
<file path=[Content_Types].xml><?xml version="1.0" encoding="utf-8"?>
<Types xmlns="http://schemas.openxmlformats.org/package/2006/content-types">
  <Default Extension="crdownload" ContentType="image/jpeg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7" r:id="rId2"/>
    <p:sldId id="308" r:id="rId3"/>
    <p:sldId id="277" r:id="rId4"/>
    <p:sldId id="273" r:id="rId5"/>
    <p:sldId id="300" r:id="rId6"/>
    <p:sldId id="301" r:id="rId7"/>
    <p:sldId id="304" r:id="rId8"/>
    <p:sldId id="259" r:id="rId9"/>
    <p:sldId id="293" r:id="rId10"/>
    <p:sldId id="258" r:id="rId11"/>
    <p:sldId id="260" r:id="rId12"/>
    <p:sldId id="261" r:id="rId13"/>
    <p:sldId id="305" r:id="rId14"/>
    <p:sldId id="295" r:id="rId15"/>
    <p:sldId id="296" r:id="rId16"/>
    <p:sldId id="297" r:id="rId17"/>
    <p:sldId id="298" r:id="rId18"/>
    <p:sldId id="263" r:id="rId19"/>
    <p:sldId id="264" r:id="rId20"/>
    <p:sldId id="265" r:id="rId21"/>
    <p:sldId id="303" r:id="rId22"/>
    <p:sldId id="292" r:id="rId23"/>
    <p:sldId id="309" r:id="rId24"/>
    <p:sldId id="294" r:id="rId25"/>
    <p:sldId id="257" r:id="rId26"/>
    <p:sldId id="310" r:id="rId27"/>
    <p:sldId id="311" r:id="rId28"/>
    <p:sldId id="31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98E"/>
    <a:srgbClr val="1E6070"/>
    <a:srgbClr val="6932D6"/>
    <a:srgbClr val="6F25D1"/>
    <a:srgbClr val="763EB4"/>
    <a:srgbClr val="F307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3DDB5D-05D7-44B4-8AE3-D7B09606D78D}" type="doc">
      <dgm:prSet loTypeId="urn:microsoft.com/office/officeart/2005/8/layout/hProcess7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88DAB09-CED9-476C-972A-506718257828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sr-Latn-BA" dirty="0"/>
            <a:t>15 </a:t>
          </a:r>
          <a:r>
            <a:rPr lang="sr-Cyrl-RS" dirty="0"/>
            <a:t>СЕК</a:t>
          </a:r>
          <a:r>
            <a:rPr lang="sr-Latn-BA" dirty="0"/>
            <a:t>.</a:t>
          </a:r>
          <a:endParaRPr lang="en-US" dirty="0"/>
        </a:p>
      </dgm:t>
    </dgm:pt>
    <dgm:pt modelId="{B5773BEF-5A8E-400F-8B31-CC62FF31AA93}" type="parTrans" cxnId="{3E056A5A-B789-4D1C-BE81-7A38E6244BAE}">
      <dgm:prSet/>
      <dgm:spPr/>
      <dgm:t>
        <a:bodyPr/>
        <a:lstStyle/>
        <a:p>
          <a:endParaRPr lang="en-US"/>
        </a:p>
      </dgm:t>
    </dgm:pt>
    <dgm:pt modelId="{A9221A7D-C220-47B2-A5D6-CEF7FA994222}" type="sibTrans" cxnId="{3E056A5A-B789-4D1C-BE81-7A38E6244BAE}">
      <dgm:prSet/>
      <dgm:spPr/>
      <dgm:t>
        <a:bodyPr/>
        <a:lstStyle/>
        <a:p>
          <a:endParaRPr lang="en-US"/>
        </a:p>
      </dgm:t>
    </dgm:pt>
    <dgm:pt modelId="{A73D7171-75E6-45E0-B63E-223B5AF25BA3}">
      <dgm:prSet phldrT="[Text]"/>
      <dgm:spPr/>
      <dgm:t>
        <a:bodyPr/>
        <a:lstStyle/>
        <a:p>
          <a:r>
            <a:rPr lang="sr-Cyrl-RS" dirty="0">
              <a:latin typeface="Palatino Linotype" panose="02040502050505030304" pitchFamily="18" charset="0"/>
            </a:rPr>
            <a:t>Фиксатив</a:t>
          </a:r>
          <a:endParaRPr lang="en-US" dirty="0">
            <a:latin typeface="Palatino Linotype" panose="02040502050505030304" pitchFamily="18" charset="0"/>
          </a:endParaRPr>
        </a:p>
      </dgm:t>
    </dgm:pt>
    <dgm:pt modelId="{07CA571D-DACB-4A5F-97D3-F05BC7C8E5B2}" type="parTrans" cxnId="{9E0253D0-DEE1-4113-BE6F-6EEB6EC971B3}">
      <dgm:prSet/>
      <dgm:spPr/>
      <dgm:t>
        <a:bodyPr/>
        <a:lstStyle/>
        <a:p>
          <a:endParaRPr lang="en-US"/>
        </a:p>
      </dgm:t>
    </dgm:pt>
    <dgm:pt modelId="{DF6E2FB6-9E66-469F-B2A7-7A73C62D87E3}" type="sibTrans" cxnId="{9E0253D0-DEE1-4113-BE6F-6EEB6EC971B3}">
      <dgm:prSet/>
      <dgm:spPr/>
      <dgm:t>
        <a:bodyPr/>
        <a:lstStyle/>
        <a:p>
          <a:endParaRPr lang="en-US"/>
        </a:p>
      </dgm:t>
    </dgm:pt>
    <dgm:pt modelId="{D1CD162C-08ED-4D2C-8F03-BA654DE440D0}">
      <dgm:prSet phldrT="[Text]"/>
      <dgm:spPr>
        <a:solidFill>
          <a:srgbClr val="F30793"/>
        </a:solidFill>
      </dgm:spPr>
      <dgm:t>
        <a:bodyPr/>
        <a:lstStyle/>
        <a:p>
          <a:r>
            <a:rPr lang="sr-Latn-BA" dirty="0"/>
            <a:t>15 </a:t>
          </a:r>
          <a:r>
            <a:rPr lang="sr-Cyrl-RS" dirty="0"/>
            <a:t>СЕК</a:t>
          </a:r>
          <a:r>
            <a:rPr lang="sr-Latn-BA" dirty="0"/>
            <a:t>.</a:t>
          </a:r>
          <a:endParaRPr lang="en-US" dirty="0"/>
        </a:p>
      </dgm:t>
    </dgm:pt>
    <dgm:pt modelId="{8B574920-755E-48B3-A7CA-7A959EF86C58}" type="parTrans" cxnId="{395245D8-140D-48A1-819B-D35AE6D9B98E}">
      <dgm:prSet/>
      <dgm:spPr/>
      <dgm:t>
        <a:bodyPr/>
        <a:lstStyle/>
        <a:p>
          <a:endParaRPr lang="en-US"/>
        </a:p>
      </dgm:t>
    </dgm:pt>
    <dgm:pt modelId="{D367EC53-05C0-41FF-A408-446CBD428490}" type="sibTrans" cxnId="{395245D8-140D-48A1-819B-D35AE6D9B98E}">
      <dgm:prSet/>
      <dgm:spPr/>
      <dgm:t>
        <a:bodyPr/>
        <a:lstStyle/>
        <a:p>
          <a:endParaRPr lang="en-US"/>
        </a:p>
      </dgm:t>
    </dgm:pt>
    <dgm:pt modelId="{24A5DB41-110F-49C6-8807-725B399F4743}">
      <dgm:prSet phldrT="[Text]"/>
      <dgm:spPr/>
      <dgm:t>
        <a:bodyPr/>
        <a:lstStyle/>
        <a:p>
          <a:pPr algn="ctr"/>
          <a:r>
            <a:rPr lang="sr-Cyrl-RS" dirty="0">
              <a:latin typeface="Palatino Linotype" panose="02040502050505030304" pitchFamily="18" charset="0"/>
            </a:rPr>
            <a:t>Раствор</a:t>
          </a:r>
          <a:r>
            <a:rPr lang="sr-Latn-BA" dirty="0">
              <a:latin typeface="Palatino Linotype" panose="02040502050505030304" pitchFamily="18" charset="0"/>
            </a:rPr>
            <a:t> 1</a:t>
          </a:r>
          <a:endParaRPr lang="en-US" dirty="0">
            <a:latin typeface="Palatino Linotype" panose="02040502050505030304" pitchFamily="18" charset="0"/>
          </a:endParaRPr>
        </a:p>
      </dgm:t>
    </dgm:pt>
    <dgm:pt modelId="{DB6707C4-9D69-44F0-A441-8A6173CA0B9D}" type="parTrans" cxnId="{7A770459-3320-4BD4-BDA2-CB0A2E9BA30C}">
      <dgm:prSet/>
      <dgm:spPr/>
      <dgm:t>
        <a:bodyPr/>
        <a:lstStyle/>
        <a:p>
          <a:endParaRPr lang="en-US"/>
        </a:p>
      </dgm:t>
    </dgm:pt>
    <dgm:pt modelId="{8FCA11D8-03EF-4A86-8350-9A0C6EF5F879}" type="sibTrans" cxnId="{7A770459-3320-4BD4-BDA2-CB0A2E9BA30C}">
      <dgm:prSet/>
      <dgm:spPr/>
      <dgm:t>
        <a:bodyPr/>
        <a:lstStyle/>
        <a:p>
          <a:endParaRPr lang="en-US"/>
        </a:p>
      </dgm:t>
    </dgm:pt>
    <dgm:pt modelId="{E8F50841-80B3-4C8C-8BAA-74B9B3F778FB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sr-Latn-BA" dirty="0"/>
            <a:t>15 </a:t>
          </a:r>
          <a:r>
            <a:rPr lang="sr-Cyrl-RS" dirty="0"/>
            <a:t>СЕК</a:t>
          </a:r>
          <a:r>
            <a:rPr lang="sr-Latn-BA" dirty="0"/>
            <a:t>.</a:t>
          </a:r>
          <a:endParaRPr lang="en-US" dirty="0"/>
        </a:p>
      </dgm:t>
    </dgm:pt>
    <dgm:pt modelId="{D4ABE4E7-92BB-4B2A-ABB8-C8377319B29B}" type="parTrans" cxnId="{D78341EC-C57C-41F5-8174-15B9025813D2}">
      <dgm:prSet/>
      <dgm:spPr/>
      <dgm:t>
        <a:bodyPr/>
        <a:lstStyle/>
        <a:p>
          <a:endParaRPr lang="en-US"/>
        </a:p>
      </dgm:t>
    </dgm:pt>
    <dgm:pt modelId="{235C71F3-2949-4C43-86C5-6254A080AC56}" type="sibTrans" cxnId="{D78341EC-C57C-41F5-8174-15B9025813D2}">
      <dgm:prSet/>
      <dgm:spPr/>
      <dgm:t>
        <a:bodyPr/>
        <a:lstStyle/>
        <a:p>
          <a:endParaRPr lang="en-US"/>
        </a:p>
      </dgm:t>
    </dgm:pt>
    <dgm:pt modelId="{1892FA56-34D0-4A70-904F-89C8808F835A}">
      <dgm:prSet phldrT="[Text]"/>
      <dgm:spPr/>
      <dgm:t>
        <a:bodyPr/>
        <a:lstStyle/>
        <a:p>
          <a:pPr algn="ctr"/>
          <a:r>
            <a:rPr lang="sr-Cyrl-RS" dirty="0">
              <a:latin typeface="Palatino Linotype" panose="02040502050505030304" pitchFamily="18" charset="0"/>
            </a:rPr>
            <a:t>Раствор</a:t>
          </a:r>
          <a:r>
            <a:rPr lang="sr-Latn-BA" dirty="0">
              <a:latin typeface="Palatino Linotype" panose="02040502050505030304" pitchFamily="18" charset="0"/>
            </a:rPr>
            <a:t> 2</a:t>
          </a:r>
          <a:endParaRPr lang="en-US" dirty="0">
            <a:latin typeface="Palatino Linotype" panose="02040502050505030304" pitchFamily="18" charset="0"/>
          </a:endParaRPr>
        </a:p>
      </dgm:t>
    </dgm:pt>
    <dgm:pt modelId="{23C06E52-40CC-4B8A-BA67-90DC62475707}" type="parTrans" cxnId="{E34C03EC-9A47-4A25-9435-9ED5426A2B23}">
      <dgm:prSet/>
      <dgm:spPr/>
      <dgm:t>
        <a:bodyPr/>
        <a:lstStyle/>
        <a:p>
          <a:endParaRPr lang="en-US"/>
        </a:p>
      </dgm:t>
    </dgm:pt>
    <dgm:pt modelId="{D80ECD9D-7A30-4F82-9149-6F929CEAB4AA}" type="sibTrans" cxnId="{E34C03EC-9A47-4A25-9435-9ED5426A2B23}">
      <dgm:prSet/>
      <dgm:spPr/>
      <dgm:t>
        <a:bodyPr/>
        <a:lstStyle/>
        <a:p>
          <a:endParaRPr lang="en-US"/>
        </a:p>
      </dgm:t>
    </dgm:pt>
    <dgm:pt modelId="{1341A456-4B62-47D1-AC04-780310A78952}" type="pres">
      <dgm:prSet presAssocID="{ED3DDB5D-05D7-44B4-8AE3-D7B09606D78D}" presName="Name0" presStyleCnt="0">
        <dgm:presLayoutVars>
          <dgm:dir/>
          <dgm:animLvl val="lvl"/>
          <dgm:resizeHandles val="exact"/>
        </dgm:presLayoutVars>
      </dgm:prSet>
      <dgm:spPr/>
    </dgm:pt>
    <dgm:pt modelId="{831E20ED-4F3B-402F-B4A1-0478D877FE4F}" type="pres">
      <dgm:prSet presAssocID="{E88DAB09-CED9-476C-972A-506718257828}" presName="compositeNode" presStyleCnt="0">
        <dgm:presLayoutVars>
          <dgm:bulletEnabled val="1"/>
        </dgm:presLayoutVars>
      </dgm:prSet>
      <dgm:spPr/>
    </dgm:pt>
    <dgm:pt modelId="{E97774D8-D83F-4B83-A200-39BB0373B0EA}" type="pres">
      <dgm:prSet presAssocID="{E88DAB09-CED9-476C-972A-506718257828}" presName="bgRect" presStyleLbl="node1" presStyleIdx="0" presStyleCnt="3" custLinFactNeighborX="-10128" custLinFactNeighborY="-47500"/>
      <dgm:spPr/>
    </dgm:pt>
    <dgm:pt modelId="{3A9D4314-6C68-4EC4-AEE2-DE55825791A8}" type="pres">
      <dgm:prSet presAssocID="{E88DAB09-CED9-476C-972A-506718257828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797837A7-DB54-4465-9874-E8A61D88C9D5}" type="pres">
      <dgm:prSet presAssocID="{E88DAB09-CED9-476C-972A-506718257828}" presName="childNode" presStyleLbl="node1" presStyleIdx="0" presStyleCnt="3">
        <dgm:presLayoutVars>
          <dgm:bulletEnabled val="1"/>
        </dgm:presLayoutVars>
      </dgm:prSet>
      <dgm:spPr/>
    </dgm:pt>
    <dgm:pt modelId="{4F72E221-7E75-4FA0-AAB7-C5EE3AC72676}" type="pres">
      <dgm:prSet presAssocID="{A9221A7D-C220-47B2-A5D6-CEF7FA994222}" presName="hSp" presStyleCnt="0"/>
      <dgm:spPr/>
    </dgm:pt>
    <dgm:pt modelId="{FEE75B76-F28E-4552-90B2-B073C775D4C9}" type="pres">
      <dgm:prSet presAssocID="{A9221A7D-C220-47B2-A5D6-CEF7FA994222}" presName="vProcSp" presStyleCnt="0"/>
      <dgm:spPr/>
    </dgm:pt>
    <dgm:pt modelId="{8D00FB48-A8A6-4646-A120-C156CA3EA9E8}" type="pres">
      <dgm:prSet presAssocID="{A9221A7D-C220-47B2-A5D6-CEF7FA994222}" presName="vSp1" presStyleCnt="0"/>
      <dgm:spPr/>
    </dgm:pt>
    <dgm:pt modelId="{3650EADE-DE59-44A1-A100-F0A091C01740}" type="pres">
      <dgm:prSet presAssocID="{A9221A7D-C220-47B2-A5D6-CEF7FA994222}" presName="simulatedConn" presStyleLbl="solidFgAcc1" presStyleIdx="0" presStyleCnt="2"/>
      <dgm:spPr/>
    </dgm:pt>
    <dgm:pt modelId="{CCCE99D0-528B-4ED1-938F-3A2704F262B1}" type="pres">
      <dgm:prSet presAssocID="{A9221A7D-C220-47B2-A5D6-CEF7FA994222}" presName="vSp2" presStyleCnt="0"/>
      <dgm:spPr/>
    </dgm:pt>
    <dgm:pt modelId="{F6B06F59-5832-42CD-B5B4-EBED09B817B3}" type="pres">
      <dgm:prSet presAssocID="{A9221A7D-C220-47B2-A5D6-CEF7FA994222}" presName="sibTrans" presStyleCnt="0"/>
      <dgm:spPr/>
    </dgm:pt>
    <dgm:pt modelId="{4601F8AB-D5FB-4C80-AF79-54E6F073896D}" type="pres">
      <dgm:prSet presAssocID="{D1CD162C-08ED-4D2C-8F03-BA654DE440D0}" presName="compositeNode" presStyleCnt="0">
        <dgm:presLayoutVars>
          <dgm:bulletEnabled val="1"/>
        </dgm:presLayoutVars>
      </dgm:prSet>
      <dgm:spPr/>
    </dgm:pt>
    <dgm:pt modelId="{CAE291A1-7DC3-4C9B-96C6-8642181775CE}" type="pres">
      <dgm:prSet presAssocID="{D1CD162C-08ED-4D2C-8F03-BA654DE440D0}" presName="bgRect" presStyleLbl="node1" presStyleIdx="1" presStyleCnt="3"/>
      <dgm:spPr/>
    </dgm:pt>
    <dgm:pt modelId="{5A60D70B-A966-48FA-943F-36248BC44711}" type="pres">
      <dgm:prSet presAssocID="{D1CD162C-08ED-4D2C-8F03-BA654DE440D0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B5E8F015-7A84-4498-B02C-336EF65A327A}" type="pres">
      <dgm:prSet presAssocID="{D1CD162C-08ED-4D2C-8F03-BA654DE440D0}" presName="childNode" presStyleLbl="node1" presStyleIdx="1" presStyleCnt="3">
        <dgm:presLayoutVars>
          <dgm:bulletEnabled val="1"/>
        </dgm:presLayoutVars>
      </dgm:prSet>
      <dgm:spPr/>
    </dgm:pt>
    <dgm:pt modelId="{7DBB625C-1FD2-4B95-A7F7-48C77E995A0C}" type="pres">
      <dgm:prSet presAssocID="{D367EC53-05C0-41FF-A408-446CBD428490}" presName="hSp" presStyleCnt="0"/>
      <dgm:spPr/>
    </dgm:pt>
    <dgm:pt modelId="{5014559E-6D42-4D1D-9057-1177928BB65C}" type="pres">
      <dgm:prSet presAssocID="{D367EC53-05C0-41FF-A408-446CBD428490}" presName="vProcSp" presStyleCnt="0"/>
      <dgm:spPr/>
    </dgm:pt>
    <dgm:pt modelId="{75060939-8F91-4892-A6C2-1692B4EB163B}" type="pres">
      <dgm:prSet presAssocID="{D367EC53-05C0-41FF-A408-446CBD428490}" presName="vSp1" presStyleCnt="0"/>
      <dgm:spPr/>
    </dgm:pt>
    <dgm:pt modelId="{D3F5D057-4E62-427B-95ED-EFBFC240B850}" type="pres">
      <dgm:prSet presAssocID="{D367EC53-05C0-41FF-A408-446CBD428490}" presName="simulatedConn" presStyleLbl="solidFgAcc1" presStyleIdx="1" presStyleCnt="2"/>
      <dgm:spPr/>
    </dgm:pt>
    <dgm:pt modelId="{EC83B7D2-D339-4B1D-BC5E-42B6EE31929B}" type="pres">
      <dgm:prSet presAssocID="{D367EC53-05C0-41FF-A408-446CBD428490}" presName="vSp2" presStyleCnt="0"/>
      <dgm:spPr/>
    </dgm:pt>
    <dgm:pt modelId="{53AB7E10-7807-4ACC-8CE2-01AA4477D99B}" type="pres">
      <dgm:prSet presAssocID="{D367EC53-05C0-41FF-A408-446CBD428490}" presName="sibTrans" presStyleCnt="0"/>
      <dgm:spPr/>
    </dgm:pt>
    <dgm:pt modelId="{C1BBB9BE-0EEC-4E87-9E86-4080990BCA58}" type="pres">
      <dgm:prSet presAssocID="{E8F50841-80B3-4C8C-8BAA-74B9B3F778FB}" presName="compositeNode" presStyleCnt="0">
        <dgm:presLayoutVars>
          <dgm:bulletEnabled val="1"/>
        </dgm:presLayoutVars>
      </dgm:prSet>
      <dgm:spPr/>
    </dgm:pt>
    <dgm:pt modelId="{0DB7A2E6-767A-4B3F-B579-550ACF13946B}" type="pres">
      <dgm:prSet presAssocID="{E8F50841-80B3-4C8C-8BAA-74B9B3F778FB}" presName="bgRect" presStyleLbl="node1" presStyleIdx="2" presStyleCnt="3"/>
      <dgm:spPr/>
    </dgm:pt>
    <dgm:pt modelId="{04840C18-F425-4F1B-86F9-A8066658C659}" type="pres">
      <dgm:prSet presAssocID="{E8F50841-80B3-4C8C-8BAA-74B9B3F778FB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CF2DC3DD-5152-430C-B034-4483E9DF3FBD}" type="pres">
      <dgm:prSet presAssocID="{E8F50841-80B3-4C8C-8BAA-74B9B3F778FB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5870B500-D9A7-48A9-A4D1-4698AF991DB3}" type="presOf" srcId="{E88DAB09-CED9-476C-972A-506718257828}" destId="{3A9D4314-6C68-4EC4-AEE2-DE55825791A8}" srcOrd="1" destOrd="0" presId="urn:microsoft.com/office/officeart/2005/8/layout/hProcess7"/>
    <dgm:cxn modelId="{6F5C5509-6C48-4943-A01C-04CC7DCFD40E}" type="presOf" srcId="{E8F50841-80B3-4C8C-8BAA-74B9B3F778FB}" destId="{04840C18-F425-4F1B-86F9-A8066658C659}" srcOrd="1" destOrd="0" presId="urn:microsoft.com/office/officeart/2005/8/layout/hProcess7"/>
    <dgm:cxn modelId="{F8ECD30F-B46B-4E8E-AE0B-4928FD4D88B1}" type="presOf" srcId="{24A5DB41-110F-49C6-8807-725B399F4743}" destId="{B5E8F015-7A84-4498-B02C-336EF65A327A}" srcOrd="0" destOrd="0" presId="urn:microsoft.com/office/officeart/2005/8/layout/hProcess7"/>
    <dgm:cxn modelId="{80921A1F-E089-4697-9CA0-D6FA6F3D68A0}" type="presOf" srcId="{D1CD162C-08ED-4D2C-8F03-BA654DE440D0}" destId="{5A60D70B-A966-48FA-943F-36248BC44711}" srcOrd="1" destOrd="0" presId="urn:microsoft.com/office/officeart/2005/8/layout/hProcess7"/>
    <dgm:cxn modelId="{287DA837-BE74-47C4-A5D1-99055B570EDB}" type="presOf" srcId="{ED3DDB5D-05D7-44B4-8AE3-D7B09606D78D}" destId="{1341A456-4B62-47D1-AC04-780310A78952}" srcOrd="0" destOrd="0" presId="urn:microsoft.com/office/officeart/2005/8/layout/hProcess7"/>
    <dgm:cxn modelId="{2E18585C-CD96-4979-B625-55DBFDE1C7EE}" type="presOf" srcId="{D1CD162C-08ED-4D2C-8F03-BA654DE440D0}" destId="{CAE291A1-7DC3-4C9B-96C6-8642181775CE}" srcOrd="0" destOrd="0" presId="urn:microsoft.com/office/officeart/2005/8/layout/hProcess7"/>
    <dgm:cxn modelId="{DFCE3466-9554-4D29-A510-D1FF1B68F5B3}" type="presOf" srcId="{E88DAB09-CED9-476C-972A-506718257828}" destId="{E97774D8-D83F-4B83-A200-39BB0373B0EA}" srcOrd="0" destOrd="0" presId="urn:microsoft.com/office/officeart/2005/8/layout/hProcess7"/>
    <dgm:cxn modelId="{7A770459-3320-4BD4-BDA2-CB0A2E9BA30C}" srcId="{D1CD162C-08ED-4D2C-8F03-BA654DE440D0}" destId="{24A5DB41-110F-49C6-8807-725B399F4743}" srcOrd="0" destOrd="0" parTransId="{DB6707C4-9D69-44F0-A441-8A6173CA0B9D}" sibTransId="{8FCA11D8-03EF-4A86-8350-9A0C6EF5F879}"/>
    <dgm:cxn modelId="{3E056A5A-B789-4D1C-BE81-7A38E6244BAE}" srcId="{ED3DDB5D-05D7-44B4-8AE3-D7B09606D78D}" destId="{E88DAB09-CED9-476C-972A-506718257828}" srcOrd="0" destOrd="0" parTransId="{B5773BEF-5A8E-400F-8B31-CC62FF31AA93}" sibTransId="{A9221A7D-C220-47B2-A5D6-CEF7FA994222}"/>
    <dgm:cxn modelId="{EC3295B4-C397-42A6-B4C2-91142B24A130}" type="presOf" srcId="{E8F50841-80B3-4C8C-8BAA-74B9B3F778FB}" destId="{0DB7A2E6-767A-4B3F-B579-550ACF13946B}" srcOrd="0" destOrd="0" presId="urn:microsoft.com/office/officeart/2005/8/layout/hProcess7"/>
    <dgm:cxn modelId="{15546DC2-283A-4F23-B284-5C24D6C8AF73}" type="presOf" srcId="{1892FA56-34D0-4A70-904F-89C8808F835A}" destId="{CF2DC3DD-5152-430C-B034-4483E9DF3FBD}" srcOrd="0" destOrd="0" presId="urn:microsoft.com/office/officeart/2005/8/layout/hProcess7"/>
    <dgm:cxn modelId="{154DFCCA-BA9A-4FE8-95C3-2D203784DDE1}" type="presOf" srcId="{A73D7171-75E6-45E0-B63E-223B5AF25BA3}" destId="{797837A7-DB54-4465-9874-E8A61D88C9D5}" srcOrd="0" destOrd="0" presId="urn:microsoft.com/office/officeart/2005/8/layout/hProcess7"/>
    <dgm:cxn modelId="{9E0253D0-DEE1-4113-BE6F-6EEB6EC971B3}" srcId="{E88DAB09-CED9-476C-972A-506718257828}" destId="{A73D7171-75E6-45E0-B63E-223B5AF25BA3}" srcOrd="0" destOrd="0" parTransId="{07CA571D-DACB-4A5F-97D3-F05BC7C8E5B2}" sibTransId="{DF6E2FB6-9E66-469F-B2A7-7A73C62D87E3}"/>
    <dgm:cxn modelId="{395245D8-140D-48A1-819B-D35AE6D9B98E}" srcId="{ED3DDB5D-05D7-44B4-8AE3-D7B09606D78D}" destId="{D1CD162C-08ED-4D2C-8F03-BA654DE440D0}" srcOrd="1" destOrd="0" parTransId="{8B574920-755E-48B3-A7CA-7A959EF86C58}" sibTransId="{D367EC53-05C0-41FF-A408-446CBD428490}"/>
    <dgm:cxn modelId="{E34C03EC-9A47-4A25-9435-9ED5426A2B23}" srcId="{E8F50841-80B3-4C8C-8BAA-74B9B3F778FB}" destId="{1892FA56-34D0-4A70-904F-89C8808F835A}" srcOrd="0" destOrd="0" parTransId="{23C06E52-40CC-4B8A-BA67-90DC62475707}" sibTransId="{D80ECD9D-7A30-4F82-9149-6F929CEAB4AA}"/>
    <dgm:cxn modelId="{D78341EC-C57C-41F5-8174-15B9025813D2}" srcId="{ED3DDB5D-05D7-44B4-8AE3-D7B09606D78D}" destId="{E8F50841-80B3-4C8C-8BAA-74B9B3F778FB}" srcOrd="2" destOrd="0" parTransId="{D4ABE4E7-92BB-4B2A-ABB8-C8377319B29B}" sibTransId="{235C71F3-2949-4C43-86C5-6254A080AC56}"/>
    <dgm:cxn modelId="{56C78CD6-836A-4D2A-A12B-DDAEB4ACE052}" type="presParOf" srcId="{1341A456-4B62-47D1-AC04-780310A78952}" destId="{831E20ED-4F3B-402F-B4A1-0478D877FE4F}" srcOrd="0" destOrd="0" presId="urn:microsoft.com/office/officeart/2005/8/layout/hProcess7"/>
    <dgm:cxn modelId="{D42FD791-7C98-463D-A80F-F6731C15A3CB}" type="presParOf" srcId="{831E20ED-4F3B-402F-B4A1-0478D877FE4F}" destId="{E97774D8-D83F-4B83-A200-39BB0373B0EA}" srcOrd="0" destOrd="0" presId="urn:microsoft.com/office/officeart/2005/8/layout/hProcess7"/>
    <dgm:cxn modelId="{15724A02-1740-45A0-8820-52EAF0D80BDC}" type="presParOf" srcId="{831E20ED-4F3B-402F-B4A1-0478D877FE4F}" destId="{3A9D4314-6C68-4EC4-AEE2-DE55825791A8}" srcOrd="1" destOrd="0" presId="urn:microsoft.com/office/officeart/2005/8/layout/hProcess7"/>
    <dgm:cxn modelId="{DB1FC695-A03B-4D3E-A3B5-36E02492FC27}" type="presParOf" srcId="{831E20ED-4F3B-402F-B4A1-0478D877FE4F}" destId="{797837A7-DB54-4465-9874-E8A61D88C9D5}" srcOrd="2" destOrd="0" presId="urn:microsoft.com/office/officeart/2005/8/layout/hProcess7"/>
    <dgm:cxn modelId="{327D2E71-BD0D-450C-8974-90A6CABC257E}" type="presParOf" srcId="{1341A456-4B62-47D1-AC04-780310A78952}" destId="{4F72E221-7E75-4FA0-AAB7-C5EE3AC72676}" srcOrd="1" destOrd="0" presId="urn:microsoft.com/office/officeart/2005/8/layout/hProcess7"/>
    <dgm:cxn modelId="{7CA4164D-F57F-4330-841A-F0F70852893D}" type="presParOf" srcId="{1341A456-4B62-47D1-AC04-780310A78952}" destId="{FEE75B76-F28E-4552-90B2-B073C775D4C9}" srcOrd="2" destOrd="0" presId="urn:microsoft.com/office/officeart/2005/8/layout/hProcess7"/>
    <dgm:cxn modelId="{1752C776-A825-4636-983C-48B374543EFC}" type="presParOf" srcId="{FEE75B76-F28E-4552-90B2-B073C775D4C9}" destId="{8D00FB48-A8A6-4646-A120-C156CA3EA9E8}" srcOrd="0" destOrd="0" presId="urn:microsoft.com/office/officeart/2005/8/layout/hProcess7"/>
    <dgm:cxn modelId="{3C35D3A2-B28A-49BA-9836-AAAB51133ED2}" type="presParOf" srcId="{FEE75B76-F28E-4552-90B2-B073C775D4C9}" destId="{3650EADE-DE59-44A1-A100-F0A091C01740}" srcOrd="1" destOrd="0" presId="urn:microsoft.com/office/officeart/2005/8/layout/hProcess7"/>
    <dgm:cxn modelId="{91530668-662C-49F3-9498-F366B2DAE013}" type="presParOf" srcId="{FEE75B76-F28E-4552-90B2-B073C775D4C9}" destId="{CCCE99D0-528B-4ED1-938F-3A2704F262B1}" srcOrd="2" destOrd="0" presId="urn:microsoft.com/office/officeart/2005/8/layout/hProcess7"/>
    <dgm:cxn modelId="{1CE0B039-6B75-4461-9F70-CF22A88C3AE1}" type="presParOf" srcId="{1341A456-4B62-47D1-AC04-780310A78952}" destId="{F6B06F59-5832-42CD-B5B4-EBED09B817B3}" srcOrd="3" destOrd="0" presId="urn:microsoft.com/office/officeart/2005/8/layout/hProcess7"/>
    <dgm:cxn modelId="{11056884-8174-4C76-A92D-D8A76D7F014B}" type="presParOf" srcId="{1341A456-4B62-47D1-AC04-780310A78952}" destId="{4601F8AB-D5FB-4C80-AF79-54E6F073896D}" srcOrd="4" destOrd="0" presId="urn:microsoft.com/office/officeart/2005/8/layout/hProcess7"/>
    <dgm:cxn modelId="{B34D7886-10E1-403F-92BA-0F1EEFF03D3C}" type="presParOf" srcId="{4601F8AB-D5FB-4C80-AF79-54E6F073896D}" destId="{CAE291A1-7DC3-4C9B-96C6-8642181775CE}" srcOrd="0" destOrd="0" presId="urn:microsoft.com/office/officeart/2005/8/layout/hProcess7"/>
    <dgm:cxn modelId="{54E6FD63-F28B-4B0D-9145-B76CC6758B01}" type="presParOf" srcId="{4601F8AB-D5FB-4C80-AF79-54E6F073896D}" destId="{5A60D70B-A966-48FA-943F-36248BC44711}" srcOrd="1" destOrd="0" presId="urn:microsoft.com/office/officeart/2005/8/layout/hProcess7"/>
    <dgm:cxn modelId="{C3A335B3-1558-476B-8258-C0AA3B6C0AF8}" type="presParOf" srcId="{4601F8AB-D5FB-4C80-AF79-54E6F073896D}" destId="{B5E8F015-7A84-4498-B02C-336EF65A327A}" srcOrd="2" destOrd="0" presId="urn:microsoft.com/office/officeart/2005/8/layout/hProcess7"/>
    <dgm:cxn modelId="{134712D4-BB84-4784-A4E1-37C5E1A0753F}" type="presParOf" srcId="{1341A456-4B62-47D1-AC04-780310A78952}" destId="{7DBB625C-1FD2-4B95-A7F7-48C77E995A0C}" srcOrd="5" destOrd="0" presId="urn:microsoft.com/office/officeart/2005/8/layout/hProcess7"/>
    <dgm:cxn modelId="{3BC9C7C7-BA82-4DDA-A7F0-52C1F47B3CDC}" type="presParOf" srcId="{1341A456-4B62-47D1-AC04-780310A78952}" destId="{5014559E-6D42-4D1D-9057-1177928BB65C}" srcOrd="6" destOrd="0" presId="urn:microsoft.com/office/officeart/2005/8/layout/hProcess7"/>
    <dgm:cxn modelId="{236083C8-1530-4712-9227-FEEEB6E8102A}" type="presParOf" srcId="{5014559E-6D42-4D1D-9057-1177928BB65C}" destId="{75060939-8F91-4892-A6C2-1692B4EB163B}" srcOrd="0" destOrd="0" presId="urn:microsoft.com/office/officeart/2005/8/layout/hProcess7"/>
    <dgm:cxn modelId="{F1038B34-9AEE-4F52-8F78-53ADE4B88E22}" type="presParOf" srcId="{5014559E-6D42-4D1D-9057-1177928BB65C}" destId="{D3F5D057-4E62-427B-95ED-EFBFC240B850}" srcOrd="1" destOrd="0" presId="urn:microsoft.com/office/officeart/2005/8/layout/hProcess7"/>
    <dgm:cxn modelId="{72FB685A-7D56-4D04-B460-BB6DA246DA5D}" type="presParOf" srcId="{5014559E-6D42-4D1D-9057-1177928BB65C}" destId="{EC83B7D2-D339-4B1D-BC5E-42B6EE31929B}" srcOrd="2" destOrd="0" presId="urn:microsoft.com/office/officeart/2005/8/layout/hProcess7"/>
    <dgm:cxn modelId="{74FA40B2-F6CD-4BC1-BF49-9CEB8BC84E11}" type="presParOf" srcId="{1341A456-4B62-47D1-AC04-780310A78952}" destId="{53AB7E10-7807-4ACC-8CE2-01AA4477D99B}" srcOrd="7" destOrd="0" presId="urn:microsoft.com/office/officeart/2005/8/layout/hProcess7"/>
    <dgm:cxn modelId="{FB42F7EE-2BB1-4F8F-9553-3CD5602DBF0C}" type="presParOf" srcId="{1341A456-4B62-47D1-AC04-780310A78952}" destId="{C1BBB9BE-0EEC-4E87-9E86-4080990BCA58}" srcOrd="8" destOrd="0" presId="urn:microsoft.com/office/officeart/2005/8/layout/hProcess7"/>
    <dgm:cxn modelId="{F7E46B31-180B-4494-8E3E-EB86FAF64C6C}" type="presParOf" srcId="{C1BBB9BE-0EEC-4E87-9E86-4080990BCA58}" destId="{0DB7A2E6-767A-4B3F-B579-550ACF13946B}" srcOrd="0" destOrd="0" presId="urn:microsoft.com/office/officeart/2005/8/layout/hProcess7"/>
    <dgm:cxn modelId="{08476D17-2B72-4BB3-B100-827A60246CD6}" type="presParOf" srcId="{C1BBB9BE-0EEC-4E87-9E86-4080990BCA58}" destId="{04840C18-F425-4F1B-86F9-A8066658C659}" srcOrd="1" destOrd="0" presId="urn:microsoft.com/office/officeart/2005/8/layout/hProcess7"/>
    <dgm:cxn modelId="{F2278A68-0133-45E6-8189-78C99E895A16}" type="presParOf" srcId="{C1BBB9BE-0EEC-4E87-9E86-4080990BCA58}" destId="{CF2DC3DD-5152-430C-B034-4483E9DF3FBD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774D8-D83F-4B83-A200-39BB0373B0EA}">
      <dsp:nvSpPr>
        <dsp:cNvPr id="0" name=""/>
        <dsp:cNvSpPr/>
      </dsp:nvSpPr>
      <dsp:spPr>
        <a:xfrm>
          <a:off x="0" y="0"/>
          <a:ext cx="1985367" cy="1196099"/>
        </a:xfrm>
        <a:prstGeom prst="roundRect">
          <a:avLst>
            <a:gd name="adj" fmla="val 5000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BA" sz="2200" kern="1200" dirty="0"/>
            <a:t>15 </a:t>
          </a:r>
          <a:r>
            <a:rPr lang="sr-Cyrl-RS" sz="2200" kern="1200" dirty="0"/>
            <a:t>СЕК</a:t>
          </a:r>
          <a:r>
            <a:rPr lang="sr-Latn-BA" sz="2200" kern="1200" dirty="0"/>
            <a:t>.</a:t>
          </a:r>
          <a:endParaRPr lang="en-US" sz="2200" kern="1200" dirty="0"/>
        </a:p>
      </dsp:txBody>
      <dsp:txXfrm rot="16200000">
        <a:off x="-291863" y="291863"/>
        <a:ext cx="980801" cy="397073"/>
      </dsp:txXfrm>
    </dsp:sp>
    <dsp:sp modelId="{797837A7-DB54-4465-9874-E8A61D88C9D5}">
      <dsp:nvSpPr>
        <dsp:cNvPr id="0" name=""/>
        <dsp:cNvSpPr/>
      </dsp:nvSpPr>
      <dsp:spPr>
        <a:xfrm>
          <a:off x="397073" y="0"/>
          <a:ext cx="1479098" cy="119609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600" kern="1200" dirty="0">
              <a:latin typeface="Palatino Linotype" panose="02040502050505030304" pitchFamily="18" charset="0"/>
            </a:rPr>
            <a:t>Фиксатив</a:t>
          </a:r>
          <a:endParaRPr lang="en-US" sz="2600" kern="1200" dirty="0">
            <a:latin typeface="Palatino Linotype" panose="02040502050505030304" pitchFamily="18" charset="0"/>
          </a:endParaRPr>
        </a:p>
      </dsp:txBody>
      <dsp:txXfrm>
        <a:off x="397073" y="0"/>
        <a:ext cx="1479098" cy="1196099"/>
      </dsp:txXfrm>
    </dsp:sp>
    <dsp:sp modelId="{CAE291A1-7DC3-4C9B-96C6-8642181775CE}">
      <dsp:nvSpPr>
        <dsp:cNvPr id="0" name=""/>
        <dsp:cNvSpPr/>
      </dsp:nvSpPr>
      <dsp:spPr>
        <a:xfrm>
          <a:off x="2055316" y="0"/>
          <a:ext cx="1985367" cy="1196099"/>
        </a:xfrm>
        <a:prstGeom prst="roundRect">
          <a:avLst>
            <a:gd name="adj" fmla="val 5000"/>
          </a:avLst>
        </a:prstGeom>
        <a:solidFill>
          <a:srgbClr val="F307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BA" sz="2200" kern="1200" dirty="0"/>
            <a:t>15 </a:t>
          </a:r>
          <a:r>
            <a:rPr lang="sr-Cyrl-RS" sz="2200" kern="1200" dirty="0"/>
            <a:t>СЕК</a:t>
          </a:r>
          <a:r>
            <a:rPr lang="sr-Latn-BA" sz="2200" kern="1200" dirty="0"/>
            <a:t>.</a:t>
          </a:r>
          <a:endParaRPr lang="en-US" sz="2200" kern="1200" dirty="0"/>
        </a:p>
      </dsp:txBody>
      <dsp:txXfrm rot="16200000">
        <a:off x="1763452" y="291863"/>
        <a:ext cx="980801" cy="397073"/>
      </dsp:txXfrm>
    </dsp:sp>
    <dsp:sp modelId="{3650EADE-DE59-44A1-A100-F0A091C01740}">
      <dsp:nvSpPr>
        <dsp:cNvPr id="0" name=""/>
        <dsp:cNvSpPr/>
      </dsp:nvSpPr>
      <dsp:spPr>
        <a:xfrm rot="5400000">
          <a:off x="1977397" y="875965"/>
          <a:ext cx="175691" cy="29780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E8F015-7A84-4498-B02C-336EF65A327A}">
      <dsp:nvSpPr>
        <dsp:cNvPr id="0" name=""/>
        <dsp:cNvSpPr/>
      </dsp:nvSpPr>
      <dsp:spPr>
        <a:xfrm>
          <a:off x="2452389" y="0"/>
          <a:ext cx="1479098" cy="119609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600" kern="1200" dirty="0">
              <a:latin typeface="Palatino Linotype" panose="02040502050505030304" pitchFamily="18" charset="0"/>
            </a:rPr>
            <a:t>Раствор</a:t>
          </a:r>
          <a:r>
            <a:rPr lang="sr-Latn-BA" sz="2600" kern="1200" dirty="0">
              <a:latin typeface="Palatino Linotype" panose="02040502050505030304" pitchFamily="18" charset="0"/>
            </a:rPr>
            <a:t> 1</a:t>
          </a:r>
          <a:endParaRPr lang="en-US" sz="2600" kern="1200" dirty="0">
            <a:latin typeface="Palatino Linotype" panose="02040502050505030304" pitchFamily="18" charset="0"/>
          </a:endParaRPr>
        </a:p>
      </dsp:txBody>
      <dsp:txXfrm>
        <a:off x="2452389" y="0"/>
        <a:ext cx="1479098" cy="1196099"/>
      </dsp:txXfrm>
    </dsp:sp>
    <dsp:sp modelId="{0DB7A2E6-767A-4B3F-B579-550ACF13946B}">
      <dsp:nvSpPr>
        <dsp:cNvPr id="0" name=""/>
        <dsp:cNvSpPr/>
      </dsp:nvSpPr>
      <dsp:spPr>
        <a:xfrm>
          <a:off x="4110171" y="0"/>
          <a:ext cx="1985367" cy="1196099"/>
        </a:xfrm>
        <a:prstGeom prst="roundRect">
          <a:avLst>
            <a:gd name="adj" fmla="val 5000"/>
          </a:avLst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BA" sz="2200" kern="1200" dirty="0"/>
            <a:t>15 </a:t>
          </a:r>
          <a:r>
            <a:rPr lang="sr-Cyrl-RS" sz="2200" kern="1200" dirty="0"/>
            <a:t>СЕК</a:t>
          </a:r>
          <a:r>
            <a:rPr lang="sr-Latn-BA" sz="2200" kern="1200" dirty="0"/>
            <a:t>.</a:t>
          </a:r>
          <a:endParaRPr lang="en-US" sz="2200" kern="1200" dirty="0"/>
        </a:p>
      </dsp:txBody>
      <dsp:txXfrm rot="16200000">
        <a:off x="3818307" y="291863"/>
        <a:ext cx="980801" cy="397073"/>
      </dsp:txXfrm>
    </dsp:sp>
    <dsp:sp modelId="{D3F5D057-4E62-427B-95ED-EFBFC240B850}">
      <dsp:nvSpPr>
        <dsp:cNvPr id="0" name=""/>
        <dsp:cNvSpPr/>
      </dsp:nvSpPr>
      <dsp:spPr>
        <a:xfrm rot="5400000">
          <a:off x="4032252" y="875965"/>
          <a:ext cx="175691" cy="29780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2DC3DD-5152-430C-B034-4483E9DF3FBD}">
      <dsp:nvSpPr>
        <dsp:cNvPr id="0" name=""/>
        <dsp:cNvSpPr/>
      </dsp:nvSpPr>
      <dsp:spPr>
        <a:xfrm>
          <a:off x="4507244" y="0"/>
          <a:ext cx="1479098" cy="119609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600" kern="1200" dirty="0">
              <a:latin typeface="Palatino Linotype" panose="02040502050505030304" pitchFamily="18" charset="0"/>
            </a:rPr>
            <a:t>Раствор</a:t>
          </a:r>
          <a:r>
            <a:rPr lang="sr-Latn-BA" sz="2600" kern="1200" dirty="0">
              <a:latin typeface="Palatino Linotype" panose="02040502050505030304" pitchFamily="18" charset="0"/>
            </a:rPr>
            <a:t> 2</a:t>
          </a:r>
          <a:endParaRPr lang="en-US" sz="2600" kern="1200" dirty="0">
            <a:latin typeface="Palatino Linotype" panose="02040502050505030304" pitchFamily="18" charset="0"/>
          </a:endParaRPr>
        </a:p>
      </dsp:txBody>
      <dsp:txXfrm>
        <a:off x="4507244" y="0"/>
        <a:ext cx="1479098" cy="1196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025B5-BB86-411A-9E34-947D6A4D8C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FB0E1-6D75-4E9A-A7AE-CDF5A7385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B0E1-6D75-4E9A-A7AE-CDF5A73854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79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B0E1-6D75-4E9A-A7AE-CDF5A738543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78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B0E1-6D75-4E9A-A7AE-CDF5A73854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97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46358-8255-4F6A-B925-058C28FFC07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853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4.wdp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9.pn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crdownload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hyperlink" Target="https://link.springer.com/rwe/10.1007/0-387-30745-1_17" TargetMode="External"/><Relationship Id="rId4" Type="http://schemas.openxmlformats.org/officeDocument/2006/relationships/hyperlink" Target="http://www.baso.com.cn/en/view.asp?id=175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epository.up.ac.za/items/84d29fe4-7cfe-4977-a9db-dd74cd9ccf2b" TargetMode="External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NAcowliknPs" TargetMode="External"/><Relationship Id="rId4" Type="http://schemas.microsoft.com/office/2007/relationships/hdphoto" Target="../media/hdphoto9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icrobiologyinfo.com/endospore-staining-principle-reagents-procedure-and-result/" TargetMode="External"/><Relationship Id="rId5" Type="http://schemas.openxmlformats.org/officeDocument/2006/relationships/hyperlink" Target="https://www.researchgate.net/figure/Gram-stain-of-the-blood-culture-showing-Gram-positive-rods-with-spores_fig1_272514263" TargetMode="External"/><Relationship Id="rId4" Type="http://schemas.openxmlformats.org/officeDocument/2006/relationships/image" Target="../media/image6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microsoft.com/office/2007/relationships/hdphoto" Target="../media/hdphoto1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C9A0A-0FAC-44AA-D5BE-724CB9048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3B3868-2097-5980-1D1B-8D9726ABD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4630" y="0"/>
            <a:ext cx="12192001" cy="68580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3E6DC03-D609-B909-4A83-83919639EDB0}"/>
              </a:ext>
            </a:extLst>
          </p:cNvPr>
          <p:cNvSpPr/>
          <p:nvPr/>
        </p:nvSpPr>
        <p:spPr>
          <a:xfrm>
            <a:off x="542655" y="1971416"/>
            <a:ext cx="6241603" cy="3200400"/>
          </a:xfrm>
          <a:prstGeom prst="roundRect">
            <a:avLst/>
          </a:prstGeom>
          <a:solidFill>
            <a:schemeClr val="accent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2" name="Picture 2" descr="C:\Users\Isidora\Desktop\disease-questions-medical-concept-as-group-cancer-bacteria-cells-ebola-virus-shaped-as-question-mark-as-health-care-45579666.jpg">
            <a:extLst>
              <a:ext uri="{FF2B5EF4-FFF2-40B4-BE49-F238E27FC236}">
                <a16:creationId xmlns:a16="http://schemas.microsoft.com/office/drawing/2014/main" id="{AB7CC5C1-8426-5309-861B-5D60F3909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804" y="1979418"/>
            <a:ext cx="2052650" cy="318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681" y="2135140"/>
            <a:ext cx="7026545" cy="3329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1. </a:t>
            </a:r>
            <a:r>
              <a:rPr lang="sr-Cyrl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Морфолошки изглед на мик. препарату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sr-Cyrl-R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1.</a:t>
            </a:r>
            <a:r>
              <a:rPr lang="sr-Cyrl-R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)</a:t>
            </a:r>
            <a:endParaRPr lang="sr-Cyrl-R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2. T</a:t>
            </a:r>
            <a:r>
              <a:rPr lang="sr-Cyrl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инкторијана својства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sr-Cyrl-R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3., 4.</a:t>
            </a:r>
            <a:r>
              <a:rPr lang="sr-Cyrl-R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)</a:t>
            </a:r>
            <a:endParaRPr lang="sr-Cyrl-R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3. </a:t>
            </a:r>
            <a:r>
              <a:rPr lang="sr-Cyrl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Услови култивисања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(5., 6.)</a:t>
            </a:r>
            <a:endParaRPr lang="sr-Cyrl-R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4. </a:t>
            </a:r>
            <a:r>
              <a:rPr lang="sr-Cyrl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Изглед колонија и карактеристике раста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(5., 6.)</a:t>
            </a:r>
            <a:endParaRPr lang="sr-Cyrl-R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5. </a:t>
            </a:r>
            <a:r>
              <a:rPr lang="sr-Cyrl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Физиолошке и биохемијске особине </a:t>
            </a:r>
            <a:r>
              <a:rPr lang="sr-Cyrl-R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7.</a:t>
            </a:r>
            <a:r>
              <a:rPr lang="sr-Cyrl-R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)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6. </a:t>
            </a:r>
            <a:r>
              <a:rPr lang="sr-Cyrl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Имунолошке методе </a:t>
            </a:r>
            <a:r>
              <a:rPr lang="sr-Cyrl-R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(9., 10.)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7. </a:t>
            </a:r>
            <a:r>
              <a:rPr lang="sr-Cyrl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Биолошки оглед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8. </a:t>
            </a:r>
            <a:r>
              <a:rPr lang="sr-Cyrl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Молекуларне методе </a:t>
            </a:r>
            <a:r>
              <a:rPr lang="sr-Cyrl-R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(11.)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9. </a:t>
            </a:r>
            <a:r>
              <a:rPr lang="sr-Cyrl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Отпорност на антимикробна средства </a:t>
            </a:r>
            <a:r>
              <a:rPr lang="sr-Cyrl-R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(8.)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10. </a:t>
            </a:r>
            <a:r>
              <a:rPr lang="sr-Cyrl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Аутоматски системи за идентификацију</a:t>
            </a:r>
          </a:p>
          <a:p>
            <a:endParaRPr lang="sr-Cyrl-RS" sz="1013" dirty="0"/>
          </a:p>
          <a:p>
            <a:endParaRPr lang="sr-Cyrl-RS" sz="1013" dirty="0"/>
          </a:p>
          <a:p>
            <a:endParaRPr lang="en-US" sz="1013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80A9D9-B72C-8A36-4D68-648C539C3D6F}"/>
              </a:ext>
            </a:extLst>
          </p:cNvPr>
          <p:cNvSpPr/>
          <p:nvPr/>
        </p:nvSpPr>
        <p:spPr>
          <a:xfrm flipH="1">
            <a:off x="835779" y="2171330"/>
            <a:ext cx="342900" cy="298789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2F6B44-F8DA-DD07-2B5E-483283462907}"/>
              </a:ext>
            </a:extLst>
          </p:cNvPr>
          <p:cNvSpPr/>
          <p:nvPr/>
        </p:nvSpPr>
        <p:spPr>
          <a:xfrm>
            <a:off x="664329" y="2986236"/>
            <a:ext cx="342900" cy="298789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73A376C-1D57-690B-13ED-E15B5902486F}"/>
              </a:ext>
            </a:extLst>
          </p:cNvPr>
          <p:cNvSpPr/>
          <p:nvPr/>
        </p:nvSpPr>
        <p:spPr>
          <a:xfrm>
            <a:off x="1688288" y="2433184"/>
            <a:ext cx="342900" cy="298789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CDB54A-7611-450C-5891-E945B88C071E}"/>
              </a:ext>
            </a:extLst>
          </p:cNvPr>
          <p:cNvSpPr/>
          <p:nvPr/>
        </p:nvSpPr>
        <p:spPr>
          <a:xfrm>
            <a:off x="1842046" y="2706733"/>
            <a:ext cx="342900" cy="298789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DBE8D63-68D7-11D1-D5D2-001F6E8E0736}"/>
              </a:ext>
            </a:extLst>
          </p:cNvPr>
          <p:cNvSpPr/>
          <p:nvPr/>
        </p:nvSpPr>
        <p:spPr>
          <a:xfrm>
            <a:off x="1026067" y="3272828"/>
            <a:ext cx="342900" cy="298789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38E72-A77C-7968-97EE-D17E80EF4D1D}"/>
              </a:ext>
            </a:extLst>
          </p:cNvPr>
          <p:cNvSpPr/>
          <p:nvPr/>
        </p:nvSpPr>
        <p:spPr>
          <a:xfrm>
            <a:off x="854617" y="4374326"/>
            <a:ext cx="342900" cy="298789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6DD5470A-F8EF-9475-F2DE-6D920B7ABDCE}"/>
              </a:ext>
            </a:extLst>
          </p:cNvPr>
          <p:cNvSpPr/>
          <p:nvPr/>
        </p:nvSpPr>
        <p:spPr>
          <a:xfrm>
            <a:off x="1727796" y="320540"/>
            <a:ext cx="5517740" cy="531937"/>
          </a:xfrm>
          <a:prstGeom prst="roundRect">
            <a:avLst/>
          </a:prstGeom>
          <a:solidFill>
            <a:schemeClr val="accent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81C03-99FB-176E-E401-BAF27502529B}"/>
              </a:ext>
            </a:extLst>
          </p:cNvPr>
          <p:cNvSpPr txBox="1"/>
          <p:nvPr/>
        </p:nvSpPr>
        <p:spPr>
          <a:xfrm>
            <a:off x="1568435" y="355675"/>
            <a:ext cx="5836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ИДЕНТИФИКАЦИЈА БАКТЕРИЈА</a:t>
            </a: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BA370A55-0A53-0E48-6231-6F2A1DBED718}"/>
              </a:ext>
            </a:extLst>
          </p:cNvPr>
          <p:cNvSpPr/>
          <p:nvPr/>
        </p:nvSpPr>
        <p:spPr>
          <a:xfrm>
            <a:off x="1178679" y="5335540"/>
            <a:ext cx="5159441" cy="531937"/>
          </a:xfrm>
          <a:prstGeom prst="roundRect">
            <a:avLst/>
          </a:prstGeom>
          <a:solidFill>
            <a:schemeClr val="bg1">
              <a:alpha val="8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E4B200-E18B-3B42-A04B-ACA5FB4CB720}"/>
              </a:ext>
            </a:extLst>
          </p:cNvPr>
          <p:cNvSpPr txBox="1"/>
          <p:nvPr/>
        </p:nvSpPr>
        <p:spPr>
          <a:xfrm>
            <a:off x="1643849" y="5350133"/>
            <a:ext cx="42291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500" b="1" dirty="0">
                <a:solidFill>
                  <a:srgbClr val="E62AB5"/>
                </a:solidFill>
                <a:latin typeface="Palatino Linotype" panose="02040502050505030304" pitchFamily="18" charset="0"/>
              </a:rPr>
              <a:t>Рутинске (конвенционалне, класичне методе)</a:t>
            </a:r>
            <a:endParaRPr lang="en-US" sz="1500" b="1" dirty="0">
              <a:solidFill>
                <a:srgbClr val="E62AB5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58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4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1698" y="317056"/>
            <a:ext cx="456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4</a:t>
            </a:r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. БОЈЕЊЕ ПРЕПАРАТА</a:t>
            </a:r>
            <a:endParaRPr lang="en-US" sz="24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7372" y="986996"/>
            <a:ext cx="909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Palatino Linotype" panose="02040502050505030304" pitchFamily="18" charset="0"/>
              </a:rPr>
              <a:t>Визуелизација облика, величине, специјалних структ. и грађе ћел. зида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28850" y="3657600"/>
            <a:ext cx="1657350" cy="400050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ounded Rectangle 7"/>
          <p:cNvSpPr/>
          <p:nvPr/>
        </p:nvSpPr>
        <p:spPr>
          <a:xfrm>
            <a:off x="3610841" y="2400300"/>
            <a:ext cx="1657350" cy="4000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3857625" y="2275293"/>
            <a:ext cx="22002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100" b="1" dirty="0">
                <a:latin typeface="Candara" pitchFamily="34" charset="0"/>
              </a:rPr>
              <a:t>_   _   _   _    </a:t>
            </a:r>
            <a:endParaRPr lang="en-US" sz="21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71725" y="4137220"/>
            <a:ext cx="22002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700" b="1" dirty="0">
                <a:latin typeface="Candara" pitchFamily="34" charset="0"/>
              </a:rPr>
              <a:t>   </a:t>
            </a:r>
            <a:endParaRPr lang="en-US" sz="2700" b="1" dirty="0">
              <a:latin typeface="Candar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57450" y="3429004"/>
            <a:ext cx="22002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100" b="1" dirty="0">
                <a:latin typeface="Candara" pitchFamily="34" charset="0"/>
              </a:rPr>
              <a:t>_   _   _   _</a:t>
            </a:r>
          </a:p>
          <a:p>
            <a:r>
              <a:rPr lang="sr-Cyrl-RS" sz="2100" b="1" dirty="0">
                <a:latin typeface="Candara" pitchFamily="34" charset="0"/>
              </a:rPr>
              <a:t>+   +   +   +    </a:t>
            </a:r>
            <a:endParaRPr lang="en-US" sz="2100" b="1" dirty="0">
              <a:latin typeface="Candara" pitchFamily="34" charset="0"/>
            </a:endParaRPr>
          </a:p>
        </p:txBody>
      </p:sp>
      <p:pic>
        <p:nvPicPr>
          <p:cNvPr id="1027" name="Picture 3" descr="C:\Users\Isidora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1259" y1="40838" x2="62373" y2="424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846" y="2772759"/>
            <a:ext cx="4937522" cy="272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343525" y="3836685"/>
            <a:ext cx="22002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100" b="1" dirty="0">
                <a:latin typeface="Candara" pitchFamily="34" charset="0"/>
              </a:rPr>
              <a:t>_   _   _   _    </a:t>
            </a:r>
            <a:endParaRPr lang="en-US" sz="2100" b="1" dirty="0">
              <a:latin typeface="Candar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43525" y="3543300"/>
            <a:ext cx="22002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100" b="1" dirty="0">
                <a:latin typeface="Candara" pitchFamily="34" charset="0"/>
              </a:rPr>
              <a:t>_   _   _   _    </a:t>
            </a:r>
            <a:endParaRPr lang="en-US" sz="2100" b="1" dirty="0">
              <a:latin typeface="Candar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72100" y="3257550"/>
            <a:ext cx="22002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100" b="1" dirty="0">
                <a:latin typeface="Candara" pitchFamily="34" charset="0"/>
              </a:rPr>
              <a:t>_   _   _   _    </a:t>
            </a:r>
            <a:endParaRPr lang="en-US" sz="2100" b="1" dirty="0">
              <a:latin typeface="Candara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3900000">
            <a:off x="4074263" y="2624808"/>
            <a:ext cx="0" cy="80602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-3900000">
            <a:off x="4778246" y="2624807"/>
            <a:ext cx="0" cy="80602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457450" y="3013162"/>
            <a:ext cx="14287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350" b="1" dirty="0">
                <a:latin typeface="Candara" pitchFamily="34" charset="0"/>
              </a:rPr>
              <a:t>Базна боја (+)</a:t>
            </a:r>
            <a:endParaRPr lang="en-US" sz="1350" b="1" dirty="0">
              <a:latin typeface="Candara" pitchFamily="34" charset="0"/>
            </a:endParaRPr>
          </a:p>
        </p:txBody>
      </p:sp>
      <p:pic>
        <p:nvPicPr>
          <p:cNvPr id="1028" name="Picture 4" descr="C:\Users\Isidora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2" b="100000" l="9877" r="100000">
                        <a14:foregroundMark x1="87654" y1="93985" x2="83951" y2="75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41" y="2951795"/>
            <a:ext cx="774425" cy="63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143500" y="3013162"/>
            <a:ext cx="17145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350" b="1" dirty="0">
                <a:latin typeface="Candara" pitchFamily="34" charset="0"/>
              </a:rPr>
              <a:t>Кисела боја (-)</a:t>
            </a:r>
            <a:endParaRPr lang="en-US" sz="1350" b="1" dirty="0">
              <a:latin typeface="Candar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85950" y="4340055"/>
            <a:ext cx="254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Candara" pitchFamily="34" charset="0"/>
              </a:rPr>
              <a:t>ДИРЕКТНО БОЈЕЊЕ</a:t>
            </a:r>
            <a:endParaRPr lang="en-US" b="1" dirty="0">
              <a:latin typeface="Candara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00600" y="4343404"/>
            <a:ext cx="254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Candara" pitchFamily="34" charset="0"/>
              </a:rPr>
              <a:t>ИНДИРЕКТНО БОЈЕЊЕ</a:t>
            </a:r>
            <a:endParaRPr lang="en-US" b="1" dirty="0">
              <a:latin typeface="Candara" pitchFamily="34" charset="0"/>
            </a:endParaRPr>
          </a:p>
        </p:txBody>
      </p:sp>
      <p:pic>
        <p:nvPicPr>
          <p:cNvPr id="1030" name="Picture 6" descr="C:\Users\Isidora\Desktop\FGF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290" y="4700538"/>
            <a:ext cx="1113745" cy="97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Isidora\Desktop\FWEREWDWEDWEDFWEF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779" y="4700539"/>
            <a:ext cx="1117943" cy="100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143000" y="5695609"/>
            <a:ext cx="6858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350" b="1" dirty="0">
                <a:solidFill>
                  <a:srgbClr val="3C16DC"/>
                </a:solidFill>
                <a:latin typeface="Candara" pitchFamily="34" charset="0"/>
              </a:rPr>
              <a:t>МЕТИЛЕНСКО ПЛАВО</a:t>
            </a:r>
            <a:r>
              <a:rPr lang="sr-Cyrl-RS" sz="1350" b="1" dirty="0">
                <a:solidFill>
                  <a:srgbClr val="7030A0"/>
                </a:solidFill>
                <a:latin typeface="Candara" pitchFamily="34" charset="0"/>
              </a:rPr>
              <a:t>, ГЕНЦИЈАНА ЉУБИЧАСТО      </a:t>
            </a:r>
            <a:r>
              <a:rPr lang="en-US" sz="1350" b="1" dirty="0">
                <a:solidFill>
                  <a:srgbClr val="7030A0"/>
                </a:solidFill>
                <a:latin typeface="Candara" pitchFamily="34" charset="0"/>
              </a:rPr>
              <a:t>      </a:t>
            </a:r>
            <a:r>
              <a:rPr lang="sr-Cyrl-RS" sz="1350" b="1" dirty="0">
                <a:solidFill>
                  <a:srgbClr val="FF0066"/>
                </a:solidFill>
                <a:latin typeface="Candara" pitchFamily="34" charset="0"/>
              </a:rPr>
              <a:t>ЕОЗИН</a:t>
            </a:r>
            <a:r>
              <a:rPr lang="sr-Cyrl-RS" sz="1350" b="1" dirty="0">
                <a:latin typeface="Candara" pitchFamily="34" charset="0"/>
              </a:rPr>
              <a:t>, </a:t>
            </a:r>
            <a:r>
              <a:rPr lang="en-US" sz="1350" b="1" i="1" dirty="0">
                <a:latin typeface="Candara" pitchFamily="34" charset="0"/>
              </a:rPr>
              <a:t>INDIA INK</a:t>
            </a:r>
            <a:r>
              <a:rPr lang="sr-Cyrl-RS" sz="1350" b="1" i="1" dirty="0">
                <a:latin typeface="Candara" pitchFamily="34" charset="0"/>
              </a:rPr>
              <a:t>,</a:t>
            </a:r>
            <a:r>
              <a:rPr lang="en-US" sz="1350" b="1" i="1" dirty="0">
                <a:latin typeface="Candara" pitchFamily="34" charset="0"/>
              </a:rPr>
              <a:t> </a:t>
            </a:r>
            <a:r>
              <a:rPr lang="sr-Cyrl-RS" sz="1350" b="1" dirty="0">
                <a:latin typeface="Candara" pitchFamily="34" charset="0"/>
              </a:rPr>
              <a:t>НИГРОЗИН   </a:t>
            </a:r>
            <a:r>
              <a:rPr lang="sr-Cyrl-RS" sz="1350" b="1" i="1" dirty="0">
                <a:latin typeface="Candara" pitchFamily="34" charset="0"/>
              </a:rPr>
              <a:t>         </a:t>
            </a:r>
            <a:endParaRPr lang="en-US" sz="1350" b="1" i="1" dirty="0">
              <a:latin typeface="Candara" pitchFamily="34" charset="0"/>
            </a:endParaRPr>
          </a:p>
        </p:txBody>
      </p:sp>
      <p:pic>
        <p:nvPicPr>
          <p:cNvPr id="1026" name="Picture 2" descr="C:\Users\Isidora\Desktop\df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2" y="2788989"/>
            <a:ext cx="728663" cy="62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27C28B-751A-6B1A-286F-74AD29D43255}"/>
              </a:ext>
            </a:extLst>
          </p:cNvPr>
          <p:cNvSpPr txBox="1"/>
          <p:nvPr/>
        </p:nvSpPr>
        <p:spPr>
          <a:xfrm>
            <a:off x="133526" y="1421213"/>
            <a:ext cx="480060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Боје:</a:t>
            </a:r>
            <a:r>
              <a:rPr lang="sr-Cyrl-RS" dirty="0">
                <a:latin typeface="Palatino Linotype" panose="02040502050505030304" pitchFamily="18" charset="0"/>
              </a:rPr>
              <a:t>  киселе, базне, неутралне</a:t>
            </a:r>
          </a:p>
          <a:p>
            <a:r>
              <a:rPr lang="sr-Cyrl-RS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Бојење:</a:t>
            </a:r>
            <a:r>
              <a:rPr lang="sr-Cyrl-RS" dirty="0">
                <a:latin typeface="Palatino Linotype" panose="02040502050505030304" pitchFamily="18" charset="0"/>
              </a:rPr>
              <a:t> директно и индиректно</a:t>
            </a:r>
            <a:endParaRPr lang="en-US" dirty="0">
              <a:latin typeface="Palatino Linotype" panose="02040502050505030304" pitchFamily="18" charset="0"/>
            </a:endParaRPr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25915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881F75-0EE1-D21B-1F18-6BD7AC757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014538"/>
            <a:ext cx="3771900" cy="28289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D2E535-E4BC-EF59-706F-8AE171E84FE4}"/>
              </a:ext>
            </a:extLst>
          </p:cNvPr>
          <p:cNvSpPr txBox="1"/>
          <p:nvPr/>
        </p:nvSpPr>
        <p:spPr>
          <a:xfrm>
            <a:off x="3447185" y="383127"/>
            <a:ext cx="440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3. БОЈЕЊЕ</a:t>
            </a:r>
            <a:endParaRPr lang="en-US" sz="24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86F27F-4AF5-B347-2679-8FC8EF72D506}"/>
              </a:ext>
            </a:extLst>
          </p:cNvPr>
          <p:cNvSpPr/>
          <p:nvPr/>
        </p:nvSpPr>
        <p:spPr>
          <a:xfrm>
            <a:off x="1771654" y="1823293"/>
            <a:ext cx="4795418" cy="322271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D71B6E-2DBC-2888-13F6-F02F8F37F5C2}"/>
              </a:ext>
            </a:extLst>
          </p:cNvPr>
          <p:cNvSpPr txBox="1"/>
          <p:nvPr/>
        </p:nvSpPr>
        <p:spPr>
          <a:xfrm>
            <a:off x="1771650" y="1428754"/>
            <a:ext cx="1281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Palatino Linotype" panose="02040502050505030304" pitchFamily="18" charset="0"/>
              </a:rPr>
              <a:t>ПРОСТО</a:t>
            </a:r>
            <a:endParaRPr lang="en-US" b="1" dirty="0">
              <a:latin typeface="Palatino Linotype" panose="0204050205050503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02D6B2-7EED-DE5F-9965-2B1B95DD76FE}"/>
              </a:ext>
            </a:extLst>
          </p:cNvPr>
          <p:cNvSpPr txBox="1"/>
          <p:nvPr/>
        </p:nvSpPr>
        <p:spPr>
          <a:xfrm>
            <a:off x="5647460" y="1428753"/>
            <a:ext cx="4707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Palatino Linotype" panose="02040502050505030304" pitchFamily="18" charset="0"/>
              </a:rPr>
              <a:t>СЛОЖЕНО</a:t>
            </a:r>
            <a:endParaRPr lang="en-US" b="1" dirty="0">
              <a:latin typeface="Palatino Linotype" panose="0204050205050503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3114" y="1976166"/>
            <a:ext cx="3429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r-Cyrl-RS" sz="1500" b="1" dirty="0">
                <a:latin typeface="Palatino Linotype" panose="02040502050505030304" pitchFamily="18" charset="0"/>
              </a:rPr>
              <a:t>Користи се када су облик, величина и распоред довољни за даљи дијагностички поступак (бактерија/квасац)</a:t>
            </a:r>
          </a:p>
          <a:p>
            <a:pPr algn="ctr"/>
            <a:r>
              <a:rPr lang="sr-Cyrl-RS" sz="1500" b="1" dirty="0">
                <a:latin typeface="Palatino Linotype" panose="02040502050505030304" pitchFamily="18" charset="0"/>
              </a:rPr>
              <a:t>или бојење капсуле.</a:t>
            </a:r>
          </a:p>
          <a:p>
            <a:pPr algn="ctr"/>
            <a:endParaRPr lang="sr-Cyrl-RS" sz="15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ПРИМЕЊУЈЕ СЕ ЈЕДНА БОЈА</a:t>
            </a:r>
          </a:p>
          <a:p>
            <a:pPr algn="ctr"/>
            <a:endParaRPr lang="en-US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sr-Cyrl-RS" b="1" dirty="0">
                <a:solidFill>
                  <a:srgbClr val="3C16DC"/>
                </a:solidFill>
                <a:latin typeface="Palatino Linotype" panose="02040502050505030304" pitchFamily="18" charset="0"/>
              </a:rPr>
              <a:t>МОНОХРОМАТСКА</a:t>
            </a:r>
            <a:endParaRPr lang="en-US" b="1" dirty="0">
              <a:solidFill>
                <a:srgbClr val="3C16DC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sr-Cyrl-RS" b="1" dirty="0">
                <a:solidFill>
                  <a:srgbClr val="3C16DC"/>
                </a:solidFill>
                <a:latin typeface="Palatino Linotype" panose="02040502050505030304" pitchFamily="18" charset="0"/>
              </a:rPr>
              <a:t>МЕТА</a:t>
            </a:r>
            <a:r>
              <a:rPr lang="sr-Cyrl-RS" b="1" dirty="0">
                <a:solidFill>
                  <a:srgbClr val="FF33CC"/>
                </a:solidFill>
                <a:latin typeface="Palatino Linotype" panose="02040502050505030304" pitchFamily="18" charset="0"/>
              </a:rPr>
              <a:t>ХРОМАТСКА</a:t>
            </a:r>
            <a:endParaRPr lang="en-US" b="1" dirty="0">
              <a:solidFill>
                <a:srgbClr val="FF33CC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08986" y="1976165"/>
            <a:ext cx="3429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r-Cyrl-RS" sz="1500" b="1" dirty="0">
                <a:latin typeface="Palatino Linotype" panose="02040502050505030304" pitchFamily="18" charset="0"/>
              </a:rPr>
              <a:t>У свим осталим случајевима</a:t>
            </a:r>
            <a:r>
              <a:rPr lang="en-US" sz="1500" b="1" dirty="0">
                <a:latin typeface="Palatino Linotype" panose="02040502050505030304" pitchFamily="18" charset="0"/>
              </a:rPr>
              <a:t>.</a:t>
            </a:r>
            <a:endParaRPr lang="sr-Cyrl-RS" sz="15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1500" b="1" dirty="0">
                <a:latin typeface="Palatino Linotype" panose="02040502050505030304" pitchFamily="18" charset="0"/>
              </a:rPr>
              <a:t>Визуелизација капсула, спора, фимбрија, метахроматичних гранула, грађа ћелијског зида</a:t>
            </a:r>
          </a:p>
          <a:p>
            <a:pPr algn="ctr"/>
            <a:r>
              <a:rPr lang="sr-Cyrl-RS" sz="1500" b="1" dirty="0">
                <a:latin typeface="Palatino Linotype" panose="02040502050505030304" pitchFamily="18" charset="0"/>
              </a:rPr>
              <a:t>(специјална/диференцијална)</a:t>
            </a:r>
          </a:p>
          <a:p>
            <a:pPr algn="ctr"/>
            <a:endParaRPr lang="sr-Cyrl-RS" sz="15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ПРИМЕЊУЈУ СЕ ДВЕ ИЛИ ВИШЕ БОЈА</a:t>
            </a:r>
            <a:endParaRPr lang="en-US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  <a:p>
            <a:pPr algn="ctr"/>
            <a:endParaRPr lang="en-US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 </a:t>
            </a:r>
            <a:r>
              <a:rPr lang="sr-Cyrl-RS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СУКЦЕСИВНА</a:t>
            </a:r>
            <a:endParaRPr lang="sr-Latn-RS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sr-Cyrl-RS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СИМУЛТАНА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4CE0B7-4505-197D-2581-617C8131113B}"/>
              </a:ext>
            </a:extLst>
          </p:cNvPr>
          <p:cNvSpPr txBox="1"/>
          <p:nvPr/>
        </p:nvSpPr>
        <p:spPr>
          <a:xfrm>
            <a:off x="1321280" y="510765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Palatino Linotype" panose="02040502050505030304" pitchFamily="18" charset="0"/>
              </a:rPr>
              <a:t>ДИФЕРЕНЦИЈАЛНО</a:t>
            </a:r>
            <a:endParaRPr lang="en-US" b="1" dirty="0">
              <a:latin typeface="Palatino Linotype" panose="0204050205050503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F8424-2562-06DB-CC90-D51EF877EF33}"/>
              </a:ext>
            </a:extLst>
          </p:cNvPr>
          <p:cNvSpPr txBox="1"/>
          <p:nvPr/>
        </p:nvSpPr>
        <p:spPr>
          <a:xfrm>
            <a:off x="1321280" y="551555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Palatino Linotype" panose="02040502050505030304" pitchFamily="18" charset="0"/>
              </a:rPr>
              <a:t>СПЕЦИЈАЛНО</a:t>
            </a:r>
            <a:endParaRPr lang="en-US" b="1" dirty="0">
              <a:latin typeface="Palatino Linotype" panose="02040502050505030304" pitchFamily="18" charset="0"/>
            </a:endParaRP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EA9EDF27-EBB8-305D-368F-DE54557E62CC}"/>
              </a:ext>
            </a:extLst>
          </p:cNvPr>
          <p:cNvSpPr/>
          <p:nvPr/>
        </p:nvSpPr>
        <p:spPr>
          <a:xfrm>
            <a:off x="4229100" y="4543425"/>
            <a:ext cx="457200" cy="200025"/>
          </a:xfrm>
          <a:prstGeom prst="roundRect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DAFA1F9A-164C-C952-6290-72EE5727EE69}"/>
              </a:ext>
            </a:extLst>
          </p:cNvPr>
          <p:cNvSpPr/>
          <p:nvPr/>
        </p:nvSpPr>
        <p:spPr>
          <a:xfrm flipV="1">
            <a:off x="4283190" y="4272200"/>
            <a:ext cx="349020" cy="126268"/>
          </a:xfrm>
          <a:prstGeom prst="roundRect">
            <a:avLst/>
          </a:prstGeom>
          <a:solidFill>
            <a:srgbClr val="3C16DC"/>
          </a:solidFill>
          <a:ln>
            <a:solidFill>
              <a:srgbClr val="3C16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ounded Rectangle 17">
            <a:extLst>
              <a:ext uri="{FF2B5EF4-FFF2-40B4-BE49-F238E27FC236}">
                <a16:creationId xmlns:a16="http://schemas.microsoft.com/office/drawing/2014/main" id="{F66CE8DC-FEBE-A912-0606-7CBF0CAC4E3C}"/>
              </a:ext>
            </a:extLst>
          </p:cNvPr>
          <p:cNvSpPr/>
          <p:nvPr/>
        </p:nvSpPr>
        <p:spPr>
          <a:xfrm>
            <a:off x="4283190" y="4591715"/>
            <a:ext cx="349020" cy="114300"/>
          </a:xfrm>
          <a:prstGeom prst="roundRect">
            <a:avLst/>
          </a:prstGeom>
          <a:solidFill>
            <a:srgbClr val="3C16DC"/>
          </a:solidFill>
          <a:ln>
            <a:solidFill>
              <a:srgbClr val="3C16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4" descr="C:\Users\Isidora\Desktop\Untitled.png">
            <a:extLst>
              <a:ext uri="{FF2B5EF4-FFF2-40B4-BE49-F238E27FC236}">
                <a16:creationId xmlns:a16="http://schemas.microsoft.com/office/drawing/2014/main" id="{E48E4FAB-9002-CA73-AC24-13112C279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2" b="100000" l="9877" r="100000">
                        <a14:foregroundMark x1="87654" y1="93985" x2="83951" y2="75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62361" y="3933167"/>
            <a:ext cx="626501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Isidora\Desktop\UntitledE.png">
            <a:extLst>
              <a:ext uri="{FF2B5EF4-FFF2-40B4-BE49-F238E27FC236}">
                <a16:creationId xmlns:a16="http://schemas.microsoft.com/office/drawing/2014/main" id="{5B4AF3C8-5E50-2074-E926-09619D5AA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943" y="4447517"/>
            <a:ext cx="679931" cy="63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Isidora\Desktop\UntitledDE.png">
            <a:extLst>
              <a:ext uri="{FF2B5EF4-FFF2-40B4-BE49-F238E27FC236}">
                <a16:creationId xmlns:a16="http://schemas.microsoft.com/office/drawing/2014/main" id="{F9689B6F-854D-712F-A678-BEB92DE92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49" b="100000" l="0" r="100000">
                        <a14:foregroundMark x1="17722" y1="90411" x2="17722" y2="780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192" y="3973820"/>
            <a:ext cx="564356" cy="52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7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11" grpId="0"/>
      <p:bldP spid="17" grpId="0"/>
      <p:bldP spid="9" grpId="0"/>
      <p:bldP spid="10" grpId="0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4A6C24-FC26-FE63-0A3D-43EE17F96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7617"/>
            <a:ext cx="9144000" cy="59203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43A5F3-D593-358E-0B5A-2BAAE89D1D60}"/>
              </a:ext>
            </a:extLst>
          </p:cNvPr>
          <p:cNvSpPr txBox="1"/>
          <p:nvPr/>
        </p:nvSpPr>
        <p:spPr>
          <a:xfrm>
            <a:off x="2286000" y="248863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7030A0"/>
                </a:solidFill>
                <a:highlight>
                  <a:srgbClr val="FF66CC"/>
                </a:highlight>
                <a:latin typeface="Palatino Linotype" panose="02040502050505030304" pitchFamily="18" charset="0"/>
              </a:rPr>
              <a:t>ОБОЈЕНИ</a:t>
            </a:r>
            <a:r>
              <a:rPr lang="en-US" sz="2800" b="1" dirty="0">
                <a:solidFill>
                  <a:srgbClr val="7030A0"/>
                </a:solidFill>
                <a:highlight>
                  <a:srgbClr val="FF66CC"/>
                </a:highlight>
                <a:latin typeface="Palatino Linotype" panose="02040502050505030304" pitchFamily="18" charset="0"/>
              </a:rPr>
              <a:t> </a:t>
            </a:r>
            <a:r>
              <a:rPr lang="sr-Cyrl-RS" sz="2800" b="1" dirty="0">
                <a:solidFill>
                  <a:srgbClr val="7030A0"/>
                </a:solidFill>
                <a:highlight>
                  <a:srgbClr val="FF66CC"/>
                </a:highlight>
                <a:latin typeface="Palatino Linotype" panose="02040502050505030304" pitchFamily="18" charset="0"/>
              </a:rPr>
              <a:t>ПРЕПАРАТИ</a:t>
            </a:r>
            <a:endParaRPr lang="en-US" sz="2800" b="1" dirty="0">
              <a:solidFill>
                <a:srgbClr val="7030A0"/>
              </a:solidFill>
              <a:highlight>
                <a:srgbClr val="FF66CC"/>
              </a:highlight>
              <a:latin typeface="Palatino Linotype" panose="0204050205050503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6710C9-ED0C-52E9-93A7-8E044C08B3DD}"/>
              </a:ext>
            </a:extLst>
          </p:cNvPr>
          <p:cNvSpPr/>
          <p:nvPr/>
        </p:nvSpPr>
        <p:spPr>
          <a:xfrm>
            <a:off x="381000" y="1477284"/>
            <a:ext cx="6553200" cy="11897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63910B-42ED-0E67-D679-024F32FE8DA9}"/>
              </a:ext>
            </a:extLst>
          </p:cNvPr>
          <p:cNvSpPr txBox="1"/>
          <p:nvPr/>
        </p:nvSpPr>
        <p:spPr>
          <a:xfrm>
            <a:off x="533400" y="1569889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Palatino Linotype" panose="02040502050505030304" pitchFamily="18" charset="0"/>
              </a:rPr>
              <a:t>Микроорганизми су </a:t>
            </a:r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инактивисани </a:t>
            </a:r>
            <a:r>
              <a:rPr lang="sr-Cyrl-RS" sz="2400" dirty="0">
                <a:latin typeface="Palatino Linotype" panose="02040502050505030304" pitchFamily="18" charset="0"/>
              </a:rPr>
              <a:t>услед фиксирања и бојења препарата</a:t>
            </a:r>
          </a:p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03581B-A61B-92C7-981D-59E2492069C1}"/>
              </a:ext>
            </a:extLst>
          </p:cNvPr>
          <p:cNvSpPr/>
          <p:nvPr/>
        </p:nvSpPr>
        <p:spPr>
          <a:xfrm>
            <a:off x="381000" y="2803147"/>
            <a:ext cx="6553200" cy="11897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D978B0-477C-4666-F0DB-15008E972F6B}"/>
              </a:ext>
            </a:extLst>
          </p:cNvPr>
          <p:cNvSpPr txBox="1"/>
          <p:nvPr/>
        </p:nvSpPr>
        <p:spPr>
          <a:xfrm>
            <a:off x="381001" y="2814033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Palatino Linotype" panose="02040502050505030304" pitchFamily="18" charset="0"/>
              </a:rPr>
              <a:t>СВРХА:</a:t>
            </a:r>
          </a:p>
          <a:p>
            <a:r>
              <a:rPr lang="sr-Cyrl-RS" sz="2400" dirty="0">
                <a:latin typeface="Palatino Linotype" panose="02040502050505030304" pitchFamily="18" charset="0"/>
              </a:rPr>
              <a:t>Испитивање морфолошких особина</a:t>
            </a:r>
          </a:p>
          <a:p>
            <a:r>
              <a:rPr lang="sr-Cyrl-RS" sz="2400" dirty="0">
                <a:latin typeface="Palatino Linotype" panose="02040502050505030304" pitchFamily="18" charset="0"/>
              </a:rPr>
              <a:t>Испитивање тинкторијалних особина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7F6867-EA2B-4ED2-6CC2-C7B9C31D8AE8}"/>
              </a:ext>
            </a:extLst>
          </p:cNvPr>
          <p:cNvSpPr/>
          <p:nvPr/>
        </p:nvSpPr>
        <p:spPr>
          <a:xfrm>
            <a:off x="1485900" y="4107238"/>
            <a:ext cx="6553200" cy="252216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28800" y="3981705"/>
            <a:ext cx="54102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Cyrl-RS" dirty="0">
              <a:latin typeface="Palatino Linotype" panose="02040502050505030304" pitchFamily="18" charset="0"/>
            </a:endParaRPr>
          </a:p>
          <a:p>
            <a:pPr marL="342900" indent="-342900" algn="ctr">
              <a:buAutoNum type="arabicPeriod"/>
            </a:pPr>
            <a:r>
              <a:rPr lang="sr-Cyrl-RS" sz="2800" b="1" dirty="0">
                <a:latin typeface="Palatino Linotype" panose="02040502050505030304" pitchFamily="18" charset="0"/>
              </a:rPr>
              <a:t>Израда препарата</a:t>
            </a:r>
          </a:p>
          <a:p>
            <a:pPr marL="342900" indent="-342900" algn="ctr">
              <a:buAutoNum type="arabicPeriod"/>
            </a:pPr>
            <a:r>
              <a:rPr lang="sr-Cyrl-RS" sz="2800" b="1" dirty="0">
                <a:latin typeface="Palatino Linotype" panose="02040502050505030304" pitchFamily="18" charset="0"/>
              </a:rPr>
              <a:t>Сушење</a:t>
            </a:r>
          </a:p>
          <a:p>
            <a:pPr marL="342900" indent="-342900" algn="ctr">
              <a:buAutoNum type="arabicPeriod"/>
            </a:pPr>
            <a:r>
              <a:rPr lang="sr-Cyrl-RS" sz="2800" b="1" dirty="0">
                <a:latin typeface="Palatino Linotype" panose="02040502050505030304" pitchFamily="18" charset="0"/>
              </a:rPr>
              <a:t>Фиксирање</a:t>
            </a:r>
          </a:p>
          <a:p>
            <a:pPr marL="342900" indent="-342900" algn="ctr">
              <a:buAutoNum type="arabicPeriod"/>
            </a:pPr>
            <a:r>
              <a:rPr lang="sr-Cyrl-RS" sz="2800" b="1" dirty="0">
                <a:latin typeface="Palatino Linotype" panose="02040502050505030304" pitchFamily="18" charset="0"/>
              </a:rPr>
              <a:t>Бојење</a:t>
            </a:r>
          </a:p>
          <a:p>
            <a:pPr marL="342900" indent="-342900" algn="ctr">
              <a:buAutoNum type="arabicPeriod"/>
            </a:pPr>
            <a:r>
              <a:rPr lang="sr-Cyrl-RS" sz="2800" b="1" dirty="0">
                <a:latin typeface="Palatino Linotype" panose="02040502050505030304" pitchFamily="18" charset="0"/>
              </a:rPr>
              <a:t>Микроскопирање</a:t>
            </a:r>
            <a:endParaRPr lang="en-US" sz="28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06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1" grpId="0" animBg="1"/>
      <p:bldP spid="12" grpId="0"/>
      <p:bldP spid="14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7E505F-7A8F-0956-9C7D-F11C76C0A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600"/>
            <a:ext cx="9165446" cy="51275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7E9F96-591A-A598-8245-2FFCE0036694}"/>
              </a:ext>
            </a:extLst>
          </p:cNvPr>
          <p:cNvSpPr txBox="1"/>
          <p:nvPr/>
        </p:nvSpPr>
        <p:spPr>
          <a:xfrm>
            <a:off x="2057400" y="3810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latin typeface="Palatino Linotype" panose="02040502050505030304" pitchFamily="18" charset="0"/>
              </a:rPr>
              <a:t>СЛОЖЕНА БОЈЕЊА</a:t>
            </a:r>
            <a:endParaRPr lang="en-US" sz="3600" b="1" dirty="0">
              <a:latin typeface="Palatino Linotype" panose="0204050205050503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D7E3BC-C881-9849-D28E-828BB9FC68DB}"/>
              </a:ext>
            </a:extLst>
          </p:cNvPr>
          <p:cNvSpPr/>
          <p:nvPr/>
        </p:nvSpPr>
        <p:spPr>
          <a:xfrm>
            <a:off x="-27039" y="1752600"/>
            <a:ext cx="9144000" cy="5105400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C79807-9D85-2ECC-B6C1-73A0B9A673BE}"/>
              </a:ext>
            </a:extLst>
          </p:cNvPr>
          <p:cNvSpPr/>
          <p:nvPr/>
        </p:nvSpPr>
        <p:spPr>
          <a:xfrm>
            <a:off x="381000" y="2438400"/>
            <a:ext cx="8610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1. 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БОЈЕЊЕ ПО ГРАМ</a:t>
            </a:r>
            <a:r>
              <a:rPr lang="en-U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-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у</a:t>
            </a:r>
            <a:endParaRPr lang="en-US" sz="28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sr-Latn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2. 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БОЈЕЊЕ ПО </a:t>
            </a:r>
            <a:r>
              <a:rPr lang="en-US" sz="28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ZIEHL-NEELSEN</a:t>
            </a:r>
            <a:r>
              <a:rPr lang="en-U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-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у</a:t>
            </a:r>
            <a:r>
              <a:rPr lang="en-U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(И МОДИФИКОВАНО БОЈЕЊЕ ПО </a:t>
            </a:r>
            <a:r>
              <a:rPr lang="en-US" sz="28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ZIEHL-NEELSEN</a:t>
            </a:r>
            <a:r>
              <a:rPr lang="en-U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-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у) </a:t>
            </a:r>
          </a:p>
          <a:p>
            <a:r>
              <a:rPr lang="sr-Latn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3. </a:t>
            </a:r>
            <a:r>
              <a:rPr lang="en-US" sz="28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GIMESA</a:t>
            </a:r>
            <a:r>
              <a:rPr lang="sr-Cyrl-RS" sz="28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БОЈЕЊЕ</a:t>
            </a:r>
          </a:p>
          <a:p>
            <a:r>
              <a:rPr lang="sr-Latn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4. </a:t>
            </a:r>
            <a:r>
              <a:rPr lang="sr-Latn-RS" sz="28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DIFF-QUIK 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БОЈЕЊЕ</a:t>
            </a:r>
            <a:endParaRPr lang="en-US" sz="28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sr-Latn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5. 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БОЈЕЊЕ ПО </a:t>
            </a:r>
            <a:r>
              <a:rPr lang="en-US" sz="28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WIRTZ</a:t>
            </a:r>
            <a:r>
              <a:rPr lang="en-U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-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у</a:t>
            </a:r>
            <a:r>
              <a:rPr lang="en-U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/SCHAEFFER-FULTON</a:t>
            </a:r>
            <a:r>
              <a:rPr lang="sr-Cyrl-RS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-у</a:t>
            </a:r>
            <a:endParaRPr lang="en-US" sz="28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6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3D6A67-A258-2325-A5DA-C54E7E7EB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600"/>
            <a:ext cx="9165446" cy="512752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09CBD14-9155-911A-9BA0-1D7D24D338A6}"/>
              </a:ext>
            </a:extLst>
          </p:cNvPr>
          <p:cNvSpPr/>
          <p:nvPr/>
        </p:nvSpPr>
        <p:spPr>
          <a:xfrm>
            <a:off x="0" y="1752600"/>
            <a:ext cx="9144000" cy="5105400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D592C4-AE0C-088B-C3D0-587795D51C41}"/>
              </a:ext>
            </a:extLst>
          </p:cNvPr>
          <p:cNvSpPr txBox="1"/>
          <p:nvPr/>
        </p:nvSpPr>
        <p:spPr>
          <a:xfrm>
            <a:off x="2362200" y="1524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>
                <a:latin typeface="Palatino Linotype" panose="02040502050505030304" pitchFamily="18" charset="0"/>
              </a:rPr>
              <a:t>БОЈЕЊЕ ПО ГРАМУ</a:t>
            </a:r>
            <a:endParaRPr lang="en-US" sz="3200" b="1" dirty="0">
              <a:latin typeface="Palatino Linotype" panose="020405020505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925791-B0D3-EFEF-2D8A-FA5F37B02805}"/>
              </a:ext>
            </a:extLst>
          </p:cNvPr>
          <p:cNvSpPr txBox="1"/>
          <p:nvPr/>
        </p:nvSpPr>
        <p:spPr>
          <a:xfrm>
            <a:off x="533400" y="921603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Сложено</a:t>
            </a:r>
          </a:p>
          <a:p>
            <a:endParaRPr lang="en-US" sz="2400" b="1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C763F0-18C1-B77D-AE9B-0A93FFB30029}"/>
              </a:ext>
            </a:extLst>
          </p:cNvPr>
          <p:cNvSpPr txBox="1"/>
          <p:nvPr/>
        </p:nvSpPr>
        <p:spPr>
          <a:xfrm>
            <a:off x="3286432" y="921603"/>
            <a:ext cx="2725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Сукцесивно</a:t>
            </a:r>
          </a:p>
          <a:p>
            <a:endParaRPr lang="en-US" sz="2400" b="1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3730D2-C6BE-8A10-3A41-12FA0FF9F20E}"/>
              </a:ext>
            </a:extLst>
          </p:cNvPr>
          <p:cNvSpPr txBox="1"/>
          <p:nvPr/>
        </p:nvSpPr>
        <p:spPr>
          <a:xfrm>
            <a:off x="6012316" y="921602"/>
            <a:ext cx="3313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Диференцијално</a:t>
            </a:r>
          </a:p>
          <a:p>
            <a:endParaRPr lang="en-US" sz="2400" b="1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7B832A-AE87-B9A5-D57C-5B37D17F90B1}"/>
              </a:ext>
            </a:extLst>
          </p:cNvPr>
          <p:cNvSpPr/>
          <p:nvPr/>
        </p:nvSpPr>
        <p:spPr>
          <a:xfrm>
            <a:off x="76200" y="1971439"/>
            <a:ext cx="9372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400" b="1" u="sng" dirty="0">
                <a:solidFill>
                  <a:schemeClr val="bg1"/>
                </a:solidFill>
                <a:latin typeface="Palatino Linotype" panose="02040502050505030304" pitchFamily="18" charset="0"/>
              </a:rPr>
              <a:t>НАЈВАЖНИЈЕ БОЈЕЊЕ У БАКТЕРИОЛОГИЈИ:</a:t>
            </a:r>
          </a:p>
          <a:p>
            <a:pPr marL="285750" indent="-285750">
              <a:buFont typeface="Arial" pitchFamily="34" charset="0"/>
              <a:buChar char="•"/>
            </a:pPr>
            <a:endParaRPr lang="sr-Cyrl-RS" sz="20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sr-Cyrl-R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ПРВА МЕТОДА У ИДЕНТИФИКАЦИЈИ НЕПОЗНАТЕ ВРСТЕ БАКТЕРИЈА</a:t>
            </a:r>
          </a:p>
          <a:p>
            <a:pPr marL="285750" indent="-285750">
              <a:buFont typeface="Arial" pitchFamily="34" charset="0"/>
              <a:buChar char="•"/>
            </a:pPr>
            <a:endParaRPr lang="sr-Cyrl-RS" sz="20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sr-Cyrl-R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СУЖАВА ДИФЕРЕНЦИЈАЛНУ ДИЈАГНОЗУ И ИЗБОР ДГ ТЕСТОВА КОЈИ ЋЕ СЕ ДАЉЕ ПРИМЕНИТИ</a:t>
            </a:r>
          </a:p>
          <a:p>
            <a:pPr marL="285750" indent="-285750">
              <a:buFont typeface="Arial" pitchFamily="34" charset="0"/>
              <a:buChar char="•"/>
            </a:pPr>
            <a:endParaRPr lang="sr-Cyrl-RS" sz="20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sr-Cyrl-R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ИЗБОР АНТИБИОТИКА</a:t>
            </a:r>
          </a:p>
          <a:p>
            <a:pPr marL="285750" indent="-285750">
              <a:buFont typeface="Arial" pitchFamily="34" charset="0"/>
              <a:buChar char="•"/>
            </a:pPr>
            <a:endParaRPr lang="sr-Cyrl-RS" sz="20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sr-Cyrl-R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ТОК БОЛЕСТИ И МОГУЋЕ КОМПЛИКАЦИЈЕ</a:t>
            </a:r>
          </a:p>
          <a:p>
            <a:endParaRPr lang="sr-Cyrl-RS" sz="2000" b="1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Cyrl-RS" sz="2000" dirty="0"/>
          </a:p>
        </p:txBody>
      </p:sp>
    </p:spTree>
    <p:extLst>
      <p:ext uri="{BB962C8B-B14F-4D97-AF65-F5344CB8AC3E}">
        <p14:creationId xmlns:p14="http://schemas.microsoft.com/office/powerpoint/2010/main" val="194101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3CA16-F2C5-CA53-B95E-023CFC80ABDB}"/>
              </a:ext>
            </a:extLst>
          </p:cNvPr>
          <p:cNvSpPr txBox="1"/>
          <p:nvPr/>
        </p:nvSpPr>
        <p:spPr>
          <a:xfrm>
            <a:off x="1520015" y="10668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dirty="0">
                <a:latin typeface="Palatino Linotype" panose="02040502050505030304" pitchFamily="18" charset="0"/>
              </a:rPr>
              <a:t>РЕЗУЛТАТ:</a:t>
            </a:r>
            <a:endParaRPr lang="en-US" sz="4400" dirty="0">
              <a:latin typeface="Palatino Linotype" panose="0204050205050503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1BC73C-54A5-1DD4-8F44-01B4683B3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00"/>
            <a:ext cx="6172200" cy="4114800"/>
          </a:xfrm>
          <a:prstGeom prst="rect">
            <a:avLst/>
          </a:prstGeom>
        </p:spPr>
      </p:pic>
      <p:pic>
        <p:nvPicPr>
          <p:cNvPr id="9" name="Picture 12" descr="Inverted Plus Minus by jeffykable778899 on DeviantArt">
            <a:extLst>
              <a:ext uri="{FF2B5EF4-FFF2-40B4-BE49-F238E27FC236}">
                <a16:creationId xmlns:a16="http://schemas.microsoft.com/office/drawing/2014/main" id="{A8A584D2-7847-6BB2-9BB4-D4D116E43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439" y="319125"/>
            <a:ext cx="2205815" cy="259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30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1180453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0070C0"/>
                </a:solidFill>
                <a:latin typeface="Candara" pitchFamily="34" charset="0"/>
              </a:rPr>
              <a:t>         </a:t>
            </a:r>
            <a:r>
              <a:rPr lang="sr-Cyrl-RS" sz="2800" b="1" dirty="0">
                <a:solidFill>
                  <a:srgbClr val="7030A0"/>
                </a:solidFill>
                <a:latin typeface="Candara" pitchFamily="34" charset="0"/>
              </a:rPr>
              <a:t>Грам +                                          </a:t>
            </a:r>
            <a:r>
              <a:rPr lang="sr-Cyrl-RS" sz="2800" b="1" dirty="0">
                <a:solidFill>
                  <a:srgbClr val="F30793"/>
                </a:solidFill>
                <a:latin typeface="Candara" pitchFamily="34" charset="0"/>
              </a:rPr>
              <a:t>Грам -</a:t>
            </a:r>
            <a:r>
              <a:rPr lang="sr-Cyrl-RS" sz="2800" b="1" dirty="0">
                <a:solidFill>
                  <a:srgbClr val="0070C0"/>
                </a:solidFill>
                <a:latin typeface="Candara" pitchFamily="34" charset="0"/>
              </a:rPr>
              <a:t>                                                       </a:t>
            </a:r>
            <a:endParaRPr lang="en-US" sz="28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3600000">
            <a:off x="1695392" y="1445178"/>
            <a:ext cx="0" cy="107470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-3600000">
            <a:off x="2658840" y="1445179"/>
            <a:ext cx="0" cy="107470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3600000">
            <a:off x="5951760" y="1436420"/>
            <a:ext cx="0" cy="1074702"/>
          </a:xfrm>
          <a:prstGeom prst="straightConnector1">
            <a:avLst/>
          </a:prstGeom>
          <a:ln>
            <a:solidFill>
              <a:srgbClr val="F30793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-3600000">
            <a:off x="6926040" y="1436420"/>
            <a:ext cx="0" cy="1074702"/>
          </a:xfrm>
          <a:prstGeom prst="straightConnector1">
            <a:avLst/>
          </a:prstGeom>
          <a:ln>
            <a:solidFill>
              <a:srgbClr val="F30793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803564" y="2517417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32164" y="2389262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55073" y="2189069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3400" y="2399653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223164" y="2597806"/>
            <a:ext cx="228600" cy="228600"/>
          </a:xfrm>
          <a:prstGeom prst="ellipse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451764" y="2469651"/>
            <a:ext cx="228600" cy="228600"/>
          </a:xfrm>
          <a:prstGeom prst="ellipse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174673" y="2269458"/>
            <a:ext cx="228600" cy="228600"/>
          </a:xfrm>
          <a:prstGeom prst="ellipse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953000" y="2480042"/>
            <a:ext cx="228600" cy="228600"/>
          </a:xfrm>
          <a:prstGeom prst="ellipse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083737" y="2780653"/>
            <a:ext cx="802463" cy="152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-2580000">
            <a:off x="2465962" y="2642431"/>
            <a:ext cx="802463" cy="152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16200000">
            <a:off x="3083737" y="2213490"/>
            <a:ext cx="802463" cy="152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427137" y="2780653"/>
            <a:ext cx="802463" cy="152400"/>
          </a:xfrm>
          <a:prstGeom prst="roundRect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 rot="-2580000">
            <a:off x="6809362" y="2642431"/>
            <a:ext cx="802463" cy="152400"/>
          </a:xfrm>
          <a:prstGeom prst="roundRect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16200000">
            <a:off x="7427137" y="2213490"/>
            <a:ext cx="802463" cy="152400"/>
          </a:xfrm>
          <a:prstGeom prst="roundRect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2209800" y="3048000"/>
            <a:ext cx="0" cy="236220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495800" y="762000"/>
            <a:ext cx="0" cy="5029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019800" y="3048000"/>
            <a:ext cx="0" cy="2362200"/>
          </a:xfrm>
          <a:prstGeom prst="line">
            <a:avLst/>
          </a:prstGeom>
          <a:ln w="28575">
            <a:solidFill>
              <a:srgbClr val="F30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8600" y="3265494"/>
            <a:ext cx="20967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i="1" dirty="0">
                <a:latin typeface="Candara" pitchFamily="34" charset="0"/>
              </a:rPr>
              <a:t>Streptococcus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Enterococcus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Micrococcus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Lactococcus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Peptostreptococcus </a:t>
            </a:r>
            <a:r>
              <a:rPr lang="sr-Latn-RS" sz="1400" dirty="0">
                <a:latin typeface="Candara" pitchFamily="34" charset="0"/>
              </a:rPr>
              <a:t>spp.</a:t>
            </a:r>
            <a:endParaRPr lang="en-US" sz="1400" dirty="0">
              <a:latin typeface="Candara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325328" y="3048000"/>
            <a:ext cx="194187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i="1" dirty="0">
                <a:latin typeface="Candara" pitchFamily="34" charset="0"/>
              </a:rPr>
              <a:t>Listeria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Corynebacterium </a:t>
            </a:r>
            <a:r>
              <a:rPr lang="sr-Latn-RS" sz="1400" dirty="0">
                <a:latin typeface="Candara" pitchFamily="34" charset="0"/>
              </a:rPr>
              <a:t>spp.</a:t>
            </a:r>
          </a:p>
          <a:p>
            <a:r>
              <a:rPr lang="sr-Latn-RS" sz="1400" i="1" dirty="0">
                <a:latin typeface="Candara" pitchFamily="34" charset="0"/>
              </a:rPr>
              <a:t>Bacillus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Clostridium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Erysipelothrix </a:t>
            </a:r>
            <a:r>
              <a:rPr lang="sr-Latn-RS" sz="1400" dirty="0">
                <a:latin typeface="Candara" pitchFamily="34" charset="0"/>
              </a:rPr>
              <a:t>spp.</a:t>
            </a:r>
          </a:p>
          <a:p>
            <a:r>
              <a:rPr lang="sr-Latn-RS" sz="1400" i="1" dirty="0">
                <a:latin typeface="Candara" pitchFamily="34" charset="0"/>
              </a:rPr>
              <a:t>Lactobacillus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Rhodococcus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dirty="0">
                <a:latin typeface="Candara" pitchFamily="34" charset="0"/>
              </a:rPr>
              <a:t>Aktinomicete</a:t>
            </a:r>
          </a:p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648200" y="30480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i="1" dirty="0">
                <a:latin typeface="Candara" pitchFamily="34" charset="0"/>
              </a:rPr>
              <a:t>Moraxella</a:t>
            </a:r>
            <a:r>
              <a:rPr lang="sr-Latn-RS" sz="1400" dirty="0">
                <a:latin typeface="Candara" pitchFamily="34" charset="0"/>
              </a:rPr>
              <a:t> spp</a:t>
            </a:r>
            <a:r>
              <a:rPr lang="sr-Latn-RS" dirty="0"/>
              <a:t>.</a:t>
            </a:r>
          </a:p>
          <a:p>
            <a:r>
              <a:rPr lang="sr-Latn-RS" sz="1400" i="1" dirty="0"/>
              <a:t>Neisseria</a:t>
            </a:r>
            <a:r>
              <a:rPr lang="sr-Latn-RS" sz="1400" dirty="0"/>
              <a:t> spp.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6096000" y="3065145"/>
            <a:ext cx="4419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i="1" dirty="0">
                <a:latin typeface="Candara" pitchFamily="34" charset="0"/>
              </a:rPr>
              <a:t>Escherichia</a:t>
            </a:r>
            <a:r>
              <a:rPr lang="sr-Latn-RS" sz="1400" dirty="0">
                <a:latin typeface="Candara" pitchFamily="34" charset="0"/>
              </a:rPr>
              <a:t> coli          </a:t>
            </a:r>
            <a:r>
              <a:rPr lang="sr-Latn-RS" sz="1400" i="1" dirty="0">
                <a:latin typeface="Candara" pitchFamily="34" charset="0"/>
              </a:rPr>
              <a:t>Pasteurella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Salmonella</a:t>
            </a:r>
            <a:r>
              <a:rPr lang="sr-Latn-RS" sz="1400" dirty="0">
                <a:latin typeface="Candara" pitchFamily="34" charset="0"/>
              </a:rPr>
              <a:t> spp.        </a:t>
            </a:r>
            <a:r>
              <a:rPr lang="sr-Latn-RS" sz="1400" i="1" dirty="0">
                <a:latin typeface="Candara" pitchFamily="34" charset="0"/>
              </a:rPr>
              <a:t>Mannheimia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Shigella</a:t>
            </a:r>
            <a:r>
              <a:rPr lang="sr-Latn-RS" sz="1400" dirty="0">
                <a:latin typeface="Candara" pitchFamily="34" charset="0"/>
              </a:rPr>
              <a:t> spp.               </a:t>
            </a:r>
            <a:r>
              <a:rPr lang="sr-Latn-RS" sz="1400" i="1" dirty="0">
                <a:latin typeface="Candara" pitchFamily="34" charset="0"/>
              </a:rPr>
              <a:t>Bordetella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Proteus</a:t>
            </a:r>
            <a:r>
              <a:rPr lang="sr-Latn-RS" sz="1400" dirty="0">
                <a:latin typeface="Candara" pitchFamily="34" charset="0"/>
              </a:rPr>
              <a:t> spp.               </a:t>
            </a:r>
            <a:r>
              <a:rPr lang="sr-Latn-RS" sz="1400" i="1" dirty="0">
                <a:latin typeface="Candara" pitchFamily="34" charset="0"/>
              </a:rPr>
              <a:t>Francisella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Pseudomona</a:t>
            </a:r>
            <a:r>
              <a:rPr lang="sr-Latn-RS" sz="1400" dirty="0">
                <a:latin typeface="Candara" pitchFamily="34" charset="0"/>
              </a:rPr>
              <a:t>s spp.   </a:t>
            </a:r>
            <a:r>
              <a:rPr lang="sr-Latn-RS" sz="1400" i="1" dirty="0">
                <a:latin typeface="Candara" pitchFamily="34" charset="0"/>
              </a:rPr>
              <a:t>Vibrio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Klebsiella</a:t>
            </a:r>
            <a:r>
              <a:rPr lang="sr-Latn-RS" sz="1400" dirty="0">
                <a:latin typeface="Candara" pitchFamily="34" charset="0"/>
              </a:rPr>
              <a:t> spp.           </a:t>
            </a:r>
            <a:r>
              <a:rPr lang="sr-Latn-RS" sz="1400" i="1" dirty="0">
                <a:latin typeface="Candara" pitchFamily="34" charset="0"/>
              </a:rPr>
              <a:t>Campylobacte</a:t>
            </a:r>
            <a:r>
              <a:rPr lang="sr-Latn-RS" sz="1400" dirty="0">
                <a:latin typeface="Candara" pitchFamily="34" charset="0"/>
              </a:rPr>
              <a:t>r spp.</a:t>
            </a:r>
          </a:p>
          <a:p>
            <a:r>
              <a:rPr lang="sr-Latn-RS" sz="1400" i="1" dirty="0">
                <a:latin typeface="Candara" pitchFamily="34" charset="0"/>
              </a:rPr>
              <a:t>Yersinia</a:t>
            </a:r>
            <a:r>
              <a:rPr lang="sr-Latn-RS" sz="1400" dirty="0">
                <a:latin typeface="Candara" pitchFamily="34" charset="0"/>
              </a:rPr>
              <a:t> spp.               </a:t>
            </a:r>
            <a:r>
              <a:rPr lang="sr-Latn-RS" sz="1400" i="1" dirty="0">
                <a:latin typeface="Candara" pitchFamily="34" charset="0"/>
              </a:rPr>
              <a:t>Helicobacter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Brucella spp.</a:t>
            </a:r>
          </a:p>
          <a:p>
            <a:r>
              <a:rPr lang="sr-Latn-RS" sz="1400" i="1" dirty="0">
                <a:latin typeface="Candara" pitchFamily="34" charset="0"/>
              </a:rPr>
              <a:t>Acinetobacter </a:t>
            </a:r>
            <a:r>
              <a:rPr lang="sr-Latn-RS" sz="1400" dirty="0">
                <a:latin typeface="Candara" pitchFamily="34" charset="0"/>
              </a:rPr>
              <a:t>spp.</a:t>
            </a:r>
          </a:p>
          <a:p>
            <a:r>
              <a:rPr lang="sr-Latn-RS" sz="1400" i="1" dirty="0">
                <a:latin typeface="Candara" pitchFamily="34" charset="0"/>
              </a:rPr>
              <a:t>Burkholderia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Haemophilus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Taylorella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0" y="579120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98526" y="6019800"/>
            <a:ext cx="8793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latin typeface="Candara" pitchFamily="34" charset="0"/>
              </a:rPr>
              <a:t>...Rodovi </a:t>
            </a:r>
            <a:r>
              <a:rPr lang="it-IT" sz="1400" i="1" dirty="0">
                <a:latin typeface="Candara" pitchFamily="34" charset="0"/>
              </a:rPr>
              <a:t>Borrelia</a:t>
            </a:r>
            <a:r>
              <a:rPr lang="sr-Latn-RS" sz="1400" i="1" dirty="0">
                <a:latin typeface="Candara" pitchFamily="34" charset="0"/>
              </a:rPr>
              <a:t>,</a:t>
            </a:r>
            <a:r>
              <a:rPr lang="it-IT" sz="1400" dirty="0">
                <a:latin typeface="Candara" pitchFamily="34" charset="0"/>
              </a:rPr>
              <a:t> </a:t>
            </a:r>
            <a:r>
              <a:rPr lang="it-IT" sz="1400" i="1" dirty="0">
                <a:latin typeface="Candara" pitchFamily="34" charset="0"/>
              </a:rPr>
              <a:t>Treponem</a:t>
            </a:r>
            <a:r>
              <a:rPr lang="it-IT" sz="1400" dirty="0">
                <a:latin typeface="Candara" pitchFamily="34" charset="0"/>
              </a:rPr>
              <a:t>a</a:t>
            </a:r>
            <a:r>
              <a:rPr lang="sr-Latn-RS" sz="1400" dirty="0">
                <a:latin typeface="Candara" pitchFamily="34" charset="0"/>
              </a:rPr>
              <a:t>, </a:t>
            </a:r>
            <a:r>
              <a:rPr lang="en-US" sz="1400" i="1" dirty="0" err="1">
                <a:latin typeface="Candara" pitchFamily="34" charset="0"/>
              </a:rPr>
              <a:t>Leptospira</a:t>
            </a:r>
            <a:r>
              <a:rPr lang="en-US" sz="1400" dirty="0">
                <a:latin typeface="Candara" pitchFamily="34" charset="0"/>
              </a:rPr>
              <a:t>, </a:t>
            </a:r>
            <a:r>
              <a:rPr lang="en-US" sz="1400" i="1" dirty="0" err="1">
                <a:latin typeface="Candara" pitchFamily="34" charset="0"/>
              </a:rPr>
              <a:t>Brachyspira</a:t>
            </a:r>
            <a:r>
              <a:rPr lang="sr-Latn-RS" sz="1400" dirty="0">
                <a:latin typeface="Candara" pitchFamily="34" charset="0"/>
              </a:rPr>
              <a:t>, </a:t>
            </a:r>
            <a:r>
              <a:rPr lang="sr-Latn-RS" sz="1400" i="1" dirty="0">
                <a:latin typeface="Candara" pitchFamily="34" charset="0"/>
              </a:rPr>
              <a:t>Mycobacterium</a:t>
            </a:r>
            <a:r>
              <a:rPr lang="sr-Latn-RS" sz="1400" dirty="0">
                <a:latin typeface="Candara" pitchFamily="34" charset="0"/>
              </a:rPr>
              <a:t>, </a:t>
            </a:r>
            <a:r>
              <a:rPr lang="sr-Latn-RS" sz="1400" i="1" dirty="0">
                <a:latin typeface="Candara" pitchFamily="34" charset="0"/>
              </a:rPr>
              <a:t>Mycoplasma</a:t>
            </a:r>
            <a:r>
              <a:rPr lang="sr-Latn-RS" sz="1400" dirty="0">
                <a:latin typeface="Candara" pitchFamily="34" charset="0"/>
              </a:rPr>
              <a:t>, </a:t>
            </a:r>
            <a:r>
              <a:rPr lang="en-US" sz="1400" i="1" dirty="0" err="1">
                <a:latin typeface="Candara" pitchFamily="34" charset="0"/>
              </a:rPr>
              <a:t>Chlamydophila</a:t>
            </a:r>
            <a:r>
              <a:rPr lang="sr-Latn-RS" sz="1400" i="1" dirty="0">
                <a:latin typeface="Candara" pitchFamily="34" charset="0"/>
              </a:rPr>
              <a:t>, </a:t>
            </a:r>
            <a:r>
              <a:rPr lang="en-US" sz="1400" i="1" dirty="0">
                <a:latin typeface="Candara" pitchFamily="34" charset="0"/>
              </a:rPr>
              <a:t>Chlamydia</a:t>
            </a:r>
            <a:r>
              <a:rPr lang="sr-Latn-RS" sz="1400" dirty="0">
                <a:latin typeface="Candara" pitchFamily="34" charset="0"/>
              </a:rPr>
              <a:t>, </a:t>
            </a:r>
            <a:r>
              <a:rPr lang="en-US" sz="1400" i="1" dirty="0" err="1">
                <a:latin typeface="Candara" pitchFamily="34" charset="0"/>
              </a:rPr>
              <a:t>Coxiella</a:t>
            </a:r>
            <a:r>
              <a:rPr lang="sr-Latn-RS" sz="1400" i="1" dirty="0">
                <a:latin typeface="Candara" pitchFamily="34" charset="0"/>
              </a:rPr>
              <a:t>, Anaplasma, Erlichia...</a:t>
            </a:r>
            <a:endParaRPr lang="en-US" sz="1400" i="1" dirty="0">
              <a:latin typeface="Candara" pitchFamily="34" charset="0"/>
            </a:endParaRPr>
          </a:p>
        </p:txBody>
      </p:sp>
      <p:pic>
        <p:nvPicPr>
          <p:cNvPr id="46" name="Picture 45" descr="C:\Users\Isidora\Desktop\prsktikum slike\slike iz starog praktikuma\2007.08.20 Mikrobiologija\Slike\tifovi\1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6336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C:\Users\Isidora\Desktop\prsktikum slike\slike iz starog praktikuma\2007.08.20 Mikrobiologija\Slike\tifovi\1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040" y="0"/>
            <a:ext cx="2211033" cy="12954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TextBox 32"/>
          <p:cNvSpPr txBox="1"/>
          <p:nvPr/>
        </p:nvSpPr>
        <p:spPr>
          <a:xfrm>
            <a:off x="212400" y="3037033"/>
            <a:ext cx="209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i="1" dirty="0">
                <a:latin typeface="Candara" pitchFamily="34" charset="0"/>
              </a:rPr>
              <a:t>Staphylococcus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</p:txBody>
      </p:sp>
      <p:sp>
        <p:nvSpPr>
          <p:cNvPr id="17" name="Oval 16"/>
          <p:cNvSpPr/>
          <p:nvPr/>
        </p:nvSpPr>
        <p:spPr>
          <a:xfrm>
            <a:off x="304800" y="1982529"/>
            <a:ext cx="1219200" cy="950524"/>
          </a:xfrm>
          <a:prstGeom prst="ellipse">
            <a:avLst/>
          </a:prstGeom>
          <a:noFill/>
          <a:ln>
            <a:solidFill>
              <a:srgbClr val="C0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4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9073" y="83449"/>
            <a:ext cx="1604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b="1" dirty="0">
                <a:latin typeface="Candara" pitchFamily="34" charset="0"/>
              </a:rPr>
              <a:t>РЕЗУЛТАТ:</a:t>
            </a:r>
            <a:endParaRPr lang="en-US" sz="2400" b="1" dirty="0">
              <a:latin typeface="Candar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180453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0070C0"/>
                </a:solidFill>
                <a:latin typeface="Candara" pitchFamily="34" charset="0"/>
              </a:rPr>
              <a:t>         </a:t>
            </a:r>
            <a:r>
              <a:rPr lang="sr-Cyrl-RS" sz="2800" b="1" dirty="0">
                <a:solidFill>
                  <a:srgbClr val="7030A0"/>
                </a:solidFill>
                <a:latin typeface="Candara" pitchFamily="34" charset="0"/>
              </a:rPr>
              <a:t>Грам +                                          </a:t>
            </a:r>
            <a:r>
              <a:rPr lang="sr-Cyrl-RS" sz="2800" b="1" dirty="0">
                <a:solidFill>
                  <a:srgbClr val="F30793"/>
                </a:solidFill>
                <a:latin typeface="Candara" pitchFamily="34" charset="0"/>
              </a:rPr>
              <a:t>Грам -</a:t>
            </a:r>
            <a:r>
              <a:rPr lang="sr-Cyrl-RS" sz="2800" b="1" dirty="0">
                <a:solidFill>
                  <a:srgbClr val="0070C0"/>
                </a:solidFill>
                <a:latin typeface="Candara" pitchFamily="34" charset="0"/>
              </a:rPr>
              <a:t>                                                       </a:t>
            </a:r>
            <a:endParaRPr lang="en-US" sz="28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3600000">
            <a:off x="1695392" y="1445178"/>
            <a:ext cx="0" cy="107470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-3600000">
            <a:off x="2658840" y="1445179"/>
            <a:ext cx="0" cy="1074702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3600000">
            <a:off x="5951760" y="1436420"/>
            <a:ext cx="0" cy="1074702"/>
          </a:xfrm>
          <a:prstGeom prst="straightConnector1">
            <a:avLst/>
          </a:prstGeom>
          <a:ln>
            <a:solidFill>
              <a:srgbClr val="F30793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-3600000">
            <a:off x="6926040" y="1436420"/>
            <a:ext cx="0" cy="1074702"/>
          </a:xfrm>
          <a:prstGeom prst="straightConnector1">
            <a:avLst/>
          </a:prstGeom>
          <a:ln>
            <a:solidFill>
              <a:srgbClr val="F30793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803564" y="2517417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32164" y="2389262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55073" y="2189069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3400" y="2399653"/>
            <a:ext cx="228600" cy="2286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223164" y="2597806"/>
            <a:ext cx="228600" cy="228600"/>
          </a:xfrm>
          <a:prstGeom prst="ellipse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451764" y="2469651"/>
            <a:ext cx="228600" cy="228600"/>
          </a:xfrm>
          <a:prstGeom prst="ellipse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174673" y="2269458"/>
            <a:ext cx="228600" cy="228600"/>
          </a:xfrm>
          <a:prstGeom prst="ellipse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953000" y="2480042"/>
            <a:ext cx="228600" cy="228600"/>
          </a:xfrm>
          <a:prstGeom prst="ellipse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083737" y="2780653"/>
            <a:ext cx="802463" cy="152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-2580000">
            <a:off x="2465962" y="2642431"/>
            <a:ext cx="802463" cy="152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16200000">
            <a:off x="3083737" y="2213490"/>
            <a:ext cx="802463" cy="152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427137" y="2780653"/>
            <a:ext cx="802463" cy="152400"/>
          </a:xfrm>
          <a:prstGeom prst="roundRect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 rot="-2580000">
            <a:off x="6809362" y="2642431"/>
            <a:ext cx="802463" cy="152400"/>
          </a:xfrm>
          <a:prstGeom prst="roundRect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16200000">
            <a:off x="7427137" y="2213490"/>
            <a:ext cx="802463" cy="152400"/>
          </a:xfrm>
          <a:prstGeom prst="roundRect">
            <a:avLst/>
          </a:prstGeom>
          <a:solidFill>
            <a:srgbClr val="F30793"/>
          </a:solidFill>
          <a:ln>
            <a:solidFill>
              <a:srgbClr val="F3079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2209800" y="3048000"/>
            <a:ext cx="0" cy="236220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495800" y="762000"/>
            <a:ext cx="0" cy="5029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019800" y="3048000"/>
            <a:ext cx="0" cy="2362200"/>
          </a:xfrm>
          <a:prstGeom prst="line">
            <a:avLst/>
          </a:prstGeom>
          <a:ln w="28575">
            <a:solidFill>
              <a:srgbClr val="F30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8600" y="3048000"/>
            <a:ext cx="2096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i="1" dirty="0">
                <a:latin typeface="Candara" pitchFamily="34" charset="0"/>
              </a:rPr>
              <a:t>Staphylococcus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Streptococcus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Enterococcus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Micrococcus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Lactococcus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Peptostreptococcus </a:t>
            </a:r>
            <a:r>
              <a:rPr lang="sr-Latn-RS" sz="1400" dirty="0">
                <a:latin typeface="Candara" pitchFamily="34" charset="0"/>
              </a:rPr>
              <a:t>spp.</a:t>
            </a:r>
            <a:endParaRPr lang="en-US" sz="1400" dirty="0">
              <a:latin typeface="Candara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325328" y="3048000"/>
            <a:ext cx="194187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i="1" dirty="0">
                <a:latin typeface="Candara" pitchFamily="34" charset="0"/>
              </a:rPr>
              <a:t>Listeria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Corynebacterium </a:t>
            </a:r>
            <a:r>
              <a:rPr lang="sr-Latn-RS" sz="1400" dirty="0">
                <a:latin typeface="Candara" pitchFamily="34" charset="0"/>
              </a:rPr>
              <a:t>spp.</a:t>
            </a:r>
          </a:p>
          <a:p>
            <a:r>
              <a:rPr lang="sr-Latn-RS" sz="1400" i="1" dirty="0">
                <a:latin typeface="Candara" pitchFamily="34" charset="0"/>
              </a:rPr>
              <a:t>Bacillus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Clostridium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Erysipelothrix </a:t>
            </a:r>
            <a:r>
              <a:rPr lang="sr-Latn-RS" sz="1400" dirty="0">
                <a:latin typeface="Candara" pitchFamily="34" charset="0"/>
              </a:rPr>
              <a:t>spp.</a:t>
            </a:r>
          </a:p>
          <a:p>
            <a:r>
              <a:rPr lang="sr-Latn-RS" sz="1400" i="1" dirty="0">
                <a:latin typeface="Candara" pitchFamily="34" charset="0"/>
              </a:rPr>
              <a:t>Lactobacillus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Rhodococcus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dirty="0">
                <a:latin typeface="Candara" pitchFamily="34" charset="0"/>
              </a:rPr>
              <a:t>Aktinomicete</a:t>
            </a:r>
          </a:p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648200" y="30480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i="1" dirty="0">
                <a:latin typeface="Candara" pitchFamily="34" charset="0"/>
              </a:rPr>
              <a:t>Moraxella</a:t>
            </a:r>
            <a:r>
              <a:rPr lang="sr-Latn-RS" sz="1400" dirty="0">
                <a:latin typeface="Candara" pitchFamily="34" charset="0"/>
              </a:rPr>
              <a:t> spp</a:t>
            </a:r>
            <a:r>
              <a:rPr lang="sr-Latn-RS" dirty="0"/>
              <a:t>.</a:t>
            </a:r>
          </a:p>
          <a:p>
            <a:r>
              <a:rPr lang="sr-Latn-RS" sz="1400" i="1" dirty="0"/>
              <a:t>Neisseria</a:t>
            </a:r>
            <a:r>
              <a:rPr lang="sr-Latn-RS" sz="1400" dirty="0"/>
              <a:t> spp.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6096000" y="3065145"/>
            <a:ext cx="4419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i="1" dirty="0">
                <a:latin typeface="Candara" pitchFamily="34" charset="0"/>
              </a:rPr>
              <a:t>Escherichia</a:t>
            </a:r>
            <a:r>
              <a:rPr lang="sr-Latn-RS" sz="1400" dirty="0">
                <a:latin typeface="Candara" pitchFamily="34" charset="0"/>
              </a:rPr>
              <a:t> coli          </a:t>
            </a:r>
            <a:r>
              <a:rPr lang="sr-Latn-RS" sz="1400" i="1" dirty="0">
                <a:latin typeface="Candara" pitchFamily="34" charset="0"/>
              </a:rPr>
              <a:t>Pasteurella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Salmonella</a:t>
            </a:r>
            <a:r>
              <a:rPr lang="sr-Latn-RS" sz="1400" dirty="0">
                <a:latin typeface="Candara" pitchFamily="34" charset="0"/>
              </a:rPr>
              <a:t> spp.        </a:t>
            </a:r>
            <a:r>
              <a:rPr lang="sr-Latn-RS" sz="1400" i="1" dirty="0">
                <a:latin typeface="Candara" pitchFamily="34" charset="0"/>
              </a:rPr>
              <a:t>Mannheimia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Shigella</a:t>
            </a:r>
            <a:r>
              <a:rPr lang="sr-Latn-RS" sz="1400" dirty="0">
                <a:latin typeface="Candara" pitchFamily="34" charset="0"/>
              </a:rPr>
              <a:t> spp.               </a:t>
            </a:r>
            <a:r>
              <a:rPr lang="sr-Latn-RS" sz="1400" i="1" dirty="0">
                <a:latin typeface="Candara" pitchFamily="34" charset="0"/>
              </a:rPr>
              <a:t>Bordetella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Proteus</a:t>
            </a:r>
            <a:r>
              <a:rPr lang="sr-Latn-RS" sz="1400" dirty="0">
                <a:latin typeface="Candara" pitchFamily="34" charset="0"/>
              </a:rPr>
              <a:t> spp.               </a:t>
            </a:r>
            <a:r>
              <a:rPr lang="sr-Latn-RS" sz="1400" i="1" dirty="0">
                <a:latin typeface="Candara" pitchFamily="34" charset="0"/>
              </a:rPr>
              <a:t>Francisella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Pseudomona</a:t>
            </a:r>
            <a:r>
              <a:rPr lang="sr-Latn-RS" sz="1400" dirty="0">
                <a:latin typeface="Candara" pitchFamily="34" charset="0"/>
              </a:rPr>
              <a:t>s spp.   </a:t>
            </a:r>
            <a:r>
              <a:rPr lang="sr-Latn-RS" sz="1400" i="1" dirty="0">
                <a:latin typeface="Candara" pitchFamily="34" charset="0"/>
              </a:rPr>
              <a:t>Vibrio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Klebsiella</a:t>
            </a:r>
            <a:r>
              <a:rPr lang="sr-Latn-RS" sz="1400" dirty="0">
                <a:latin typeface="Candara" pitchFamily="34" charset="0"/>
              </a:rPr>
              <a:t> spp.           </a:t>
            </a:r>
            <a:r>
              <a:rPr lang="sr-Latn-RS" sz="1400" i="1" dirty="0">
                <a:latin typeface="Candara" pitchFamily="34" charset="0"/>
              </a:rPr>
              <a:t>Campylobacte</a:t>
            </a:r>
            <a:r>
              <a:rPr lang="sr-Latn-RS" sz="1400" dirty="0">
                <a:latin typeface="Candara" pitchFamily="34" charset="0"/>
              </a:rPr>
              <a:t>r spp.</a:t>
            </a:r>
          </a:p>
          <a:p>
            <a:r>
              <a:rPr lang="sr-Latn-RS" sz="1400" i="1" dirty="0">
                <a:latin typeface="Candara" pitchFamily="34" charset="0"/>
              </a:rPr>
              <a:t>Yersinia</a:t>
            </a:r>
            <a:r>
              <a:rPr lang="sr-Latn-RS" sz="1400" dirty="0">
                <a:latin typeface="Candara" pitchFamily="34" charset="0"/>
              </a:rPr>
              <a:t> spp.               </a:t>
            </a:r>
            <a:r>
              <a:rPr lang="sr-Latn-RS" sz="1400" i="1" dirty="0">
                <a:latin typeface="Candara" pitchFamily="34" charset="0"/>
              </a:rPr>
              <a:t>Helicobacter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Brucella spp.</a:t>
            </a:r>
          </a:p>
          <a:p>
            <a:r>
              <a:rPr lang="sr-Latn-RS" sz="1400" i="1" dirty="0">
                <a:latin typeface="Candara" pitchFamily="34" charset="0"/>
              </a:rPr>
              <a:t>Acinetobacter </a:t>
            </a:r>
            <a:r>
              <a:rPr lang="sr-Latn-RS" sz="1400" dirty="0">
                <a:latin typeface="Candara" pitchFamily="34" charset="0"/>
              </a:rPr>
              <a:t>spp.</a:t>
            </a:r>
          </a:p>
          <a:p>
            <a:r>
              <a:rPr lang="sr-Latn-RS" sz="1400" i="1" dirty="0">
                <a:latin typeface="Candara" pitchFamily="34" charset="0"/>
              </a:rPr>
              <a:t>Burkholderia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Haemophilus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r>
              <a:rPr lang="sr-Latn-RS" sz="1400" i="1" dirty="0">
                <a:latin typeface="Candara" pitchFamily="34" charset="0"/>
              </a:rPr>
              <a:t>Taylorella</a:t>
            </a:r>
            <a:r>
              <a:rPr lang="sr-Latn-RS" sz="1400" dirty="0">
                <a:latin typeface="Candara" pitchFamily="34" charset="0"/>
              </a:rPr>
              <a:t> spp.</a:t>
            </a:r>
          </a:p>
          <a:p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0" y="5791200"/>
            <a:ext cx="9144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98526" y="6019800"/>
            <a:ext cx="8793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latin typeface="Candara" pitchFamily="34" charset="0"/>
              </a:rPr>
              <a:t>...Rodovi </a:t>
            </a:r>
            <a:r>
              <a:rPr lang="it-IT" sz="1400" i="1" dirty="0">
                <a:latin typeface="Candara" pitchFamily="34" charset="0"/>
              </a:rPr>
              <a:t>Borrelia</a:t>
            </a:r>
            <a:r>
              <a:rPr lang="sr-Latn-RS" sz="1400" i="1" dirty="0">
                <a:latin typeface="Candara" pitchFamily="34" charset="0"/>
              </a:rPr>
              <a:t>,</a:t>
            </a:r>
            <a:r>
              <a:rPr lang="it-IT" sz="1400" dirty="0">
                <a:latin typeface="Candara" pitchFamily="34" charset="0"/>
              </a:rPr>
              <a:t> </a:t>
            </a:r>
            <a:r>
              <a:rPr lang="it-IT" sz="1400" i="1" dirty="0">
                <a:latin typeface="Candara" pitchFamily="34" charset="0"/>
              </a:rPr>
              <a:t>Treponem</a:t>
            </a:r>
            <a:r>
              <a:rPr lang="it-IT" sz="1400" dirty="0">
                <a:latin typeface="Candara" pitchFamily="34" charset="0"/>
              </a:rPr>
              <a:t>a</a:t>
            </a:r>
            <a:r>
              <a:rPr lang="sr-Latn-RS" sz="1400" dirty="0">
                <a:latin typeface="Candara" pitchFamily="34" charset="0"/>
              </a:rPr>
              <a:t>, </a:t>
            </a:r>
            <a:r>
              <a:rPr lang="en-US" sz="1400" i="1" dirty="0" err="1">
                <a:latin typeface="Candara" pitchFamily="34" charset="0"/>
              </a:rPr>
              <a:t>Leptospira</a:t>
            </a:r>
            <a:r>
              <a:rPr lang="en-US" sz="1400" dirty="0">
                <a:latin typeface="Candara" pitchFamily="34" charset="0"/>
              </a:rPr>
              <a:t>, </a:t>
            </a:r>
            <a:r>
              <a:rPr lang="en-US" sz="1400" i="1" dirty="0" err="1">
                <a:latin typeface="Candara" pitchFamily="34" charset="0"/>
              </a:rPr>
              <a:t>Brachyspira</a:t>
            </a:r>
            <a:r>
              <a:rPr lang="sr-Latn-RS" sz="1400" dirty="0">
                <a:latin typeface="Candara" pitchFamily="34" charset="0"/>
              </a:rPr>
              <a:t>, </a:t>
            </a:r>
            <a:r>
              <a:rPr lang="sr-Latn-RS" sz="1400" i="1" dirty="0">
                <a:latin typeface="Candara" pitchFamily="34" charset="0"/>
              </a:rPr>
              <a:t>Mycobacterium</a:t>
            </a:r>
            <a:r>
              <a:rPr lang="sr-Latn-RS" sz="1400" dirty="0">
                <a:latin typeface="Candara" pitchFamily="34" charset="0"/>
              </a:rPr>
              <a:t>, </a:t>
            </a:r>
            <a:r>
              <a:rPr lang="sr-Latn-RS" sz="1400" i="1" dirty="0">
                <a:latin typeface="Candara" pitchFamily="34" charset="0"/>
              </a:rPr>
              <a:t>Mycoplasma</a:t>
            </a:r>
            <a:r>
              <a:rPr lang="sr-Latn-RS" sz="1400" dirty="0">
                <a:latin typeface="Candara" pitchFamily="34" charset="0"/>
              </a:rPr>
              <a:t>, </a:t>
            </a:r>
            <a:r>
              <a:rPr lang="en-US" sz="1400" i="1" dirty="0" err="1">
                <a:latin typeface="Candara" pitchFamily="34" charset="0"/>
              </a:rPr>
              <a:t>Chlamydophila</a:t>
            </a:r>
            <a:r>
              <a:rPr lang="sr-Latn-RS" sz="1400" i="1" dirty="0">
                <a:latin typeface="Candara" pitchFamily="34" charset="0"/>
              </a:rPr>
              <a:t>, </a:t>
            </a:r>
            <a:r>
              <a:rPr lang="en-US" sz="1400" i="1" dirty="0">
                <a:latin typeface="Candara" pitchFamily="34" charset="0"/>
              </a:rPr>
              <a:t>Chlamydia</a:t>
            </a:r>
            <a:r>
              <a:rPr lang="sr-Latn-RS" sz="1400" dirty="0">
                <a:latin typeface="Candara" pitchFamily="34" charset="0"/>
              </a:rPr>
              <a:t>, </a:t>
            </a:r>
            <a:r>
              <a:rPr lang="en-US" sz="1400" i="1" dirty="0" err="1">
                <a:latin typeface="Candara" pitchFamily="34" charset="0"/>
              </a:rPr>
              <a:t>Coxiella</a:t>
            </a:r>
            <a:r>
              <a:rPr lang="sr-Latn-RS" sz="1400" i="1" dirty="0">
                <a:latin typeface="Candara" pitchFamily="34" charset="0"/>
              </a:rPr>
              <a:t>, Anaplasma, Erlichia...</a:t>
            </a:r>
            <a:endParaRPr lang="en-US" sz="1400" i="1" dirty="0">
              <a:latin typeface="Candara" pitchFamily="34" charset="0"/>
            </a:endParaRPr>
          </a:p>
        </p:txBody>
      </p:sp>
      <p:pic>
        <p:nvPicPr>
          <p:cNvPr id="46" name="Picture 45" descr="C:\Users\Isidora\Desktop\prsktikum slike\slike iz starog praktikuma\2007.08.20 Mikrobiologija\Slike\tifovi\1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46336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C:\Users\Isidora\Desktop\prsktikum slike\slike iz starog praktikuma\2007.08.20 Mikrobiologija\Slike\tifovi\1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040" y="0"/>
            <a:ext cx="2211033" cy="12954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Oval 32"/>
          <p:cNvSpPr/>
          <p:nvPr/>
        </p:nvSpPr>
        <p:spPr>
          <a:xfrm>
            <a:off x="6734541" y="1791584"/>
            <a:ext cx="1618517" cy="1376915"/>
          </a:xfrm>
          <a:prstGeom prst="ellipse">
            <a:avLst/>
          </a:prstGeom>
          <a:noFill/>
          <a:ln>
            <a:solidFill>
              <a:srgbClr val="C0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5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sidora\Desktop\structure-gram-negative-bacteria-cell-wall-d-illustration-8417467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25" b="962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90317"/>
            <a:ext cx="6400765" cy="640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Isidora\Desktop\structure-gram-positive-bacteria-cell-wall-d-illustration-84181826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250" b="95125" l="10000" r="921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167" y="1676400"/>
            <a:ext cx="5105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" y="52300"/>
            <a:ext cx="9062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Candara" pitchFamily="34" charset="0"/>
              </a:rPr>
              <a:t>   </a:t>
            </a:r>
            <a:r>
              <a:rPr lang="sr-Cyrl-RS" sz="2400" b="1" dirty="0">
                <a:latin typeface="Palatino Linotype" panose="02040502050505030304" pitchFamily="18" charset="0"/>
              </a:rPr>
              <a:t>ГРАМ – ПОЗИТИВНЕ                             ГРАМ – НЕГАТИВНЕ</a:t>
            </a:r>
            <a:endParaRPr lang="en-US" sz="24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903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stel Wallpaper Purple Blur Gradation Pink Color Backgrounds Full Frame -  Wallpaperfo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3999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4816" y="73967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ПОСТУПАК: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4816" y="577196"/>
            <a:ext cx="81009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Г</a:t>
            </a:r>
            <a:r>
              <a:rPr lang="sr-Cyrl-RS" sz="2400" dirty="0">
                <a:latin typeface="Palatino Linotype" panose="02040502050505030304" pitchFamily="18" charset="0"/>
              </a:rPr>
              <a:t>енцијана љубичасто – примарна боја (2-3 минута) </a:t>
            </a:r>
            <a:r>
              <a:rPr lang="sr-Cyrl-RS" sz="2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Л</a:t>
            </a:r>
            <a:r>
              <a:rPr lang="sr-Cyrl-RS" sz="2400" dirty="0">
                <a:latin typeface="Palatino Linotype" panose="02040502050505030304" pitchFamily="18" charset="0"/>
              </a:rPr>
              <a:t>угол – фиксатив (1-2 минута)</a:t>
            </a:r>
          </a:p>
          <a:p>
            <a:r>
              <a:rPr lang="sr-Cyrl-RS" sz="2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А</a:t>
            </a:r>
            <a:r>
              <a:rPr lang="sr-Cyrl-RS" sz="2400" dirty="0">
                <a:latin typeface="Palatino Linotype" panose="02040502050505030304" pitchFamily="18" charset="0"/>
              </a:rPr>
              <a:t>лкохол (96%)</a:t>
            </a:r>
          </a:p>
          <a:p>
            <a:r>
              <a:rPr lang="sr-Cyrl-RS" sz="2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В</a:t>
            </a:r>
            <a:r>
              <a:rPr lang="sr-Cyrl-RS" sz="2400" dirty="0">
                <a:latin typeface="Palatino Linotype" panose="02040502050505030304" pitchFamily="18" charset="0"/>
              </a:rPr>
              <a:t>ода</a:t>
            </a:r>
          </a:p>
          <a:p>
            <a:r>
              <a:rPr lang="sr-Cyrl-RS" sz="2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К</a:t>
            </a:r>
            <a:r>
              <a:rPr lang="sr-Cyrl-RS" sz="2400" dirty="0">
                <a:latin typeface="Palatino Linotype" panose="02040502050505030304" pitchFamily="18" charset="0"/>
              </a:rPr>
              <a:t>арбол фуксин – секундарна боја (15-30 секунди)</a:t>
            </a:r>
          </a:p>
          <a:p>
            <a:r>
              <a:rPr lang="sr-Cyrl-RS" sz="2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О</a:t>
            </a:r>
            <a:r>
              <a:rPr lang="sr-Cyrl-RS" sz="2400" dirty="0">
                <a:latin typeface="Palatino Linotype" panose="02040502050505030304" pitchFamily="18" charset="0"/>
              </a:rPr>
              <a:t>прати (вода)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69225" y="2917923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ПРИНЦИП:</a:t>
            </a:r>
            <a:endParaRPr lang="en-US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pic>
        <p:nvPicPr>
          <p:cNvPr id="23" name="Picture 22" descr="C:\Users\Isidora\Desktop\SEMICE OPSTI DEO\BOJENJE PO GRAMU111-0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07" y="3288161"/>
            <a:ext cx="8177184" cy="35873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172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Pastel Wallpaper Purple Blur Gradation Pink Color Backgrounds Full Frame -  Wallpaperfo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8200" y="182879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dirty="0"/>
              <a:t>	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374" y="5649279"/>
            <a:ext cx="571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b="1" dirty="0">
                <a:latin typeface="Palatino Linotype" panose="02040502050505030304" pitchFamily="18" charset="0"/>
              </a:rPr>
              <a:t>Танак ћелијски зид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b="1" dirty="0">
                <a:latin typeface="Palatino Linotype" panose="02040502050505030304" pitchFamily="18" charset="0"/>
              </a:rPr>
              <a:t>Грам варијабилност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b="1" dirty="0">
                <a:latin typeface="Palatino Linotype" panose="02040502050505030304" pitchFamily="18" charset="0"/>
              </a:rPr>
              <a:t>Модификације</a:t>
            </a:r>
          </a:p>
        </p:txBody>
      </p:sp>
      <p:pic>
        <p:nvPicPr>
          <p:cNvPr id="4098" name="Picture 2" descr="C:\Users\Isidora\Desktop\main-qimg-a681e47b9e464ee1cb3345a9decb1c0c.jf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766"/>
            <a:ext cx="7620000" cy="559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949407-3F76-610C-32E2-AD4929FC82FF}"/>
              </a:ext>
            </a:extLst>
          </p:cNvPr>
          <p:cNvSpPr txBox="1"/>
          <p:nvPr/>
        </p:nvSpPr>
        <p:spPr>
          <a:xfrm>
            <a:off x="4038600" y="5661569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dirty="0">
                <a:latin typeface="Palatino Linotype" panose="02040502050505030304" pitchFamily="18" charset="0"/>
              </a:rPr>
              <a:t>Преузето са: </a:t>
            </a:r>
            <a:r>
              <a:rPr lang="en-US" sz="1200" dirty="0">
                <a:latin typeface="Palatino Linotype" panose="02040502050505030304" pitchFamily="18" charset="0"/>
              </a:rPr>
              <a:t>https://ufdcimages.uflib.ufl.edu/NC/F0/00/28/31/00001/Calzadilla_J.pdf?utm_source</a:t>
            </a:r>
          </a:p>
        </p:txBody>
      </p:sp>
    </p:spTree>
    <p:extLst>
      <p:ext uri="{BB962C8B-B14F-4D97-AF65-F5344CB8AC3E}">
        <p14:creationId xmlns:p14="http://schemas.microsoft.com/office/powerpoint/2010/main" val="1751755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73ED71-E88E-7F99-E1F5-99DF95B01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90" y="1695227"/>
            <a:ext cx="9142412" cy="5162773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5A2D19E-AD7C-2A50-5769-EAB977025E6F}"/>
              </a:ext>
            </a:extLst>
          </p:cNvPr>
          <p:cNvSpPr/>
          <p:nvPr/>
        </p:nvSpPr>
        <p:spPr>
          <a:xfrm>
            <a:off x="1371600" y="240150"/>
            <a:ext cx="6400800" cy="63968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C737BB-E586-4A11-C223-2D1C94DB56E9}"/>
              </a:ext>
            </a:extLst>
          </p:cNvPr>
          <p:cNvSpPr txBox="1"/>
          <p:nvPr/>
        </p:nvSpPr>
        <p:spPr>
          <a:xfrm>
            <a:off x="1403555" y="295061"/>
            <a:ext cx="7069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БОЈЕЊЕ ПО </a:t>
            </a:r>
            <a:r>
              <a:rPr lang="en-US" sz="3200" b="1" i="1" dirty="0">
                <a:solidFill>
                  <a:srgbClr val="C00000"/>
                </a:solidFill>
                <a:latin typeface="Palatino Linotype" panose="02040502050505030304" pitchFamily="18" charset="0"/>
              </a:rPr>
              <a:t>ZIEHL-NEELSEN</a:t>
            </a:r>
            <a:r>
              <a:rPr lang="en-US" sz="32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-</a:t>
            </a:r>
            <a:r>
              <a:rPr lang="sr-Cyrl-RS" sz="32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у</a:t>
            </a:r>
            <a:endParaRPr lang="en-US" sz="32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43807682-B36E-7D28-58F0-E88746BB4F70}"/>
              </a:ext>
            </a:extLst>
          </p:cNvPr>
          <p:cNvSpPr/>
          <p:nvPr/>
        </p:nvSpPr>
        <p:spPr>
          <a:xfrm>
            <a:off x="1354394" y="1008322"/>
            <a:ext cx="6248400" cy="533400"/>
          </a:xfrm>
          <a:prstGeom prst="round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4FAD7415-8EBC-3A91-0B6A-4249F4F3FE84}"/>
              </a:ext>
            </a:extLst>
          </p:cNvPr>
          <p:cNvSpPr/>
          <p:nvPr/>
        </p:nvSpPr>
        <p:spPr>
          <a:xfrm>
            <a:off x="228601" y="3197101"/>
            <a:ext cx="3124200" cy="1776920"/>
          </a:xfrm>
          <a:prstGeom prst="round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062D4E75-2B75-09A0-A2FC-BE9C06ABC916}"/>
              </a:ext>
            </a:extLst>
          </p:cNvPr>
          <p:cNvSpPr/>
          <p:nvPr/>
        </p:nvSpPr>
        <p:spPr>
          <a:xfrm>
            <a:off x="228600" y="1885646"/>
            <a:ext cx="7086600" cy="1250496"/>
          </a:xfrm>
          <a:prstGeom prst="roundRect">
            <a:avLst/>
          </a:prstGeom>
          <a:solidFill>
            <a:schemeClr val="tx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B28653-0A05-E6DD-2887-C5EC8B70EB54}"/>
              </a:ext>
            </a:extLst>
          </p:cNvPr>
          <p:cNvSpPr txBox="1"/>
          <p:nvPr/>
        </p:nvSpPr>
        <p:spPr>
          <a:xfrm>
            <a:off x="1578077" y="1030895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Ацидоалкохорезистентне бактерије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082573-E2E2-69D8-01D4-96D07946E051}"/>
              </a:ext>
            </a:extLst>
          </p:cNvPr>
          <p:cNvSpPr txBox="1"/>
          <p:nvPr/>
        </p:nvSpPr>
        <p:spPr>
          <a:xfrm>
            <a:off x="336755" y="1996772"/>
            <a:ext cx="69784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Родови </a:t>
            </a:r>
            <a:r>
              <a:rPr lang="sr-Cyrl-RS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М</a:t>
            </a:r>
            <a:r>
              <a:rPr lang="en-US" sz="2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ycobacterium</a:t>
            </a:r>
            <a:r>
              <a:rPr lang="sr-Latn-RS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sr-Cyrl-RS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и</a:t>
            </a:r>
            <a:r>
              <a:rPr lang="sr-Latn-RS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n-US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Brucella</a:t>
            </a:r>
            <a:r>
              <a:rPr lang="sr-Latn-RS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it-IT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Chlamydia psittaci,</a:t>
            </a:r>
            <a:r>
              <a:rPr lang="it-IT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it-IT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Nocardia asteroides</a:t>
            </a:r>
            <a:endParaRPr lang="sr-Latn-RS" sz="2400" b="1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(</a:t>
            </a: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модификовано бојење по </a:t>
            </a:r>
            <a:r>
              <a:rPr lang="en-US" sz="2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Ziehl</a:t>
            </a:r>
            <a:r>
              <a:rPr lang="en-US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– </a:t>
            </a:r>
            <a:r>
              <a:rPr lang="en-US" sz="2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Neelsen</a:t>
            </a:r>
            <a:r>
              <a:rPr lang="en-US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–</a:t>
            </a: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у)</a:t>
            </a:r>
          </a:p>
          <a:p>
            <a:endParaRPr lang="sr-Cyrl-RS" sz="2400" b="1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22379B-03DD-2DD1-154A-3124805036AC}"/>
              </a:ext>
            </a:extLst>
          </p:cNvPr>
          <p:cNvSpPr txBox="1"/>
          <p:nvPr/>
        </p:nvSpPr>
        <p:spPr>
          <a:xfrm>
            <a:off x="336755" y="3326561"/>
            <a:ext cx="891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Карбол фуксин</a:t>
            </a:r>
          </a:p>
          <a:p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Вода</a:t>
            </a:r>
          </a:p>
          <a:p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K</a:t>
            </a: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исели алкохол</a:t>
            </a:r>
          </a:p>
          <a:p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Метиленско плаво</a:t>
            </a:r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B0BC5E6-6E64-54DE-A461-CFB9FF286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320" y="4599039"/>
            <a:ext cx="577897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5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stel Wallpaper Purple Blur Gradation Pink Color Backgrounds Full Frame -  Wallpaperfo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3999" cy="6858000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1443994" y="179039"/>
            <a:ext cx="6480806" cy="7504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68244" y="261876"/>
            <a:ext cx="727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>
                <a:latin typeface="Palatino Linotype" panose="02040502050505030304" pitchFamily="18" charset="0"/>
              </a:rPr>
              <a:t>БОЈЕЊЕ ПО </a:t>
            </a:r>
            <a:r>
              <a:rPr lang="en-US" sz="3200" b="1" i="1" dirty="0">
                <a:latin typeface="Palatino Linotype" panose="02040502050505030304" pitchFamily="18" charset="0"/>
              </a:rPr>
              <a:t>ZIEHL-NEELSEN</a:t>
            </a:r>
            <a:r>
              <a:rPr lang="en-US" sz="3200" b="1" dirty="0">
                <a:latin typeface="Palatino Linotype" panose="02040502050505030304" pitchFamily="18" charset="0"/>
              </a:rPr>
              <a:t>-</a:t>
            </a:r>
            <a:r>
              <a:rPr lang="sr-Cyrl-RS" sz="3200" b="1" dirty="0">
                <a:latin typeface="Palatino Linotype" panose="02040502050505030304" pitchFamily="18" charset="0"/>
              </a:rPr>
              <a:t>у</a:t>
            </a:r>
            <a:endParaRPr lang="en-US" sz="3200" b="1" dirty="0">
              <a:latin typeface="Palatino Linotype" panose="0204050205050503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60D521-4EF0-4DF4-3C72-8DBF75349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104695"/>
            <a:ext cx="5711534" cy="32637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8C6991-AEEB-C252-417F-89AD84A06EF1}"/>
              </a:ext>
            </a:extLst>
          </p:cNvPr>
          <p:cNvSpPr txBox="1"/>
          <p:nvPr/>
        </p:nvSpPr>
        <p:spPr>
          <a:xfrm>
            <a:off x="4860540" y="6179835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dirty="0">
                <a:latin typeface="Palatino Linotype" panose="02040502050505030304" pitchFamily="18" charset="0"/>
              </a:rPr>
              <a:t>Преузето са: </a:t>
            </a:r>
            <a:r>
              <a:rPr lang="en-US" sz="1200" dirty="0">
                <a:latin typeface="Palatino Linotype" panose="02040502050505030304" pitchFamily="18" charset="0"/>
                <a:hlinkClick r:id="rId4"/>
              </a:rPr>
              <a:t>http://www.baso.com.cn/en/view.asp?id=175</a:t>
            </a:r>
            <a:r>
              <a:rPr lang="sr-Latn-RS" sz="1200" dirty="0">
                <a:latin typeface="Palatino Linotype" panose="02040502050505030304" pitchFamily="18" charset="0"/>
              </a:rPr>
              <a:t> </a:t>
            </a:r>
            <a:r>
              <a:rPr lang="sr-Cyrl-RS" sz="1200" dirty="0">
                <a:latin typeface="Palatino Linotype" panose="02040502050505030304" pitchFamily="18" charset="0"/>
              </a:rPr>
              <a:t>и</a:t>
            </a:r>
            <a:endParaRPr lang="sr-Latn-RS" sz="1200" dirty="0">
              <a:latin typeface="Palatino Linotype" panose="02040502050505030304" pitchFamily="18" charset="0"/>
            </a:endParaRPr>
          </a:p>
          <a:p>
            <a:r>
              <a:rPr lang="en-US" sz="1200" dirty="0">
                <a:latin typeface="Palatino Linotype" panose="02040502050505030304" pitchFamily="18" charset="0"/>
                <a:hlinkClick r:id="rId5"/>
              </a:rPr>
              <a:t>https://link.springer.com/rwe/10.1007/0-387-30745-1_17</a:t>
            </a:r>
            <a:endParaRPr lang="sr-Latn-RS" sz="1200" dirty="0"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B7B96B-1864-A479-749C-58B43AE8AC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6" y="2362200"/>
            <a:ext cx="5308648" cy="377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64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stel Wallpaper Purple Blur Gradation Pink Color Backgrounds Full Frame -  Wallpaperfo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3999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285999" y="179039"/>
            <a:ext cx="4572001" cy="750450"/>
          </a:xfrm>
          <a:prstGeom prst="roundRect">
            <a:avLst/>
          </a:prstGeom>
          <a:noFill/>
          <a:ln>
            <a:solidFill>
              <a:srgbClr val="693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14600" y="261876"/>
            <a:ext cx="5929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>
                <a:latin typeface="Palatino Linotype" panose="02040502050505030304" pitchFamily="18" charset="0"/>
              </a:rPr>
              <a:t>БОЈЕЊЕ ПО ГИМЗИ</a:t>
            </a:r>
            <a:endParaRPr lang="en-US" sz="3200" b="1" dirty="0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002" y="929488"/>
            <a:ext cx="9220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Palatino Linotype" panose="02040502050505030304" pitchFamily="18" charset="0"/>
              </a:rPr>
              <a:t>Сложено симултано</a:t>
            </a:r>
          </a:p>
          <a:p>
            <a:r>
              <a:rPr lang="sr-Cyrl-RS" sz="2400" dirty="0">
                <a:latin typeface="Palatino Linotype" panose="02040502050505030304" pitchFamily="18" charset="0"/>
              </a:rPr>
              <a:t>15-60 мин</a:t>
            </a:r>
          </a:p>
          <a:p>
            <a:r>
              <a:rPr lang="sr-Cyrl-RS" sz="2400" dirty="0">
                <a:latin typeface="Palatino Linotype" panose="02040502050505030304" pitchFamily="18" charset="0"/>
              </a:rPr>
              <a:t>Метил алкохол</a:t>
            </a:r>
          </a:p>
          <a:p>
            <a:r>
              <a:rPr lang="sr-Cyrl-RS" sz="2400" dirty="0">
                <a:latin typeface="Palatino Linotype" panose="02040502050505030304" pitchFamily="18" charset="0"/>
              </a:rPr>
              <a:t>Рикеције, хламидије, </a:t>
            </a:r>
            <a:r>
              <a:rPr lang="sr-Latn-RS" sz="2400" i="1" dirty="0">
                <a:latin typeface="Palatino Linotype" panose="02040502050505030304" pitchFamily="18" charset="0"/>
              </a:rPr>
              <a:t>Borrelia</a:t>
            </a:r>
            <a:r>
              <a:rPr lang="sr-Latn-RS" sz="2400" dirty="0">
                <a:latin typeface="Palatino Linotype" panose="02040502050505030304" pitchFamily="18" charset="0"/>
              </a:rPr>
              <a:t> spp., </a:t>
            </a:r>
            <a:r>
              <a:rPr lang="sr-Cyrl-RS" sz="2400" dirty="0">
                <a:latin typeface="Palatino Linotype" panose="02040502050505030304" pitchFamily="18" charset="0"/>
              </a:rPr>
              <a:t>присуство капсуле </a:t>
            </a:r>
            <a:r>
              <a:rPr lang="en-US" sz="2400" i="1" dirty="0">
                <a:latin typeface="Palatino Linotype" panose="02040502050505030304" pitchFamily="18" charset="0"/>
              </a:rPr>
              <a:t>B</a:t>
            </a:r>
            <a:r>
              <a:rPr lang="sr-Cyrl-RS" sz="2400" i="1" dirty="0">
                <a:latin typeface="Palatino Linotype" panose="02040502050505030304" pitchFamily="18" charset="0"/>
              </a:rPr>
              <a:t>.</a:t>
            </a:r>
            <a:r>
              <a:rPr lang="en-US" sz="2400" i="1" dirty="0">
                <a:latin typeface="Palatino Linotype" panose="02040502050505030304" pitchFamily="18" charset="0"/>
              </a:rPr>
              <a:t> Anthracis</a:t>
            </a:r>
            <a:r>
              <a:rPr lang="sr-Latn-RS" sz="2400" i="1" dirty="0">
                <a:latin typeface="Palatino Linotype" panose="02040502050505030304" pitchFamily="18" charset="0"/>
              </a:rPr>
              <a:t>, </a:t>
            </a:r>
            <a:r>
              <a:rPr lang="sr-Cyrl-RS" sz="2400" dirty="0">
                <a:latin typeface="Palatino Linotype" panose="02040502050505030304" pitchFamily="18" charset="0"/>
              </a:rPr>
              <a:t>ПАРАЗИТИ, КРВНИ РАЗМАЗИ</a:t>
            </a:r>
            <a:endParaRPr lang="en-US" sz="2400" dirty="0">
              <a:latin typeface="Palatino Linotype" panose="02040502050505030304" pitchFamily="18" charset="0"/>
            </a:endParaRPr>
          </a:p>
          <a:p>
            <a:r>
              <a:rPr lang="sr-Cyrl-RS" sz="2400" dirty="0">
                <a:latin typeface="Candara" panose="020E0502030303020204" pitchFamily="34" charset="0"/>
              </a:rPr>
              <a:t> 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22" y="2971800"/>
            <a:ext cx="5347398" cy="35299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F7CF25-53EF-B92F-693F-5CA33AC52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21" y="2971800"/>
            <a:ext cx="6285279" cy="35299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96D21E0-3907-DD19-EDF2-C0AAA5AD05A8}"/>
              </a:ext>
            </a:extLst>
          </p:cNvPr>
          <p:cNvSpPr txBox="1"/>
          <p:nvPr/>
        </p:nvSpPr>
        <p:spPr>
          <a:xfrm>
            <a:off x="139002" y="6550223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>
                <a:latin typeface="Palatino Linotype" panose="02040502050505030304" pitchFamily="18" charset="0"/>
              </a:rPr>
              <a:t>Преузето са: </a:t>
            </a:r>
            <a:r>
              <a:rPr lang="en-US" sz="1400" dirty="0">
                <a:latin typeface="Palatino Linotype" panose="02040502050505030304" pitchFamily="18" charset="0"/>
                <a:hlinkClick r:id="rId5"/>
              </a:rPr>
              <a:t>https://repository.up.ac.za/items/84d29fe4-7cfe-4977-a9db-dd74cd9ccf2b</a:t>
            </a:r>
            <a:endParaRPr lang="sr-Cyrl-RS" sz="1400" dirty="0">
              <a:latin typeface="Palatino Linotype" panose="02040502050505030304" pitchFamily="18" charset="0"/>
            </a:endParaRPr>
          </a:p>
          <a:p>
            <a:endParaRPr lang="en-US" sz="1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031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stel Wallpaper Purple Blur Gradation Pink Color Backgrounds Full Frame -  Wallpaperfo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07" y="17206"/>
            <a:ext cx="9143999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048000" y="179039"/>
            <a:ext cx="2819400" cy="750450"/>
          </a:xfrm>
          <a:prstGeom prst="roundRect">
            <a:avLst/>
          </a:prstGeom>
          <a:noFill/>
          <a:ln>
            <a:solidFill>
              <a:srgbClr val="693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84792" y="261876"/>
            <a:ext cx="5929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Palatino Linotype" panose="02040502050505030304" pitchFamily="18" charset="0"/>
              </a:rPr>
              <a:t>DIFF-QUICK</a:t>
            </a:r>
          </a:p>
        </p:txBody>
      </p:sp>
      <p:sp>
        <p:nvSpPr>
          <p:cNvPr id="6" name="Rectangle 5"/>
          <p:cNvSpPr/>
          <p:nvPr/>
        </p:nvSpPr>
        <p:spPr>
          <a:xfrm>
            <a:off x="1471151" y="993012"/>
            <a:ext cx="6172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sz="2400" dirty="0">
                <a:latin typeface="Palatino Linotype" panose="02040502050505030304" pitchFamily="18" charset="0"/>
              </a:rPr>
              <a:t>Ветеринарске амбуланте</a:t>
            </a:r>
          </a:p>
          <a:p>
            <a:pPr algn="ctr"/>
            <a:r>
              <a:rPr lang="sr-Cyrl-RS" sz="2400" dirty="0">
                <a:latin typeface="Palatino Linotype" panose="02040502050505030304" pitchFamily="18" charset="0"/>
              </a:rPr>
              <a:t>Крвни размази, цитолошки препарати</a:t>
            </a:r>
          </a:p>
          <a:p>
            <a:pPr algn="ctr"/>
            <a:r>
              <a:rPr lang="sr-Cyrl-RS" sz="2400" b="1" dirty="0">
                <a:latin typeface="Palatino Linotype" panose="02040502050505030304" pitchFamily="18" charset="0"/>
              </a:rPr>
              <a:t>Не боје се све врсте бактерија</a:t>
            </a:r>
            <a:endParaRPr lang="sr-Latn-BA" sz="2400" b="1" dirty="0">
              <a:latin typeface="Palatino Linotype" panose="02040502050505030304" pitchFamily="18" charset="0"/>
            </a:endParaRPr>
          </a:p>
          <a:p>
            <a:pPr algn="ctr"/>
            <a:endParaRPr lang="sr-Latn-BA" b="1" dirty="0">
              <a:latin typeface="Candara" panose="020E0502030303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703" y="4032723"/>
            <a:ext cx="2432989" cy="14536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AFA4C2-CB1B-0727-0197-5B3D77373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4" y="2448047"/>
            <a:ext cx="3038353" cy="30383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9CD361-19EB-1E3F-516E-6E6B4D3460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251" y="2448046"/>
            <a:ext cx="3038353" cy="30383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769C0D8-56C6-4B81-F08A-1732FD05DD68}"/>
              </a:ext>
            </a:extLst>
          </p:cNvPr>
          <p:cNvSpPr txBox="1"/>
          <p:nvPr/>
        </p:nvSpPr>
        <p:spPr>
          <a:xfrm>
            <a:off x="304800" y="6433917"/>
            <a:ext cx="510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dirty="0">
                <a:latin typeface="Palatino Linotype" panose="02040502050505030304" pitchFamily="18" charset="0"/>
              </a:rPr>
              <a:t>Преузето са: </a:t>
            </a:r>
            <a:r>
              <a:rPr lang="sr-Latn-RS" sz="1200" dirty="0">
                <a:latin typeface="Palatino Linotype" panose="02040502050505030304" pitchFamily="18" charset="0"/>
              </a:rPr>
              <a:t>instagram: dermcare_vet</a:t>
            </a:r>
            <a:endParaRPr lang="en-US" sz="12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850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stel Wallpaper Purple Blur Gradation Pink Color Backgrounds Full Frame -  Wallpaperfo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3999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9" y="3020885"/>
            <a:ext cx="6019800" cy="3642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714375" y="365968"/>
            <a:ext cx="2133600" cy="762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latin typeface="Palatino Linotype" panose="02040502050505030304" pitchFamily="18" charset="0"/>
              </a:rPr>
              <a:t>Осушен препарат</a:t>
            </a:r>
            <a:endParaRPr lang="sr-Latn-BA" b="1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15092600"/>
              </p:ext>
            </p:extLst>
          </p:nvPr>
        </p:nvGraphicFramePr>
        <p:xfrm>
          <a:off x="2695575" y="1476377"/>
          <a:ext cx="6096000" cy="1196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258050" y="4372104"/>
            <a:ext cx="1552574" cy="89790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latin typeface="Palatino Linotype" panose="02040502050505030304" pitchFamily="18" charset="0"/>
              </a:rPr>
              <a:t>Вода</a:t>
            </a:r>
          </a:p>
        </p:txBody>
      </p:sp>
      <p:sp>
        <p:nvSpPr>
          <p:cNvPr id="7" name="Right Arrow 6"/>
          <p:cNvSpPr/>
          <p:nvPr/>
        </p:nvSpPr>
        <p:spPr>
          <a:xfrm rot="2854893">
            <a:off x="2338387" y="1027956"/>
            <a:ext cx="714375" cy="548432"/>
          </a:xfrm>
          <a:prstGeom prst="rightArrow">
            <a:avLst/>
          </a:prstGeom>
          <a:solidFill>
            <a:srgbClr val="2399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/>
          </a:p>
        </p:txBody>
      </p:sp>
      <p:sp>
        <p:nvSpPr>
          <p:cNvPr id="8" name="Down Arrow 7"/>
          <p:cNvSpPr/>
          <p:nvPr/>
        </p:nvSpPr>
        <p:spPr>
          <a:xfrm>
            <a:off x="7772400" y="3020885"/>
            <a:ext cx="523875" cy="1143000"/>
          </a:xfrm>
          <a:prstGeom prst="downArrow">
            <a:avLst/>
          </a:prstGeom>
          <a:solidFill>
            <a:srgbClr val="2399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BA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384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-76200" y="0"/>
          <a:ext cx="9220200" cy="69248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23582"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МЕТОДА</a:t>
                      </a:r>
                      <a:r>
                        <a:rPr lang="sr-Cyrl-RS" sz="1800" b="1" baseline="0" dirty="0">
                          <a:latin typeface="Candara" pitchFamily="34" charset="0"/>
                        </a:rPr>
                        <a:t>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ВРСТА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800" b="1" dirty="0">
                          <a:latin typeface="Candara" pitchFamily="34" charset="0"/>
                        </a:rPr>
                        <a:t>СВРХА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  <a:p>
                      <a:pPr algn="ctr"/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РЕЗУЛТАТ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ИЗГЛЕД БАКТЕРИЈА</a:t>
                      </a:r>
                      <a:r>
                        <a:rPr lang="sr-Cyrl-RS" sz="1800" b="1" baseline="0" dirty="0">
                          <a:latin typeface="Candara" pitchFamily="34" charset="0"/>
                        </a:rPr>
                        <a:t> НА МИКРОСКОПУ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806"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Метиленско плаво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Просто монохроматско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Брза визуелизација облика бактерија и откривање присуства квасаца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Плаво обојене бактерије и квасци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4806"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Полихромно</a:t>
                      </a:r>
                      <a:r>
                        <a:rPr lang="sr-Cyrl-RS" baseline="0" dirty="0">
                          <a:latin typeface="Candara" pitchFamily="34" charset="0"/>
                        </a:rPr>
                        <a:t> метиленско плаво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Просто метахроматско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Откривање присуства капсуле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Плаве бактерије окружене ружичастом капсулом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4806"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Разблажени карбол фуксин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Просто монохроматско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Бојење бактерија које теже</a:t>
                      </a:r>
                      <a:r>
                        <a:rPr lang="sr-Cyrl-RS" baseline="0" dirty="0">
                          <a:latin typeface="Candara" pitchFamily="34" charset="0"/>
                        </a:rPr>
                        <a:t> примају боју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Црвено до ружичасто обојене бактерије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 descr="C:\Users\Isidora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9" y="1219200"/>
            <a:ext cx="1776413" cy="164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Isidora\Desktop\Untitled - Cop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665" y="3124200"/>
            <a:ext cx="1891079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Isidora\Desktop\Untitled - Copy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897" y="5129377"/>
            <a:ext cx="1820847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611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76200" y="0"/>
          <a:ext cx="9220200" cy="69248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23582"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МЕТОДА</a:t>
                      </a:r>
                      <a:r>
                        <a:rPr lang="sr-Cyrl-RS" sz="1800" b="1" baseline="0" dirty="0">
                          <a:latin typeface="Candara" pitchFamily="34" charset="0"/>
                        </a:rPr>
                        <a:t>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ВРСТА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800" b="1" dirty="0">
                          <a:latin typeface="Candara" pitchFamily="34" charset="0"/>
                        </a:rPr>
                        <a:t>СВРХА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  <a:p>
                      <a:pPr algn="ctr"/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РЕЗУЛТАТ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ИЗГЛЕД БАКТЕРИЈА</a:t>
                      </a:r>
                      <a:r>
                        <a:rPr lang="sr-Cyrl-RS" sz="1800" b="1" baseline="0" dirty="0">
                          <a:latin typeface="Candara" pitchFamily="34" charset="0"/>
                        </a:rPr>
                        <a:t> НА МИКРОСКОПУ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4806"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Бојење по Граму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Сложено</a:t>
                      </a:r>
                    </a:p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Сукцесивно</a:t>
                      </a:r>
                    </a:p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Диференцијално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Разликовање Гр</a:t>
                      </a:r>
                      <a:r>
                        <a:rPr lang="sr-Cyrl-RS" baseline="0" dirty="0">
                          <a:latin typeface="Candara" pitchFamily="34" charset="0"/>
                        </a:rPr>
                        <a:t> + </a:t>
                      </a:r>
                      <a:r>
                        <a:rPr lang="sr-Cyrl-RS" dirty="0">
                          <a:latin typeface="Candara" pitchFamily="34" charset="0"/>
                        </a:rPr>
                        <a:t>и Гр</a:t>
                      </a:r>
                      <a:r>
                        <a:rPr lang="sr-Cyrl-RS" baseline="0" dirty="0">
                          <a:latin typeface="Candara" pitchFamily="34" charset="0"/>
                        </a:rPr>
                        <a:t> - на основу грађе ћел. зида (+облик, распоред, величина)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Плаво</a:t>
                      </a:r>
                      <a:r>
                        <a:rPr lang="sr-Cyrl-RS" baseline="0" dirty="0">
                          <a:latin typeface="Candara" pitchFamily="34" charset="0"/>
                        </a:rPr>
                        <a:t> (љубичасто) обојене Гр +</a:t>
                      </a:r>
                    </a:p>
                    <a:p>
                      <a:pPr algn="ctr"/>
                      <a:r>
                        <a:rPr lang="sr-Cyrl-RS" baseline="0" dirty="0">
                          <a:latin typeface="Candara" pitchFamily="34" charset="0"/>
                        </a:rPr>
                        <a:t>Црвено (ружучасто) обојене Гр -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4806"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Бојење по</a:t>
                      </a:r>
                    </a:p>
                    <a:p>
                      <a:pPr algn="ctr"/>
                      <a:r>
                        <a:rPr lang="sr-Latn-RS" sz="1800" b="0" i="1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Ziehl-Neelsen</a:t>
                      </a:r>
                      <a:r>
                        <a:rPr lang="sr-Cyrl-RS" sz="1800" b="0" i="1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-у</a:t>
                      </a:r>
                      <a:endParaRPr lang="en-US" b="0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Сложено</a:t>
                      </a:r>
                    </a:p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Сукцесивно</a:t>
                      </a:r>
                    </a:p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Диференцијално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Разликовање ацидоалкохорезистентних</a:t>
                      </a:r>
                      <a:r>
                        <a:rPr lang="sr-Cyrl-RS" baseline="0" dirty="0">
                          <a:latin typeface="Candara" pitchFamily="34" charset="0"/>
                        </a:rPr>
                        <a:t> (</a:t>
                      </a:r>
                      <a:r>
                        <a:rPr lang="en-US" i="1" baseline="0" dirty="0">
                          <a:latin typeface="Candara" pitchFamily="34" charset="0"/>
                        </a:rPr>
                        <a:t>Mycobacterium </a:t>
                      </a:r>
                      <a:r>
                        <a:rPr lang="en-US" baseline="0" dirty="0">
                          <a:latin typeface="Candara" pitchFamily="34" charset="0"/>
                        </a:rPr>
                        <a:t>spp.</a:t>
                      </a:r>
                      <a:r>
                        <a:rPr lang="sr-Cyrl-RS" baseline="0" dirty="0">
                          <a:latin typeface="Candara" pitchFamily="34" charset="0"/>
                        </a:rPr>
                        <a:t>) од </a:t>
                      </a:r>
                      <a:r>
                        <a:rPr lang="sr-Cyrl-RS" dirty="0">
                          <a:latin typeface="Candara" pitchFamily="34" charset="0"/>
                        </a:rPr>
                        <a:t>осталих врста бактерија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Црвено обојене ААР бактерије, плаво обојене све остале бактерије и околно ткиво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4806"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Модификовани </a:t>
                      </a:r>
                      <a:r>
                        <a:rPr lang="sr-Latn-RS" sz="1800" b="0" i="1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Ziehl-Neelsen</a:t>
                      </a:r>
                      <a:r>
                        <a:rPr lang="sr-Cyrl-RS" dirty="0">
                          <a:latin typeface="Candara" pitchFamily="34" charset="0"/>
                        </a:rPr>
                        <a:t> 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Сложено</a:t>
                      </a:r>
                    </a:p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Сукцесивно</a:t>
                      </a:r>
                    </a:p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Диференцијално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>
                          <a:latin typeface="Candara" pitchFamily="34" charset="0"/>
                        </a:rPr>
                        <a:t>Разликовање ацидоалкохорезистентних</a:t>
                      </a:r>
                      <a:r>
                        <a:rPr lang="sr-Cyrl-RS" baseline="0" dirty="0">
                          <a:latin typeface="Candara" pitchFamily="34" charset="0"/>
                        </a:rPr>
                        <a:t> (</a:t>
                      </a:r>
                      <a:r>
                        <a:rPr lang="en-US" i="1" baseline="0" dirty="0" err="1">
                          <a:latin typeface="Candara" pitchFamily="34" charset="0"/>
                        </a:rPr>
                        <a:t>Brucella</a:t>
                      </a:r>
                      <a:r>
                        <a:rPr lang="en-US" i="1" baseline="0" dirty="0">
                          <a:latin typeface="Candara" pitchFamily="34" charset="0"/>
                        </a:rPr>
                        <a:t> </a:t>
                      </a:r>
                      <a:r>
                        <a:rPr lang="en-US" baseline="0" dirty="0">
                          <a:latin typeface="Candara" pitchFamily="34" charset="0"/>
                        </a:rPr>
                        <a:t>spp.</a:t>
                      </a:r>
                      <a:r>
                        <a:rPr lang="sr-Cyrl-RS" baseline="0" dirty="0">
                          <a:latin typeface="Candara" pitchFamily="34" charset="0"/>
                        </a:rPr>
                        <a:t>) од </a:t>
                      </a:r>
                      <a:r>
                        <a:rPr lang="sr-Cyrl-RS" dirty="0">
                          <a:latin typeface="Candara" pitchFamily="34" charset="0"/>
                        </a:rPr>
                        <a:t>осталих врста бактерија</a:t>
                      </a:r>
                      <a:endParaRPr lang="en-US" dirty="0">
                        <a:latin typeface="Candara" pitchFamily="34" charset="0"/>
                      </a:endParaRPr>
                    </a:p>
                    <a:p>
                      <a:pPr algn="ctr"/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dirty="0">
                          <a:latin typeface="Candara" pitchFamily="34" charset="0"/>
                        </a:rPr>
                        <a:t>Црвено обојене ААР бактерије, плаво обојене све остале бактерије и околно ткиво</a:t>
                      </a:r>
                      <a:endParaRPr lang="en-US" dirty="0">
                        <a:latin typeface="Candara" pitchFamily="34" charset="0"/>
                      </a:endParaRPr>
                    </a:p>
                    <a:p>
                      <a:pPr algn="ctr"/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0" name="Picture 2" descr="C:\Users\Isidora\Desktop\Untitled - Copy (3)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05" b="96396" l="8197" r="934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835" y="1066800"/>
            <a:ext cx="2117518" cy="192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Isidora\Desktop\Untitled - Copy (4) - Copy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03" b="96396" l="5738" r="983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41" y="3124939"/>
            <a:ext cx="1909917" cy="173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Isidora\Desktop\Untitled - Copy (4) - Copy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03" b="96396" l="5738" r="983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41" y="5030952"/>
            <a:ext cx="2008107" cy="182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12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34159" y="0"/>
          <a:ext cx="9220200" cy="68527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44201"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МЕТОДА</a:t>
                      </a:r>
                      <a:r>
                        <a:rPr lang="sr-Cyrl-RS" sz="1800" b="1" baseline="0" dirty="0">
                          <a:latin typeface="Candara" pitchFamily="34" charset="0"/>
                        </a:rPr>
                        <a:t>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ВРСТА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800" b="1" dirty="0">
                          <a:latin typeface="Candara" pitchFamily="34" charset="0"/>
                        </a:rPr>
                        <a:t>СВРХА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  <a:p>
                      <a:pPr algn="ctr"/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РЕЗУЛТАТ БОЈЕЊА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b="1" dirty="0">
                          <a:latin typeface="Candara" pitchFamily="34" charset="0"/>
                        </a:rPr>
                        <a:t>ИЗГЛЕД БАКТЕРИЈА</a:t>
                      </a:r>
                      <a:r>
                        <a:rPr lang="sr-Cyrl-RS" sz="1800" b="1" baseline="0" dirty="0">
                          <a:latin typeface="Candara" pitchFamily="34" charset="0"/>
                        </a:rPr>
                        <a:t> НА МИКРОСКОПУ</a:t>
                      </a:r>
                      <a:endParaRPr lang="en-US" sz="1800" b="1" dirty="0">
                        <a:latin typeface="Candar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3982"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 err="1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Wirtz</a:t>
                      </a:r>
                      <a:r>
                        <a:rPr lang="en-US" b="0" i="1" dirty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/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Schaeffer-Fulton</a:t>
                      </a:r>
                      <a:endParaRPr lang="en-US" b="0" i="1" dirty="0">
                        <a:solidFill>
                          <a:schemeClr val="tx1"/>
                        </a:solidFill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Сложено</a:t>
                      </a:r>
                    </a:p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Сукцесивно</a:t>
                      </a:r>
                    </a:p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Специјално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Откривање присуства спора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Зелено обојене споре, црвено обојена спорангија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2204">
                <a:tc>
                  <a:txBody>
                    <a:bodyPr/>
                    <a:lstStyle/>
                    <a:p>
                      <a:pPr algn="ctr"/>
                      <a:r>
                        <a:rPr lang="en-US" i="1" dirty="0" err="1">
                          <a:latin typeface="Candara" pitchFamily="34" charset="0"/>
                        </a:rPr>
                        <a:t>Giemsa</a:t>
                      </a:r>
                      <a:endParaRPr lang="en-US" i="1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Сложено</a:t>
                      </a:r>
                    </a:p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Симултано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Бојење неких рикеција и хламидија</a:t>
                      </a:r>
                      <a:r>
                        <a:rPr lang="sr-Cyrl-RS" sz="1800" kern="1200" baseline="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 и спиралних бактерија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sr-Cyrl-RS" sz="18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Откривање присуства капсуле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Плаве бактерије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;</a:t>
                      </a:r>
                      <a:r>
                        <a:rPr lang="sr-Cyrl-RS" sz="1800" kern="120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Капсуле</a:t>
                      </a:r>
                      <a:r>
                        <a:rPr lang="sr-Cyrl-RS" sz="1800" kern="1200" baseline="0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ea typeface="+mn-ea"/>
                          <a:cs typeface="+mn-cs"/>
                        </a:rPr>
                        <a:t> -необојена зона оивичена црвеном линијом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2358"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Нигрозин</a:t>
                      </a:r>
                    </a:p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Туш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Индиректно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Визуелизација бактерија које теже примају боју (спиралне)</a:t>
                      </a:r>
                      <a:r>
                        <a:rPr lang="en-US" dirty="0">
                          <a:latin typeface="Candara" pitchFamily="34" charset="0"/>
                        </a:rPr>
                        <a:t>;</a:t>
                      </a:r>
                      <a:r>
                        <a:rPr lang="sr-Cyrl-RS" dirty="0">
                          <a:latin typeface="Candara" pitchFamily="34" charset="0"/>
                        </a:rPr>
                        <a:t>Бојење</a:t>
                      </a:r>
                      <a:r>
                        <a:rPr lang="sr-Cyrl-RS" baseline="0" dirty="0">
                          <a:latin typeface="Candara" pitchFamily="34" charset="0"/>
                        </a:rPr>
                        <a:t> капсуле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ndara" pitchFamily="34" charset="0"/>
                        </a:rPr>
                        <a:t>Необојене бактерије на сивој/црној позадини</a:t>
                      </a:r>
                      <a:endParaRPr lang="en-US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sr-Cyrl-R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4" name="Picture 2" descr="C:\Users\Isidora\Desktop\Untitled - Copy (6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09" y="1066800"/>
            <a:ext cx="1792288" cy="177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sidora\Desktop\Untitled - Copy (8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438" y="3276600"/>
            <a:ext cx="1904630" cy="172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Isidora\Desktop\wwww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438" y="5110976"/>
            <a:ext cx="1754188" cy="171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 rot="360000">
            <a:off x="7646299" y="4146823"/>
            <a:ext cx="152400" cy="511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72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077E1A-E1CD-2801-7C3E-43D535600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3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sidora\Desktop\93341399-clostridium-difficile-bacteria-3d-illustration-spore-forming-bacteria-that-cause-pseudomembraneous-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53200" y="2286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000" b="1" dirty="0">
                <a:solidFill>
                  <a:schemeClr val="bg1"/>
                </a:solidFill>
                <a:latin typeface="Comic Sans MS" pitchFamily="66" charset="0"/>
              </a:rPr>
              <a:t>СПОРЕ</a:t>
            </a:r>
            <a:endParaRPr lang="en-US" sz="4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DAA7C0-3741-1785-BFF8-28ABB3E18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956943" cy="30721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9DF8ED-7643-7C7E-8C7A-1950DB38E8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2199"/>
            <a:ext cx="7772400" cy="38421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8D3495-D9F0-9450-99BC-08BCFCE78E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52293"/>
            <a:ext cx="9144000" cy="248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8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0783" y="-88515"/>
            <a:ext cx="9192491" cy="6974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" y="221673"/>
            <a:ext cx="701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Cyrl-RS" sz="2400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Отпорни, метаболички неактивни облици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400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Обезбеђују опстанак у спољашњој средини</a:t>
            </a:r>
          </a:p>
          <a:p>
            <a:pPr marL="285750" indent="-285750">
              <a:buFont typeface="Arial" pitchFamily="34" charset="0"/>
              <a:buChar char="•"/>
            </a:pPr>
            <a:endParaRPr lang="sr-Cyrl-RS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964" y="1181871"/>
            <a:ext cx="5715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b="1" u="sng" dirty="0">
                <a:solidFill>
                  <a:schemeClr val="bg1"/>
                </a:solidFill>
                <a:latin typeface="Comic Sans MS" pitchFamily="66" charset="0"/>
              </a:rPr>
              <a:t>ЗНАЧАЈ:</a:t>
            </a:r>
          </a:p>
          <a:p>
            <a:pPr algn="ctr"/>
            <a:endParaRPr lang="sr-Cyrl-RS" sz="2000" b="1" u="sng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Cyrl-RS" sz="2400" dirty="0">
                <a:solidFill>
                  <a:schemeClr val="bg1"/>
                </a:solidFill>
                <a:latin typeface="Comic Sans MS" pitchFamily="66" charset="0"/>
              </a:rPr>
              <a:t>-Спорама се преносе неке болести</a:t>
            </a:r>
          </a:p>
          <a:p>
            <a:endParaRPr lang="sr-Cyrl-RS" sz="24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Cyrl-RS" sz="2400" dirty="0">
                <a:solidFill>
                  <a:schemeClr val="bg1"/>
                </a:solidFill>
                <a:latin typeface="Comic Sans MS" pitchFamily="66" charset="0"/>
              </a:rPr>
              <a:t>-Стерилизација</a:t>
            </a:r>
          </a:p>
          <a:p>
            <a:endParaRPr lang="sr-Cyrl-RS" sz="24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Cyrl-RS" sz="2400" dirty="0">
                <a:solidFill>
                  <a:schemeClr val="bg1"/>
                </a:solidFill>
                <a:latin typeface="Comic Sans MS" pitchFamily="66" charset="0"/>
              </a:rPr>
              <a:t>-Намирнице анималног порекла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2400" y="1195726"/>
            <a:ext cx="5562600" cy="2738965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6177823"/>
            <a:ext cx="7419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sr-Cyrl-RS" sz="2000" b="1" dirty="0">
                <a:solidFill>
                  <a:srgbClr val="FF0000"/>
                </a:solidFill>
                <a:latin typeface="Comic Sans MS" pitchFamily="66" charset="0"/>
              </a:rPr>
              <a:t>Спорогене бактерије – </a:t>
            </a:r>
            <a:r>
              <a:rPr lang="en-US" sz="2000" b="1" i="1" dirty="0">
                <a:solidFill>
                  <a:schemeClr val="bg1"/>
                </a:solidFill>
                <a:latin typeface="Comic Sans MS" pitchFamily="66" charset="0"/>
              </a:rPr>
              <a:t>Bacillus</a:t>
            </a:r>
            <a:r>
              <a:rPr lang="en-US" sz="2000" b="1" dirty="0">
                <a:solidFill>
                  <a:schemeClr val="bg1"/>
                </a:solidFill>
                <a:latin typeface="Comic Sans MS" pitchFamily="66" charset="0"/>
              </a:rPr>
              <a:t> spp., </a:t>
            </a:r>
            <a:r>
              <a:rPr lang="en-US" sz="2000" b="1" i="1" dirty="0">
                <a:solidFill>
                  <a:schemeClr val="bg1"/>
                </a:solidFill>
                <a:latin typeface="Comic Sans MS" pitchFamily="66" charset="0"/>
              </a:rPr>
              <a:t>Clostridium</a:t>
            </a:r>
            <a:r>
              <a:rPr lang="en-US" sz="2000" b="1" dirty="0">
                <a:solidFill>
                  <a:schemeClr val="bg1"/>
                </a:solidFill>
                <a:latin typeface="Comic Sans MS" pitchFamily="66" charset="0"/>
              </a:rPr>
              <a:t> spp.</a:t>
            </a:r>
            <a:endParaRPr lang="sr-Cyrl-RS" sz="2000" b="1" dirty="0">
              <a:solidFill>
                <a:schemeClr val="bg1"/>
              </a:solidFill>
              <a:latin typeface="Comic Sans MS" pitchFamily="66" charset="0"/>
            </a:endParaRPr>
          </a:p>
          <a:p>
            <a:pPr marL="457200" indent="-457200">
              <a:buAutoNum type="arabicPeriod"/>
            </a:pPr>
            <a:r>
              <a:rPr lang="sr-Cyrl-RS" sz="2000" b="1" dirty="0">
                <a:solidFill>
                  <a:srgbClr val="FF0000"/>
                </a:solidFill>
                <a:latin typeface="Comic Sans MS" pitchFamily="66" charset="0"/>
              </a:rPr>
              <a:t>Гљивице – </a:t>
            </a:r>
            <a:r>
              <a:rPr lang="sr-Cyrl-RS" sz="2000" b="1" dirty="0">
                <a:solidFill>
                  <a:schemeClr val="bg1"/>
                </a:solidFill>
                <a:latin typeface="Comic Sans MS" pitchFamily="66" charset="0"/>
              </a:rPr>
              <a:t>размножавање!</a:t>
            </a:r>
            <a:endParaRPr lang="en-US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-20783" y="6177823"/>
            <a:ext cx="916478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Isidora\Desktop\fmicb-07-01636-g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446" y="1451282"/>
            <a:ext cx="2385324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sidora\Desktop\Endospore_+Clostridium+teta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969327"/>
            <a:ext cx="4872109" cy="199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>
            <a:off x="1752600" y="4968394"/>
            <a:ext cx="1676400" cy="28940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4691" y="515389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  <a:latin typeface="Comic Sans MS" pitchFamily="66" charset="0"/>
              </a:rPr>
              <a:t>ЕНДОСПОРА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257800" y="4495800"/>
            <a:ext cx="1295400" cy="47259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705600" y="41910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  <a:latin typeface="Comic Sans MS" pitchFamily="66" charset="0"/>
              </a:rPr>
              <a:t>СПОРАНГИЈА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769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72433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u="sng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Негативни услови:</a:t>
            </a:r>
          </a:p>
          <a:p>
            <a:r>
              <a:rPr lang="sr-Cyrl-RS" sz="2400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СПОРУЛАЦИЈА (стварање спора)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098" name="Picture 2" descr="C:\Users\Isidora\Desktop\a127b61f6e589c1a58712e63665a05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1219200"/>
            <a:ext cx="5947909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5636" y="5715000"/>
            <a:ext cx="849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u="sng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Повољни услови: </a:t>
            </a:r>
            <a:r>
              <a:rPr lang="sr-Cyrl-RS" sz="2400" dirty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ГЕРМИНАЦИЈА (исклијавање спора у вегетативне облике)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6BF16C9-D160-62BC-D838-5236936B7A47}"/>
              </a:ext>
            </a:extLst>
          </p:cNvPr>
          <p:cNvSpPr/>
          <p:nvPr/>
        </p:nvSpPr>
        <p:spPr>
          <a:xfrm>
            <a:off x="6781800" y="279360"/>
            <a:ext cx="1981200" cy="177804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Users\Isidora\Desktop\zvf-8OPxYjPJbqFNrsDA6lPklDqW7bP_g6sbOjeaCQQ.jpg">
            <a:extLst>
              <a:ext uri="{FF2B5EF4-FFF2-40B4-BE49-F238E27FC236}">
                <a16:creationId xmlns:a16="http://schemas.microsoft.com/office/drawing/2014/main" id="{288497AE-F840-A5E6-E7AE-70126FFC8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55" b="93662" l="5941" r="96535">
                        <a14:foregroundMark x1="8416" y1="28169" x2="59901" y2="21831"/>
                        <a14:foregroundMark x1="16337" y1="63380" x2="71782" y2="46479"/>
                        <a14:foregroundMark x1="14356" y1="16901" x2="81188" y2="13380"/>
                        <a14:foregroundMark x1="81188" y1="13380" x2="83663" y2="13380"/>
                        <a14:foregroundMark x1="87129" y1="26761" x2="37624" y2="88732"/>
                        <a14:foregroundMark x1="37624" y1="88732" x2="35149" y2="88732"/>
                        <a14:foregroundMark x1="78713" y1="45070" x2="88119" y2="88732"/>
                        <a14:foregroundMark x1="90594" y1="26761" x2="88119" y2="76761"/>
                        <a14:foregroundMark x1="96535" y1="36620" x2="94059" y2="73239"/>
                        <a14:foregroundMark x1="5941" y1="25352" x2="12871" y2="11972"/>
                        <a14:foregroundMark x1="5941" y1="61972" x2="16337" y2="936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269" y="97218"/>
            <a:ext cx="838262" cy="5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50EE9C-D6EE-4105-05EF-1F22A3FA3C28}"/>
              </a:ext>
            </a:extLst>
          </p:cNvPr>
          <p:cNvSpPr txBox="1"/>
          <p:nvPr/>
        </p:nvSpPr>
        <p:spPr>
          <a:xfrm>
            <a:off x="6929284" y="785149"/>
            <a:ext cx="1752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https://www.youtube.com/watch?v=NAcowliknPs</a:t>
            </a:r>
            <a:endParaRPr lang="sr-Latn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61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Isidora\Desktop\hqdefaul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22064"/>
            <a:ext cx="7730617" cy="541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3000" y="493221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  <a:latin typeface="Comic Sans MS" pitchFamily="66" charset="0"/>
              </a:rPr>
              <a:t>1. Срж споре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5299921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  <a:latin typeface="Comic Sans MS" pitchFamily="66" charset="0"/>
              </a:rPr>
              <a:t>2. Цитоплазматска мембрана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4191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  <a:latin typeface="Comic Sans MS" pitchFamily="66" charset="0"/>
              </a:rPr>
              <a:t>3. Спорин зид (од пептидогликана)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3700" y="2514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  <a:latin typeface="Comic Sans MS" pitchFamily="66" charset="0"/>
              </a:rPr>
              <a:t>4. Кортекс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115193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  <a:latin typeface="Comic Sans MS" pitchFamily="66" charset="0"/>
              </a:rPr>
              <a:t>5. Спољашња фосфолипидна мембрана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946482"/>
            <a:ext cx="133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  <a:latin typeface="Comic Sans MS" pitchFamily="66" charset="0"/>
              </a:rPr>
              <a:t>6. Спорин омотач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469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914400"/>
          <a:ext cx="8153400" cy="460223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1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7165">
                <a:tc>
                  <a:txBody>
                    <a:bodyPr/>
                    <a:lstStyle/>
                    <a:p>
                      <a:pPr algn="ctr"/>
                      <a:endParaRPr lang="sr-Cyrl-RS" dirty="0"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sr-Cyrl-RS" dirty="0">
                          <a:latin typeface="Comic Sans MS" pitchFamily="66" charset="0"/>
                        </a:rPr>
                        <a:t>ПОЗИЦИЈА СПОРЕ У СПОРАНГИЈИ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r-Cyrl-RS" dirty="0"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sr-Cyrl-RS" dirty="0">
                          <a:latin typeface="Comic Sans MS" pitchFamily="66" charset="0"/>
                        </a:rPr>
                        <a:t>СПОРА МАЊА ОД СПОРАНГИЈЕ </a:t>
                      </a:r>
                      <a:endParaRPr lang="en-US" dirty="0"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sr-Cyrl-RS" dirty="0">
                          <a:latin typeface="Comic Sans MS" pitchFamily="66" charset="0"/>
                        </a:rPr>
                        <a:t>(НЕ ДЕ</a:t>
                      </a:r>
                      <a:r>
                        <a:rPr lang="sr-Cyrl-RS" dirty="0">
                          <a:latin typeface="+mj-lt"/>
                        </a:rPr>
                        <a:t>Ф</a:t>
                      </a:r>
                      <a:r>
                        <a:rPr lang="sr-Cyrl-RS" dirty="0">
                          <a:latin typeface="Comic Sans MS" pitchFamily="66" charset="0"/>
                        </a:rPr>
                        <a:t>ОРМИШЕ ЈЕ)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r-Cyrl-RS" dirty="0"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sr-Cyrl-RS" dirty="0">
                          <a:latin typeface="Comic Sans MS" pitchFamily="66" charset="0"/>
                        </a:rPr>
                        <a:t>СПОРА ВЕЋА ОД СПОРАНГИЈЕ (ДЕ</a:t>
                      </a:r>
                      <a:r>
                        <a:rPr lang="sr-Cyrl-RS" dirty="0">
                          <a:latin typeface="+mj-lt"/>
                        </a:rPr>
                        <a:t>Ф</a:t>
                      </a:r>
                      <a:r>
                        <a:rPr lang="sr-Cyrl-RS" dirty="0">
                          <a:latin typeface="Comic Sans MS" pitchFamily="66" charset="0"/>
                        </a:rPr>
                        <a:t>ОРМИШЕ ЈЕ)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356"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omic Sans MS" pitchFamily="66" charset="0"/>
                        </a:rPr>
                        <a:t>ЦЕНТРАЛНО</a:t>
                      </a:r>
                      <a:r>
                        <a:rPr lang="sr-Cyrl-RS" baseline="0" dirty="0">
                          <a:latin typeface="Comic Sans MS" pitchFamily="66" charset="0"/>
                        </a:rPr>
                        <a:t> ПОСТАВЉЕНА СПОРА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8356"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omic Sans MS" pitchFamily="66" charset="0"/>
                        </a:rPr>
                        <a:t>СУПТЕРМИНАЛНО</a:t>
                      </a:r>
                      <a:r>
                        <a:rPr lang="sr-Cyrl-RS" baseline="0" dirty="0">
                          <a:latin typeface="Comic Sans MS" pitchFamily="66" charset="0"/>
                        </a:rPr>
                        <a:t> ПОСТАВЉЕНА СПОРА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8356"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omic Sans MS" pitchFamily="66" charset="0"/>
                        </a:rPr>
                        <a:t>ТЕРМИНАЛНО ПОСТАВЉЕНА СПОРА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 descr="C:\Users\Isidora\Desktop\spora 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946" y="3581400"/>
            <a:ext cx="2158101" cy="79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Isidora\Desktop\spora 3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945" y="4624411"/>
            <a:ext cx="2158101" cy="805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Isidora\Desktop\spora 4s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28272"/>
            <a:ext cx="2062099" cy="954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Isidora\Desktop\spora 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99" y="3496336"/>
            <a:ext cx="2062099" cy="96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Isidora\Desktop\spora 6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537979"/>
            <a:ext cx="2062099" cy="978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:\Users\Isidora\Desktop\spora 1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947" y="2577485"/>
            <a:ext cx="2158101" cy="78862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52400" y="76200"/>
            <a:ext cx="899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u="sng" dirty="0">
                <a:solidFill>
                  <a:schemeClr val="bg1"/>
                </a:solidFill>
                <a:latin typeface="Comic Sans MS" pitchFamily="66" charset="0"/>
              </a:rPr>
              <a:t>Изглед  спорангије у зависности од величине и локализације споре:</a:t>
            </a:r>
            <a:endParaRPr lang="en-US" sz="2000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38495" y="2277136"/>
            <a:ext cx="2667000" cy="1219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stCxn id="11" idx="3"/>
          </p:cNvCxnSpPr>
          <p:nvPr/>
        </p:nvCxnSpPr>
        <p:spPr>
          <a:xfrm flipH="1">
            <a:off x="1447800" y="3317788"/>
            <a:ext cx="2181268" cy="27020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8600" y="60198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0000"/>
                </a:solidFill>
                <a:latin typeface="Comic Sans MS" pitchFamily="66" charset="0"/>
              </a:rPr>
              <a:t>БАКТРИДИУМ ТИП</a:t>
            </a:r>
          </a:p>
          <a:p>
            <a:r>
              <a:rPr lang="sr-Latn-RS" b="1" i="1" dirty="0">
                <a:solidFill>
                  <a:srgbClr val="FF0000"/>
                </a:solidFill>
                <a:latin typeface="Comic Sans MS" pitchFamily="66" charset="0"/>
              </a:rPr>
              <a:t>Bacillus anthracis</a:t>
            </a:r>
            <a:endParaRPr lang="en-US" b="1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19800" y="2355112"/>
            <a:ext cx="2667000" cy="2186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572000" y="3979398"/>
            <a:ext cx="1633099" cy="204040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30676" y="6031468"/>
            <a:ext cx="2989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0000"/>
                </a:solidFill>
                <a:latin typeface="Comic Sans MS" pitchFamily="66" charset="0"/>
              </a:rPr>
              <a:t>КЛОСТРИДИУМ ТИП</a:t>
            </a:r>
          </a:p>
          <a:p>
            <a:r>
              <a:rPr lang="sr-Cyrl-RS" b="1" dirty="0">
                <a:solidFill>
                  <a:srgbClr val="FF0000"/>
                </a:solidFill>
                <a:latin typeface="Comic Sans MS" pitchFamily="66" charset="0"/>
              </a:rPr>
              <a:t>Већина </a:t>
            </a:r>
            <a:r>
              <a:rPr lang="en-US" b="1" i="1" dirty="0">
                <a:solidFill>
                  <a:srgbClr val="FF0000"/>
                </a:solidFill>
                <a:latin typeface="Comic Sans MS" pitchFamily="66" charset="0"/>
              </a:rPr>
              <a:t>Clostridium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sr-Cyrl-RS" b="1" dirty="0">
                <a:solidFill>
                  <a:srgbClr val="FF0000"/>
                </a:solidFill>
                <a:latin typeface="Comic Sans MS" pitchFamily="66" charset="0"/>
              </a:rPr>
              <a:t>врста</a:t>
            </a:r>
          </a:p>
        </p:txBody>
      </p:sp>
      <p:sp>
        <p:nvSpPr>
          <p:cNvPr id="20" name="Oval 19"/>
          <p:cNvSpPr/>
          <p:nvPr/>
        </p:nvSpPr>
        <p:spPr>
          <a:xfrm>
            <a:off x="6134099" y="4541123"/>
            <a:ext cx="2438401" cy="12500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7279448" y="5635819"/>
            <a:ext cx="1" cy="38398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34098" y="6031468"/>
            <a:ext cx="2781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0000"/>
                </a:solidFill>
                <a:latin typeface="Comic Sans MS" pitchFamily="66" charset="0"/>
              </a:rPr>
              <a:t>ПЛЕКТРИДИУМ ТИП</a:t>
            </a:r>
          </a:p>
          <a:p>
            <a:r>
              <a:rPr lang="sr-Latn-RS" b="1" i="1" dirty="0">
                <a:solidFill>
                  <a:srgbClr val="FF0000"/>
                </a:solidFill>
                <a:latin typeface="Comic Sans MS" pitchFamily="66" charset="0"/>
              </a:rPr>
              <a:t>Clostridium tetani</a:t>
            </a:r>
            <a:endParaRPr lang="en-US" b="1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33EAEB-131A-DA44-1CB5-D259DCD3B5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9144000" cy="517132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E8416C2-CDFE-DAC2-3549-1881225C2F68}"/>
              </a:ext>
            </a:extLst>
          </p:cNvPr>
          <p:cNvSpPr/>
          <p:nvPr/>
        </p:nvSpPr>
        <p:spPr>
          <a:xfrm>
            <a:off x="990600" y="1219200"/>
            <a:ext cx="7391400" cy="888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5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 animBg="1"/>
      <p:bldP spid="18" grpId="0"/>
      <p:bldP spid="20" grpId="0" animBg="1"/>
      <p:bldP spid="29" grpId="0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524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>
                <a:latin typeface="Comic Sans MS" pitchFamily="66" charset="0"/>
              </a:rPr>
              <a:t>БОЈЕЊЕ СПОРА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0946" y="4615245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Comic Sans MS" pitchFamily="66" charset="0"/>
              </a:rPr>
              <a:t>Не боје се по Граму!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3903" y="4503868"/>
            <a:ext cx="5594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Comic Sans MS" pitchFamily="66" charset="0"/>
              </a:rPr>
              <a:t>Специјално бојење по </a:t>
            </a:r>
            <a:r>
              <a:rPr lang="en-US" sz="2000" i="1" dirty="0" err="1">
                <a:latin typeface="Comic Sans MS" pitchFamily="66" charset="0"/>
              </a:rPr>
              <a:t>Wirtz</a:t>
            </a:r>
            <a:r>
              <a:rPr lang="en-US" sz="2000" dirty="0">
                <a:latin typeface="Comic Sans MS" pitchFamily="66" charset="0"/>
              </a:rPr>
              <a:t>-</a:t>
            </a:r>
            <a:r>
              <a:rPr lang="sr-Cyrl-RS" sz="2000" dirty="0">
                <a:latin typeface="Comic Sans MS" pitchFamily="66" charset="0"/>
              </a:rPr>
              <a:t>у/</a:t>
            </a:r>
          </a:p>
          <a:p>
            <a:r>
              <a:rPr lang="en-US" sz="2000" i="1" dirty="0">
                <a:latin typeface="Comic Sans MS" pitchFamily="66" charset="0"/>
              </a:rPr>
              <a:t>Schaeffer-Fulton</a:t>
            </a:r>
            <a:r>
              <a:rPr lang="en-US" sz="2000" dirty="0">
                <a:latin typeface="Comic Sans MS" pitchFamily="66" charset="0"/>
              </a:rPr>
              <a:t>-</a:t>
            </a:r>
            <a:r>
              <a:rPr lang="sr-Cyrl-RS" sz="2000" dirty="0">
                <a:latin typeface="Comic Sans MS" pitchFamily="66" charset="0"/>
              </a:rPr>
              <a:t>у</a:t>
            </a:r>
          </a:p>
          <a:p>
            <a:endParaRPr lang="sr-Cyrl-RS" sz="2000" dirty="0">
              <a:latin typeface="Comic Sans MS" pitchFamily="66" charset="0"/>
            </a:endParaRPr>
          </a:p>
          <a:p>
            <a:r>
              <a:rPr lang="sr-Cyrl-RS" sz="2000" dirty="0">
                <a:latin typeface="Comic Sans MS" pitchFamily="66" charset="0"/>
              </a:rPr>
              <a:t>Резултат: зелено обојена </a:t>
            </a:r>
            <a:r>
              <a:rPr lang="sr-Cyrl-RS" sz="2000" b="1" dirty="0">
                <a:solidFill>
                  <a:srgbClr val="00B050"/>
                </a:solidFill>
                <a:latin typeface="Comic Sans MS" pitchFamily="66" charset="0"/>
              </a:rPr>
              <a:t>спора</a:t>
            </a:r>
          </a:p>
          <a:p>
            <a:r>
              <a:rPr lang="sr-Cyrl-RS" sz="2000" dirty="0">
                <a:latin typeface="Comic Sans MS" pitchFamily="66" charset="0"/>
              </a:rPr>
              <a:t>                црвено обојена </a:t>
            </a:r>
            <a:r>
              <a:rPr lang="sr-Cyrl-RS" sz="2000" b="1" dirty="0">
                <a:solidFill>
                  <a:srgbClr val="FF0000"/>
                </a:solidFill>
                <a:latin typeface="Comic Sans MS" pitchFamily="66" charset="0"/>
              </a:rPr>
              <a:t>спорангија</a:t>
            </a:r>
            <a:endParaRPr 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46A860-4278-61FB-00AF-17049344A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21364"/>
            <a:ext cx="3888190" cy="3350323"/>
          </a:xfrm>
          <a:prstGeom prst="rect">
            <a:avLst/>
          </a:prstGeom>
        </p:spPr>
      </p:pic>
      <p:pic>
        <p:nvPicPr>
          <p:cNvPr id="2050" name="Picture 2" descr="C:\Users\Isidora\Desktop\Gram-stain-morphology-of-Clostridium-septicum-from-CSF-a-and-blood-culture-b-in-10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59" y="939461"/>
            <a:ext cx="1306641" cy="134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AB3CB5-C355-73B9-C972-383F2AF11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941919"/>
            <a:ext cx="4114800" cy="32956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2D9F85-8BD0-B76E-0576-CC5B9676C220}"/>
              </a:ext>
            </a:extLst>
          </p:cNvPr>
          <p:cNvSpPr txBox="1"/>
          <p:nvPr/>
        </p:nvSpPr>
        <p:spPr>
          <a:xfrm>
            <a:off x="116290" y="6267018"/>
            <a:ext cx="78486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100" dirty="0">
                <a:latin typeface="Comic Sans MS" panose="030F0702030302020204" pitchFamily="66" charset="0"/>
              </a:rPr>
              <a:t>Преузето са: </a:t>
            </a:r>
            <a:r>
              <a:rPr lang="en-US" sz="1100" dirty="0">
                <a:latin typeface="Comic Sans MS" panose="030F0702030302020204" pitchFamily="66" charset="0"/>
                <a:hlinkClick r:id="rId5"/>
              </a:rPr>
              <a:t>https://www.researchgate.net/figure/Gram-stain-of-the-blood-culture-showing-Gram-positive-rods-with-spores_fig1_272514263</a:t>
            </a:r>
            <a:endParaRPr lang="sr-Cyrl-RS" sz="1100" dirty="0">
              <a:latin typeface="Comic Sans MS" panose="030F0702030302020204" pitchFamily="66" charset="0"/>
            </a:endParaRPr>
          </a:p>
          <a:p>
            <a:r>
              <a:rPr lang="sr-Cyrl-RS" sz="1100" dirty="0">
                <a:latin typeface="Comic Sans MS" panose="030F0702030302020204" pitchFamily="66" charset="0"/>
              </a:rPr>
              <a:t>и </a:t>
            </a:r>
            <a:r>
              <a:rPr lang="en-US" sz="1100" dirty="0">
                <a:latin typeface="Comic Sans MS" panose="030F0702030302020204" pitchFamily="66" charset="0"/>
                <a:hlinkClick r:id="rId6"/>
              </a:rPr>
              <a:t>https://microbiologyinfo.com/endospore-staining-principle-reagents-procedure-and-result/</a:t>
            </a:r>
            <a:endParaRPr lang="sr-Cyrl-RS" sz="1100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290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225186"/>
            <a:ext cx="1028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400" b="1" dirty="0">
                <a:latin typeface="Comic Sans MS" pitchFamily="66" charset="0"/>
              </a:rPr>
              <a:t>Бојење спора по </a:t>
            </a:r>
            <a:r>
              <a:rPr lang="en-US" sz="2400" b="1" i="1" dirty="0" err="1">
                <a:latin typeface="Comic Sans MS" pitchFamily="66" charset="0"/>
              </a:rPr>
              <a:t>Wirtz</a:t>
            </a:r>
            <a:r>
              <a:rPr lang="sr-Cyrl-RS" sz="2400" b="1" dirty="0">
                <a:latin typeface="Comic Sans MS" pitchFamily="66" charset="0"/>
              </a:rPr>
              <a:t>-у/</a:t>
            </a:r>
            <a:r>
              <a:rPr lang="en-US" sz="2400" b="1" i="1" dirty="0">
                <a:latin typeface="Comic Sans MS" pitchFamily="66" charset="0"/>
              </a:rPr>
              <a:t>Schaeffer-Fulton</a:t>
            </a:r>
            <a:r>
              <a:rPr lang="en-US" sz="2400" b="1" dirty="0">
                <a:latin typeface="Comic Sans MS" pitchFamily="66" charset="0"/>
              </a:rPr>
              <a:t>-</a:t>
            </a:r>
            <a:r>
              <a:rPr lang="sr-Cyrl-RS" sz="2400" b="1" dirty="0">
                <a:latin typeface="Comic Sans MS" pitchFamily="66" charset="0"/>
              </a:rPr>
              <a:t>у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16532"/>
            <a:ext cx="7180861" cy="6858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866745"/>
            <a:ext cx="9144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u="sng" dirty="0">
                <a:latin typeface="Comic Sans MS" pitchFamily="66" charset="0"/>
              </a:rPr>
              <a:t>Поступак:</a:t>
            </a:r>
          </a:p>
          <a:p>
            <a:endParaRPr lang="sr-Cyrl-RS" sz="2000" b="1" u="sng" dirty="0"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>
                <a:latin typeface="Comic Sans MS" pitchFamily="66" charset="0"/>
              </a:rPr>
              <a:t>На осушен и фиксиран препарат сипа се раствор малахит зелене боје – примарна боја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>
                <a:latin typeface="Comic Sans MS" pitchFamily="66" charset="0"/>
              </a:rPr>
              <a:t>Боја се загрева (3-10мин.) уз вишекратно појављивање паре и стално додавање боје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>
                <a:latin typeface="Comic Sans MS" pitchFamily="66" charset="0"/>
              </a:rPr>
              <a:t>Препарат се испере водом-након хлађења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>
                <a:latin typeface="Comic Sans MS" pitchFamily="66" charset="0"/>
              </a:rPr>
              <a:t>Сипати сафранин или карбол фуксин (секундарна, контрасна боја) и оставити да делује 30 секунди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>
                <a:latin typeface="Comic Sans MS" pitchFamily="66" charset="0"/>
              </a:rPr>
              <a:t>Испирање водом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Cyrl-RS" sz="2000" dirty="0">
                <a:latin typeface="Comic Sans MS" pitchFamily="66" charset="0"/>
              </a:rPr>
              <a:t>Сушење и микроскопирање</a:t>
            </a:r>
          </a:p>
          <a:p>
            <a:pPr marL="457200" indent="-457200">
              <a:buAutoNum type="arabicPeriod"/>
            </a:pPr>
            <a:endParaRPr lang="sr-Cyrl-RS" sz="2000" dirty="0">
              <a:latin typeface="Comic Sans MS" pitchFamily="66" charset="0"/>
            </a:endParaRPr>
          </a:p>
          <a:p>
            <a:endParaRPr lang="sr-Cyrl-RS" sz="2000" dirty="0">
              <a:latin typeface="Comic Sans MS" pitchFamily="66" charset="0"/>
            </a:endParaRPr>
          </a:p>
          <a:p>
            <a:r>
              <a:rPr lang="sr-Cyrl-RS" sz="2000" dirty="0">
                <a:latin typeface="Comic Sans MS" pitchFamily="66" charset="0"/>
              </a:rPr>
              <a:t> </a:t>
            </a:r>
          </a:p>
          <a:p>
            <a:endParaRPr lang="en-US" sz="2000" u="sng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467255"/>
            <a:ext cx="1462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b="1" u="sng" dirty="0">
                <a:latin typeface="Comic Sans MS" pitchFamily="66" charset="0"/>
              </a:rPr>
              <a:t>Принцип:</a:t>
            </a:r>
            <a:endParaRPr lang="en-US" sz="2000" b="1" u="sng" dirty="0">
              <a:latin typeface="Comic Sans MS" pitchFamily="66" charset="0"/>
            </a:endParaRPr>
          </a:p>
        </p:txBody>
      </p:sp>
      <p:pic>
        <p:nvPicPr>
          <p:cNvPr id="3074" name="Picture 2" descr="C:\Users\Isidora\Desktop\Procedure-of-Endospore-Staining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67" y="4382836"/>
            <a:ext cx="2002459" cy="196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Isidora\Desktop\Procedure-of-Endospore-Staining - Copy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940" y="4412876"/>
            <a:ext cx="1986642" cy="1719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Isidora\Desktop\Procedure-of-Endospore-Stain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919" y="4412876"/>
            <a:ext cx="2062162" cy="184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sidora\Desktop\Procedure-of-Endospore-Staining - Copy (2)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000" l="6548" r="898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647" y="4382836"/>
            <a:ext cx="2168168" cy="180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95400" y="6189643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sr-Cyrl-RS" dirty="0"/>
              <a:t>    </a:t>
            </a:r>
            <a:r>
              <a:rPr lang="sr-Cyrl-RS" dirty="0">
                <a:latin typeface="Comic Sans MS" pitchFamily="66" charset="0"/>
              </a:rPr>
              <a:t>Малахит зелено      Загревање           Испирање          Сафранин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839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4650</TotalTime>
  <Words>1365</Words>
  <Application>Microsoft Office PowerPoint</Application>
  <PresentationFormat>On-screen Show (4:3)</PresentationFormat>
  <Paragraphs>355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Candara</vt:lpstr>
      <vt:lpstr>Comic Sans MS</vt:lpstr>
      <vt:lpstr>Palatino Linotype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Isidora</dc:creator>
  <cp:lastModifiedBy>Isidora Prosic</cp:lastModifiedBy>
  <cp:revision>64</cp:revision>
  <dcterms:created xsi:type="dcterms:W3CDTF">2006-08-16T00:00:00Z</dcterms:created>
  <dcterms:modified xsi:type="dcterms:W3CDTF">2026-10-27T09:31:44Z</dcterms:modified>
</cp:coreProperties>
</file>