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93" r:id="rId2"/>
    <p:sldId id="294" r:id="rId3"/>
    <p:sldId id="282" r:id="rId4"/>
    <p:sldId id="265" r:id="rId5"/>
    <p:sldId id="300" r:id="rId6"/>
    <p:sldId id="301" r:id="rId7"/>
    <p:sldId id="302" r:id="rId8"/>
    <p:sldId id="303" r:id="rId9"/>
    <p:sldId id="287" r:id="rId10"/>
    <p:sldId id="269" r:id="rId11"/>
    <p:sldId id="366" r:id="rId12"/>
    <p:sldId id="271" r:id="rId13"/>
    <p:sldId id="272" r:id="rId14"/>
    <p:sldId id="273" r:id="rId15"/>
    <p:sldId id="259" r:id="rId16"/>
    <p:sldId id="274" r:id="rId17"/>
    <p:sldId id="261" r:id="rId18"/>
    <p:sldId id="277" r:id="rId19"/>
    <p:sldId id="278" r:id="rId20"/>
    <p:sldId id="275" r:id="rId21"/>
    <p:sldId id="279" r:id="rId22"/>
    <p:sldId id="267" r:id="rId23"/>
    <p:sldId id="367" r:id="rId29"/>
    <p:sldId id="368" r:id="rId30"/>
    <p:sldId id="369" r:id="rId31"/>
    <p:sldId id="37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90DE4-FCC4-4E2E-8861-3274EACDB16D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67FD6-B7EB-447F-A845-40D822DE61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2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DEE03-558E-4B13-A740-C57BEA697B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6512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71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54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0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422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6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39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154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450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0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9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5844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A4E0F-4BDE-428C-AAEC-31990A6B22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D4CC2-6516-426A-8A7D-B45CCBE325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26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microsoft.com/office/2007/relationships/hdphoto" Target="../media/hdphoto1.wdp"/><Relationship Id="rId5" Type="http://schemas.openxmlformats.org/officeDocument/2006/relationships/image" Target="../media/image12.jpeg"/><Relationship Id="rId6" Type="http://schemas.openxmlformats.org/officeDocument/2006/relationships/image" Target="../media/image13.emf"/><Relationship Id="rId7" Type="http://schemas.openxmlformats.org/officeDocument/2006/relationships/image" Target="../media/image14.jpeg"/><Relationship Id="rId8" Type="http://schemas.openxmlformats.org/officeDocument/2006/relationships/image" Target="../media/image15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microsoft.com/office/2007/relationships/hdphoto" Target="../media/hdphoto2.wdp"/><Relationship Id="rId6" Type="http://schemas.openxmlformats.org/officeDocument/2006/relationships/image" Target="../media/image20.jpeg"/><Relationship Id="rId7" Type="http://schemas.openxmlformats.org/officeDocument/2006/relationships/image" Target="../media/image2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jpeg"/><Relationship Id="rId4" Type="http://schemas.openxmlformats.org/officeDocument/2006/relationships/image" Target="../media/image26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png"/><Relationship Id="rId7" Type="http://schemas.openxmlformats.org/officeDocument/2006/relationships/image" Target="../media/image33.emf"/><Relationship Id="rId8" Type="http://schemas.openxmlformats.org/officeDocument/2006/relationships/image" Target="../media/image34.png"/><Relationship Id="rId9" Type="http://schemas.openxmlformats.org/officeDocument/2006/relationships/image" Target="../media/image35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Relationship Id="rId4" Type="http://schemas.openxmlformats.org/officeDocument/2006/relationships/image" Target="../media/image38.emf"/><Relationship Id="rId5" Type="http://schemas.openxmlformats.org/officeDocument/2006/relationships/image" Target="../media/image39.png"/><Relationship Id="rId6" Type="http://schemas.openxmlformats.org/officeDocument/2006/relationships/image" Target="../media/image40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eg"/><Relationship Id="rId4" Type="http://schemas.openxmlformats.org/officeDocument/2006/relationships/image" Target="../media/image44.png"/><Relationship Id="rId5" Type="http://schemas.openxmlformats.org/officeDocument/2006/relationships/image" Target="../media/image45.jpeg"/><Relationship Id="rId6" Type="http://schemas.openxmlformats.org/officeDocument/2006/relationships/image" Target="../media/image46.jpg"/><Relationship Id="rId7" Type="http://schemas.openxmlformats.org/officeDocument/2006/relationships/image" Target="../media/image47.jpg"/><Relationship Id="rId8" Type="http://schemas.openxmlformats.org/officeDocument/2006/relationships/image" Target="../media/image48.jpg"/><Relationship Id="rId9" Type="http://schemas.openxmlformats.org/officeDocument/2006/relationships/image" Target="../media/image49.png"/><Relationship Id="rId10" Type="http://schemas.microsoft.com/office/2007/relationships/hdphoto" Target="../media/hdphoto3.wdp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3" Type="http://schemas.openxmlformats.org/officeDocument/2006/relationships/image" Target="../media/image51.jpeg"/><Relationship Id="rId4" Type="http://schemas.openxmlformats.org/officeDocument/2006/relationships/image" Target="../media/image52.jpeg"/><Relationship Id="rId5" Type="http://schemas.openxmlformats.org/officeDocument/2006/relationships/image" Target="../media/image5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Relationship Id="rId3" Type="http://schemas.microsoft.com/office/2007/relationships/hdphoto" Target="../media/hdphoto4.wdp"/><Relationship Id="rId4" Type="http://schemas.openxmlformats.org/officeDocument/2006/relationships/image" Target="../media/image55.png"/><Relationship Id="rId5" Type="http://schemas.microsoft.com/office/2007/relationships/hdphoto" Target="../media/hdphoto5.wdp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Relationship Id="rId3" Type="http://schemas.openxmlformats.org/officeDocument/2006/relationships/image" Target="../media/image60.png"/><Relationship Id="rId4" Type="http://schemas.microsoft.com/office/2007/relationships/hdphoto" Target="../media/hdphoto6.wdp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microsoft.com/office/2007/relationships/hdphoto" Target="../media/hdphoto7.wdp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Relationship Id="rId4" Type="http://schemas.openxmlformats.org/officeDocument/2006/relationships/image" Target="../media/image65.jpeg"/><Relationship Id="rId5" Type="http://schemas.openxmlformats.org/officeDocument/2006/relationships/image" Target="../media/image66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emf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emf"/><Relationship Id="rId3" Type="http://schemas.openxmlformats.org/officeDocument/2006/relationships/image" Target="../media/image69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Relationship Id="rId3" Type="http://schemas.openxmlformats.org/officeDocument/2006/relationships/hyperlink" Target="https://www.youtube.com/watch?v=oYsEid5YES4&amp;ab_channel=GinaRiggio" TargetMode="External"/><Relationship Id="rId4" Type="http://schemas.openxmlformats.org/officeDocument/2006/relationships/hyperlink" Target="https://www.youtube.com/watch?v=FJoEMPPr2Ho&amp;ab_channel=MicrobiologyteachingvideosatNUIGalway" TargetMode="External"/><Relationship Id="rId5" Type="http://schemas.openxmlformats.org/officeDocument/2006/relationships/hyperlink" Target="https://www.youtube.com/watch?v=CcQndDoO-Ng&amp;ab_channel=MicrobiologyteachingvideosatNUIGalway" TargetMode="Externa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C9A0A-0FAC-44AA-D5BE-724CB9048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23B3868-2097-5980-1D1B-8D9726ABD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27"/>
            <a:ext cx="12191999" cy="6857999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3E6DC03-D609-B909-4A83-83919639EDB0}"/>
              </a:ext>
            </a:extLst>
          </p:cNvPr>
          <p:cNvSpPr/>
          <p:nvPr/>
        </p:nvSpPr>
        <p:spPr>
          <a:xfrm>
            <a:off x="723539" y="1485555"/>
            <a:ext cx="8322137" cy="4267200"/>
          </a:xfrm>
          <a:prstGeom prst="roundRect">
            <a:avLst/>
          </a:prstGeom>
          <a:solidFill>
            <a:schemeClr val="accent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2" descr="C:\Users\Isidora\Desktop\disease-questions-medical-concept-as-group-cancer-bacteria-cells-ebola-virus-shaped-as-question-mark-as-health-care-45579666.jpg">
            <a:extLst>
              <a:ext uri="{FF2B5EF4-FFF2-40B4-BE49-F238E27FC236}">
                <a16:creationId xmlns:a16="http://schemas.microsoft.com/office/drawing/2014/main" id="{AB7CC5C1-8426-5309-861B-5D60F3909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404" y="1496224"/>
            <a:ext cx="2736867" cy="42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240" y="1703853"/>
            <a:ext cx="9368727" cy="440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Морфолошки изглед на мик. препарату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2. T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инкторијана својства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3.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Услови култивисања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4.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Изглед колонија и карактеристике раста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5.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Физиолошке и биохемијске особине </a:t>
            </a:r>
            <a:r>
              <a:rPr lang="sr-Cyrl-R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7.</a:t>
            </a:r>
            <a:r>
              <a:rPr lang="sr-Cyrl-R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)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6.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Имунолошке методе </a:t>
            </a:r>
            <a:r>
              <a:rPr lang="sr-Cyrl-R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(9., 10.)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7.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Биолошки оглед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8.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Молекуларне методе </a:t>
            </a:r>
            <a:r>
              <a:rPr lang="sr-Cyrl-R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(11.)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9.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Отпорност на антимикробна средства</a:t>
            </a:r>
            <a:endParaRPr lang="sr-Cyrl-R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10. </a:t>
            </a:r>
            <a:r>
              <a:rPr lang="sr-Cyrl-R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Аутоматски системи за идентификацију</a:t>
            </a:r>
          </a:p>
          <a:p>
            <a:endParaRPr lang="sr-Cyrl-RS" sz="1350" dirty="0"/>
          </a:p>
          <a:p>
            <a:endParaRPr lang="sr-Cyrl-RS" sz="1350" dirty="0"/>
          </a:p>
          <a:p>
            <a:endParaRPr lang="en-US" sz="135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780A9D9-B72C-8A36-4D68-648C539C3D6F}"/>
              </a:ext>
            </a:extLst>
          </p:cNvPr>
          <p:cNvSpPr/>
          <p:nvPr/>
        </p:nvSpPr>
        <p:spPr>
          <a:xfrm flipH="1">
            <a:off x="1342972" y="1703853"/>
            <a:ext cx="457200" cy="398385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2F6B44-F8DA-DD07-2B5E-483283462907}"/>
              </a:ext>
            </a:extLst>
          </p:cNvPr>
          <p:cNvSpPr/>
          <p:nvPr/>
        </p:nvSpPr>
        <p:spPr>
          <a:xfrm>
            <a:off x="1279771" y="2835716"/>
            <a:ext cx="457200" cy="398385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73A376C-1D57-690B-13ED-E15B5902486F}"/>
              </a:ext>
            </a:extLst>
          </p:cNvPr>
          <p:cNvSpPr/>
          <p:nvPr/>
        </p:nvSpPr>
        <p:spPr>
          <a:xfrm>
            <a:off x="2753033" y="2123106"/>
            <a:ext cx="457200" cy="398385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CDB54A-7611-450C-5891-E945B88C071E}"/>
              </a:ext>
            </a:extLst>
          </p:cNvPr>
          <p:cNvSpPr/>
          <p:nvPr/>
        </p:nvSpPr>
        <p:spPr>
          <a:xfrm>
            <a:off x="2912979" y="2437331"/>
            <a:ext cx="457200" cy="398385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DBE8D63-68D7-11D1-D5D2-001F6E8E0736}"/>
              </a:ext>
            </a:extLst>
          </p:cNvPr>
          <p:cNvSpPr/>
          <p:nvPr/>
        </p:nvSpPr>
        <p:spPr>
          <a:xfrm>
            <a:off x="1368089" y="3220770"/>
            <a:ext cx="457200" cy="398385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4C38E72-A77C-7968-97EE-D17E80EF4D1D}"/>
              </a:ext>
            </a:extLst>
          </p:cNvPr>
          <p:cNvSpPr/>
          <p:nvPr/>
        </p:nvSpPr>
        <p:spPr>
          <a:xfrm>
            <a:off x="1508371" y="4713352"/>
            <a:ext cx="457200" cy="398385"/>
          </a:xfrm>
          <a:prstGeom prst="ellipse">
            <a:avLst/>
          </a:prstGeom>
          <a:noFill/>
          <a:ln w="38100">
            <a:solidFill>
              <a:srgbClr val="E62A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6DD5470A-F8EF-9475-F2DE-6D920B7ABDCE}"/>
              </a:ext>
            </a:extLst>
          </p:cNvPr>
          <p:cNvSpPr/>
          <p:nvPr/>
        </p:nvSpPr>
        <p:spPr>
          <a:xfrm>
            <a:off x="2081980" y="147854"/>
            <a:ext cx="7356987" cy="709249"/>
          </a:xfrm>
          <a:prstGeom prst="roundRect">
            <a:avLst/>
          </a:prstGeom>
          <a:solidFill>
            <a:schemeClr val="accent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81C03-99FB-176E-E401-BAF27502529B}"/>
              </a:ext>
            </a:extLst>
          </p:cNvPr>
          <p:cNvSpPr txBox="1"/>
          <p:nvPr/>
        </p:nvSpPr>
        <p:spPr>
          <a:xfrm>
            <a:off x="2303727" y="269248"/>
            <a:ext cx="68961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ИДЕНТИФИКАЦИЈА БАКТЕРИЈА</a:t>
            </a:r>
          </a:p>
        </p:txBody>
      </p:sp>
      <p:sp>
        <p:nvSpPr>
          <p:cNvPr id="15" name="Rounded Rectangle 6">
            <a:extLst>
              <a:ext uri="{FF2B5EF4-FFF2-40B4-BE49-F238E27FC236}">
                <a16:creationId xmlns:a16="http://schemas.microsoft.com/office/drawing/2014/main" id="{BA370A55-0A53-0E48-6231-6F2A1DBED718}"/>
              </a:ext>
            </a:extLst>
          </p:cNvPr>
          <p:cNvSpPr/>
          <p:nvPr/>
        </p:nvSpPr>
        <p:spPr>
          <a:xfrm>
            <a:off x="1571572" y="5971053"/>
            <a:ext cx="6879254" cy="709249"/>
          </a:xfrm>
          <a:prstGeom prst="roundRect">
            <a:avLst/>
          </a:prstGeom>
          <a:solidFill>
            <a:schemeClr val="bg1">
              <a:alpha val="8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E4B200-E18B-3B42-A04B-ACA5FB4CB720}"/>
              </a:ext>
            </a:extLst>
          </p:cNvPr>
          <p:cNvSpPr txBox="1"/>
          <p:nvPr/>
        </p:nvSpPr>
        <p:spPr>
          <a:xfrm>
            <a:off x="2191799" y="599051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b="1" dirty="0">
                <a:solidFill>
                  <a:srgbClr val="E62AB5"/>
                </a:solidFill>
                <a:latin typeface="Palatino Linotype" panose="02040502050505030304" pitchFamily="18" charset="0"/>
              </a:rPr>
              <a:t>Рутинске (конвенционалне, класичне методе)</a:t>
            </a:r>
            <a:endParaRPr lang="en-US" sz="2000" b="1" dirty="0">
              <a:solidFill>
                <a:srgbClr val="E62AB5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58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2"/>
            <a:ext cx="12192000" cy="68525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941" y="3199258"/>
            <a:ext cx="2931059" cy="365874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345859" y="183476"/>
            <a:ext cx="7230178" cy="1790771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4489040" y="485834"/>
            <a:ext cx="6863122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Palatino Linotype" panose="02040502050505030304" pitchFamily="18" charset="0"/>
              </a:rPr>
              <a:t>1. </a:t>
            </a:r>
            <a:r>
              <a:rPr lang="sr-Cyrl-RS" sz="2400" b="1" dirty="0">
                <a:latin typeface="Palatino Linotype" panose="02040502050505030304" pitchFamily="18" charset="0"/>
              </a:rPr>
              <a:t>Морфолошки изглед на микроскопском препарату (облик, величина, распоред, специјалне структуре)</a:t>
            </a:r>
          </a:p>
          <a:p>
            <a:endParaRPr lang="en-US" sz="13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1497"/>
            <a:ext cx="4489040" cy="22676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40" y="4584939"/>
            <a:ext cx="3031552" cy="226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766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76551" cy="3185652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415015" y="314633"/>
            <a:ext cx="5980572" cy="1219200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6353383" y="470562"/>
            <a:ext cx="38924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Palatino Linotype" panose="02040502050505030304" pitchFamily="18" charset="0"/>
              </a:rPr>
              <a:t>2. </a:t>
            </a:r>
            <a:r>
              <a:rPr lang="sr-Cyrl-RS" sz="2400" b="1" dirty="0">
                <a:latin typeface="Palatino Linotype" panose="02040502050505030304" pitchFamily="18" charset="0"/>
              </a:rPr>
              <a:t>Способност бојења – </a:t>
            </a:r>
            <a:endParaRPr lang="sr-Latn-RS" sz="2400" b="1" dirty="0">
              <a:latin typeface="Palatino Linotype" panose="02040502050505030304" pitchFamily="18" charset="0"/>
            </a:endParaRPr>
          </a:p>
          <a:p>
            <a:r>
              <a:rPr lang="sr-Cyrl-RS" sz="2400" b="1" dirty="0">
                <a:latin typeface="Palatino Linotype" panose="02040502050505030304" pitchFamily="18" charset="0"/>
              </a:rPr>
              <a:t>тинкторијалне особине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653" y="5248080"/>
            <a:ext cx="2910348" cy="153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086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5471" y="170198"/>
            <a:ext cx="10593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3.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Услови култивисања</a:t>
            </a:r>
            <a:r>
              <a:rPr lang="sr-Latn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- 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Однос према 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O2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, 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CO2, 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темп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.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, време потребно за формирање к</a:t>
            </a:r>
            <a:r>
              <a:rPr lang="sr-Latn-RS" dirty="0">
                <a:solidFill>
                  <a:srgbClr val="002060"/>
                </a:solidFill>
                <a:latin typeface="Palatino Linotype" panose="02040502050505030304" pitchFamily="18" charset="0"/>
              </a:rPr>
              <a:t>o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л.</a:t>
            </a:r>
          </a:p>
        </p:txBody>
      </p:sp>
      <p:sp>
        <p:nvSpPr>
          <p:cNvPr id="6" name="Rectangle 5"/>
          <p:cNvSpPr/>
          <p:nvPr/>
        </p:nvSpPr>
        <p:spPr>
          <a:xfrm>
            <a:off x="265470" y="760339"/>
            <a:ext cx="1192652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4.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Изглед колонија на чврстим подлогама и карактеристике раста у течној култури</a:t>
            </a:r>
            <a:r>
              <a:rPr lang="en-U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 – </a:t>
            </a:r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културелне особине</a:t>
            </a:r>
          </a:p>
          <a:p>
            <a:r>
              <a:rPr lang="sr-Cyrl-RS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-</a:t>
            </a:r>
            <a:r>
              <a:rPr lang="sr-Cyrl-RS" dirty="0">
                <a:solidFill>
                  <a:srgbClr val="002060"/>
                </a:solidFill>
                <a:latin typeface="Palatino Linotype" panose="02040502050505030304" pitchFamily="18" charset="0"/>
              </a:rPr>
              <a:t>Облик, величина, однос према равни подлоге, изглед ивица, прозрачност, конзистенција, боја, мирис, покретљивост</a:t>
            </a:r>
            <a:endParaRPr lang="sr-Cyrl-RS" dirty="0">
              <a:latin typeface="Palatino Linotype" panose="02040502050505030304" pitchFamily="18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endParaRPr lang="sr-Cyrl-RS" dirty="0">
              <a:latin typeface="Candara" pitchFamily="34" charset="0"/>
            </a:endParaRPr>
          </a:p>
          <a:p>
            <a:br>
              <a:rPr lang="en-US" dirty="0">
                <a:latin typeface="Candara" pitchFamily="34" charset="0"/>
              </a:rPr>
            </a:br>
            <a:endParaRPr lang="en-US" dirty="0">
              <a:latin typeface="Candara" pitchFamily="34" charset="0"/>
            </a:endParaRPr>
          </a:p>
        </p:txBody>
      </p:sp>
      <p:pic>
        <p:nvPicPr>
          <p:cNvPr id="10" name="Picture 9" descr="C:\Users\Andrea\AppData\Local\Microsoft\Windows\INetCache\Content.Word\S i R KOLONIJE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62" y="4919165"/>
            <a:ext cx="4677933" cy="1850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C:\Users\Isidora\Desktop\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60" b="98315" l="10017" r="998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425" y="4370387"/>
            <a:ext cx="2646223" cy="239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Isidora\Desktop\Overexpression-of-cdrAB-results-in-aggregation-in-liquid-culture-and-small-colonies-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10" y="2244122"/>
            <a:ext cx="2521819" cy="236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CF96DD-43A0-A823-7DC2-755CF80C2F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1040" y="1684173"/>
            <a:ext cx="4402301" cy="5085336"/>
          </a:xfrm>
          <a:prstGeom prst="rect">
            <a:avLst/>
          </a:prstGeom>
        </p:spPr>
      </p:pic>
      <p:pic>
        <p:nvPicPr>
          <p:cNvPr id="4" name="Picture 4" descr="C:\Users\Isidora\Desktop\18eebfb2143934bbbbe602b9db2a2d86.jpg">
            <a:extLst>
              <a:ext uri="{FF2B5EF4-FFF2-40B4-BE49-F238E27FC236}">
                <a16:creationId xmlns:a16="http://schemas.microsoft.com/office/drawing/2014/main" id="{1BFAFC78-DD13-6292-0460-E580842BF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769" y="2244122"/>
            <a:ext cx="2585188" cy="236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9F8FE9-7A1B-FF91-1B83-ACEA0B03A1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902" y="2571391"/>
            <a:ext cx="1828800" cy="168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26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406" y="137054"/>
            <a:ext cx="120051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5. </a:t>
            </a:r>
            <a:r>
              <a:rPr lang="sr-Cyrl-RS" sz="24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Физиолошке и биохемијске особине (7. вежба)</a:t>
            </a:r>
            <a:endParaRPr lang="en-US" sz="24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r>
              <a:rPr lang="sr-Cyrl-RS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Физиолошке особине – услови култивисања (однос према темп., кисеонику, </a:t>
            </a:r>
            <a:r>
              <a:rPr lang="sr-Latn-RS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pH</a:t>
            </a:r>
            <a:r>
              <a:rPr lang="sr-Cyrl-RS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)</a:t>
            </a:r>
          </a:p>
          <a:p>
            <a:endParaRPr lang="sr-Cyrl-RS" sz="2400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r>
              <a:rPr lang="sr-Cyrl-RS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Биохемијске особине - Метаболички профил, утврђивање способности разлагања појединих једињења, реаговање са одређ. супстратима</a:t>
            </a:r>
            <a:r>
              <a:rPr lang="en-US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, </a:t>
            </a:r>
            <a:r>
              <a:rPr lang="sr-Cyrl-RS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ензимска активност...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6" y="3038169"/>
            <a:ext cx="11827464" cy="242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60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sidora\Desktop\360_F_335010211_gISMrFYU329fIqAsetrD7kpVeIfXRfv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71547" y="195090"/>
            <a:ext cx="7454930" cy="1987671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/>
          <p:cNvSpPr/>
          <p:nvPr/>
        </p:nvSpPr>
        <p:spPr>
          <a:xfrm>
            <a:off x="43901" y="470264"/>
            <a:ext cx="81180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6. Имунолошке методе (9. и 10. вежба)</a:t>
            </a:r>
          </a:p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Антигенска грађа </a:t>
            </a:r>
          </a:p>
          <a:p>
            <a:pPr algn="ctr"/>
            <a:r>
              <a:rPr lang="sr-Cyrl-RS" sz="2000" dirty="0">
                <a:latin typeface="Palatino Linotype" panose="02040502050505030304" pitchFamily="18" charset="0"/>
              </a:rPr>
              <a:t>Испитивање присуства бактеријских антигена применом </a:t>
            </a:r>
            <a:endParaRPr lang="sr-Latn-RS" sz="2000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000" dirty="0">
                <a:latin typeface="Palatino Linotype" panose="02040502050505030304" pitchFamily="18" charset="0"/>
              </a:rPr>
              <a:t>специфичних антитела</a:t>
            </a:r>
            <a:endParaRPr lang="sr-Latn-RS" sz="2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301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218" name="Picture 2" descr="C:\Users\Isidora\Desktop\download.jf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10" y="1104766"/>
            <a:ext cx="4503162" cy="299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Isidora\Desktop\5c96b2ac240000f900c86954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280" b="9751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719" y="3807045"/>
            <a:ext cx="5976690" cy="267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9912" y="350419"/>
            <a:ext cx="657115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7. Биолошки оглед</a:t>
            </a:r>
          </a:p>
          <a:p>
            <a:pPr algn="just"/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Застарело али понекад неопходно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 (</a:t>
            </a:r>
            <a:r>
              <a:rPr lang="sr-Cyrl-R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не могу да се култивишу на х.п., испитивање вируленције изолованог соја, доказивање токсина...</a:t>
            </a:r>
            <a:r>
              <a:rPr lang="en-US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)</a:t>
            </a:r>
            <a:endParaRPr lang="sr-Cyrl-RS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algn="just"/>
            <a:endParaRPr lang="sr-Cyrl-RS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pPr algn="just"/>
            <a:endParaRPr lang="en-US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602B3-E396-D3AE-24B9-4E311D51DD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409" y="0"/>
            <a:ext cx="457259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AE0253-D41D-F331-358A-249C6CD8B0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8" y="3429000"/>
            <a:ext cx="257262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47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962401" y="1183176"/>
            <a:ext cx="4724400" cy="874225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E15E12-A7E7-805E-813E-8C10C3DF2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385762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49849" y="161635"/>
            <a:ext cx="4331369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8. Молекуларне методе</a:t>
            </a:r>
          </a:p>
          <a:p>
            <a:pPr algn="ctr"/>
            <a:r>
              <a:rPr lang="sr-Cyrl-RS" sz="2400" b="1" dirty="0">
                <a:latin typeface="Palatino Linotype" panose="02040502050505030304" pitchFamily="18" charset="0"/>
              </a:rPr>
              <a:t>(11. вежба)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endParaRPr lang="en-US" sz="13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143F7D-F21E-8EEE-625F-D44D2C992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6" y="1059922"/>
            <a:ext cx="5856645" cy="579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67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318" y="119648"/>
            <a:ext cx="4245383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Cyrl-RS" sz="2100" b="1" dirty="0">
                <a:latin typeface="Palatino Linotype" panose="02040502050505030304" pitchFamily="18" charset="0"/>
              </a:rPr>
              <a:t>9. Отпорност на антимикробна</a:t>
            </a:r>
            <a:r>
              <a:rPr lang="sr-Latn-RS" sz="2100" b="1" dirty="0">
                <a:latin typeface="Palatino Linotype" panose="02040502050505030304" pitchFamily="18" charset="0"/>
              </a:rPr>
              <a:t>                            </a:t>
            </a:r>
          </a:p>
          <a:p>
            <a:r>
              <a:rPr lang="sr-Cyrl-RS" sz="2100" b="1" dirty="0">
                <a:latin typeface="Palatino Linotype" panose="02040502050505030304" pitchFamily="18" charset="0"/>
              </a:rPr>
              <a:t>средства</a:t>
            </a:r>
            <a:endParaRPr lang="en-US" sz="2100" b="1" dirty="0">
              <a:latin typeface="Palatino Linotype" panose="02040502050505030304" pitchFamily="18" charset="0"/>
            </a:endParaRPr>
          </a:p>
          <a:p>
            <a:r>
              <a:rPr lang="en-US" sz="2100" b="1" dirty="0">
                <a:latin typeface="Palatino Linotype" panose="02040502050505030304" pitchFamily="18" charset="0"/>
              </a:rPr>
              <a:t>-</a:t>
            </a:r>
            <a:r>
              <a:rPr lang="sr-Cyrl-RS" sz="2100" dirty="0">
                <a:latin typeface="Palatino Linotype" panose="02040502050505030304" pitchFamily="18" charset="0"/>
              </a:rPr>
              <a:t>Природна отпорност</a:t>
            </a:r>
            <a:endParaRPr lang="sr-Latn-RS" sz="2100" dirty="0">
              <a:latin typeface="Palatino Linotype" panose="02040502050505030304" pitchFamily="18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Latn-RS" sz="2100" dirty="0">
              <a:latin typeface="Candara" pitchFamily="34" charset="0"/>
            </a:endParaRPr>
          </a:p>
          <a:p>
            <a:endParaRPr lang="sr-Cyrl-RS" sz="2100" dirty="0">
              <a:latin typeface="Candara" pitchFamily="34" charset="0"/>
            </a:endParaRPr>
          </a:p>
          <a:p>
            <a:endParaRPr lang="sr-Latn-RS" sz="2100" b="1" dirty="0">
              <a:latin typeface="Candara" pitchFamily="34" charset="0"/>
            </a:endParaRPr>
          </a:p>
        </p:txBody>
      </p:sp>
      <p:pic>
        <p:nvPicPr>
          <p:cNvPr id="4" name="Picture 3" descr="Vitek i BD pHOENIX-0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530" y="1"/>
            <a:ext cx="6365386" cy="30473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76084" y="5189447"/>
            <a:ext cx="4122018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100" b="1" dirty="0">
                <a:latin typeface="Palatino Linotype" panose="02040502050505030304" pitchFamily="18" charset="0"/>
              </a:rPr>
              <a:t>10. Аутоматски и полуаутоматски системи за идентификацију</a:t>
            </a:r>
          </a:p>
          <a:p>
            <a:endParaRPr lang="en-US" sz="13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0F169E-3D87-8706-0001-6F1ABD632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84" y="1913145"/>
            <a:ext cx="2633804" cy="26338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4BCE3B-44DF-1226-917D-C0E2AD9E6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320" y="3230047"/>
            <a:ext cx="3675806" cy="36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13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50071B-7E10-E534-47ED-605DD19E2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159" y="170"/>
            <a:ext cx="9079841" cy="685800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FAF7C19-7E94-C1A1-ADFB-F0756F6FC88E}"/>
              </a:ext>
            </a:extLst>
          </p:cNvPr>
          <p:cNvSpPr/>
          <p:nvPr/>
        </p:nvSpPr>
        <p:spPr>
          <a:xfrm>
            <a:off x="606527" y="185703"/>
            <a:ext cx="6477000" cy="280052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32ECC6-02EE-7AEA-8440-5C56E32B891A}"/>
              </a:ext>
            </a:extLst>
          </p:cNvPr>
          <p:cNvSpPr txBox="1"/>
          <p:nvPr/>
        </p:nvSpPr>
        <p:spPr>
          <a:xfrm>
            <a:off x="927487" y="584783"/>
            <a:ext cx="5867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44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ИЗРАДА И БОЈЕЊЕ МИКРОСКОПСКИХ ПРЕПАРАТА</a:t>
            </a:r>
            <a:endParaRPr lang="en-US" sz="44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4814E4-68A8-6B6D-3449-6E89CDA4CEA3}"/>
              </a:ext>
            </a:extLst>
          </p:cNvPr>
          <p:cNvSpPr/>
          <p:nvPr/>
        </p:nvSpPr>
        <p:spPr>
          <a:xfrm>
            <a:off x="606527" y="4148425"/>
            <a:ext cx="6477000" cy="112940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FB2A0A-EFFB-0580-B4D6-BCB8A52E189E}"/>
              </a:ext>
            </a:extLst>
          </p:cNvPr>
          <p:cNvSpPr/>
          <p:nvPr/>
        </p:nvSpPr>
        <p:spPr>
          <a:xfrm>
            <a:off x="606527" y="3237321"/>
            <a:ext cx="6477000" cy="67927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969651-8A07-C348-91C3-FCD07C9DFEFD}"/>
              </a:ext>
            </a:extLst>
          </p:cNvPr>
          <p:cNvSpPr txBox="1"/>
          <p:nvPr/>
        </p:nvSpPr>
        <p:spPr>
          <a:xfrm>
            <a:off x="650406" y="3346123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ПОСМАТРАЊЕ МИКРООРГАНИЗАМА</a:t>
            </a:r>
            <a:endParaRPr lang="en-US" sz="24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F8F833-B281-2A94-4F93-FC22FE084113}"/>
              </a:ext>
            </a:extLst>
          </p:cNvPr>
          <p:cNvSpPr txBox="1"/>
          <p:nvPr/>
        </p:nvSpPr>
        <p:spPr>
          <a:xfrm>
            <a:off x="1564496" y="4276484"/>
            <a:ext cx="43953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НЕОБОЈЕНИ (НАТИВНИ</a:t>
            </a:r>
            <a:r>
              <a:rPr lang="sr-Cyrl-RS" sz="2400" b="1" dirty="0">
                <a:solidFill>
                  <a:srgbClr val="002060"/>
                </a:solidFill>
                <a:latin typeface="Candara" pitchFamily="34" charset="0"/>
              </a:rPr>
              <a:t>)</a:t>
            </a:r>
            <a:endParaRPr lang="en-US" sz="2400" b="1" dirty="0">
              <a:solidFill>
                <a:srgbClr val="002060"/>
              </a:solidFill>
              <a:latin typeface="Candara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39321F-3842-0063-7B29-D4693294CAFA}"/>
              </a:ext>
            </a:extLst>
          </p:cNvPr>
          <p:cNvSpPr txBox="1"/>
          <p:nvPr/>
        </p:nvSpPr>
        <p:spPr>
          <a:xfrm>
            <a:off x="2492308" y="4713127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ОБОЈЕНИ</a:t>
            </a:r>
            <a:endParaRPr lang="en-US" sz="24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5E9261-BA1A-4CBC-BBDB-4295AA45B602}"/>
              </a:ext>
            </a:extLst>
          </p:cNvPr>
          <p:cNvSpPr/>
          <p:nvPr/>
        </p:nvSpPr>
        <p:spPr>
          <a:xfrm>
            <a:off x="606527" y="5513921"/>
            <a:ext cx="10071305" cy="1064886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47D4F2-C535-7D4A-331C-C886D56C4B04}"/>
              </a:ext>
            </a:extLst>
          </p:cNvPr>
          <p:cNvSpPr txBox="1"/>
          <p:nvPr/>
        </p:nvSpPr>
        <p:spPr>
          <a:xfrm>
            <a:off x="862165" y="5553001"/>
            <a:ext cx="9815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Део рутинских метода</a:t>
            </a:r>
          </a:p>
          <a:p>
            <a:r>
              <a:rPr lang="sr-Cyrl-RS" sz="20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Директни препарати из материјала или израда препарата из бактерија израслих на хранљивим подлогама </a:t>
            </a:r>
            <a:endParaRPr lang="en-US" sz="20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80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184" y="4275426"/>
            <a:ext cx="2419692" cy="201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38" y="4366730"/>
            <a:ext cx="2899200" cy="1685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47ADD5-F226-38CA-C0A3-BD023A9634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80" y="82352"/>
            <a:ext cx="2715541" cy="41708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A27B0A8-ACD7-22DE-F99E-2269107679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11" y="3502504"/>
            <a:ext cx="2758327" cy="32578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9FCE827-6847-FEFC-4D97-47287E5531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344" y="171134"/>
            <a:ext cx="4884357" cy="32578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5244" y="1204977"/>
            <a:ext cx="1896577" cy="13803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CFF0070-1243-266D-66D9-5FA339E7F2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52" y="493871"/>
            <a:ext cx="2396076" cy="46375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800F02-8367-85A2-3378-E5F2564BFFD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786" y="5821742"/>
            <a:ext cx="1828800" cy="8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057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C29CCA-E7E6-BC40-1E0B-5E5A3A06E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84" y="0"/>
            <a:ext cx="11273416" cy="68579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0AD4B7-3DC6-9690-4023-229C364C7354}"/>
              </a:ext>
            </a:extLst>
          </p:cNvPr>
          <p:cNvSpPr txBox="1"/>
          <p:nvPr/>
        </p:nvSpPr>
        <p:spPr>
          <a:xfrm>
            <a:off x="3033086" y="301093"/>
            <a:ext cx="7546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highlight>
                  <a:srgbClr val="C0C0C0"/>
                </a:highlight>
                <a:latin typeface="Palatino Linotype" panose="02040502050505030304" pitchFamily="18" charset="0"/>
              </a:rPr>
              <a:t>НЕОБОЈЕНИ (НАТИВНИ)</a:t>
            </a:r>
            <a:endParaRPr lang="en-US" sz="3600" b="1" dirty="0">
              <a:highlight>
                <a:srgbClr val="C0C0C0"/>
              </a:highlight>
              <a:latin typeface="Palatino Linotype" panose="0204050205050503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2286CB-6D87-8B6F-78D8-FE18CFE68D16}"/>
              </a:ext>
            </a:extLst>
          </p:cNvPr>
          <p:cNvSpPr/>
          <p:nvPr/>
        </p:nvSpPr>
        <p:spPr>
          <a:xfrm>
            <a:off x="191729" y="4846254"/>
            <a:ext cx="6477000" cy="1128013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038604-C1FD-88BA-80F7-29763DBA8816}"/>
              </a:ext>
            </a:extLst>
          </p:cNvPr>
          <p:cNvSpPr/>
          <p:nvPr/>
        </p:nvSpPr>
        <p:spPr>
          <a:xfrm>
            <a:off x="191729" y="3196752"/>
            <a:ext cx="8044542" cy="132804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C753FB-711C-C318-6FA3-B90594AF434E}"/>
              </a:ext>
            </a:extLst>
          </p:cNvPr>
          <p:cNvSpPr/>
          <p:nvPr/>
        </p:nvSpPr>
        <p:spPr>
          <a:xfrm>
            <a:off x="191729" y="1204436"/>
            <a:ext cx="4191000" cy="6858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3DF8A-6578-7B39-7501-1EDB04BC48A9}"/>
              </a:ext>
            </a:extLst>
          </p:cNvPr>
          <p:cNvSpPr txBox="1"/>
          <p:nvPr/>
        </p:nvSpPr>
        <p:spPr>
          <a:xfrm>
            <a:off x="326922" y="1329412"/>
            <a:ext cx="4343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Palatino Linotype" panose="02040502050505030304" pitchFamily="18" charset="0"/>
              </a:rPr>
              <a:t>Микроорганизми су </a:t>
            </a:r>
            <a:r>
              <a:rPr lang="sr-Cyrl-RS" sz="2400" b="1" dirty="0">
                <a:latin typeface="Palatino Linotype" panose="02040502050505030304" pitchFamily="18" charset="0"/>
              </a:rPr>
              <a:t>живи</a:t>
            </a:r>
            <a:endParaRPr lang="sr-Latn-RS" sz="2400" b="1" dirty="0"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5C37A5-8D2B-A852-8C3E-328B46146876}"/>
              </a:ext>
            </a:extLst>
          </p:cNvPr>
          <p:cNvSpPr/>
          <p:nvPr/>
        </p:nvSpPr>
        <p:spPr>
          <a:xfrm>
            <a:off x="196480" y="2222634"/>
            <a:ext cx="3200400" cy="6858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4C15CF-CE07-2C8A-006A-31833DAC3277}"/>
              </a:ext>
            </a:extLst>
          </p:cNvPr>
          <p:cNvSpPr txBox="1"/>
          <p:nvPr/>
        </p:nvSpPr>
        <p:spPr>
          <a:xfrm>
            <a:off x="326922" y="2335229"/>
            <a:ext cx="4343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Palatino Linotype" panose="02040502050505030304" pitchFamily="18" charset="0"/>
              </a:rPr>
              <a:t>Из бујонске културе</a:t>
            </a:r>
            <a:endParaRPr lang="sr-Latn-RS" sz="2400" dirty="0"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5513D8-2E4F-4B73-B363-AE80ED20AD0A}"/>
              </a:ext>
            </a:extLst>
          </p:cNvPr>
          <p:cNvSpPr txBox="1"/>
          <p:nvPr/>
        </p:nvSpPr>
        <p:spPr>
          <a:xfrm>
            <a:off x="317090" y="3283874"/>
            <a:ext cx="8044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СВРХА: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Испитивање покретљивости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Прелиминарна оријенација о присуству/одсуству МО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232" y="5002831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ОБИЧАН НАТИВНИ ПРЕПАРАТ</a:t>
            </a:r>
          </a:p>
          <a:p>
            <a:pPr marL="342900" indent="-342900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ВИСЕЋА КАП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50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73E28-9718-3E34-2920-02FBE40F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DC6017-DAAF-F6BF-0064-4213486EB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575" y="0"/>
            <a:ext cx="1127342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09C538-BB70-D7D4-28A7-6FD2B27E274A}"/>
              </a:ext>
            </a:extLst>
          </p:cNvPr>
          <p:cNvSpPr txBox="1"/>
          <p:nvPr/>
        </p:nvSpPr>
        <p:spPr>
          <a:xfrm>
            <a:off x="3273529" y="428121"/>
            <a:ext cx="6169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highlight>
                  <a:srgbClr val="C0C0C0"/>
                </a:highlight>
                <a:latin typeface="Palatino Linotype" panose="02040502050505030304" pitchFamily="18" charset="0"/>
              </a:rPr>
              <a:t>НЕОБОЈЕНИ (НАТИВНИ</a:t>
            </a:r>
            <a:r>
              <a:rPr lang="sr-Cyrl-RS" sz="3200" b="1" dirty="0">
                <a:highlight>
                  <a:srgbClr val="C0C0C0"/>
                </a:highlight>
                <a:latin typeface="Candara" pitchFamily="34" charset="0"/>
              </a:rPr>
              <a:t>)</a:t>
            </a:r>
            <a:endParaRPr lang="en-US" sz="3200" b="1" dirty="0">
              <a:highlight>
                <a:srgbClr val="C0C0C0"/>
              </a:highlight>
              <a:latin typeface="Candara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34F99C-6E26-4F49-F2A9-12DDE757C0A9}"/>
              </a:ext>
            </a:extLst>
          </p:cNvPr>
          <p:cNvSpPr txBox="1"/>
          <p:nvPr/>
        </p:nvSpPr>
        <p:spPr>
          <a:xfrm>
            <a:off x="197732" y="1441017"/>
            <a:ext cx="6811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3600" b="1" dirty="0">
                <a:solidFill>
                  <a:srgbClr val="002060"/>
                </a:solidFill>
                <a:highlight>
                  <a:srgbClr val="C0C0C0"/>
                </a:highlight>
                <a:latin typeface="Palatino Linotype" panose="02040502050505030304" pitchFamily="18" charset="0"/>
              </a:rPr>
              <a:t>1. Израда препарата</a:t>
            </a:r>
          </a:p>
          <a:p>
            <a:pPr algn="ctr"/>
            <a:r>
              <a:rPr lang="sr-Cyrl-RS" sz="3600" b="1" dirty="0">
                <a:solidFill>
                  <a:srgbClr val="002060"/>
                </a:solidFill>
                <a:highlight>
                  <a:srgbClr val="C0C0C0"/>
                </a:highlight>
                <a:latin typeface="Palatino Linotype" panose="02040502050505030304" pitchFamily="18" charset="0"/>
              </a:rPr>
              <a:t>2. Микроскопирање</a:t>
            </a:r>
            <a:endParaRPr lang="en-US" sz="3600" b="1" dirty="0">
              <a:solidFill>
                <a:srgbClr val="002060"/>
              </a:solidFill>
              <a:highlight>
                <a:srgbClr val="C0C0C0"/>
              </a:highlight>
              <a:latin typeface="Palatino Linotype" panose="0204050205050503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CB7610B-4599-8C10-D179-E395CB5DB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599" y="3708874"/>
            <a:ext cx="2408732" cy="193924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69C669-07D5-9C15-7CE9-A0CFA1DC0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725" y="3548455"/>
            <a:ext cx="3029489" cy="2098928"/>
          </a:xfrm>
          <a:prstGeom prst="rect">
            <a:avLst/>
          </a:prstGeom>
        </p:spPr>
      </p:pic>
      <p:pic>
        <p:nvPicPr>
          <p:cNvPr id="16" name="Picture 2" descr="C:\Users\Isidora\Desktop\bacterial_flagella_wikicommons (1).png">
            <a:extLst>
              <a:ext uri="{FF2B5EF4-FFF2-40B4-BE49-F238E27FC236}">
                <a16:creationId xmlns:a16="http://schemas.microsoft.com/office/drawing/2014/main" id="{2C91798E-884F-8926-0457-2605CD6E7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390751" y="2559114"/>
            <a:ext cx="1778088" cy="229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Isidora\Desktop\Is-particles-of-matter-constantly-move.jpg">
            <a:extLst>
              <a:ext uri="{FF2B5EF4-FFF2-40B4-BE49-F238E27FC236}">
                <a16:creationId xmlns:a16="http://schemas.microsoft.com/office/drawing/2014/main" id="{E7F09652-D2F5-C6C2-5996-88245EAA5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1051" y="5020847"/>
            <a:ext cx="3018505" cy="114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1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4A6C24-FC26-FE63-0A3D-43EE17F96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709" y="0"/>
            <a:ext cx="10470665" cy="67793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E43A5F3-D593-358E-0B5A-2BAAE89D1D60}"/>
              </a:ext>
            </a:extLst>
          </p:cNvPr>
          <p:cNvSpPr txBox="1"/>
          <p:nvPr/>
        </p:nvSpPr>
        <p:spPr>
          <a:xfrm>
            <a:off x="4724400" y="210093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000" b="1" dirty="0">
                <a:solidFill>
                  <a:srgbClr val="7030A0"/>
                </a:solidFill>
                <a:highlight>
                  <a:srgbClr val="FF66CC"/>
                </a:highlight>
                <a:latin typeface="Palatino Linotype" panose="02040502050505030304" pitchFamily="18" charset="0"/>
              </a:rPr>
              <a:t>ОБОЈЕНИ</a:t>
            </a:r>
            <a:endParaRPr lang="en-US" sz="4000" b="1" dirty="0">
              <a:solidFill>
                <a:srgbClr val="7030A0"/>
              </a:solidFill>
              <a:highlight>
                <a:srgbClr val="FF66CC"/>
              </a:highlight>
              <a:latin typeface="Palatino Linotype" panose="0204050205050503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6710C9-ED0C-52E9-93A7-8E044C08B3DD}"/>
              </a:ext>
            </a:extLst>
          </p:cNvPr>
          <p:cNvSpPr/>
          <p:nvPr/>
        </p:nvSpPr>
        <p:spPr>
          <a:xfrm>
            <a:off x="410841" y="1333229"/>
            <a:ext cx="6553200" cy="1189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3910B-42ED-0E67-D679-024F32FE8DA9}"/>
              </a:ext>
            </a:extLst>
          </p:cNvPr>
          <p:cNvSpPr txBox="1"/>
          <p:nvPr/>
        </p:nvSpPr>
        <p:spPr>
          <a:xfrm>
            <a:off x="553065" y="1540481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Palatino Linotype" panose="02040502050505030304" pitchFamily="18" charset="0"/>
              </a:rPr>
              <a:t>Микроорганизми су </a:t>
            </a:r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инактивисани </a:t>
            </a:r>
            <a:r>
              <a:rPr lang="sr-Cyrl-RS" sz="2400" dirty="0">
                <a:latin typeface="Palatino Linotype" panose="02040502050505030304" pitchFamily="18" charset="0"/>
              </a:rPr>
              <a:t>услед фиксирања и бојења препарата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03581B-A61B-92C7-981D-59E2492069C1}"/>
              </a:ext>
            </a:extLst>
          </p:cNvPr>
          <p:cNvSpPr/>
          <p:nvPr/>
        </p:nvSpPr>
        <p:spPr>
          <a:xfrm>
            <a:off x="410841" y="2866573"/>
            <a:ext cx="6553200" cy="1189715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D978B0-477C-4666-F0DB-15008E972F6B}"/>
              </a:ext>
            </a:extLst>
          </p:cNvPr>
          <p:cNvSpPr txBox="1"/>
          <p:nvPr/>
        </p:nvSpPr>
        <p:spPr>
          <a:xfrm>
            <a:off x="647700" y="2881434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Palatino Linotype" panose="02040502050505030304" pitchFamily="18" charset="0"/>
              </a:rPr>
              <a:t>СВРХА: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Испитивање морфолошких особина</a:t>
            </a:r>
          </a:p>
          <a:p>
            <a:r>
              <a:rPr lang="sr-Cyrl-RS" sz="2400" dirty="0">
                <a:latin typeface="Palatino Linotype" panose="02040502050505030304" pitchFamily="18" charset="0"/>
              </a:rPr>
              <a:t>Испитивање тинкторијалних особина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7F6867-EA2B-4ED2-6CC2-C7B9C31D8AE8}"/>
              </a:ext>
            </a:extLst>
          </p:cNvPr>
          <p:cNvSpPr/>
          <p:nvPr/>
        </p:nvSpPr>
        <p:spPr>
          <a:xfrm>
            <a:off x="410841" y="4172912"/>
            <a:ext cx="6553200" cy="2522162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6077" y="4055635"/>
            <a:ext cx="5410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dirty="0">
              <a:latin typeface="Palatino Linotype" panose="02040502050505030304" pitchFamily="18" charset="0"/>
            </a:endParaRP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Израда препарата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Сушење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Фиксирање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Бојење</a:t>
            </a:r>
          </a:p>
          <a:p>
            <a:pPr marL="342900" indent="-342900" algn="ctr">
              <a:buAutoNum type="arabicPeriod"/>
            </a:pPr>
            <a:r>
              <a:rPr lang="sr-Cyrl-RS" sz="2800" b="1" dirty="0">
                <a:latin typeface="Palatino Linotype" panose="02040502050505030304" pitchFamily="18" charset="0"/>
              </a:rPr>
              <a:t>Микроскопирање</a:t>
            </a:r>
            <a:endParaRPr lang="en-US" sz="28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06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1" grpId="0" animBg="1"/>
      <p:bldP spid="12" grpId="0"/>
      <p:bldP spid="14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C356E58-D44B-E897-26DE-FD1555715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222" y="51808"/>
            <a:ext cx="3003357" cy="21711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02369" y="260643"/>
            <a:ext cx="651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Palatino Linotype" panose="02040502050505030304" pitchFamily="18" charset="0"/>
              </a:rPr>
              <a:t>1. ИЗРАДА ПРЕПАРАТА</a:t>
            </a:r>
            <a:endParaRPr lang="en-US" sz="2800" b="1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021" y="1055190"/>
            <a:ext cx="89361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Из течне хранљиве подлоге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Са чврсте хранљиве подлоге</a:t>
            </a:r>
          </a:p>
          <a:p>
            <a:pPr marL="457200" indent="-457200">
              <a:buFont typeface="+mj-lt"/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Директно из материјала</a:t>
            </a:r>
            <a:r>
              <a:rPr lang="en-US" sz="2400" dirty="0">
                <a:latin typeface="Palatino Linotype" panose="02040502050505030304" pitchFamily="18" charset="0"/>
              </a:rPr>
              <a:t> – </a:t>
            </a:r>
            <a:r>
              <a:rPr lang="sr-Cyrl-RS" sz="2400" dirty="0">
                <a:latin typeface="Palatino Linotype" panose="02040502050505030304" pitchFamily="18" charset="0"/>
              </a:rPr>
              <a:t>течног или чврстог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A875B5-6D7E-FB58-9E0B-048D58FB22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74" y="3027955"/>
            <a:ext cx="2544667" cy="33928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8189B1-F0F5-645B-754E-2529F962D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214"/>
          <a:stretch>
            <a:fillRect/>
          </a:stretch>
        </p:blipFill>
        <p:spPr>
          <a:xfrm>
            <a:off x="9343482" y="4602480"/>
            <a:ext cx="2325139" cy="20255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F0158F-A15F-A639-4959-A9C668CD52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967" y="2590800"/>
            <a:ext cx="2435967" cy="3962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B50E467-0FEA-5374-7988-001C1C4827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281" y="2244667"/>
            <a:ext cx="3520440" cy="23469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726F34-32D4-3A16-7F31-70DD28C131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007" y="2762882"/>
            <a:ext cx="2792687" cy="15696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C770F9B-B9BC-E4BF-F409-42778C432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577" y="4724399"/>
            <a:ext cx="2025510" cy="20255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7690472-AED3-C8AF-02C0-27629F44F23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34" y="4967534"/>
            <a:ext cx="2308860" cy="153924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D52F3EC-7968-E142-770C-CA5F561654CE}"/>
              </a:ext>
            </a:extLst>
          </p:cNvPr>
          <p:cNvSpPr/>
          <p:nvPr/>
        </p:nvSpPr>
        <p:spPr>
          <a:xfrm>
            <a:off x="5401829" y="4245391"/>
            <a:ext cx="2801058" cy="3679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959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86200" y="105948"/>
            <a:ext cx="5440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Palatino Linotype" panose="02040502050505030304" pitchFamily="18" charset="0"/>
              </a:rPr>
              <a:t>2. </a:t>
            </a:r>
            <a:r>
              <a:rPr lang="sr-Cyrl-RS" sz="2400" b="1" dirty="0">
                <a:latin typeface="Palatino Linotype" panose="02040502050505030304" pitchFamily="18" charset="0"/>
              </a:rPr>
              <a:t>СУШЕЊЕ ПРЕПАРАТА </a:t>
            </a:r>
            <a:endParaRPr lang="sr-Latn-RS" sz="2400" b="1" dirty="0">
              <a:latin typeface="Palatino Linotype" panose="02040502050505030304" pitchFamily="18" charset="0"/>
            </a:endParaRPr>
          </a:p>
          <a:p>
            <a:r>
              <a:rPr lang="sr-Cyrl-RS" sz="2400" dirty="0">
                <a:latin typeface="Palatino Linotype" panose="02040502050505030304" pitchFamily="18" charset="0"/>
              </a:rPr>
              <a:t>на ваздуху</a:t>
            </a:r>
            <a:r>
              <a:rPr lang="en-US" sz="2400" dirty="0">
                <a:latin typeface="Palatino Linotype" panose="02040502050505030304" pitchFamily="18" charset="0"/>
              </a:rPr>
              <a:t> </a:t>
            </a:r>
            <a:r>
              <a:rPr lang="sr-Cyrl-RS" sz="2400" dirty="0">
                <a:latin typeface="Palatino Linotype" panose="02040502050505030304" pitchFamily="18" charset="0"/>
              </a:rPr>
              <a:t>поред пламеника</a:t>
            </a:r>
            <a:endParaRPr lang="en-US" sz="2400" dirty="0">
              <a:latin typeface="Palatino Linotype" panose="02040502050505030304" pitchFamily="18" charset="0"/>
            </a:endParaRPr>
          </a:p>
        </p:txBody>
      </p:sp>
      <p:pic>
        <p:nvPicPr>
          <p:cNvPr id="11" name="Picture 10" descr="C:\Users\proka\Desktop\image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066805"/>
            <a:ext cx="2743200" cy="20255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78C1DF-96D1-683A-6BC4-DD3366779EDA}"/>
              </a:ext>
            </a:extLst>
          </p:cNvPr>
          <p:cNvSpPr txBox="1"/>
          <p:nvPr/>
        </p:nvSpPr>
        <p:spPr>
          <a:xfrm>
            <a:off x="3581400" y="3429005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3. ФИКСИРАЊЕ ПРЕПАРАТА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pic>
        <p:nvPicPr>
          <p:cNvPr id="3" name="Picture 2" descr="C:\Users\Isidora\Desktop\prsktikum slike\slike iz starog praktikuma\2007.08.20 Mikrobiologija\Slike\tifovi\3.jpg">
            <a:extLst>
              <a:ext uri="{FF2B5EF4-FFF2-40B4-BE49-F238E27FC236}">
                <a16:creationId xmlns:a16="http://schemas.microsoft.com/office/drawing/2014/main" id="{36CB3B46-9EB6-197D-E076-3E523D74E56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826" y="4025964"/>
            <a:ext cx="4137974" cy="2832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Image result for methyl alcohol">
            <a:extLst>
              <a:ext uri="{FF2B5EF4-FFF2-40B4-BE49-F238E27FC236}">
                <a16:creationId xmlns:a16="http://schemas.microsoft.com/office/drawing/2014/main" id="{2D82B7D1-F2F5-F749-AE56-7B4815173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53" r="26532"/>
          <a:stretch>
            <a:fillRect/>
          </a:stretch>
        </p:blipFill>
        <p:spPr bwMode="auto">
          <a:xfrm>
            <a:off x="8696153" y="3810005"/>
            <a:ext cx="1362251" cy="294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177997B1-6A08-4428-E609-754225CB8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343" y="5022274"/>
            <a:ext cx="1835727" cy="1835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C4DFB8-6263-D631-DF8C-673B2A509A4C}"/>
              </a:ext>
            </a:extLst>
          </p:cNvPr>
          <p:cNvSpPr/>
          <p:nvPr/>
        </p:nvSpPr>
        <p:spPr>
          <a:xfrm>
            <a:off x="1500128" y="3797361"/>
            <a:ext cx="9150927" cy="304800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57401" y="4330114"/>
            <a:ext cx="8991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ОБАВЕЗНО</a:t>
            </a:r>
            <a:r>
              <a:rPr lang="sr-Latn-RS" sz="2000" b="1" dirty="0">
                <a:latin typeface="Palatino Linotype" panose="02040502050505030304" pitchFamily="18" charset="0"/>
              </a:rPr>
              <a:t> (</a:t>
            </a:r>
            <a:r>
              <a:rPr lang="sr-Cyrl-RS" sz="2000" b="1" dirty="0">
                <a:latin typeface="Palatino Linotype" panose="02040502050505030304" pitchFamily="18" charset="0"/>
              </a:rPr>
              <a:t>фиксира се претходно добро осушен препарат</a:t>
            </a:r>
            <a:r>
              <a:rPr lang="sr-Latn-RS" sz="2000" b="1" dirty="0">
                <a:latin typeface="Palatino Linotype" panose="02040502050505030304" pitchFamily="18" charset="0"/>
              </a:rPr>
              <a:t>)</a:t>
            </a:r>
          </a:p>
          <a:p>
            <a:pPr algn="ctr"/>
            <a:endParaRPr lang="sr-Latn-RS" sz="20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СВРХА: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r-Cyrl-RS" sz="2000" b="1" dirty="0">
                <a:latin typeface="Palatino Linotype" panose="02040502050505030304" pitchFamily="18" charset="0"/>
              </a:rPr>
              <a:t>Размаз се чвршће везује за плочицу 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sr-Cyrl-RS" sz="2000" b="1" dirty="0">
                <a:latin typeface="Palatino Linotype" panose="02040502050505030304" pitchFamily="18" charset="0"/>
              </a:rPr>
              <a:t>Инактивација микроорганизама</a:t>
            </a:r>
          </a:p>
        </p:txBody>
      </p:sp>
    </p:spTree>
    <p:extLst>
      <p:ext uri="{BB962C8B-B14F-4D97-AF65-F5344CB8AC3E}">
        <p14:creationId xmlns:p14="http://schemas.microsoft.com/office/powerpoint/2010/main" val="316115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5225" y="145618"/>
            <a:ext cx="6086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4</a:t>
            </a:r>
            <a:r>
              <a:rPr lang="sr-Cyrl-RS" sz="32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. БОЈЕЊЕ ПРЕПАРАТА</a:t>
            </a:r>
            <a:endParaRPr lang="en-US" sz="32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213" y="694882"/>
            <a:ext cx="12123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Визуелизација облика, величине, специјалних структ. и грађе ћел. зида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71800" y="3733800"/>
            <a:ext cx="2209800" cy="533400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814455" y="2057400"/>
            <a:ext cx="2209800" cy="533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43500" y="1890724"/>
            <a:ext cx="29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Candara" pitchFamily="34" charset="0"/>
              </a:rPr>
              <a:t>_   _   _   _    </a:t>
            </a:r>
            <a:endParaRPr lang="en-US" sz="2800" b="1" dirty="0">
              <a:latin typeface="Candar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62300" y="4373292"/>
            <a:ext cx="2933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latin typeface="Candara" pitchFamily="34" charset="0"/>
              </a:rPr>
              <a:t>   </a:t>
            </a:r>
            <a:endParaRPr lang="en-US" sz="3600" b="1" dirty="0">
              <a:latin typeface="Candar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6600" y="3429005"/>
            <a:ext cx="2933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Candara" pitchFamily="34" charset="0"/>
              </a:rPr>
              <a:t>_   _   _   _</a:t>
            </a:r>
          </a:p>
          <a:p>
            <a:r>
              <a:rPr lang="sr-Cyrl-RS" sz="2800" b="1" dirty="0">
                <a:latin typeface="Candara" pitchFamily="34" charset="0"/>
              </a:rPr>
              <a:t>+   +   +   +    </a:t>
            </a:r>
            <a:endParaRPr lang="en-US" sz="2800" b="1" dirty="0">
              <a:latin typeface="Candara" pitchFamily="34" charset="0"/>
            </a:endParaRPr>
          </a:p>
        </p:txBody>
      </p:sp>
      <p:pic>
        <p:nvPicPr>
          <p:cNvPr id="1027" name="Picture 3" descr="C:\Users\Isidora\Desktop\Untitled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1259" y1="40838" x2="62373" y2="42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460" y="2554012"/>
            <a:ext cx="6583363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7124700" y="3972580"/>
            <a:ext cx="29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Candara" pitchFamily="34" charset="0"/>
              </a:rPr>
              <a:t>_   _   _   _    </a:t>
            </a:r>
            <a:endParaRPr lang="en-US" sz="2800" b="1" dirty="0">
              <a:latin typeface="Candar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24700" y="3581400"/>
            <a:ext cx="29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Candara" pitchFamily="34" charset="0"/>
              </a:rPr>
              <a:t>_   _   _   _    </a:t>
            </a:r>
            <a:endParaRPr lang="en-US" sz="2800" b="1" dirty="0">
              <a:latin typeface="Candar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3200400"/>
            <a:ext cx="293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b="1" dirty="0">
                <a:latin typeface="Candara" pitchFamily="34" charset="0"/>
              </a:rPr>
              <a:t>_   _   _   _    </a:t>
            </a:r>
            <a:endParaRPr lang="en-US" sz="2800" b="1" dirty="0">
              <a:latin typeface="Candara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rot="3900000">
            <a:off x="5432350" y="2356744"/>
            <a:ext cx="0" cy="10747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-3900000">
            <a:off x="6370994" y="2356743"/>
            <a:ext cx="0" cy="107470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276600" y="287455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ndara" pitchFamily="34" charset="0"/>
              </a:rPr>
              <a:t>Базна боја (+)</a:t>
            </a:r>
            <a:endParaRPr lang="en-US" b="1" dirty="0">
              <a:latin typeface="Candara" pitchFamily="34" charset="0"/>
            </a:endParaRPr>
          </a:p>
        </p:txBody>
      </p:sp>
      <p:pic>
        <p:nvPicPr>
          <p:cNvPr id="1028" name="Picture 4" descr="C:\Users\Isidora\Desktop\Untitled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2" b="100000" l="9877" r="100000">
                        <a14:foregroundMark x1="87654" y1="93985" x2="83951" y2="75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521" y="2792726"/>
            <a:ext cx="1032567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858000" y="287455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latin typeface="Candara" pitchFamily="34" charset="0"/>
              </a:rPr>
              <a:t>Кисела боја (-)</a:t>
            </a:r>
            <a:endParaRPr lang="en-US" b="1" dirty="0">
              <a:latin typeface="Candara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4600" y="4643740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Candara" pitchFamily="34" charset="0"/>
              </a:rPr>
              <a:t>ДИРЕКТНО БОЈЕЊЕ</a:t>
            </a:r>
            <a:endParaRPr lang="en-US" sz="2400" b="1" dirty="0">
              <a:latin typeface="Candara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00800" y="4648205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Candara" pitchFamily="34" charset="0"/>
              </a:rPr>
              <a:t>ИНДИРЕКТНО БОЈЕЊЕ</a:t>
            </a:r>
            <a:endParaRPr lang="en-US" sz="2400" b="1" dirty="0">
              <a:latin typeface="Candara" pitchFamily="34" charset="0"/>
            </a:endParaRPr>
          </a:p>
        </p:txBody>
      </p:sp>
      <p:pic>
        <p:nvPicPr>
          <p:cNvPr id="1030" name="Picture 6" descr="C:\Users\Isidora\Desktop\FG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053" y="5124384"/>
            <a:ext cx="1484993" cy="13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Isidora\Desktop\FWEREWDWEDWEDFWEFW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705" y="5124384"/>
            <a:ext cx="1490590" cy="133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1524000" y="645114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3C16DC"/>
                </a:solidFill>
                <a:latin typeface="Candara" pitchFamily="34" charset="0"/>
              </a:rPr>
              <a:t>МЕТИЛЕНСКО ПЛАВО</a:t>
            </a:r>
            <a:r>
              <a:rPr lang="sr-Cyrl-RS" b="1" dirty="0">
                <a:solidFill>
                  <a:srgbClr val="7030A0"/>
                </a:solidFill>
                <a:latin typeface="Candara" pitchFamily="34" charset="0"/>
              </a:rPr>
              <a:t>, ГЕНЦИЈАНА ЉУБИЧАСТО      </a:t>
            </a:r>
            <a:r>
              <a:rPr lang="en-US" b="1" dirty="0">
                <a:solidFill>
                  <a:srgbClr val="7030A0"/>
                </a:solidFill>
                <a:latin typeface="Candara" pitchFamily="34" charset="0"/>
              </a:rPr>
              <a:t>      </a:t>
            </a:r>
            <a:r>
              <a:rPr lang="sr-Cyrl-RS" b="1" dirty="0">
                <a:solidFill>
                  <a:srgbClr val="FF0066"/>
                </a:solidFill>
                <a:latin typeface="Candara" pitchFamily="34" charset="0"/>
              </a:rPr>
              <a:t>ЕОЗИН</a:t>
            </a:r>
            <a:r>
              <a:rPr lang="sr-Cyrl-RS" b="1" dirty="0">
                <a:latin typeface="Candara" pitchFamily="34" charset="0"/>
              </a:rPr>
              <a:t>, </a:t>
            </a:r>
            <a:r>
              <a:rPr lang="en-US" b="1" i="1" dirty="0">
                <a:latin typeface="Candara" pitchFamily="34" charset="0"/>
              </a:rPr>
              <a:t>INDIA INK</a:t>
            </a:r>
            <a:r>
              <a:rPr lang="sr-Cyrl-RS" b="1" i="1" dirty="0">
                <a:latin typeface="Candara" pitchFamily="34" charset="0"/>
              </a:rPr>
              <a:t>,</a:t>
            </a:r>
            <a:r>
              <a:rPr lang="en-US" b="1" i="1" dirty="0">
                <a:latin typeface="Candara" pitchFamily="34" charset="0"/>
              </a:rPr>
              <a:t> </a:t>
            </a:r>
            <a:r>
              <a:rPr lang="sr-Cyrl-RS" b="1" dirty="0">
                <a:latin typeface="Candara" pitchFamily="34" charset="0"/>
              </a:rPr>
              <a:t>НИГРОЗИН   </a:t>
            </a:r>
            <a:r>
              <a:rPr lang="sr-Cyrl-RS" b="1" i="1" dirty="0">
                <a:latin typeface="Candara" pitchFamily="34" charset="0"/>
              </a:rPr>
              <a:t>         </a:t>
            </a:r>
            <a:endParaRPr lang="en-US" b="1" i="1" dirty="0">
              <a:latin typeface="Candara" pitchFamily="34" charset="0"/>
            </a:endParaRPr>
          </a:p>
        </p:txBody>
      </p:sp>
      <p:pic>
        <p:nvPicPr>
          <p:cNvPr id="1026" name="Picture 2" descr="C:\Users\Isidora\Desktop\df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50" y="2575651"/>
            <a:ext cx="97155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27C28B-751A-6B1A-286F-74AD29D43255}"/>
              </a:ext>
            </a:extLst>
          </p:cNvPr>
          <p:cNvSpPr txBox="1"/>
          <p:nvPr/>
        </p:nvSpPr>
        <p:spPr>
          <a:xfrm>
            <a:off x="328643" y="1118772"/>
            <a:ext cx="64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Боје:</a:t>
            </a:r>
            <a:r>
              <a:rPr lang="sr-Cyrl-RS" dirty="0">
                <a:latin typeface="Palatino Linotype" panose="02040502050505030304" pitchFamily="18" charset="0"/>
              </a:rPr>
              <a:t>  киселе, базне, неутралне</a:t>
            </a:r>
          </a:p>
          <a:p>
            <a:r>
              <a:rPr lang="sr-Cyrl-RS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Бојење:</a:t>
            </a:r>
            <a:r>
              <a:rPr lang="sr-Cyrl-RS" dirty="0">
                <a:latin typeface="Palatino Linotype" panose="02040502050505030304" pitchFamily="18" charset="0"/>
              </a:rPr>
              <a:t> директно и индиректно</a:t>
            </a:r>
            <a:endParaRPr lang="en-US" dirty="0"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15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881F75-0EE1-D21B-1F18-6BD7AC757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43050"/>
            <a:ext cx="5029200" cy="37719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D2E535-E4BC-EF59-706F-8AE171E84FE4}"/>
              </a:ext>
            </a:extLst>
          </p:cNvPr>
          <p:cNvSpPr txBox="1"/>
          <p:nvPr/>
        </p:nvSpPr>
        <p:spPr>
          <a:xfrm>
            <a:off x="4733123" y="145035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2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3. БОЈЕЊЕ</a:t>
            </a:r>
            <a:endParaRPr lang="en-US" sz="32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86F27F-4AF5-B347-2679-8FC8EF72D506}"/>
              </a:ext>
            </a:extLst>
          </p:cNvPr>
          <p:cNvSpPr/>
          <p:nvPr/>
        </p:nvSpPr>
        <p:spPr>
          <a:xfrm>
            <a:off x="2362205" y="1288056"/>
            <a:ext cx="6393891" cy="4296947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D71B6E-2DBC-2888-13F6-F02F8F37F5C2}"/>
              </a:ext>
            </a:extLst>
          </p:cNvPr>
          <p:cNvSpPr txBox="1"/>
          <p:nvPr/>
        </p:nvSpPr>
        <p:spPr>
          <a:xfrm>
            <a:off x="2362200" y="762005"/>
            <a:ext cx="1708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ПРОСТО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02D6B2-7EED-DE5F-9965-2B1B95DD76FE}"/>
              </a:ext>
            </a:extLst>
          </p:cNvPr>
          <p:cNvSpPr txBox="1"/>
          <p:nvPr/>
        </p:nvSpPr>
        <p:spPr>
          <a:xfrm>
            <a:off x="7529946" y="762004"/>
            <a:ext cx="6276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СЛОЖЕНО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0819" y="1491887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Користи се када су облик, величина и распоред довољни за даљи дијагностички поступак (бактерија/квасац)</a:t>
            </a:r>
          </a:p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или бојење капсуле.</a:t>
            </a:r>
          </a:p>
          <a:p>
            <a:pPr algn="ctr"/>
            <a:endParaRPr lang="sr-Cyrl-RS" sz="20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ПРИМЕЊУЈЕ СЕ ЈЕДНА БОЈА</a:t>
            </a:r>
          </a:p>
          <a:p>
            <a:pPr algn="ctr"/>
            <a:endParaRPr lang="en-US" sz="24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МОНОХРОМАТСКА</a:t>
            </a:r>
            <a:endParaRPr lang="en-US" sz="2400" b="1" dirty="0">
              <a:solidFill>
                <a:srgbClr val="3C16DC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МЕТА</a:t>
            </a:r>
            <a:r>
              <a:rPr lang="sr-Cyrl-RS" sz="2400" b="1" dirty="0">
                <a:solidFill>
                  <a:srgbClr val="FF33CC"/>
                </a:solidFill>
                <a:latin typeface="Palatino Linotype" panose="02040502050505030304" pitchFamily="18" charset="0"/>
              </a:rPr>
              <a:t>ХРОМАТСКА</a:t>
            </a:r>
            <a:endParaRPr lang="en-US" sz="2400" b="1" dirty="0">
              <a:solidFill>
                <a:srgbClr val="FF33C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11981" y="1491887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У свим осталим случајевима</a:t>
            </a:r>
            <a:r>
              <a:rPr lang="en-US" sz="2000" b="1" dirty="0">
                <a:latin typeface="Palatino Linotype" panose="02040502050505030304" pitchFamily="18" charset="0"/>
              </a:rPr>
              <a:t>.</a:t>
            </a:r>
            <a:endParaRPr lang="sr-Cyrl-RS" sz="20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Визуелизација капсула, спора, фимбрија, метахроматичних гранула, грађа ћелијског зида</a:t>
            </a:r>
          </a:p>
          <a:p>
            <a:pPr algn="ctr"/>
            <a:r>
              <a:rPr lang="sr-Cyrl-RS" sz="2000" b="1" dirty="0">
                <a:latin typeface="Palatino Linotype" panose="02040502050505030304" pitchFamily="18" charset="0"/>
              </a:rPr>
              <a:t>(специјална/диференцијална)</a:t>
            </a:r>
          </a:p>
          <a:p>
            <a:pPr algn="ctr"/>
            <a:endParaRPr lang="sr-Cyrl-RS" sz="20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ПРИМЕЊУЈУ СЕ ДВЕ ИЛИ ВИШЕ БОЈА</a:t>
            </a:r>
            <a:endParaRPr lang="en-US" sz="24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endParaRPr lang="en-US" sz="24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 </a:t>
            </a:r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СУКЦЕСИВНА</a:t>
            </a:r>
            <a:endParaRPr lang="sr-Latn-RS" sz="2400" b="1" dirty="0">
              <a:solidFill>
                <a:srgbClr val="7030A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7030A0"/>
                </a:solidFill>
                <a:latin typeface="Palatino Linotype" panose="02040502050505030304" pitchFamily="18" charset="0"/>
              </a:rPr>
              <a:t>СИМУЛТАНА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CE0B7-4505-197D-2581-617C8131113B}"/>
              </a:ext>
            </a:extLst>
          </p:cNvPr>
          <p:cNvSpPr txBox="1"/>
          <p:nvPr/>
        </p:nvSpPr>
        <p:spPr>
          <a:xfrm>
            <a:off x="1761706" y="5667206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ДИФЕРЕНЦИЈАЛНО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F8424-2562-06DB-CC90-D51EF877EF33}"/>
              </a:ext>
            </a:extLst>
          </p:cNvPr>
          <p:cNvSpPr txBox="1"/>
          <p:nvPr/>
        </p:nvSpPr>
        <p:spPr>
          <a:xfrm>
            <a:off x="1761706" y="6211074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b="1" dirty="0">
                <a:latin typeface="Palatino Linotype" panose="02040502050505030304" pitchFamily="18" charset="0"/>
              </a:rPr>
              <a:t>СПЕЦИЈАЛНО</a:t>
            </a:r>
            <a:endParaRPr lang="en-US" sz="2400" b="1" dirty="0">
              <a:latin typeface="Palatino Linotype" panose="02040502050505030304" pitchFamily="18" charset="0"/>
            </a:endParaRPr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EA9EDF27-EBB8-305D-368F-DE54557E62CC}"/>
              </a:ext>
            </a:extLst>
          </p:cNvPr>
          <p:cNvSpPr/>
          <p:nvPr/>
        </p:nvSpPr>
        <p:spPr>
          <a:xfrm>
            <a:off x="5638800" y="4914900"/>
            <a:ext cx="609600" cy="266700"/>
          </a:xfrm>
          <a:prstGeom prst="roundRect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DAFA1F9A-164C-C952-6290-72EE5727EE69}"/>
              </a:ext>
            </a:extLst>
          </p:cNvPr>
          <p:cNvSpPr/>
          <p:nvPr/>
        </p:nvSpPr>
        <p:spPr>
          <a:xfrm flipV="1">
            <a:off x="5710920" y="4553266"/>
            <a:ext cx="465360" cy="168357"/>
          </a:xfrm>
          <a:prstGeom prst="roundRect">
            <a:avLst/>
          </a:prstGeom>
          <a:solidFill>
            <a:srgbClr val="3C16DC"/>
          </a:solidFill>
          <a:ln>
            <a:solidFill>
              <a:srgbClr val="3C16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7">
            <a:extLst>
              <a:ext uri="{FF2B5EF4-FFF2-40B4-BE49-F238E27FC236}">
                <a16:creationId xmlns:a16="http://schemas.microsoft.com/office/drawing/2014/main" id="{F66CE8DC-FEBE-A912-0606-7CBF0CAC4E3C}"/>
              </a:ext>
            </a:extLst>
          </p:cNvPr>
          <p:cNvSpPr/>
          <p:nvPr/>
        </p:nvSpPr>
        <p:spPr>
          <a:xfrm>
            <a:off x="5710920" y="4979287"/>
            <a:ext cx="465360" cy="152400"/>
          </a:xfrm>
          <a:prstGeom prst="roundRect">
            <a:avLst/>
          </a:prstGeom>
          <a:solidFill>
            <a:srgbClr val="3C16DC"/>
          </a:solidFill>
          <a:ln>
            <a:solidFill>
              <a:srgbClr val="3C16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4" descr="C:\Users\Isidora\Desktop\Untitled.png">
            <a:extLst>
              <a:ext uri="{FF2B5EF4-FFF2-40B4-BE49-F238E27FC236}">
                <a16:creationId xmlns:a16="http://schemas.microsoft.com/office/drawing/2014/main" id="{E48E4FAB-9002-CA73-AC24-13112C279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52" b="100000" l="9877" r="100000">
                        <a14:foregroundMark x1="87654" y1="93985" x2="83951" y2="75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49814" y="4101223"/>
            <a:ext cx="835335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Isidora\Desktop\UntitledE.png">
            <a:extLst>
              <a:ext uri="{FF2B5EF4-FFF2-40B4-BE49-F238E27FC236}">
                <a16:creationId xmlns:a16="http://schemas.microsoft.com/office/drawing/2014/main" id="{5B4AF3C8-5E50-2074-E926-09619D5AA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258" y="4787023"/>
            <a:ext cx="906574" cy="84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Isidora\Desktop\UntitledDE.png">
            <a:extLst>
              <a:ext uri="{FF2B5EF4-FFF2-40B4-BE49-F238E27FC236}">
                <a16:creationId xmlns:a16="http://schemas.microsoft.com/office/drawing/2014/main" id="{F9689B6F-854D-712F-A678-BEB92DE927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49" b="100000" l="0" r="100000">
                        <a14:foregroundMark x1="17722" y1="90411" x2="17722" y2="78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922" y="4155426"/>
            <a:ext cx="752475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7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11" grpId="0"/>
      <p:bldP spid="17" grpId="0"/>
      <p:bldP spid="9" grpId="0"/>
      <p:bldP spid="10" grpId="0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0C2CBE-84C4-ED35-C92D-4D154BC91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235" y="804393"/>
            <a:ext cx="3933015" cy="2945965"/>
          </a:xfrm>
          <a:prstGeom prst="rect">
            <a:avLst/>
          </a:prstGeom>
        </p:spPr>
      </p:pic>
      <p:pic>
        <p:nvPicPr>
          <p:cNvPr id="4" name="Picture 3" descr="C:\Users\Isidora\Desktop\prsktikum slike\slike praktikum\Preparati iz kulture\Candida spp..png">
            <a:extLst>
              <a:ext uri="{FF2B5EF4-FFF2-40B4-BE49-F238E27FC236}">
                <a16:creationId xmlns:a16="http://schemas.microsoft.com/office/drawing/2014/main" id="{3D669A87-420F-5E40-41F8-EDCB76C8976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823" y="804393"/>
            <a:ext cx="3895351" cy="2903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 descr="C:\Users\Isidora\Desktop\images.jfif">
            <a:extLst>
              <a:ext uri="{FF2B5EF4-FFF2-40B4-BE49-F238E27FC236}">
                <a16:creationId xmlns:a16="http://schemas.microsoft.com/office/drawing/2014/main" id="{1FF75B93-E48C-F829-9CF3-9AE5C9BCB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810000"/>
            <a:ext cx="40386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2D1E9D-A1A0-062C-11CA-E8C6D8F8DA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18" y="3810000"/>
            <a:ext cx="3895350" cy="274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E35E3B-D67A-6718-5122-47FF6A08BADA}"/>
              </a:ext>
            </a:extLst>
          </p:cNvPr>
          <p:cNvSpPr txBox="1"/>
          <p:nvPr/>
        </p:nvSpPr>
        <p:spPr>
          <a:xfrm>
            <a:off x="2735910" y="41771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Cyrl-RS" sz="2400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БОЈЕЊЕ МЕТИЛЕНСКИМ ПЛАВИМ – БОЈЕЊЕ ПО </a:t>
            </a:r>
            <a:r>
              <a:rPr lang="sr-Latn-RS" sz="2400" b="1" i="1" dirty="0">
                <a:solidFill>
                  <a:srgbClr val="3C16DC"/>
                </a:solidFill>
                <a:latin typeface="Palatino Linotype" panose="02040502050505030304" pitchFamily="18" charset="0"/>
              </a:rPr>
              <a:t>L</a:t>
            </a:r>
            <a:r>
              <a:rPr lang="en-US" sz="2400" b="1" i="1" dirty="0" err="1">
                <a:solidFill>
                  <a:srgbClr val="3C16DC"/>
                </a:solidFill>
                <a:latin typeface="Palatino Linotype" panose="02040502050505030304" pitchFamily="18" charset="0"/>
              </a:rPr>
              <a:t>öeffler</a:t>
            </a:r>
            <a:r>
              <a:rPr lang="en-US" sz="2400" b="1" i="1" dirty="0">
                <a:solidFill>
                  <a:srgbClr val="3C16DC"/>
                </a:solidFill>
                <a:latin typeface="Palatino Linotype" panose="02040502050505030304" pitchFamily="18" charset="0"/>
              </a:rPr>
              <a:t>-</a:t>
            </a:r>
            <a:r>
              <a:rPr lang="sr-Cyrl-RS" sz="2400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у</a:t>
            </a:r>
            <a:r>
              <a:rPr lang="en-US" sz="2400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 (</a:t>
            </a:r>
            <a:r>
              <a:rPr lang="sr-Cyrl-RS" sz="2400" dirty="0">
                <a:solidFill>
                  <a:srgbClr val="3C16DC"/>
                </a:solidFill>
                <a:latin typeface="Palatino Linotype" panose="02040502050505030304" pitchFamily="18" charset="0"/>
              </a:rPr>
              <a:t>ПРОСТО-МОНОХРОМАТСКО</a:t>
            </a:r>
            <a:r>
              <a:rPr lang="en-US" sz="2400" dirty="0">
                <a:solidFill>
                  <a:srgbClr val="3C16DC"/>
                </a:solidFill>
                <a:latin typeface="Palatino Linotype" panose="02040502050505030304" pitchFamily="18" charset="0"/>
              </a:rPr>
              <a:t>)</a:t>
            </a:r>
            <a:endParaRPr lang="sr-Cyrl-RS" sz="2400" dirty="0">
              <a:solidFill>
                <a:srgbClr val="3C16DC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D02777-A9A8-636F-CF49-ECF473105623}"/>
              </a:ext>
            </a:extLst>
          </p:cNvPr>
          <p:cNvSpPr/>
          <p:nvPr/>
        </p:nvSpPr>
        <p:spPr>
          <a:xfrm>
            <a:off x="1777104" y="749662"/>
            <a:ext cx="8509901" cy="59559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4F6DAD-A8E7-8C99-4DB7-5399253464ED}"/>
              </a:ext>
            </a:extLst>
          </p:cNvPr>
          <p:cNvSpPr txBox="1"/>
          <p:nvPr/>
        </p:nvSpPr>
        <p:spPr>
          <a:xfrm>
            <a:off x="1654277" y="914405"/>
            <a:ext cx="86106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sr-Cyrl-RS" sz="2400" b="1" dirty="0">
              <a:solidFill>
                <a:srgbClr val="3C16DC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Сврха: </a:t>
            </a:r>
            <a:r>
              <a:rPr lang="sr-Cyrl-RS" sz="2400" b="1" dirty="0">
                <a:latin typeface="Palatino Linotype" panose="02040502050505030304" pitchFamily="18" charset="0"/>
              </a:rPr>
              <a:t>Брза визуелизација облика бактерија и откривање присуства квасаца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pPr algn="ctr"/>
            <a:endParaRPr lang="sr-Cyrl-RS" sz="24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Поступак:</a:t>
            </a: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Израда препарата (сушење, фиксирање топлотом) и припрема радног раствора боје</a:t>
            </a: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Боја (метиленско плаво) се наноси на добро осушен и фиксиран препарат и остави да делује 3-5 минута</a:t>
            </a: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Испирање водом</a:t>
            </a: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Сушење и микроскопирање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pPr marL="457200" indent="-457200" algn="ctr">
              <a:buAutoNum type="arabicPeriod"/>
            </a:pPr>
            <a:endParaRPr lang="sr-Cyrl-RS" sz="24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Резултат: </a:t>
            </a:r>
            <a:r>
              <a:rPr lang="sr-Cyrl-RS" sz="2400" b="1" dirty="0">
                <a:latin typeface="Palatino Linotype" panose="02040502050505030304" pitchFamily="18" charset="0"/>
              </a:rPr>
              <a:t>плаво обојене бактерије и квасци</a:t>
            </a:r>
          </a:p>
          <a:p>
            <a:pPr marL="457200" indent="-457200">
              <a:buAutoNum type="arabicPeriod"/>
            </a:pPr>
            <a:endParaRPr lang="sr-Cyrl-RS" sz="2400" b="1" dirty="0">
              <a:solidFill>
                <a:srgbClr val="C00000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sr-Cyrl-RS" sz="2000" b="1" dirty="0">
              <a:solidFill>
                <a:srgbClr val="3C16DC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sr-Cyrl-RS" sz="2000" b="1" dirty="0">
              <a:solidFill>
                <a:srgbClr val="3C16DC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en-US" sz="2000" b="1" dirty="0">
              <a:solidFill>
                <a:srgbClr val="3C16DC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83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BC6397-66CA-877F-145C-389ED4E1ED88}"/>
              </a:ext>
            </a:extLst>
          </p:cNvPr>
          <p:cNvSpPr txBox="1"/>
          <p:nvPr/>
        </p:nvSpPr>
        <p:spPr>
          <a:xfrm>
            <a:off x="1708391" y="298574"/>
            <a:ext cx="86425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Cyrl-RS" sz="2400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БОЈЕЊЕ ПОЛИХРОМНИМ МЕТИЛЕНСКИМ ПЛАВИМ </a:t>
            </a:r>
            <a:endParaRPr lang="en-US" sz="2400" b="1" dirty="0">
              <a:solidFill>
                <a:srgbClr val="3C16DC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en-US" sz="2400" b="1" dirty="0">
                <a:solidFill>
                  <a:srgbClr val="3C16DC"/>
                </a:solidFill>
                <a:latin typeface="Palatino Linotype" panose="02040502050505030304" pitchFamily="18" charset="0"/>
              </a:rPr>
              <a:t> (</a:t>
            </a:r>
            <a:r>
              <a:rPr lang="sr-Cyrl-RS" sz="2400" dirty="0">
                <a:solidFill>
                  <a:srgbClr val="3C16DC"/>
                </a:solidFill>
                <a:latin typeface="Palatino Linotype" panose="02040502050505030304" pitchFamily="18" charset="0"/>
              </a:rPr>
              <a:t>ПРОСТО-МЕТАХРОМАТСКО</a:t>
            </a:r>
            <a:r>
              <a:rPr lang="en-US" sz="2400" dirty="0">
                <a:solidFill>
                  <a:srgbClr val="3C16DC"/>
                </a:solidFill>
                <a:latin typeface="Palatino Linotype" panose="02040502050505030304" pitchFamily="18" charset="0"/>
              </a:rPr>
              <a:t>)</a:t>
            </a:r>
            <a:endParaRPr lang="sr-Cyrl-RS" sz="2400" dirty="0">
              <a:solidFill>
                <a:srgbClr val="3C16DC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835F3A-972E-50C9-0922-652A1AB8CBA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447800"/>
            <a:ext cx="7772400" cy="44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6048EF-A440-74CC-6078-C4296C73B9AB}"/>
              </a:ext>
            </a:extLst>
          </p:cNvPr>
          <p:cNvSpPr/>
          <p:nvPr/>
        </p:nvSpPr>
        <p:spPr>
          <a:xfrm>
            <a:off x="1841054" y="990605"/>
            <a:ext cx="8509901" cy="5955943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3999" y="1183685"/>
            <a:ext cx="9144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Сврха: </a:t>
            </a:r>
            <a:r>
              <a:rPr lang="sr-Cyrl-RS" sz="2400" b="1" dirty="0">
                <a:latin typeface="Palatino Linotype" panose="02040502050505030304" pitchFamily="18" charset="0"/>
              </a:rPr>
              <a:t>Откривање присуства капсуле бактерија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pPr algn="ctr"/>
            <a:r>
              <a:rPr lang="en-US" sz="2400" b="1" dirty="0">
                <a:latin typeface="Palatino Linotype" panose="02040502050505030304" pitchFamily="18" charset="0"/>
              </a:rPr>
              <a:t>(</a:t>
            </a:r>
            <a:r>
              <a:rPr lang="en-US" sz="2400" b="1" i="1" dirty="0">
                <a:latin typeface="Palatino Linotype" panose="02040502050505030304" pitchFamily="18" charset="0"/>
              </a:rPr>
              <a:t>B. anthracis</a:t>
            </a:r>
            <a:r>
              <a:rPr lang="en-US" sz="2400" b="1" dirty="0">
                <a:latin typeface="Palatino Linotype" panose="02040502050505030304" pitchFamily="18" charset="0"/>
              </a:rPr>
              <a:t>)</a:t>
            </a:r>
          </a:p>
          <a:p>
            <a:pPr algn="ctr"/>
            <a:endParaRPr lang="sr-Cyrl-RS" sz="24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Поступак:</a:t>
            </a: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Израда препарата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Боја се наноси на добро осушен и фиксиран препарат и остави да делује 30-60 секунди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Испирање водом/раствором хипохлорита</a:t>
            </a:r>
          </a:p>
          <a:p>
            <a:pPr marL="457200" indent="-457200" algn="ctr">
              <a:buAutoNum type="arabicPeriod"/>
            </a:pPr>
            <a:r>
              <a:rPr lang="sr-Cyrl-RS" sz="2400" b="1" dirty="0">
                <a:latin typeface="Palatino Linotype" panose="02040502050505030304" pitchFamily="18" charset="0"/>
              </a:rPr>
              <a:t>Сушење и микроскопирање</a:t>
            </a:r>
            <a:endParaRPr lang="en-US" sz="2400" b="1" dirty="0">
              <a:latin typeface="Palatino Linotype" panose="02040502050505030304" pitchFamily="18" charset="0"/>
            </a:endParaRPr>
          </a:p>
          <a:p>
            <a:pPr marL="457200" indent="-457200" algn="ctr">
              <a:buAutoNum type="arabicPeriod"/>
            </a:pPr>
            <a:endParaRPr lang="sr-Cyrl-RS" sz="2400" b="1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Резултат:</a:t>
            </a:r>
            <a:r>
              <a:rPr lang="sr-Cyrl-RS" sz="2400" b="1" dirty="0">
                <a:latin typeface="Palatino Linotype" panose="02040502050505030304" pitchFamily="18" charset="0"/>
              </a:rPr>
              <a:t> тамно плаво обојене бактерије</a:t>
            </a:r>
          </a:p>
          <a:p>
            <a:pPr algn="ctr"/>
            <a:r>
              <a:rPr lang="sr-Cyrl-RS" sz="2400" b="1" dirty="0">
                <a:latin typeface="Palatino Linotype" panose="02040502050505030304" pitchFamily="18" charset="0"/>
              </a:rPr>
              <a:t> окружене бледоружичастом капсулом</a:t>
            </a:r>
          </a:p>
          <a:p>
            <a:pPr marL="457200" indent="-457200">
              <a:buAutoNum type="arabicPeriod"/>
            </a:pPr>
            <a:endParaRPr lang="sr-Cyrl-RS" sz="2400" b="1" dirty="0">
              <a:solidFill>
                <a:srgbClr val="C00000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sr-Cyrl-RS" sz="2000" b="1" dirty="0">
              <a:solidFill>
                <a:srgbClr val="3C16DC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sr-Cyrl-RS" sz="2000" b="1" dirty="0">
              <a:solidFill>
                <a:srgbClr val="3C16DC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en-US" sz="2000" b="1" dirty="0">
              <a:solidFill>
                <a:srgbClr val="3C16DC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06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1D2B00-9AA4-BE69-C28D-B53DB6AB5C50}"/>
              </a:ext>
            </a:extLst>
          </p:cNvPr>
          <p:cNvSpPr txBox="1"/>
          <p:nvPr/>
        </p:nvSpPr>
        <p:spPr>
          <a:xfrm>
            <a:off x="3379839" y="179804"/>
            <a:ext cx="59509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r-Cyrl-RS" sz="2400" b="1" dirty="0">
                <a:solidFill>
                  <a:srgbClr val="FF0066"/>
                </a:solidFill>
                <a:latin typeface="Palatino Linotype" panose="02040502050505030304" pitchFamily="18" charset="0"/>
              </a:rPr>
              <a:t>БОЈЕЊЕ КАРБОЛ ФУКСИНОМ</a:t>
            </a:r>
          </a:p>
          <a:p>
            <a:pPr algn="ctr"/>
            <a:r>
              <a:rPr lang="en-US" sz="2400" dirty="0">
                <a:solidFill>
                  <a:srgbClr val="FF0066"/>
                </a:solidFill>
                <a:latin typeface="Palatino Linotype" panose="02040502050505030304" pitchFamily="18" charset="0"/>
              </a:rPr>
              <a:t>(</a:t>
            </a:r>
            <a:r>
              <a:rPr lang="sr-Cyrl-RS" sz="2400" dirty="0">
                <a:solidFill>
                  <a:srgbClr val="FF0066"/>
                </a:solidFill>
                <a:latin typeface="Palatino Linotype" panose="02040502050505030304" pitchFamily="18" charset="0"/>
              </a:rPr>
              <a:t>ПРОСТО-МОНОХРОМАТСКО</a:t>
            </a:r>
            <a:r>
              <a:rPr lang="en-US" sz="2400" dirty="0">
                <a:solidFill>
                  <a:srgbClr val="FF0066"/>
                </a:solidFill>
                <a:latin typeface="Palatino Linotype" panose="02040502050505030304" pitchFamily="18" charset="0"/>
              </a:rPr>
              <a:t>)</a:t>
            </a:r>
            <a:endParaRPr lang="sr-Cyrl-RS" dirty="0">
              <a:solidFill>
                <a:srgbClr val="FF0066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E2329F-7F8B-02CA-DE58-70CAFB2C30B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300" y="1785793"/>
            <a:ext cx="4457700" cy="355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025962-A36D-7317-A90F-F0A1E163D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40310"/>
            <a:ext cx="4572000" cy="359615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E89EBC-7BD4-9458-1221-9A2051EE9A2D}"/>
              </a:ext>
            </a:extLst>
          </p:cNvPr>
          <p:cNvSpPr/>
          <p:nvPr/>
        </p:nvSpPr>
        <p:spPr>
          <a:xfrm>
            <a:off x="1524000" y="768256"/>
            <a:ext cx="9144000" cy="5955943"/>
          </a:xfrm>
          <a:prstGeom prst="rect">
            <a:avLst/>
          </a:prstGeom>
          <a:solidFill>
            <a:schemeClr val="bg1">
              <a:alpha val="68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99153" y="1066805"/>
            <a:ext cx="9022294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Сврха: </a:t>
            </a:r>
            <a:r>
              <a:rPr lang="sr-Cyrl-RS" sz="2400" dirty="0">
                <a:latin typeface="Palatino Linotype" panose="02040502050505030304" pitchFamily="18" charset="0"/>
              </a:rPr>
              <a:t>Бојење бактерија које теже примају боју</a:t>
            </a:r>
            <a:endParaRPr lang="en-US" sz="2400" dirty="0">
              <a:latin typeface="Palatino Linotype" panose="02040502050505030304" pitchFamily="18" charset="0"/>
            </a:endParaRPr>
          </a:p>
          <a:p>
            <a:pPr algn="ctr"/>
            <a:r>
              <a:rPr lang="en-US" sz="2400" dirty="0">
                <a:latin typeface="Palatino Linotype" panose="02040502050505030304" pitchFamily="18" charset="0"/>
              </a:rPr>
              <a:t>(</a:t>
            </a:r>
            <a:r>
              <a:rPr lang="en-US" sz="2400" i="1" dirty="0">
                <a:latin typeface="Palatino Linotype" panose="02040502050505030304" pitchFamily="18" charset="0"/>
              </a:rPr>
              <a:t>Campylobacter</a:t>
            </a:r>
            <a:r>
              <a:rPr lang="en-US" sz="2400" dirty="0">
                <a:latin typeface="Palatino Linotype" panose="02040502050505030304" pitchFamily="18" charset="0"/>
              </a:rPr>
              <a:t> spp., </a:t>
            </a:r>
            <a:r>
              <a:rPr lang="en-US" sz="2400" i="1" dirty="0" err="1">
                <a:latin typeface="Palatino Linotype" panose="02040502050505030304" pitchFamily="18" charset="0"/>
              </a:rPr>
              <a:t>Brachyspira</a:t>
            </a:r>
            <a:r>
              <a:rPr lang="en-US" sz="2400" i="1" dirty="0">
                <a:latin typeface="Palatino Linotype" panose="02040502050505030304" pitchFamily="18" charset="0"/>
              </a:rPr>
              <a:t> </a:t>
            </a:r>
            <a:r>
              <a:rPr lang="en-US" sz="2400" i="1" dirty="0" err="1">
                <a:latin typeface="Palatino Linotype" panose="02040502050505030304" pitchFamily="18" charset="0"/>
              </a:rPr>
              <a:t>hyodisenteriae</a:t>
            </a:r>
            <a:r>
              <a:rPr lang="en-US" sz="2400" dirty="0">
                <a:latin typeface="Palatino Linotype" panose="02040502050505030304" pitchFamily="18" charset="0"/>
              </a:rPr>
              <a:t>, </a:t>
            </a:r>
            <a:r>
              <a:rPr lang="en-US" sz="2400" i="1" dirty="0">
                <a:latin typeface="Palatino Linotype" panose="02040502050505030304" pitchFamily="18" charset="0"/>
              </a:rPr>
              <a:t>Fusobacterium </a:t>
            </a:r>
            <a:r>
              <a:rPr lang="en-US" sz="2400" i="1" dirty="0" err="1">
                <a:latin typeface="Palatino Linotype" panose="02040502050505030304" pitchFamily="18" charset="0"/>
              </a:rPr>
              <a:t>necrophorum</a:t>
            </a:r>
            <a:r>
              <a:rPr lang="sr-Cyrl-RS" sz="2400" i="1" dirty="0">
                <a:latin typeface="Palatino Linotype" panose="02040502050505030304" pitchFamily="18" charset="0"/>
              </a:rPr>
              <a:t>...)</a:t>
            </a:r>
            <a:r>
              <a:rPr lang="en-US" sz="2400" i="1" dirty="0">
                <a:latin typeface="Palatino Linotype" panose="02040502050505030304" pitchFamily="18" charset="0"/>
              </a:rPr>
              <a:t> </a:t>
            </a:r>
          </a:p>
          <a:p>
            <a:pPr algn="ctr"/>
            <a:endParaRPr lang="en-US" sz="2400" b="1" i="1" dirty="0">
              <a:solidFill>
                <a:srgbClr val="C00000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Поступак:</a:t>
            </a:r>
          </a:p>
          <a:p>
            <a:pPr marL="457200" indent="-457200" algn="ctr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Израда препарата (сушење, фиксирање топлотом) и припрема радног раствора боје</a:t>
            </a:r>
          </a:p>
          <a:p>
            <a:pPr marL="457200" indent="-457200" algn="ctr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Боја (карбол фуксин) се наноси на добро осушен и фиксиран препарат и остави да делује 4 минута</a:t>
            </a:r>
          </a:p>
          <a:p>
            <a:pPr marL="457200" indent="-457200" algn="ctr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Испирање водом</a:t>
            </a:r>
          </a:p>
          <a:p>
            <a:pPr marL="457200" indent="-457200" algn="ctr">
              <a:buAutoNum type="arabicPeriod"/>
            </a:pPr>
            <a:r>
              <a:rPr lang="sr-Cyrl-RS" sz="2400" dirty="0">
                <a:latin typeface="Palatino Linotype" panose="02040502050505030304" pitchFamily="18" charset="0"/>
              </a:rPr>
              <a:t>Сушење и микроскопирање</a:t>
            </a:r>
            <a:endParaRPr lang="en-US" sz="2400" dirty="0">
              <a:latin typeface="Palatino Linotype" panose="02040502050505030304" pitchFamily="18" charset="0"/>
            </a:endParaRPr>
          </a:p>
          <a:p>
            <a:pPr marL="457200" indent="-457200" algn="ctr">
              <a:buAutoNum type="arabicPeriod"/>
            </a:pPr>
            <a:endParaRPr lang="sr-Cyrl-RS" sz="2400" dirty="0">
              <a:latin typeface="Palatino Linotype" panose="02040502050505030304" pitchFamily="18" charset="0"/>
            </a:endParaRPr>
          </a:p>
          <a:p>
            <a:pPr algn="ctr"/>
            <a:r>
              <a:rPr lang="sr-Cyrl-RS" sz="2400" b="1" dirty="0">
                <a:solidFill>
                  <a:srgbClr val="C00000"/>
                </a:solidFill>
                <a:latin typeface="Palatino Linotype" panose="02040502050505030304" pitchFamily="18" charset="0"/>
              </a:rPr>
              <a:t>Резултат: </a:t>
            </a:r>
            <a:r>
              <a:rPr lang="sr-Cyrl-RS" sz="2400" dirty="0">
                <a:latin typeface="Palatino Linotype" panose="02040502050505030304" pitchFamily="18" charset="0"/>
              </a:rPr>
              <a:t>ружичасто обојене бактерије</a:t>
            </a:r>
          </a:p>
          <a:p>
            <a:pPr algn="ctr"/>
            <a:r>
              <a:rPr lang="sr-Cyrl-RS" sz="2400" dirty="0">
                <a:latin typeface="Palatino Linotype" panose="02040502050505030304" pitchFamily="18" charset="0"/>
              </a:rPr>
              <a:t> које не би добро примиле боју приликом</a:t>
            </a:r>
          </a:p>
          <a:p>
            <a:pPr algn="ctr"/>
            <a:r>
              <a:rPr lang="sr-Cyrl-RS" sz="2400" dirty="0">
                <a:latin typeface="Palatino Linotype" panose="02040502050505030304" pitchFamily="18" charset="0"/>
              </a:rPr>
              <a:t> бојења по Граму</a:t>
            </a:r>
          </a:p>
          <a:p>
            <a:pPr marL="457200" indent="-457200">
              <a:buAutoNum type="arabicPeriod"/>
            </a:pPr>
            <a:endParaRPr lang="sr-Cyrl-RS" sz="2400" b="1" dirty="0">
              <a:solidFill>
                <a:srgbClr val="C00000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sr-Cyrl-RS" sz="2000" b="1" dirty="0">
              <a:solidFill>
                <a:srgbClr val="3C16DC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sr-Cyrl-RS" sz="2000" b="1" dirty="0">
              <a:solidFill>
                <a:srgbClr val="3C16DC"/>
              </a:solidFill>
              <a:latin typeface="Candara" pitchFamily="34" charset="0"/>
            </a:endParaRPr>
          </a:p>
          <a:p>
            <a:pPr marL="457200" indent="-457200">
              <a:buAutoNum type="arabicPeriod"/>
            </a:pPr>
            <a:endParaRPr lang="en-US" sz="2000" b="1" dirty="0">
              <a:solidFill>
                <a:srgbClr val="3C16DC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09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sidora\Desktop\downloa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276" y="4655652"/>
            <a:ext cx="1354282" cy="1354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5" y="404233"/>
            <a:ext cx="649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latin typeface="Candara" pitchFamily="34" charset="0"/>
              </a:rPr>
              <a:t>1. </a:t>
            </a:r>
            <a:r>
              <a:rPr lang="sr-Cyrl-RS" dirty="0">
                <a:latin typeface="Palatino Linotype" panose="02040502050505030304" pitchFamily="18" charset="0"/>
              </a:rPr>
              <a:t>Покретљивост бактерија под микроскопом и разлика између активног кретања и кретања по Брауну: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0405" y="2689086"/>
            <a:ext cx="7041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ndara" pitchFamily="34" charset="0"/>
              </a:rPr>
              <a:t>2</a:t>
            </a:r>
            <a:r>
              <a:rPr lang="sr-Cyrl-RS" dirty="0">
                <a:latin typeface="Candara" pitchFamily="34" charset="0"/>
              </a:rPr>
              <a:t>. </a:t>
            </a:r>
            <a:r>
              <a:rPr lang="sr-Cyrl-RS" dirty="0">
                <a:latin typeface="Palatino Linotype" panose="02040502050505030304" pitchFamily="18" charset="0"/>
              </a:rPr>
              <a:t>Припрема препарата са чврсте хранљиве подлоге</a:t>
            </a:r>
            <a:r>
              <a:rPr lang="sr-Cyrl-RS" dirty="0">
                <a:latin typeface="Candara" pitchFamily="34" charset="0"/>
              </a:rPr>
              <a:t>: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95700" y="4744241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3</a:t>
            </a:r>
            <a:r>
              <a:rPr lang="sr-Cyrl-RS" dirty="0">
                <a:latin typeface="Palatino Linotype" panose="02040502050505030304" pitchFamily="18" charset="0"/>
              </a:rPr>
              <a:t>. Просто бојење метилнеским плавим</a:t>
            </a:r>
            <a:r>
              <a:rPr lang="sr-Cyrl-RS" dirty="0">
                <a:latin typeface="Candara" pitchFamily="34" charset="0"/>
              </a:rPr>
              <a:t>: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1155553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https://www.youtube.com/watch?v=oYsEid5YES4&amp;ab_channel=GinaRiggio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07540" y="3210708"/>
            <a:ext cx="7041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4"/>
              </a:rPr>
              <a:t>https://www.youtube.com/watch?v=FJoEMPPr2Ho&amp;ab_channel=MicrobiologyteachingvideosatNUIGalway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319484" y="5218567"/>
            <a:ext cx="7617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5"/>
              </a:rPr>
              <a:t>https://www.youtube.com/watch?v=CcQndDoO-Ng&amp;ab_channel=MicrobiologyteachingvideosatNUIGalway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491"/>
      </p:ext>
    </p:extLst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9523"/>
            <a:ext cx="12192000" cy="507895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3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856</Words>
  <Application>Microsoft Office PowerPoint</Application>
  <PresentationFormat>Widescreen</PresentationFormat>
  <Paragraphs>177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Candara</vt:lpstr>
      <vt:lpstr>Palatino Linotype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Isidora</dc:creator>
  <cp:lastModifiedBy>Isidora Prosic</cp:lastModifiedBy>
  <cp:revision>26</cp:revision>
  <dcterms:created xsi:type="dcterms:W3CDTF">2024-11-12T21:01:59Z</dcterms:created>
  <dcterms:modified xsi:type="dcterms:W3CDTF">2026-10-20T06:10:18Z</dcterms:modified>
</cp:coreProperties>
</file>