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m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80" r:id="rId3"/>
    <p:sldId id="289" r:id="rId4"/>
    <p:sldId id="258" r:id="rId5"/>
    <p:sldId id="282" r:id="rId6"/>
    <p:sldId id="263" r:id="rId7"/>
    <p:sldId id="264" r:id="rId8"/>
    <p:sldId id="342" r:id="rId9"/>
    <p:sldId id="283" r:id="rId10"/>
    <p:sldId id="284" r:id="rId11"/>
    <p:sldId id="285" r:id="rId12"/>
    <p:sldId id="286" r:id="rId13"/>
    <p:sldId id="265" r:id="rId14"/>
    <p:sldId id="267" r:id="rId15"/>
    <p:sldId id="269" r:id="rId16"/>
    <p:sldId id="272" r:id="rId17"/>
    <p:sldId id="343" r:id="rId18"/>
    <p:sldId id="344" r:id="rId19"/>
    <p:sldId id="345" r:id="rId20"/>
    <p:sldId id="266" r:id="rId21"/>
    <p:sldId id="288" r:id="rId22"/>
    <p:sldId id="290" r:id="rId23"/>
    <p:sldId id="316" r:id="rId24"/>
    <p:sldId id="291" r:id="rId25"/>
    <p:sldId id="292" r:id="rId26"/>
    <p:sldId id="293" r:id="rId27"/>
    <p:sldId id="300" r:id="rId28"/>
    <p:sldId id="301" r:id="rId29"/>
    <p:sldId id="294" r:id="rId30"/>
    <p:sldId id="274" r:id="rId31"/>
    <p:sldId id="302" r:id="rId32"/>
    <p:sldId id="275" r:id="rId33"/>
    <p:sldId id="303" r:id="rId34"/>
    <p:sldId id="304" r:id="rId35"/>
    <p:sldId id="281" r:id="rId36"/>
    <p:sldId id="305" r:id="rId37"/>
    <p:sldId id="306" r:id="rId38"/>
    <p:sldId id="307" r:id="rId39"/>
    <p:sldId id="295" r:id="rId40"/>
    <p:sldId id="309" r:id="rId41"/>
    <p:sldId id="310" r:id="rId42"/>
    <p:sldId id="270" r:id="rId43"/>
    <p:sldId id="311" r:id="rId44"/>
    <p:sldId id="296" r:id="rId45"/>
    <p:sldId id="297" r:id="rId46"/>
    <p:sldId id="299" r:id="rId47"/>
    <p:sldId id="317" r:id="rId48"/>
    <p:sldId id="319" r:id="rId49"/>
    <p:sldId id="277" r:id="rId50"/>
    <p:sldId id="279" r:id="rId51"/>
    <p:sldId id="341" r:id="rId52"/>
    <p:sldId id="321" r:id="rId53"/>
    <p:sldId id="318" r:id="rId54"/>
    <p:sldId id="320" r:id="rId55"/>
    <p:sldId id="322" r:id="rId56"/>
    <p:sldId id="273" r:id="rId57"/>
    <p:sldId id="323" r:id="rId58"/>
    <p:sldId id="324" r:id="rId59"/>
    <p:sldId id="325" r:id="rId60"/>
    <p:sldId id="326" r:id="rId61"/>
    <p:sldId id="327" r:id="rId62"/>
    <p:sldId id="328" r:id="rId63"/>
    <p:sldId id="27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D3"/>
    <a:srgbClr val="15398D"/>
    <a:srgbClr val="325ECB"/>
    <a:srgbClr val="2F53AB"/>
    <a:srgbClr val="2C50A8"/>
    <a:srgbClr val="2D51A9"/>
    <a:srgbClr val="F29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13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r-Latn-RS" b="1" dirty="0">
              <a:latin typeface="Palatino Linotype" panose="02040502050505030304" pitchFamily="18" charset="0"/>
            </a:rPr>
            <a:t>Primarna kultura tkiva </a:t>
          </a:r>
          <a:endParaRPr lang="en-US" dirty="0">
            <a:latin typeface="Palatino Linotype" panose="02040502050505030304" pitchFamily="18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sr-Latn-RS" b="1" dirty="0">
              <a:latin typeface="Palatino Linotype" panose="02040502050505030304" pitchFamily="18" charset="0"/>
            </a:rPr>
            <a:t>Diploidna ćelijska kultura </a:t>
          </a:r>
          <a:endParaRPr lang="en-US" dirty="0">
            <a:latin typeface="Palatino Linotype" panose="02040502050505030304" pitchFamily="18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A4045ED-A119-4AA6-9C68-5FB2FD00042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sr-Latn-RS" b="1" dirty="0">
              <a:latin typeface="Palatino Linotype" panose="02040502050505030304" pitchFamily="18" charset="0"/>
            </a:rPr>
            <a:t>Kontinuirana ćelijska linija</a:t>
          </a:r>
          <a:endParaRPr lang="en-US" dirty="0">
            <a:latin typeface="Palatino Linotype" panose="02040502050505030304" pitchFamily="18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C7164-9B18-4D91-8BCD-E06AEDF44A1B}" type="parTrans" cxnId="{1BD59E24-EEF8-4998-8DB1-3343142CAF5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58335E1-0756-4935-AE41-5B216DCCD948}" type="sibTrans" cxnId="{1BD59E24-EEF8-4998-8DB1-3343142CAF5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83A34DF-AA92-49E1-8191-0CF6AD17A6AA}" type="pres">
      <dgm:prSet presAssocID="{2A136A90-6B59-45AD-BBA1-85AFD032E8F8}" presName="linear" presStyleCnt="0">
        <dgm:presLayoutVars>
          <dgm:dir/>
          <dgm:animLvl val="lvl"/>
          <dgm:resizeHandles val="exact"/>
        </dgm:presLayoutVars>
      </dgm:prSet>
      <dgm:spPr/>
    </dgm:pt>
    <dgm:pt modelId="{8F706C0E-1AB2-4161-86CE-4B3594B6EE51}" type="pres">
      <dgm:prSet presAssocID="{620EFBB7-0769-4554-96E3-51B5B6698D5A}" presName="parentLin" presStyleCnt="0"/>
      <dgm:spPr/>
    </dgm:pt>
    <dgm:pt modelId="{428AD880-175D-49F1-A1F6-97F367C387BF}" type="pres">
      <dgm:prSet presAssocID="{620EFBB7-0769-4554-96E3-51B5B6698D5A}" presName="parentLeftMargin" presStyleLbl="node1" presStyleIdx="0" presStyleCnt="3"/>
      <dgm:spPr/>
    </dgm:pt>
    <dgm:pt modelId="{A8B898EB-38C9-408E-9FE2-CB5C874FA50A}" type="pres">
      <dgm:prSet presAssocID="{620EFBB7-0769-4554-96E3-51B5B6698D5A}" presName="parentText" presStyleLbl="node1" presStyleIdx="0" presStyleCnt="3" custLinFactX="-6" custLinFactNeighborX="-100000" custLinFactNeighborY="-67525">
        <dgm:presLayoutVars>
          <dgm:chMax val="0"/>
          <dgm:bulletEnabled val="1"/>
        </dgm:presLayoutVars>
      </dgm:prSet>
      <dgm:spPr/>
    </dgm:pt>
    <dgm:pt modelId="{010CCE66-3FB9-4F51-BDBC-33ABD28D8225}" type="pres">
      <dgm:prSet presAssocID="{620EFBB7-0769-4554-96E3-51B5B6698D5A}" presName="negativeSpace" presStyleCnt="0"/>
      <dgm:spPr/>
    </dgm:pt>
    <dgm:pt modelId="{CD67A140-C3A5-43E4-BD28-3C31B61E6EA3}" type="pres">
      <dgm:prSet presAssocID="{620EFBB7-0769-4554-96E3-51B5B6698D5A}" presName="childText" presStyleLbl="conFgAcc1" presStyleIdx="0" presStyleCnt="3" custLinFactY="-18064" custLinFactNeighborX="-2022" custLinFactNeighborY="-100000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B5CDED1F-8360-491C-9402-4F19E16BD667}" type="pres">
      <dgm:prSet presAssocID="{FD3AFE35-532F-4AE8-BAB4-DFA3B4B611F6}" presName="spaceBetweenRectangles" presStyleCnt="0"/>
      <dgm:spPr/>
    </dgm:pt>
    <dgm:pt modelId="{77070C8B-4365-4FE5-A117-9CDBA9EA1B7B}" type="pres">
      <dgm:prSet presAssocID="{A533B6C7-3203-4AEE-95BC-E867D49C88B5}" presName="parentLin" presStyleCnt="0"/>
      <dgm:spPr/>
    </dgm:pt>
    <dgm:pt modelId="{1281A6D2-5A4B-4B28-A324-2451A8523897}" type="pres">
      <dgm:prSet presAssocID="{A533B6C7-3203-4AEE-95BC-E867D49C88B5}" presName="parentLeftMargin" presStyleLbl="node1" presStyleIdx="0" presStyleCnt="3"/>
      <dgm:spPr/>
    </dgm:pt>
    <dgm:pt modelId="{9F236B2A-6433-401D-953E-FC86D923A3BE}" type="pres">
      <dgm:prSet presAssocID="{A533B6C7-3203-4AEE-95BC-E867D49C88B5}" presName="parentText" presStyleLbl="node1" presStyleIdx="1" presStyleCnt="3" custLinFactX="-6" custLinFactNeighborX="-100000" custLinFactNeighborY="-45649">
        <dgm:presLayoutVars>
          <dgm:chMax val="0"/>
          <dgm:bulletEnabled val="1"/>
        </dgm:presLayoutVars>
      </dgm:prSet>
      <dgm:spPr/>
    </dgm:pt>
    <dgm:pt modelId="{622D5052-0558-4614-99B8-0AD5AD5D765D}" type="pres">
      <dgm:prSet presAssocID="{A533B6C7-3203-4AEE-95BC-E867D49C88B5}" presName="negativeSpace" presStyleCnt="0"/>
      <dgm:spPr/>
    </dgm:pt>
    <dgm:pt modelId="{87E2FD7C-0729-47B8-B1FB-A44E439BE764}" type="pres">
      <dgm:prSet presAssocID="{A533B6C7-3203-4AEE-95BC-E867D49C88B5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2"/>
          </a:solidFill>
        </a:ln>
      </dgm:spPr>
    </dgm:pt>
    <dgm:pt modelId="{6052B25F-36DF-4A5F-BA08-1F9785D05B9B}" type="pres">
      <dgm:prSet presAssocID="{634EAA8A-B09B-42FE-8301-99FBFB2B9BD8}" presName="spaceBetweenRectangles" presStyleCnt="0"/>
      <dgm:spPr/>
    </dgm:pt>
    <dgm:pt modelId="{C731DBC8-0E99-4639-ACA2-7ACEFA2844BF}" type="pres">
      <dgm:prSet presAssocID="{4A4045ED-A119-4AA6-9C68-5FB2FD000427}" presName="parentLin" presStyleCnt="0"/>
      <dgm:spPr/>
    </dgm:pt>
    <dgm:pt modelId="{35933558-DB26-4802-B4E2-672716F88346}" type="pres">
      <dgm:prSet presAssocID="{4A4045ED-A119-4AA6-9C68-5FB2FD000427}" presName="parentLeftMargin" presStyleLbl="node1" presStyleIdx="1" presStyleCnt="3"/>
      <dgm:spPr/>
    </dgm:pt>
    <dgm:pt modelId="{12FEB779-618B-4854-88E9-390575D436B8}" type="pres">
      <dgm:prSet presAssocID="{4A4045ED-A119-4AA6-9C68-5FB2FD000427}" presName="parentText" presStyleLbl="node1" presStyleIdx="2" presStyleCnt="3" custLinFactX="-6" custLinFactNeighborX="-100000" custLinFactNeighborY="23499">
        <dgm:presLayoutVars>
          <dgm:chMax val="0"/>
          <dgm:bulletEnabled val="1"/>
        </dgm:presLayoutVars>
      </dgm:prSet>
      <dgm:spPr/>
    </dgm:pt>
    <dgm:pt modelId="{0E7DA70E-372B-453D-9992-B9F46E5D404C}" type="pres">
      <dgm:prSet presAssocID="{4A4045ED-A119-4AA6-9C68-5FB2FD000427}" presName="negativeSpace" presStyleCnt="0"/>
      <dgm:spPr/>
    </dgm:pt>
    <dgm:pt modelId="{E7351307-5BD1-403B-A1BF-1058796C5E99}" type="pres">
      <dgm:prSet presAssocID="{4A4045ED-A119-4AA6-9C68-5FB2FD000427}" presName="childText" presStyleLbl="conFgAcc1" presStyleIdx="2" presStyleCnt="3" custScaleY="133414" custLinFactY="6244" custLinFactNeighborX="-951" custLinFactNeighborY="100000">
        <dgm:presLayoutVars>
          <dgm:bulletEnabled val="1"/>
        </dgm:presLayoutVars>
      </dgm:prSet>
      <dgm:spPr>
        <a:ln>
          <a:solidFill>
            <a:srgbClr val="FFD347"/>
          </a:solidFill>
        </a:ln>
      </dgm:spPr>
    </dgm:pt>
  </dgm:ptLst>
  <dgm:cxnLst>
    <dgm:cxn modelId="{4C47BF0C-5B6B-47F0-A6B5-4894696B5CAD}" type="presOf" srcId="{620EFBB7-0769-4554-96E3-51B5B6698D5A}" destId="{A8B898EB-38C9-408E-9FE2-CB5C874FA50A}" srcOrd="1" destOrd="0" presId="urn:microsoft.com/office/officeart/2005/8/layout/list1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72FBC52A-80BD-4D8D-8201-EC70459479E5}" type="presOf" srcId="{A533B6C7-3203-4AEE-95BC-E867D49C88B5}" destId="{9F236B2A-6433-401D-953E-FC86D923A3BE}" srcOrd="1" destOrd="0" presId="urn:microsoft.com/office/officeart/2005/8/layout/list1"/>
    <dgm:cxn modelId="{FFC7372E-FB9E-4701-9673-F683E4BC8F79}" type="presOf" srcId="{4A4045ED-A119-4AA6-9C68-5FB2FD000427}" destId="{35933558-DB26-4802-B4E2-672716F88346}" srcOrd="0" destOrd="0" presId="urn:microsoft.com/office/officeart/2005/8/layout/list1"/>
    <dgm:cxn modelId="{AE191E4D-5CAB-4318-B26C-FF45842DE147}" type="presOf" srcId="{A533B6C7-3203-4AEE-95BC-E867D49C88B5}" destId="{1281A6D2-5A4B-4B28-A324-2451A8523897}" srcOrd="0" destOrd="0" presId="urn:microsoft.com/office/officeart/2005/8/layout/list1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8028E8BF-8455-4118-B99A-A0686340C34D}" type="presOf" srcId="{2A136A90-6B59-45AD-BBA1-85AFD032E8F8}" destId="{183A34DF-AA92-49E1-8191-0CF6AD17A6AA}" srcOrd="0" destOrd="0" presId="urn:microsoft.com/office/officeart/2005/8/layout/list1"/>
    <dgm:cxn modelId="{DAB080D3-9720-409D-92F9-E4C628DAB5DB}" type="presOf" srcId="{620EFBB7-0769-4554-96E3-51B5B6698D5A}" destId="{428AD880-175D-49F1-A1F6-97F367C387BF}" srcOrd="0" destOrd="0" presId="urn:microsoft.com/office/officeart/2005/8/layout/list1"/>
    <dgm:cxn modelId="{F8ADA4DB-B32F-4B73-8A10-82145969B0D4}" type="presOf" srcId="{4A4045ED-A119-4AA6-9C68-5FB2FD000427}" destId="{12FEB779-618B-4854-88E9-390575D436B8}" srcOrd="1" destOrd="0" presId="urn:microsoft.com/office/officeart/2005/8/layout/list1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35086FED-D703-4638-98BD-FE920FA5FBDD}" type="presParOf" srcId="{183A34DF-AA92-49E1-8191-0CF6AD17A6AA}" destId="{8F706C0E-1AB2-4161-86CE-4B3594B6EE51}" srcOrd="0" destOrd="0" presId="urn:microsoft.com/office/officeart/2005/8/layout/list1"/>
    <dgm:cxn modelId="{3FD846C1-1AA1-4813-BE57-63765B60AAC5}" type="presParOf" srcId="{8F706C0E-1AB2-4161-86CE-4B3594B6EE51}" destId="{428AD880-175D-49F1-A1F6-97F367C387BF}" srcOrd="0" destOrd="0" presId="urn:microsoft.com/office/officeart/2005/8/layout/list1"/>
    <dgm:cxn modelId="{5B04AB5B-9799-43BD-8D52-7AC40E55F47A}" type="presParOf" srcId="{8F706C0E-1AB2-4161-86CE-4B3594B6EE51}" destId="{A8B898EB-38C9-408E-9FE2-CB5C874FA50A}" srcOrd="1" destOrd="0" presId="urn:microsoft.com/office/officeart/2005/8/layout/list1"/>
    <dgm:cxn modelId="{5E58D9F8-1C6A-4C88-8692-866BDA2FB234}" type="presParOf" srcId="{183A34DF-AA92-49E1-8191-0CF6AD17A6AA}" destId="{010CCE66-3FB9-4F51-BDBC-33ABD28D8225}" srcOrd="1" destOrd="0" presId="urn:microsoft.com/office/officeart/2005/8/layout/list1"/>
    <dgm:cxn modelId="{5B5BD3E0-6AA5-405C-86F6-6189D7D1BBB2}" type="presParOf" srcId="{183A34DF-AA92-49E1-8191-0CF6AD17A6AA}" destId="{CD67A140-C3A5-43E4-BD28-3C31B61E6EA3}" srcOrd="2" destOrd="0" presId="urn:microsoft.com/office/officeart/2005/8/layout/list1"/>
    <dgm:cxn modelId="{88AA28E7-36CD-44A7-8ADB-4D1F8916FBC1}" type="presParOf" srcId="{183A34DF-AA92-49E1-8191-0CF6AD17A6AA}" destId="{B5CDED1F-8360-491C-9402-4F19E16BD667}" srcOrd="3" destOrd="0" presId="urn:microsoft.com/office/officeart/2005/8/layout/list1"/>
    <dgm:cxn modelId="{FF7413D7-D548-4681-A585-70D1AABC67F9}" type="presParOf" srcId="{183A34DF-AA92-49E1-8191-0CF6AD17A6AA}" destId="{77070C8B-4365-4FE5-A117-9CDBA9EA1B7B}" srcOrd="4" destOrd="0" presId="urn:microsoft.com/office/officeart/2005/8/layout/list1"/>
    <dgm:cxn modelId="{71A0FD2B-4499-4733-9591-DA4C05395BCE}" type="presParOf" srcId="{77070C8B-4365-4FE5-A117-9CDBA9EA1B7B}" destId="{1281A6D2-5A4B-4B28-A324-2451A8523897}" srcOrd="0" destOrd="0" presId="urn:microsoft.com/office/officeart/2005/8/layout/list1"/>
    <dgm:cxn modelId="{30A09A04-D072-417D-A61D-934C676DCDCF}" type="presParOf" srcId="{77070C8B-4365-4FE5-A117-9CDBA9EA1B7B}" destId="{9F236B2A-6433-401D-953E-FC86D923A3BE}" srcOrd="1" destOrd="0" presId="urn:microsoft.com/office/officeart/2005/8/layout/list1"/>
    <dgm:cxn modelId="{524522B1-B159-42B4-B665-C9379A55DCC7}" type="presParOf" srcId="{183A34DF-AA92-49E1-8191-0CF6AD17A6AA}" destId="{622D5052-0558-4614-99B8-0AD5AD5D765D}" srcOrd="5" destOrd="0" presId="urn:microsoft.com/office/officeart/2005/8/layout/list1"/>
    <dgm:cxn modelId="{E7BEC372-D400-47C9-A797-96ADB89A1753}" type="presParOf" srcId="{183A34DF-AA92-49E1-8191-0CF6AD17A6AA}" destId="{87E2FD7C-0729-47B8-B1FB-A44E439BE764}" srcOrd="6" destOrd="0" presId="urn:microsoft.com/office/officeart/2005/8/layout/list1"/>
    <dgm:cxn modelId="{417F3911-D9AF-4E19-9D90-8109AFEFCD0B}" type="presParOf" srcId="{183A34DF-AA92-49E1-8191-0CF6AD17A6AA}" destId="{6052B25F-36DF-4A5F-BA08-1F9785D05B9B}" srcOrd="7" destOrd="0" presId="urn:microsoft.com/office/officeart/2005/8/layout/list1"/>
    <dgm:cxn modelId="{3DE435C5-4ABA-458C-BF3A-884235FEC02F}" type="presParOf" srcId="{183A34DF-AA92-49E1-8191-0CF6AD17A6AA}" destId="{C731DBC8-0E99-4639-ACA2-7ACEFA2844BF}" srcOrd="8" destOrd="0" presId="urn:microsoft.com/office/officeart/2005/8/layout/list1"/>
    <dgm:cxn modelId="{9CE7FB1B-7AC6-451B-AD05-46E39FAC0010}" type="presParOf" srcId="{C731DBC8-0E99-4639-ACA2-7ACEFA2844BF}" destId="{35933558-DB26-4802-B4E2-672716F88346}" srcOrd="0" destOrd="0" presId="urn:microsoft.com/office/officeart/2005/8/layout/list1"/>
    <dgm:cxn modelId="{D7FA96C3-741B-437E-86F3-1F9B666F84B5}" type="presParOf" srcId="{C731DBC8-0E99-4639-ACA2-7ACEFA2844BF}" destId="{12FEB779-618B-4854-88E9-390575D436B8}" srcOrd="1" destOrd="0" presId="urn:microsoft.com/office/officeart/2005/8/layout/list1"/>
    <dgm:cxn modelId="{3A498131-4138-44B4-9C9F-8B31018D776D}" type="presParOf" srcId="{183A34DF-AA92-49E1-8191-0CF6AD17A6AA}" destId="{0E7DA70E-372B-453D-9992-B9F46E5D404C}" srcOrd="9" destOrd="0" presId="urn:microsoft.com/office/officeart/2005/8/layout/list1"/>
    <dgm:cxn modelId="{14BB65EA-6E97-4ECF-BD27-4835B736C81E}" type="presParOf" srcId="{183A34DF-AA92-49E1-8191-0CF6AD17A6AA}" destId="{E7351307-5BD1-403B-A1BF-1058796C5E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7A140-C3A5-43E4-BD28-3C31B61E6EA3}">
      <dsp:nvSpPr>
        <dsp:cNvPr id="0" name=""/>
        <dsp:cNvSpPr/>
      </dsp:nvSpPr>
      <dsp:spPr>
        <a:xfrm>
          <a:off x="0" y="708697"/>
          <a:ext cx="817907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98EB-38C9-408E-9FE2-CB5C874FA50A}">
      <dsp:nvSpPr>
        <dsp:cNvPr id="0" name=""/>
        <dsp:cNvSpPr/>
      </dsp:nvSpPr>
      <dsp:spPr>
        <a:xfrm>
          <a:off x="0" y="0"/>
          <a:ext cx="5725350" cy="94464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405" tIns="0" rIns="21640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kern="1200" dirty="0">
              <a:latin typeface="Palatino Linotype" panose="02040502050505030304" pitchFamily="18" charset="0"/>
            </a:rPr>
            <a:t>Primarna kultura tkiva </a:t>
          </a:r>
          <a:endParaRPr lang="en-US" sz="3200" kern="1200" dirty="0">
            <a:latin typeface="Palatino Linotype" panose="02040502050505030304" pitchFamily="18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114" y="46114"/>
        <a:ext cx="5633122" cy="852412"/>
      </dsp:txXfrm>
    </dsp:sp>
    <dsp:sp modelId="{87E2FD7C-0729-47B8-B1FB-A44E439BE764}">
      <dsp:nvSpPr>
        <dsp:cNvPr id="0" name=""/>
        <dsp:cNvSpPr/>
      </dsp:nvSpPr>
      <dsp:spPr>
        <a:xfrm>
          <a:off x="0" y="2478685"/>
          <a:ext cx="817907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36B2A-6433-401D-953E-FC86D923A3BE}">
      <dsp:nvSpPr>
        <dsp:cNvPr id="0" name=""/>
        <dsp:cNvSpPr/>
      </dsp:nvSpPr>
      <dsp:spPr>
        <a:xfrm>
          <a:off x="0" y="1575146"/>
          <a:ext cx="5725350" cy="94464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405" tIns="0" rIns="21640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kern="1200" dirty="0">
              <a:latin typeface="Palatino Linotype" panose="02040502050505030304" pitchFamily="18" charset="0"/>
            </a:rPr>
            <a:t>Diploidna ćelijska kultura </a:t>
          </a:r>
          <a:endParaRPr lang="en-US" sz="3200" kern="1200" dirty="0">
            <a:latin typeface="Palatino Linotype" panose="02040502050505030304" pitchFamily="18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114" y="1621260"/>
        <a:ext cx="5633122" cy="852412"/>
      </dsp:txXfrm>
    </dsp:sp>
    <dsp:sp modelId="{E7351307-5BD1-403B-A1BF-1058796C5E99}">
      <dsp:nvSpPr>
        <dsp:cNvPr id="0" name=""/>
        <dsp:cNvSpPr/>
      </dsp:nvSpPr>
      <dsp:spPr>
        <a:xfrm>
          <a:off x="0" y="4452876"/>
          <a:ext cx="8179072" cy="107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B779-618B-4854-88E9-390575D436B8}">
      <dsp:nvSpPr>
        <dsp:cNvPr id="0" name=""/>
        <dsp:cNvSpPr/>
      </dsp:nvSpPr>
      <dsp:spPr>
        <a:xfrm>
          <a:off x="0" y="3679866"/>
          <a:ext cx="5725350" cy="944640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405" tIns="0" rIns="21640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kern="1200" dirty="0">
              <a:latin typeface="Palatino Linotype" panose="02040502050505030304" pitchFamily="18" charset="0"/>
            </a:rPr>
            <a:t>Kontinuirana ćelijska linija</a:t>
          </a:r>
          <a:endParaRPr lang="en-US" sz="3200" kern="1200" dirty="0">
            <a:latin typeface="Palatino Linotype" panose="02040502050505030304" pitchFamily="18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114" y="3725980"/>
        <a:ext cx="5633122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D64FD-B6BA-4D30-968D-444FA72C429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BE921-BE89-46D0-A1BB-105AB24BD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0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49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BE921-BE89-46D0-A1BB-105AB24BDB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44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CEC7-25B9-40E0-A66E-15F4EB93FE7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61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CEC7-25B9-40E0-A66E-15F4EB93FE7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3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5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2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8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81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BE921-BE89-46D0-A1BB-105AB24BDB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1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C12F-BED6-4EA9-BE5D-6E7ED08B47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C12F-BED6-4EA9-BE5D-6E7ED08B47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C12F-BED6-4EA9-BE5D-6E7ED08B47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svg"/><Relationship Id="rId7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A951F4-AC22-7415-9F2B-28314AEB7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2DC491-EA74-1A63-78D5-3236C8B0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8DEFB3F-949E-05A4-D2E2-BDEC19A1E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5417" y="359927"/>
            <a:ext cx="7221166" cy="2887389"/>
          </a:xfr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5417" y="3368570"/>
            <a:ext cx="7221166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BFF838-44C0-5434-BF69-2B058BC4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19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C5AE48-291E-005A-A492-CE0FF1DD1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35531F-5384-C0A2-104E-55D4C00779C4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A8AD2DB-4128-5ECA-2FB8-4020AE394BB2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396CF12-83CC-ABBC-A014-1B5592F6F505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191BC38-DFC2-6BC6-E88E-3DECF4A02153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6A6F50-9B7A-E587-24AB-02AD9C6DE1E4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FFBEFC-4933-FBFE-2CF4-A2BD5CB8B4B8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Graphic 8" descr="Clipboard">
              <a:extLst>
                <a:ext uri="{FF2B5EF4-FFF2-40B4-BE49-F238E27FC236}">
                  <a16:creationId xmlns:a16="http://schemas.microsoft.com/office/drawing/2014/main" id="{5972380A-ABA8-B22B-B9B6-28350A684D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9" y="89087"/>
            <a:ext cx="8141556" cy="159165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69" y="1825625"/>
            <a:ext cx="8141556" cy="4351338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1000"/>
              </a:spcBef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10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10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418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x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B221D3-6315-64BB-0994-9A310350F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282" y="1768455"/>
            <a:ext cx="2268675" cy="2015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21FEC0-BE16-4B46-6696-739A3956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282" y="4307031"/>
            <a:ext cx="2268675" cy="20158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F97669-2546-AA5C-3BA3-6ECB25C5F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2299" y="1768455"/>
            <a:ext cx="2268675" cy="20158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EFA880-FC7C-5A7B-D5ED-2E2C5BFF7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2299" y="4307031"/>
            <a:ext cx="2268675" cy="20158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00A563-A25F-1EBD-4EEE-4C710E8EF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113" y="1768455"/>
            <a:ext cx="2268675" cy="201583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80689EF-32EC-1547-75CA-66B971009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113" y="4307031"/>
            <a:ext cx="2268675" cy="20158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569" y="70382"/>
            <a:ext cx="8179441" cy="881277"/>
          </a:xfrm>
        </p:spPr>
        <p:txBody>
          <a:bodyPr anchor="ctr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671" y="1009650"/>
            <a:ext cx="8178363" cy="642938"/>
          </a:xfrm>
        </p:spPr>
        <p:txBody>
          <a:bodyPr tIns="0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80A2B642-BF0F-0152-908D-0464DA2843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98419" y="229639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9DD84C2B-121B-74A9-6362-C8FCD9883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697" y="3842281"/>
            <a:ext cx="2117845" cy="560223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Picture Placeholder 52">
            <a:extLst>
              <a:ext uri="{FF2B5EF4-FFF2-40B4-BE49-F238E27FC236}">
                <a16:creationId xmlns:a16="http://schemas.microsoft.com/office/drawing/2014/main" id="{3A65400F-DB0C-BEC6-A442-2D18C0552B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98419" y="485928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C694B856-BF94-9E12-F3B8-EBCE53FC1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6697" y="6395668"/>
            <a:ext cx="2117845" cy="391949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Picture Placeholder 52">
            <a:extLst>
              <a:ext uri="{FF2B5EF4-FFF2-40B4-BE49-F238E27FC236}">
                <a16:creationId xmlns:a16="http://schemas.microsoft.com/office/drawing/2014/main" id="{B05003ED-97CA-ACC0-EAFF-B6BE36F4499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9436" y="229639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85552608-9B21-48D9-05EC-9559CD847E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47714" y="3842281"/>
            <a:ext cx="2117845" cy="560223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Picture Placeholder 52">
            <a:extLst>
              <a:ext uri="{FF2B5EF4-FFF2-40B4-BE49-F238E27FC236}">
                <a16:creationId xmlns:a16="http://schemas.microsoft.com/office/drawing/2014/main" id="{8D142141-5EFE-AE92-887C-AF7122E3AA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149436" y="4839013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989C3E-1EBE-7D4C-FCBD-42592FD9F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55676" y="0"/>
            <a:ext cx="3136324" cy="7050231"/>
            <a:chOff x="9055676" y="0"/>
            <a:chExt cx="3136324" cy="70502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F3D21E8-C54B-81FE-7C29-5B1A46C3A5AF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7D92700-70DD-00E1-001C-691299ECB2CE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1EFE4B-9FB1-5DE1-771B-86CD9CE26090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9615517-CB50-B0CD-956D-BB99470CD51D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74C90E9-6EDE-D764-1FAA-1774082FF60B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F850449-5A16-152B-1D51-38BA1FAFCC66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9" name="Graphic 28" descr="Shirt">
              <a:extLst>
                <a:ext uri="{FF2B5EF4-FFF2-40B4-BE49-F238E27FC236}">
                  <a16:creationId xmlns:a16="http://schemas.microsoft.com/office/drawing/2014/main" id="{BC5B449E-18C8-C275-1DFE-E844A32CDD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887424">
              <a:off x="9541289" y="4083626"/>
              <a:ext cx="1951759" cy="1951759"/>
            </a:xfrm>
            <a:prstGeom prst="rect">
              <a:avLst/>
            </a:prstGeom>
          </p:spPr>
        </p:pic>
        <p:pic>
          <p:nvPicPr>
            <p:cNvPr id="30" name="Graphic 29" descr="Glasses">
              <a:extLst>
                <a:ext uri="{FF2B5EF4-FFF2-40B4-BE49-F238E27FC236}">
                  <a16:creationId xmlns:a16="http://schemas.microsoft.com/office/drawing/2014/main" id="{51B54DB6-8A66-FB28-BE2A-B71834A790F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795024">
              <a:off x="11018693" y="3451676"/>
              <a:ext cx="1034563" cy="1034563"/>
            </a:xfrm>
            <a:prstGeom prst="rect">
              <a:avLst/>
            </a:prstGeom>
          </p:spPr>
        </p:pic>
        <p:pic>
          <p:nvPicPr>
            <p:cNvPr id="31" name="Graphic 30" descr="Boot">
              <a:extLst>
                <a:ext uri="{FF2B5EF4-FFF2-40B4-BE49-F238E27FC236}">
                  <a16:creationId xmlns:a16="http://schemas.microsoft.com/office/drawing/2014/main" id="{7B73F953-B9B8-795D-40E4-2AEB8A19B9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97835" y="5595504"/>
              <a:ext cx="1454727" cy="1454727"/>
            </a:xfrm>
            <a:prstGeom prst="rect">
              <a:avLst/>
            </a:prstGeom>
          </p:spPr>
        </p:pic>
      </p:grpSp>
      <p:sp>
        <p:nvSpPr>
          <p:cNvPr id="50" name="Text Placeholder 43">
            <a:extLst>
              <a:ext uri="{FF2B5EF4-FFF2-40B4-BE49-F238E27FC236}">
                <a16:creationId xmlns:a16="http://schemas.microsoft.com/office/drawing/2014/main" id="{89CADEAF-D65D-8FD4-E1A9-B043A2E2E9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714" y="6395668"/>
            <a:ext cx="2117845" cy="391949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Picture Placeholder 52">
            <a:extLst>
              <a:ext uri="{FF2B5EF4-FFF2-40B4-BE49-F238E27FC236}">
                <a16:creationId xmlns:a16="http://schemas.microsoft.com/office/drawing/2014/main" id="{0E1FE068-5CF8-7613-0B65-6B6E32D04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96250" y="229639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DC3427CE-8A56-70FC-A3A0-4BD14DB8F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528" y="3842281"/>
            <a:ext cx="2117845" cy="560223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Picture Placeholder 52">
            <a:extLst>
              <a:ext uri="{FF2B5EF4-FFF2-40B4-BE49-F238E27FC236}">
                <a16:creationId xmlns:a16="http://schemas.microsoft.com/office/drawing/2014/main" id="{12A64211-5E0E-089E-6F73-1A27AC2862C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96250" y="4839013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8ABDFD1A-A7F6-884E-E136-539ECF00EC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528" y="6395668"/>
            <a:ext cx="2117845" cy="391949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2374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671" y="1209039"/>
            <a:ext cx="817836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9" y="1608089"/>
            <a:ext cx="7216430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D58403-87BD-C72A-405B-69365E022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5114" r="15244"/>
          <a:stretch/>
        </p:blipFill>
        <p:spPr>
          <a:xfrm>
            <a:off x="9486900" y="2973678"/>
            <a:ext cx="2705100" cy="38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671" y="1209039"/>
            <a:ext cx="817836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9" y="1608089"/>
            <a:ext cx="7216430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D37FEF-9445-6BCC-841A-0673D966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7048" r="19552"/>
          <a:stretch/>
        </p:blipFill>
        <p:spPr>
          <a:xfrm>
            <a:off x="9486899" y="2591331"/>
            <a:ext cx="2705101" cy="42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0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37665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38768" y="1209039"/>
            <a:ext cx="393301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37665" y="1608089"/>
            <a:ext cx="3933614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D37FEF-9445-6BCC-841A-0673D966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7048" r="19552"/>
          <a:stretch/>
        </p:blipFill>
        <p:spPr>
          <a:xfrm>
            <a:off x="0" y="2591331"/>
            <a:ext cx="2705101" cy="4266669"/>
          </a:xfrm>
          <a:prstGeom prst="rect">
            <a:avLst/>
          </a:prstGeom>
        </p:spPr>
      </p:pic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A161B53F-A441-96B8-2517-F699FD495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4093" y="1209039"/>
            <a:ext cx="393301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376168A-A686-C74E-2BEA-2454CA40BE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940" y="1608089"/>
            <a:ext cx="3933614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968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8" y="1388539"/>
            <a:ext cx="8179441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218DA4-ABFB-5090-45B6-A58A75608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297" y="5872163"/>
            <a:ext cx="8179441" cy="56991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B7EE0-028A-E52A-CBF1-C27B4816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50534" y="4155643"/>
            <a:ext cx="2798617" cy="2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06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0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07838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7836" y="1388539"/>
            <a:ext cx="3931920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5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218DA4-ABFB-5090-45B6-A58A75608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7566" y="5872163"/>
            <a:ext cx="8179441" cy="569912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B7EE0-028A-E52A-CBF1-C27B4816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8184" y="4160982"/>
            <a:ext cx="2798617" cy="2798617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AF187D7-672C-D333-D844-B39166C78D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55087" y="1388538"/>
            <a:ext cx="3931920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5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32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8" y="1388539"/>
            <a:ext cx="8179441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8DBAE8-C7DA-C1F5-0391-B8524E20A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6315" r="14689" b="1201"/>
          <a:stretch/>
        </p:blipFill>
        <p:spPr>
          <a:xfrm flipH="1">
            <a:off x="9507682" y="3014205"/>
            <a:ext cx="2684315" cy="38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0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97DD3BA4-93A7-01B1-262E-C51CA6ACA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451125">
            <a:off x="7815679" y="-83148"/>
            <a:ext cx="3005286" cy="30052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A951F4-AC22-7415-9F2B-28314AEB7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2DC491-EA74-1A63-78D5-3236C8B0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5552" y="1717040"/>
            <a:ext cx="7680896" cy="3104855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42611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3F5E9-5DAC-4C4A-9DF5-C2B87276BCC8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6DC5E-041D-BC46-C97A-61F070F58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E2D9652-3BE5-D545-D5CF-831649D29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0993118-9FA8-8C7E-9DC8-24D57E3FD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8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5/20/2026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7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5/20/2026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2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4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8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1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microsoft.com/office/2007/relationships/hdphoto" Target="../media/hdphoto20.wdp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9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0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vivid.com/sanger-sequencing-principle-protocol-applications-limitations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pm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B82F9-65DB-17E9-49EE-DCA4A780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9B276-DE25-4969-450F-22AF8E2E51F5}"/>
              </a:ext>
            </a:extLst>
          </p:cNvPr>
          <p:cNvSpPr txBox="1"/>
          <p:nvPr/>
        </p:nvSpPr>
        <p:spPr>
          <a:xfrm>
            <a:off x="533400" y="55626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  I   R   U   S   I</a:t>
            </a:r>
          </a:p>
        </p:txBody>
      </p:sp>
    </p:spTree>
    <p:extLst>
      <p:ext uri="{BB962C8B-B14F-4D97-AF65-F5344CB8AC3E}">
        <p14:creationId xmlns:p14="http://schemas.microsoft.com/office/powerpoint/2010/main" val="257173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DA9152-68A2-7CA6-1012-63BFD238C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3304309"/>
            <a:ext cx="3581400" cy="3581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2D0050-A38C-3240-4B2A-BD3E8A670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2" y="1759148"/>
            <a:ext cx="6959640" cy="5098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0FCE50-692B-7E14-2B7C-B70F0DA42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56" y="4251498"/>
            <a:ext cx="3741744" cy="2606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8E66B2-B9FF-E3F8-8014-6E07B6D7A51A}"/>
              </a:ext>
            </a:extLst>
          </p:cNvPr>
          <p:cNvSpPr txBox="1"/>
          <p:nvPr/>
        </p:nvSpPr>
        <p:spPr>
          <a:xfrm>
            <a:off x="5181600" y="854948"/>
            <a:ext cx="198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ELEKTRONSKA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38A47-A8CD-9A2C-ABAD-88F1EDC91F57}"/>
              </a:ext>
            </a:extLst>
          </p:cNvPr>
          <p:cNvSpPr txBox="1"/>
          <p:nvPr/>
        </p:nvSpPr>
        <p:spPr>
          <a:xfrm>
            <a:off x="2743200" y="19240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M   I   K   R   O   S   K   O   P   I   J   A</a:t>
            </a:r>
            <a:endParaRPr lang="en-US" sz="32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746EFFC-832F-07FA-A448-62AB6B17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518"/>
            <a:ext cx="2590800" cy="31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Isidora\Desktop\images.jfif">
            <a:extLst>
              <a:ext uri="{FF2B5EF4-FFF2-40B4-BE49-F238E27FC236}">
                <a16:creationId xmlns:a16="http://schemas.microsoft.com/office/drawing/2014/main" id="{5B60C9A6-C5ED-5AEB-2483-EF60A5F2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768794"/>
            <a:ext cx="2533650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Isidora\Desktop\Electron-micrograph-of-a-bacteriophage.png">
            <a:extLst>
              <a:ext uri="{FF2B5EF4-FFF2-40B4-BE49-F238E27FC236}">
                <a16:creationId xmlns:a16="http://schemas.microsoft.com/office/drawing/2014/main" id="{E101B1E6-FB0C-E6EB-9FDE-C9AEE346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78" y="4031103"/>
            <a:ext cx="2888050" cy="28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Isidora\Desktop\electron-micrograph-cross-section-of-escherichia-coli-bacteria-PYJPFJ.jpg">
            <a:extLst>
              <a:ext uri="{FF2B5EF4-FFF2-40B4-BE49-F238E27FC236}">
                <a16:creationId xmlns:a16="http://schemas.microsoft.com/office/drawing/2014/main" id="{33C2AE1B-DD9C-354B-8E19-0A4C821A1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31" y="2637338"/>
            <a:ext cx="2485118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6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F287-C62B-BD71-53D8-DDB0C0B62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129DBA-B932-7B23-0F6C-384DF40BD78D}"/>
              </a:ext>
            </a:extLst>
          </p:cNvPr>
          <p:cNvSpPr txBox="1"/>
          <p:nvPr/>
        </p:nvSpPr>
        <p:spPr>
          <a:xfrm>
            <a:off x="3733800" y="76598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KULTURA 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4" descr="C:\Users\Isidora\Desktop\CultureFlask_AdobeStock_3732671772_72DPI_Small.jpeg">
            <a:extLst>
              <a:ext uri="{FF2B5EF4-FFF2-40B4-BE49-F238E27FC236}">
                <a16:creationId xmlns:a16="http://schemas.microsoft.com/office/drawing/2014/main" id="{EB23886E-19C5-AB48-9DF7-0F969069B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82" y="1278082"/>
            <a:ext cx="7061524" cy="50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6CC399-4D24-3012-62B0-99AD0D9DEB5E}"/>
              </a:ext>
            </a:extLst>
          </p:cNvPr>
          <p:cNvSpPr txBox="1"/>
          <p:nvPr/>
        </p:nvSpPr>
        <p:spPr>
          <a:xfrm>
            <a:off x="176645" y="1278082"/>
            <a:ext cx="487333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Ć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elij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poreklom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od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zdravih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životinja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ljudi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ili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od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tumorskih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tkiva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životinja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ljudi</a:t>
            </a:r>
            <a:endParaRPr lang="sr-Latn-R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en-US" sz="2000" b="0" i="0" u="none" strike="noStrike" baseline="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Identifikacija</a:t>
            </a:r>
            <a:r>
              <a:rPr lang="en-U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izolovanih</a:t>
            </a:r>
            <a:r>
              <a:rPr lang="en-U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virusa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se 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vrši</a:t>
            </a:r>
            <a:r>
              <a:rPr lang="en-U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sr-Latn-R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naknadno (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mikroskopija</a:t>
            </a:r>
            <a:r>
              <a:rPr lang="en-U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serološke</a:t>
            </a:r>
            <a:r>
              <a:rPr lang="en-U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metode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pt-BR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molekularn</a:t>
            </a:r>
            <a:r>
              <a:rPr lang="sr-Latn-R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e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m</a:t>
            </a:r>
            <a:r>
              <a:rPr lang="en-US" sz="2000" b="0" i="0" u="none" strike="noStrike" baseline="0" dirty="0" err="1">
                <a:latin typeface="Palatino Linotype" panose="02040502050505030304" pitchFamily="18" charset="0"/>
                <a:cs typeface="Arial" panose="020B0604020202020204" pitchFamily="34" charset="0"/>
              </a:rPr>
              <a:t>etod</a:t>
            </a:r>
            <a:r>
              <a:rPr lang="sr-Latn-RS" sz="2000" b="0" i="0" u="none" strike="noStrike" baseline="0" dirty="0">
                <a:latin typeface="Palatino Linotype" panose="02040502050505030304" pitchFamily="18" charset="0"/>
                <a:cs typeface="Arial" panose="020B0604020202020204" pitchFamily="34" charset="0"/>
              </a:rPr>
              <a:t>e)</a:t>
            </a:r>
          </a:p>
          <a:p>
            <a:endParaRPr lang="sr-Latn-R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Ć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elije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disperguju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metodama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  <a:cs typeface="Arial" panose="020B0604020202020204" pitchFamily="34" charset="0"/>
              </a:rPr>
              <a:t>tripsinizacije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u cilju dobijanja suspenzije</a:t>
            </a:r>
          </a:p>
          <a:p>
            <a:endParaRPr lang="sr-Latn-R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Suspenzija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ćelija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se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resuspenduje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u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hranljivim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medijumima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sr-Latn-R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za ćelije 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Palatino Linotype" panose="02040502050505030304" pitchFamily="18" charset="0"/>
                <a:cs typeface="Arial" panose="020B0604020202020204" pitchFamily="34" charset="0"/>
              </a:rPr>
              <a:t>Minimum Essential</a:t>
            </a:r>
            <a:r>
              <a:rPr lang="sr-Latn-RS" sz="2000" i="1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Palatino Linotype" panose="02040502050505030304" pitchFamily="18" charset="0"/>
                <a:cs typeface="Arial" panose="020B0604020202020204" pitchFamily="34" charset="0"/>
              </a:rPr>
              <a:t>Medium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, MEM)</a:t>
            </a:r>
          </a:p>
          <a:p>
            <a:endParaRPr lang="en-U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MEM</a:t>
            </a:r>
            <a:endParaRPr lang="sr-Latn-R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Palatino Linotype" panose="02040502050505030304" pitchFamily="18" charset="0"/>
                <a:cs typeface="Arial" panose="020B0604020202020204" pitchFamily="34" charset="0"/>
              </a:rPr>
              <a:t>fetalni</a:t>
            </a:r>
            <a:r>
              <a:rPr lang="en-US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serum</a:t>
            </a:r>
            <a:endParaRPr lang="sr-Latn-R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rastvor antibiotika i antimikotika </a:t>
            </a:r>
            <a:endParaRPr lang="sr-Latn-RS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sr-Latn-R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8C70A-7DE5-B698-523E-3B78312AB994}"/>
              </a:ext>
            </a:extLst>
          </p:cNvPr>
          <p:cNvSpPr txBox="1"/>
          <p:nvPr/>
        </p:nvSpPr>
        <p:spPr>
          <a:xfrm>
            <a:off x="5867400" y="76598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/  ĆELIJSKA KULTURA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02128-7F33-CAC9-D6AD-5980C077245D}"/>
              </a:ext>
            </a:extLst>
          </p:cNvPr>
          <p:cNvSpPr txBox="1"/>
          <p:nvPr/>
        </p:nvSpPr>
        <p:spPr>
          <a:xfrm>
            <a:off x="5126182" y="5408381"/>
            <a:ext cx="706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Palatino Linotype" panose="02040502050505030304" pitchFamily="18" charset="0"/>
                <a:cs typeface="Arial" panose="020B0604020202020204" pitchFamily="34" charset="0"/>
              </a:rPr>
              <a:t>Pasaže</a:t>
            </a:r>
            <a:r>
              <a:rPr lang="en-US" b="1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  <a:cs typeface="Arial" panose="020B0604020202020204" pitchFamily="34" charset="0"/>
              </a:rPr>
              <a:t>ćelijskih</a:t>
            </a:r>
            <a:r>
              <a:rPr lang="en-US" b="1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  <a:cs typeface="Arial" panose="020B0604020202020204" pitchFamily="34" charset="0"/>
              </a:rPr>
              <a:t>kultura</a:t>
            </a:r>
            <a:endParaRPr lang="en-US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sr-Latn-RS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Invertn</a:t>
            </a:r>
            <a:r>
              <a:rPr lang="sr-Latn-RS" dirty="0">
                <a:latin typeface="Palatino Linotype" panose="02040502050505030304" pitchFamily="18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mikroskop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sr-Latn-RS" dirty="0">
                <a:latin typeface="Palatino Linotype" panose="02040502050505030304" pitchFamily="18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zaokrugljivanje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ćelija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odvajanje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 od </a:t>
            </a:r>
            <a:r>
              <a:rPr lang="en-US" dirty="0" err="1">
                <a:latin typeface="Palatino Linotype" panose="02040502050505030304" pitchFamily="18" charset="0"/>
                <a:cs typeface="Arial" panose="020B0604020202020204" pitchFamily="34" charset="0"/>
              </a:rPr>
              <a:t>podloge</a:t>
            </a:r>
            <a:r>
              <a:rPr lang="sr-Latn-RS" dirty="0">
                <a:latin typeface="Palatino Linotype" panose="02040502050505030304" pitchFamily="18" charset="0"/>
                <a:cs typeface="Arial" panose="020B0604020202020204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1CF23F-EE28-FCC9-4889-1E0043E2DCF3}"/>
              </a:ext>
            </a:extLst>
          </p:cNvPr>
          <p:cNvSpPr txBox="1"/>
          <p:nvPr/>
        </p:nvSpPr>
        <p:spPr>
          <a:xfrm>
            <a:off x="2613313" y="38439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Z   O   L   A   C   I   J   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5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17B4-3936-D846-3C51-99B816EE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33292"/>
            <a:ext cx="8141556" cy="1591655"/>
          </a:xfrm>
        </p:spPr>
        <p:txBody>
          <a:bodyPr>
            <a:normAutofit/>
          </a:bodyPr>
          <a:lstStyle/>
          <a:p>
            <a:r>
              <a:rPr lang="sr-Latn-BA" sz="4000" b="1" dirty="0">
                <a:latin typeface="Palatino Linotype" panose="02040502050505030304" pitchFamily="18" charset="0"/>
              </a:rPr>
              <a:t>Kultura tkiva/ćelijska kultura</a:t>
            </a:r>
            <a:endParaRPr lang="en-US" sz="4000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21A03-D008-4BA4-ACC7-3E4A42E0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7542"/>
            <a:ext cx="9438639" cy="4351338"/>
          </a:xfrm>
        </p:spPr>
        <p:txBody>
          <a:bodyPr/>
          <a:lstStyle/>
          <a:p>
            <a:pPr eaLnBrk="1" hangingPunct="1"/>
            <a:r>
              <a:rPr lang="sr-Latn-RS" altLang="en-US" sz="2400" dirty="0">
                <a:latin typeface="Palatino Linotype" panose="02040502050505030304" pitchFamily="18" charset="0"/>
              </a:rPr>
              <a:t>Kultivisanje tkiva životinja ili ljudi (fetalna, tumorska..) u lab. posuđu sa veštačkim hranljivim podlogama, </a:t>
            </a:r>
            <a:r>
              <a:rPr lang="sr-Latn-RS" altLang="en-US" sz="2400" i="1" dirty="0">
                <a:latin typeface="Palatino Linotype" panose="02040502050505030304" pitchFamily="18" charset="0"/>
              </a:rPr>
              <a:t>in vitro</a:t>
            </a:r>
          </a:p>
          <a:p>
            <a:pPr eaLnBrk="1" hangingPunct="1"/>
            <a:endParaRPr lang="sr-Latn-RS" altLang="en-US" sz="2400" dirty="0">
              <a:latin typeface="Palatino Linotype" panose="02040502050505030304" pitchFamily="18" charset="0"/>
            </a:endParaRPr>
          </a:p>
          <a:p>
            <a:pPr eaLnBrk="1" hangingPunct="1"/>
            <a:r>
              <a:rPr lang="sr-Latn-RS" altLang="en-US" sz="2400" dirty="0">
                <a:latin typeface="Palatino Linotype" panose="02040502050505030304" pitchFamily="18" charset="0"/>
              </a:rPr>
              <a:t>Virusi za razmnožavanje zahtevaju prisustvo živih ćelija</a:t>
            </a:r>
          </a:p>
          <a:p>
            <a:pPr eaLnBrk="1" hangingPunct="1"/>
            <a:endParaRPr lang="sr-Latn-RS" altLang="en-US" sz="2400" dirty="0">
              <a:latin typeface="Palatino Linotype" panose="02040502050505030304" pitchFamily="18" charset="0"/>
            </a:endParaRPr>
          </a:p>
          <a:p>
            <a:pPr eaLnBrk="1" hangingPunct="1"/>
            <a:r>
              <a:rPr lang="sr-Latn-RS" altLang="en-US" sz="2400" dirty="0">
                <a:latin typeface="Palatino Linotype" panose="02040502050505030304" pitchFamily="18" charset="0"/>
              </a:rPr>
              <a:t>Kultura tkiva za izolaciju određenih virusa se bira prema njihovoj vrsti i tropizmu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BF828-A69E-DEB3-F5FF-64E07CA4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3" y="4570225"/>
            <a:ext cx="369728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5D5647B-F390-FE96-9F97-DC4C235C9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r="15353"/>
          <a:stretch>
            <a:fillRect/>
          </a:stretch>
        </p:blipFill>
        <p:spPr bwMode="auto">
          <a:xfrm>
            <a:off x="5055140" y="4349563"/>
            <a:ext cx="2878138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9A65EE-8876-AB8B-12BD-6C90241E5F57}"/>
              </a:ext>
            </a:extLst>
          </p:cNvPr>
          <p:cNvSpPr txBox="1"/>
          <p:nvPr/>
        </p:nvSpPr>
        <p:spPr>
          <a:xfrm>
            <a:off x="2286000" y="1524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Z   O   L   A   C   I   J   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88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B0405-5EA2-142C-35F2-BAB808F9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9" y="111760"/>
            <a:ext cx="8179441" cy="107357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r-Latn-RS" sz="4400" b="1" dirty="0">
                <a:latin typeface="Palatino Linotype" panose="02040502050505030304" pitchFamily="18" charset="0"/>
              </a:rPr>
              <a:t>Tri vrste kulture tkiva</a:t>
            </a:r>
            <a:r>
              <a:rPr lang="sr-Latn-RS" sz="4400" dirty="0">
                <a:latin typeface="Palatino Linotype" panose="02040502050505030304" pitchFamily="18" charset="0"/>
              </a:rPr>
              <a:t>: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6C4F27-747D-D435-3DD1-6A560068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27885648"/>
              </p:ext>
            </p:extLst>
          </p:nvPr>
        </p:nvGraphicFramePr>
        <p:xfrm>
          <a:off x="515938" y="1185339"/>
          <a:ext cx="8179072" cy="556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8BD100-E34D-D277-019B-1F53E2575CC0}"/>
              </a:ext>
            </a:extLst>
          </p:cNvPr>
          <p:cNvSpPr txBox="1"/>
          <p:nvPr/>
        </p:nvSpPr>
        <p:spPr>
          <a:xfrm>
            <a:off x="515569" y="2120685"/>
            <a:ext cx="7449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Dispergovane ćelije iz tkiva životinja i mogu se supkultivisati samo u nekoliko pasaža.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037F5-3881-AE24-62E2-B3F9372336D3}"/>
              </a:ext>
            </a:extLst>
          </p:cNvPr>
          <p:cNvSpPr txBox="1"/>
          <p:nvPr/>
        </p:nvSpPr>
        <p:spPr>
          <a:xfrm>
            <a:off x="515569" y="3716551"/>
            <a:ext cx="857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Sekundarna kultura tkiva sa određenim promenama koje obezbeđuju njenu adaptaciju na više od 50 pasaža.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91C65-C978-60F7-4BB4-EEA8AA6354D7}"/>
              </a:ext>
            </a:extLst>
          </p:cNvPr>
          <p:cNvSpPr txBox="1"/>
          <p:nvPr/>
        </p:nvSpPr>
        <p:spPr>
          <a:xfrm>
            <a:off x="515569" y="5774082"/>
            <a:ext cx="817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Dobija se iz diploidnih ćelijskih kultura ili iz malignog tkiva.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Ćelije su prilagođene na neograničen broj pasaža.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685E147-FB2E-69E9-A721-36C4D79D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70" y="4178216"/>
            <a:ext cx="2682295" cy="267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2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7E7F4-A501-3560-E6BD-9EDDDC70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8" y="-111976"/>
            <a:ext cx="8179441" cy="1073579"/>
          </a:xfrm>
        </p:spPr>
        <p:txBody>
          <a:bodyPr/>
          <a:lstStyle/>
          <a:p>
            <a:r>
              <a:rPr lang="sr-Latn-BA" b="1" dirty="0">
                <a:latin typeface="Palatino Linotype" panose="02040502050505030304" pitchFamily="18" charset="0"/>
              </a:rPr>
              <a:t>Priprema kulture 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027D5-DAAF-BDF9-CB0E-664881DA82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187" y="1029697"/>
            <a:ext cx="8432362" cy="42705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Kulture tkiva se pripremaju od različitih fetalnih tkiva ili tkiva mladih životinja.</a:t>
            </a:r>
          </a:p>
          <a:p>
            <a:pPr eaLnBrk="1" hangingPunct="1"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Ćelije navedenih tkiva se disperguju metodama tripsinizacije.</a:t>
            </a:r>
          </a:p>
          <a:p>
            <a:pPr eaLnBrk="1" hangingPunct="1"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Tripsin - proteolotički enzim </a:t>
            </a:r>
          </a:p>
          <a:p>
            <a:pPr eaLnBrk="1" hangingPunct="1"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Ćelije se resuspenduju u posebnim hranljivim medijumima u kojima se inkubiraju nekoliko dana na temperaturi od 33 do 37 °C pri pH od 7 do 7,4 + 5% CO2.</a:t>
            </a:r>
          </a:p>
          <a:p>
            <a:pPr eaLnBrk="1" hangingPunct="1"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Hranljivi medijum – MEM (pH 7-7,4) + fetalni teleći serum (poseduje hranljive materije za rast i održavanje ćelija) + antibiotici i antimikotici</a:t>
            </a:r>
          </a:p>
          <a:p>
            <a:pPr eaLnBrk="1" hangingPunct="1">
              <a:defRPr/>
            </a:pPr>
            <a:endParaRPr lang="sr-Latn-R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09B43-C350-707D-C29E-C0BE9FB68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653" y1="36042" x2="29653" y2="36042"/>
                        <a14:foregroundMark x1="30486" y1="38750" x2="30486" y2="38750"/>
                        <a14:foregroundMark x1="34167" y1="20972" x2="34167" y2="20972"/>
                        <a14:foregroundMark x1="30903" y1="34861" x2="30903" y2="34861"/>
                        <a14:foregroundMark x1="21806" y1="34861" x2="21806" y2="34861"/>
                        <a14:foregroundMark x1="28194" y1="31319" x2="28194" y2="31319"/>
                        <a14:foregroundMark x1="34028" y1="29792" x2="34028" y2="29792"/>
                        <a14:foregroundMark x1="38958" y1="32361" x2="38958" y2="32361"/>
                        <a14:foregroundMark x1="41250" y1="38125" x2="41250" y2="38125"/>
                        <a14:foregroundMark x1="43403" y1="40833" x2="43681" y2="41250"/>
                        <a14:foregroundMark x1="35000" y1="41528" x2="35000" y2="41528"/>
                        <a14:foregroundMark x1="45069" y1="43125" x2="45069" y2="43125"/>
                        <a14:foregroundMark x1="42500" y1="43681" x2="42500" y2="43681"/>
                        <a14:foregroundMark x1="27917" y1="41111" x2="27917" y2="41111"/>
                        <a14:foregroundMark x1="22222" y1="44792" x2="22222" y2="44792"/>
                        <a14:foregroundMark x1="21944" y1="42986" x2="21944" y2="42986"/>
                        <a14:foregroundMark x1="25764" y1="41389" x2="25764" y2="41389"/>
                        <a14:foregroundMark x1="28750" y1="35625" x2="28750" y2="35625"/>
                        <a14:foregroundMark x1="25208" y1="36875" x2="25208" y2="3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545" y="4541711"/>
            <a:ext cx="2772383" cy="2772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88E1EF-1355-8782-B563-7692695B7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375" y1="25556" x2="39375" y2="25556"/>
                        <a14:foregroundMark x1="30903" y1="76875" x2="30903" y2="76875"/>
                        <a14:backgroundMark x1="35694" y1="84097" x2="35694" y2="84097"/>
                        <a14:backgroundMark x1="21944" y1="80556" x2="21944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659" y="5058383"/>
            <a:ext cx="2040597" cy="2040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CBEF31-F360-7BA9-8228-3400CF282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056" y1="66528" x2="48056" y2="66528"/>
                        <a14:foregroundMark x1="24653" y1="62014" x2="24653" y2="62014"/>
                        <a14:backgroundMark x1="30208" y1="81389" x2="30208" y2="8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9836" y="4950825"/>
            <a:ext cx="2255711" cy="2255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25F477-03F0-3C26-62DF-403E73246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875" y1="37153" x2="31875" y2="37153"/>
                        <a14:foregroundMark x1="35694" y1="41528" x2="35694" y2="41528"/>
                        <a14:foregroundMark x1="40694" y1="38611" x2="40694" y2="38611"/>
                        <a14:foregroundMark x1="38403" y1="34028" x2="38403" y2="34028"/>
                        <a14:foregroundMark x1="35139" y1="26389" x2="35139" y2="26389"/>
                        <a14:foregroundMark x1="39583" y1="22431" x2="39583" y2="22431"/>
                        <a14:foregroundMark x1="43819" y1="38472" x2="43819" y2="38472"/>
                        <a14:foregroundMark x1="39861" y1="34722" x2="39861" y2="34722"/>
                        <a14:foregroundMark x1="32569" y1="33611" x2="32569" y2="33611"/>
                        <a14:foregroundMark x1="30347" y1="35764" x2="30347" y2="35764"/>
                        <a14:foregroundMark x1="27639" y1="39861" x2="27639" y2="39861"/>
                        <a14:foregroundMark x1="28750" y1="42569" x2="28750" y2="42569"/>
                        <a14:foregroundMark x1="38125" y1="43681" x2="38125" y2="43681"/>
                        <a14:foregroundMark x1="43125" y1="44792" x2="43125" y2="44792"/>
                        <a14:foregroundMark x1="49028" y1="43542" x2="49028" y2="43542"/>
                        <a14:foregroundMark x1="46944" y1="38125" x2="46944" y2="38125"/>
                        <a14:foregroundMark x1="43819" y1="40000" x2="43819" y2="40000"/>
                        <a14:foregroundMark x1="42361" y1="42292" x2="42361" y2="42292"/>
                        <a14:foregroundMark x1="39236" y1="44931" x2="39236" y2="44931"/>
                        <a14:foregroundMark x1="26528" y1="45139" x2="26528" y2="45139"/>
                        <a14:foregroundMark x1="28333" y1="45556" x2="28333" y2="45556"/>
                        <a14:foregroundMark x1="29028" y1="43403" x2="29028" y2="43403"/>
                        <a14:foregroundMark x1="31875" y1="42431" x2="31875" y2="42431"/>
                        <a14:foregroundMark x1="33333" y1="44097" x2="33333" y2="44097"/>
                        <a14:foregroundMark x1="33472" y1="44097" x2="33472" y2="44097"/>
                        <a14:foregroundMark x1="34444" y1="39028" x2="34444" y2="39028"/>
                        <a14:foregroundMark x1="35278" y1="37847" x2="35278" y2="37847"/>
                        <a14:foregroundMark x1="37014" y1="34583" x2="37014" y2="34583"/>
                        <a14:foregroundMark x1="38681" y1="31944" x2="38681" y2="31944"/>
                        <a14:foregroundMark x1="39861" y1="32917" x2="39861" y2="32917"/>
                        <a14:foregroundMark x1="41944" y1="34028" x2="42083" y2="34444"/>
                        <a14:foregroundMark x1="43958" y1="36458" x2="43958" y2="36458"/>
                        <a14:foregroundMark x1="45764" y1="37569" x2="45764" y2="37569"/>
                        <a14:foregroundMark x1="47778" y1="40139" x2="47778" y2="40139"/>
                        <a14:foregroundMark x1="48056" y1="42292" x2="36597" y2="42500"/>
                        <a14:foregroundMark x1="36597" y1="42500" x2="39722" y2="38750"/>
                        <a14:backgroundMark x1="32917" y1="81250" x2="32917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62150"/>
            <a:ext cx="3132306" cy="313230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82B236A-C482-9D16-1D43-0C870F2AD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692" r="95385">
                        <a14:foregroundMark x1="20769" y1="48000" x2="20769" y2="48000"/>
                        <a14:foregroundMark x1="8462" y1="58615" x2="8462" y2="58615"/>
                        <a14:foregroundMark x1="3846" y1="57846" x2="3846" y2="57846"/>
                        <a14:foregroundMark x1="39692" y1="38462" x2="39692" y2="38462"/>
                        <a14:foregroundMark x1="33231" y1="44769" x2="33231" y2="44769"/>
                        <a14:foregroundMark x1="24154" y1="46615" x2="55231" y2="36000"/>
                        <a14:foregroundMark x1="71846" y1="34000" x2="71846" y2="34000"/>
                        <a14:foregroundMark x1="69538" y1="35077" x2="85231" y2="42769"/>
                        <a14:foregroundMark x1="51077" y1="31385" x2="51077" y2="31385"/>
                        <a14:foregroundMark x1="68769" y1="29385" x2="68769" y2="29385"/>
                        <a14:foregroundMark x1="72308" y1="30462" x2="72308" y2="30462"/>
                        <a14:foregroundMark x1="74615" y1="31231" x2="75231" y2="31385"/>
                        <a14:foregroundMark x1="95385" y1="39846" x2="95385" y2="39846"/>
                        <a14:foregroundMark x1="95077" y1="39077" x2="95077" y2="39077"/>
                        <a14:foregroundMark x1="88615" y1="36462" x2="88615" y2="36462"/>
                        <a14:foregroundMark x1="84923" y1="34308" x2="84923" y2="34308"/>
                        <a14:foregroundMark x1="78769" y1="33231" x2="78769" y2="33231"/>
                        <a14:foregroundMark x1="56615" y1="29538" x2="56615" y2="29538"/>
                        <a14:foregroundMark x1="16769" y1="46462" x2="16769" y2="46462"/>
                        <a14:backgroundMark x1="28769" y1="82769" x2="28769" y2="82769"/>
                        <a14:backgroundMark x1="13385" y1="82615" x2="13385" y2="82615"/>
                        <a14:backgroundMark x1="22769" y1="75692" x2="22769" y2="75692"/>
                        <a14:backgroundMark x1="33846" y1="71385" x2="33846" y2="71385"/>
                        <a14:backgroundMark x1="27077" y1="75538" x2="27077" y2="75538"/>
                        <a14:backgroundMark x1="40154" y1="78000" x2="40154" y2="78000"/>
                        <a14:backgroundMark x1="34154" y1="72308" x2="34154" y2="72308"/>
                        <a14:backgroundMark x1="34462" y1="72462" x2="34462" y2="72462"/>
                        <a14:backgroundMark x1="38769" y1="77692" x2="38769" y2="77692"/>
                        <a14:backgroundMark x1="44615" y1="77692" x2="44615" y2="77692"/>
                        <a14:backgroundMark x1="52154" y1="76923" x2="53077" y2="76769"/>
                        <a14:backgroundMark x1="57538" y1="71231" x2="57538" y2="71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55" y="4076099"/>
            <a:ext cx="4005161" cy="40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39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FFB011-1BC8-49B0-095A-86B25960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1" y="768485"/>
            <a:ext cx="9081722" cy="5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72CD-8A05-CDDC-E6E6-385B251A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1" y="228492"/>
            <a:ext cx="8179441" cy="107357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Palatino Linotype" panose="02040502050505030304" pitchFamily="18" charset="0"/>
              </a:rPr>
              <a:t>Procedura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izolacije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virusa</a:t>
            </a:r>
            <a:r>
              <a:rPr lang="en-US" b="1" dirty="0">
                <a:latin typeface="Palatino Linotype" panose="02040502050505030304" pitchFamily="18" charset="0"/>
              </a:rPr>
              <a:t> u </a:t>
            </a:r>
            <a:r>
              <a:rPr lang="en-US" b="1" dirty="0" err="1">
                <a:latin typeface="Palatino Linotype" panose="02040502050505030304" pitchFamily="18" charset="0"/>
              </a:rPr>
              <a:t>kulturama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163B0-8970-2266-73E1-06EF6EBB57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07" y="1669942"/>
            <a:ext cx="8774347" cy="4270581"/>
          </a:xfrm>
        </p:spPr>
        <p:txBody>
          <a:bodyPr>
            <a:normAutofit/>
          </a:bodyPr>
          <a:lstStyle/>
          <a:p>
            <a:r>
              <a:rPr lang="sr-Latn-BA" sz="1800" dirty="0">
                <a:latin typeface="Palatino Linotype" panose="02040502050505030304" pitchFamily="18" charset="0"/>
              </a:rPr>
              <a:t>I</a:t>
            </a:r>
            <a:r>
              <a:rPr lang="en-US" sz="1800" dirty="0" err="1">
                <a:latin typeface="Palatino Linotype" panose="02040502050505030304" pitchFamily="18" charset="0"/>
              </a:rPr>
              <a:t>nokulacij</a:t>
            </a:r>
            <a:r>
              <a:rPr lang="sr-Latn-BA" sz="1800" dirty="0">
                <a:latin typeface="Palatino Linotype" panose="02040502050505030304" pitchFamily="18" charset="0"/>
              </a:rPr>
              <a:t>a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prethodno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pripremljenih</a:t>
            </a:r>
            <a:r>
              <a:rPr lang="sr-Latn-BA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uzoraka</a:t>
            </a:r>
            <a:r>
              <a:rPr lang="en-US" sz="1800" dirty="0">
                <a:latin typeface="Palatino Linotype" panose="02040502050505030304" pitchFamily="18" charset="0"/>
              </a:rPr>
              <a:t> u </a:t>
            </a:r>
            <a:r>
              <a:rPr lang="en-US" sz="1800" dirty="0" err="1">
                <a:latin typeface="Palatino Linotype" panose="02040502050505030304" pitchFamily="18" charset="0"/>
              </a:rPr>
              <a:t>kulturu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tkiva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i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praćenje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promena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endParaRPr lang="sr-Latn-BA" sz="1800" dirty="0">
              <a:latin typeface="Palatino Linotype" panose="02040502050505030304" pitchFamily="18" charset="0"/>
            </a:endParaRPr>
          </a:p>
          <a:p>
            <a:r>
              <a:rPr lang="sr-Latn-BA" sz="1800" dirty="0">
                <a:latin typeface="Palatino Linotype" panose="02040502050505030304" pitchFamily="18" charset="0"/>
              </a:rPr>
              <a:t>C</a:t>
            </a:r>
            <a:r>
              <a:rPr lang="en-US" sz="1800" dirty="0" err="1">
                <a:latin typeface="Palatino Linotype" panose="02040502050505030304" pitchFamily="18" charset="0"/>
              </a:rPr>
              <a:t>itopatogen</a:t>
            </a:r>
            <a:r>
              <a:rPr lang="sr-Latn-BA" sz="1800" dirty="0">
                <a:latin typeface="Palatino Linotype" panose="02040502050505030304" pitchFamily="18" charset="0"/>
              </a:rPr>
              <a:t>i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efek</a:t>
            </a:r>
            <a:r>
              <a:rPr lang="sr-Latn-BA" sz="1800" dirty="0">
                <a:latin typeface="Palatino Linotype" panose="02040502050505030304" pitchFamily="18" charset="0"/>
              </a:rPr>
              <a:t>at</a:t>
            </a:r>
            <a:r>
              <a:rPr lang="en-US" sz="1800" dirty="0">
                <a:latin typeface="Palatino Linotype" panose="02040502050505030304" pitchFamily="18" charset="0"/>
              </a:rPr>
              <a:t> (CPE)</a:t>
            </a:r>
            <a:endParaRPr lang="sr-Latn-BA" sz="1800" dirty="0">
              <a:latin typeface="Palatino Linotype" panose="02040502050505030304" pitchFamily="18" charset="0"/>
            </a:endParaRPr>
          </a:p>
          <a:p>
            <a:r>
              <a:rPr lang="en-US" sz="1800" dirty="0" err="1">
                <a:latin typeface="Palatino Linotype" panose="02040502050505030304" pitchFamily="18" charset="0"/>
              </a:rPr>
              <a:t>Izbor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vrste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ćelijske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kulture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zavisi</a:t>
            </a:r>
            <a:r>
              <a:rPr lang="en-US" sz="1800" dirty="0">
                <a:latin typeface="Palatino Linotype" panose="02040502050505030304" pitchFamily="18" charset="0"/>
              </a:rPr>
              <a:t> od </a:t>
            </a:r>
            <a:r>
              <a:rPr lang="en-US" sz="1800" dirty="0" err="1">
                <a:latin typeface="Palatino Linotype" panose="02040502050505030304" pitchFamily="18" charset="0"/>
              </a:rPr>
              <a:t>vrste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virusa</a:t>
            </a:r>
            <a:r>
              <a:rPr lang="sr-Latn-BA" sz="1800" dirty="0">
                <a:latin typeface="Palatino Linotype" panose="02040502050505030304" pitchFamily="18" charset="0"/>
              </a:rPr>
              <a:t>/tropizma</a:t>
            </a:r>
            <a:endParaRPr lang="en-US" sz="18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2" descr="A) Representative example (A) of a hyperconfluent cell sheet in a ...">
            <a:extLst>
              <a:ext uri="{FF2B5EF4-FFF2-40B4-BE49-F238E27FC236}">
                <a16:creationId xmlns:a16="http://schemas.microsoft.com/office/drawing/2014/main" id="{205E279C-3BC4-81CA-DAE3-2AC5802D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1" y="3603990"/>
            <a:ext cx="41433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05BE008-7E4F-6C4A-6D4D-918AF926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04" y="3603990"/>
            <a:ext cx="40068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61103-65C9-098F-E9E3-F316B79C2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668" y="692141"/>
            <a:ext cx="2939802" cy="2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95869-8DA7-2A0F-10F3-3A3506DF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639" y="965336"/>
            <a:ext cx="9038454" cy="49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3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5404-70AD-585A-E580-8F51CD67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RS" b="1" dirty="0">
                <a:solidFill>
                  <a:srgbClr val="9D2512"/>
                </a:solidFill>
                <a:latin typeface="Palatino Linotype" panose="02040502050505030304" pitchFamily="18" charset="0"/>
              </a:rPr>
              <a:t>Umnožavanje herpesvirusa u kulturi 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83155B57-EC04-C50C-AC05-5C8EF9E17B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4228" y="1600201"/>
            <a:ext cx="8504238" cy="4572000"/>
          </a:xfrm>
        </p:spPr>
        <p:txBody>
          <a:bodyPr/>
          <a:lstStyle/>
          <a:p>
            <a:pPr eaLnBrk="1" hangingPunct="1"/>
            <a:r>
              <a:rPr lang="sr-Latn-RS" altLang="en-US" sz="1800" dirty="0">
                <a:latin typeface="Palatino Linotype" panose="02040502050505030304" pitchFamily="18" charset="0"/>
              </a:rPr>
              <a:t>Herpesvirusi se uspešno umnožavaju u mnogim kulturama tkiva - CPE već posle 36 do 48h od momenta inokulacije</a:t>
            </a:r>
          </a:p>
          <a:p>
            <a:pPr eaLnBrk="1" hangingPunct="1"/>
            <a:r>
              <a:rPr lang="sr-Latn-RS" altLang="en-US" sz="1800" dirty="0">
                <a:latin typeface="Palatino Linotype" panose="02040502050505030304" pitchFamily="18" charset="0"/>
              </a:rPr>
              <a:t>Pogodne ćelijske linije za herpesviruse: </a:t>
            </a:r>
            <a:r>
              <a:rPr lang="sr-Latn-RS" alt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RK-13,</a:t>
            </a:r>
            <a:r>
              <a:rPr lang="sr-Latn-RS" altLang="en-US" sz="1800" dirty="0">
                <a:latin typeface="Palatino Linotype" panose="02040502050505030304" pitchFamily="18" charset="0"/>
              </a:rPr>
              <a:t> MDBK, PK-15, Vero..</a:t>
            </a:r>
          </a:p>
          <a:p>
            <a:pPr eaLnBrk="1" hangingPunct="1"/>
            <a:r>
              <a:rPr lang="sr-Latn-RS" altLang="en-US" sz="1800" dirty="0">
                <a:latin typeface="Palatino Linotype" panose="02040502050505030304" pitchFamily="18" charset="0"/>
              </a:rPr>
              <a:t>CPE - nekrotične alteracije na nivou ćelijskih jedara, zaokrugljivanje i odlupljivanje od zida laboratorijskog posuđa</a:t>
            </a:r>
          </a:p>
          <a:p>
            <a:pPr eaLnBrk="1" hangingPunct="1"/>
            <a:r>
              <a:rPr lang="sr-Latn-RS" altLang="en-US" sz="1800" dirty="0">
                <a:latin typeface="Palatino Linotype" panose="02040502050505030304" pitchFamily="18" charset="0"/>
              </a:rPr>
              <a:t>CPE napreduje sve dok ne budu zahvaćene sve ćelije i dok se ne odvoje od dna posuđa</a:t>
            </a: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2751F1C9-1BDC-8DE3-DD2B-6933810B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41" y="3784601"/>
            <a:ext cx="7022643" cy="222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3">
            <a:extLst>
              <a:ext uri="{FF2B5EF4-FFF2-40B4-BE49-F238E27FC236}">
                <a16:creationId xmlns:a16="http://schemas.microsoft.com/office/drawing/2014/main" id="{470B70E8-6864-E1AC-2DAF-565F1E876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6" y="6011864"/>
            <a:ext cx="814155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Neinokulisana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ćelijska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linija</a:t>
            </a:r>
            <a:r>
              <a:rPr kumimoji="0" lang="sr-Latn-R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RK-13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(A); CPE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posle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72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sata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od </a:t>
            </a:r>
            <a:r>
              <a:rPr kumimoji="0" lang="sr-Latn-R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inokulacije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sojeva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EHV-1</a:t>
            </a:r>
            <a:r>
              <a:rPr kumimoji="0" lang="sr-Latn-B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(B i C)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71C9575F-1A94-EBBB-FF40-40D4C28E9F5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7721" y="1757469"/>
            <a:ext cx="8917252" cy="4572000"/>
          </a:xfrm>
        </p:spPr>
        <p:txBody>
          <a:bodyPr/>
          <a:lstStyle/>
          <a:p>
            <a:pPr eaLnBrk="1" hangingPunct="1"/>
            <a:r>
              <a:rPr lang="sr-Latn-RS" altLang="en-US" sz="2000" dirty="0">
                <a:latin typeface="Palatino Linotype" panose="02040502050505030304" pitchFamily="18" charset="0"/>
              </a:rPr>
              <a:t>Slepljivanje inficiranih ćelija i formiranje </a:t>
            </a:r>
            <a:r>
              <a:rPr lang="sr-Latn-RS" altLang="en-US" sz="2000" b="1" dirty="0">
                <a:latin typeface="Palatino Linotype" panose="02040502050505030304" pitchFamily="18" charset="0"/>
              </a:rPr>
              <a:t>sincicijuma </a:t>
            </a:r>
            <a:r>
              <a:rPr lang="sr-Latn-RS" altLang="en-US" sz="2000" dirty="0">
                <a:latin typeface="Palatino Linotype" panose="02040502050505030304" pitchFamily="18" charset="0"/>
              </a:rPr>
              <a:t>- </a:t>
            </a:r>
            <a:r>
              <a:rPr lang="sr-Latn-RS" altLang="en-US" sz="2000" b="1" dirty="0">
                <a:latin typeface="Palatino Linotype" panose="02040502050505030304" pitchFamily="18" charset="0"/>
              </a:rPr>
              <a:t>džinovske ćelij</a:t>
            </a:r>
            <a:r>
              <a:rPr lang="sr-Latn-BA" altLang="en-US" sz="2000" b="1" dirty="0">
                <a:latin typeface="Palatino Linotype" panose="02040502050505030304" pitchFamily="18" charset="0"/>
              </a:rPr>
              <a:t>e</a:t>
            </a:r>
            <a:endParaRPr lang="en-US" altLang="en-US" sz="2000" dirty="0">
              <a:latin typeface="Palatino Linotype" panose="02040502050505030304" pitchFamily="18" charset="0"/>
            </a:endParaRPr>
          </a:p>
          <a:p>
            <a:pPr eaLnBrk="1" hangingPunct="1"/>
            <a:endParaRPr lang="en-US" alt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43FA88-D877-3A4B-5902-F4B85BA5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RS" b="1" dirty="0">
                <a:solidFill>
                  <a:srgbClr val="9D2512"/>
                </a:solidFill>
                <a:latin typeface="Palatino Linotype" panose="02040502050505030304" pitchFamily="18" charset="0"/>
              </a:rPr>
              <a:t>Umnožavanje herpesvirusa u kulturi 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46E2F394-DC81-615B-A1C0-D2EFF3B7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74" y="2352077"/>
            <a:ext cx="4342859" cy="42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1A656-3578-62F1-4D86-2D8B76410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21BFE-1746-D1B0-D743-744E960BB41B}"/>
              </a:ext>
            </a:extLst>
          </p:cNvPr>
          <p:cNvSpPr/>
          <p:nvPr/>
        </p:nvSpPr>
        <p:spPr>
          <a:xfrm>
            <a:off x="990600" y="625064"/>
            <a:ext cx="1905000" cy="5775736"/>
          </a:xfrm>
          <a:prstGeom prst="rect">
            <a:avLst/>
          </a:prstGeom>
          <a:solidFill>
            <a:srgbClr val="153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6BBD6-DC6F-6F1C-BD9D-E3726D0DDF36}"/>
              </a:ext>
            </a:extLst>
          </p:cNvPr>
          <p:cNvSpPr/>
          <p:nvPr/>
        </p:nvSpPr>
        <p:spPr>
          <a:xfrm>
            <a:off x="2663536" y="625064"/>
            <a:ext cx="1905000" cy="5775736"/>
          </a:xfrm>
          <a:prstGeom prst="rect">
            <a:avLst/>
          </a:prstGeom>
          <a:solidFill>
            <a:srgbClr val="153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6EDC8-7B45-DCB3-7414-9CDEE3EE45DB}"/>
              </a:ext>
            </a:extLst>
          </p:cNvPr>
          <p:cNvSpPr/>
          <p:nvPr/>
        </p:nvSpPr>
        <p:spPr>
          <a:xfrm>
            <a:off x="4343400" y="625064"/>
            <a:ext cx="2286000" cy="5775736"/>
          </a:xfrm>
          <a:prstGeom prst="rect">
            <a:avLst/>
          </a:prstGeom>
          <a:solidFill>
            <a:srgbClr val="153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66848-3E84-1AD7-956A-4941E8993882}"/>
              </a:ext>
            </a:extLst>
          </p:cNvPr>
          <p:cNvSpPr txBox="1"/>
          <p:nvPr/>
        </p:nvSpPr>
        <p:spPr>
          <a:xfrm>
            <a:off x="572366" y="625064"/>
            <a:ext cx="60942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Virusi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nisu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ćelije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sr-Latn-RS" sz="24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bligatni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intracelularni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paraziti</a:t>
            </a:r>
            <a:endParaRPr lang="en-US" sz="24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endParaRPr lang="sr-Latn-RS" sz="24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R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eplikacija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u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potpunosti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zavisi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od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ćelije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domaćina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odnosno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njenih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mehanizama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za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stvaranje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energije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sintezu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većeg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broja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makromolekula</a:t>
            </a:r>
            <a:endParaRPr lang="sr-Latn-RS" sz="24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 algn="ctr">
              <a:buFont typeface="Arial" pitchFamily="34" charset="0"/>
              <a:buChar char="•"/>
            </a:pPr>
            <a:endParaRPr lang="sr-Latn-RS" sz="24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Izvan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žive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ćelije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virusi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su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metabolički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neaktivni</a:t>
            </a:r>
            <a:r>
              <a:rPr lang="en-US" sz="24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6CA50-2053-625E-1458-83EF317F974B}"/>
              </a:ext>
            </a:extLst>
          </p:cNvPr>
          <p:cNvSpPr txBox="1"/>
          <p:nvPr/>
        </p:nvSpPr>
        <p:spPr>
          <a:xfrm>
            <a:off x="796636" y="547747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Nadzor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nad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zaraznim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bolestima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Eradikacija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Me</a:t>
            </a:r>
            <a:r>
              <a:rPr lang="sr-Latn-R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đunarodni transport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1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17FA-D49B-38BF-64F5-0A121337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sidora\Desktop\CultureFlask_AdobeStock_3732671772_72DPI_Small.jpeg">
            <a:extLst>
              <a:ext uri="{FF2B5EF4-FFF2-40B4-BE49-F238E27FC236}">
                <a16:creationId xmlns:a16="http://schemas.microsoft.com/office/drawing/2014/main" id="{CC34ACC2-E949-E147-EF7D-121CA672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677400" cy="68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AB6442-2378-AB69-BA54-F31BA1601AF8}"/>
              </a:ext>
            </a:extLst>
          </p:cNvPr>
          <p:cNvSpPr/>
          <p:nvPr/>
        </p:nvSpPr>
        <p:spPr>
          <a:xfrm>
            <a:off x="76200" y="69989"/>
            <a:ext cx="12039600" cy="67818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05422-86CF-4312-63BD-C1A4141B15E2}"/>
              </a:ext>
            </a:extLst>
          </p:cNvPr>
          <p:cNvSpPr txBox="1"/>
          <p:nvPr/>
        </p:nvSpPr>
        <p:spPr>
          <a:xfrm>
            <a:off x="3657600" y="179539"/>
            <a:ext cx="541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Palatino Linotype" panose="02040502050505030304" pitchFamily="18" charset="0"/>
                <a:cs typeface="Arial" panose="020B0604020202020204" pitchFamily="34" charset="0"/>
              </a:rPr>
              <a:t>IZOLACIJA</a:t>
            </a:r>
            <a:r>
              <a:rPr lang="en-US" sz="2400" b="1" dirty="0">
                <a:latin typeface="Palatino Linotype" panose="02040502050505030304" pitchFamily="18" charset="0"/>
                <a:cs typeface="Arial" panose="020B0604020202020204" pitchFamily="34" charset="0"/>
              </a:rPr>
              <a:t> NA KULTURI TKIVA</a:t>
            </a:r>
            <a:endParaRPr lang="en-US" sz="24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7CAE-EAB2-094B-4717-27F231012B73}"/>
              </a:ext>
            </a:extLst>
          </p:cNvPr>
          <p:cNvSpPr txBox="1"/>
          <p:nvPr/>
        </p:nvSpPr>
        <p:spPr>
          <a:xfrm>
            <a:off x="1752600" y="733418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sr-Latn-RS" dirty="0">
                <a:latin typeface="Palatino Linotype" panose="02040502050505030304" pitchFamily="18" charset="0"/>
              </a:rPr>
              <a:t>OBRADA UZORAKA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Usitnjavanje, mešanje, centrifuga, filtracija...</a:t>
            </a:r>
          </a:p>
          <a:p>
            <a:pPr algn="ctr"/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2. IZBOR ĆEL. KULTURE I INOKULACIJA OBRAĐENOG UZORKA</a:t>
            </a:r>
          </a:p>
          <a:p>
            <a:pPr algn="ctr"/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3. INKUBACIJA</a:t>
            </a:r>
          </a:p>
          <a:p>
            <a:pPr algn="ctr"/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(Posle 7 dana – PASAŽA VIRUSA KROZ ĆELIJSKE KULTURE)</a:t>
            </a:r>
          </a:p>
          <a:p>
            <a:pPr algn="ctr"/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CITOPATOGENI EFEKAT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0ACFC3-CFA7-9074-A9F8-8048D747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719127"/>
            <a:ext cx="7028774" cy="27377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A9BE7A-7C8B-206A-C2F4-5E5BCF68F95F}"/>
              </a:ext>
            </a:extLst>
          </p:cNvPr>
          <p:cNvSpPr/>
          <p:nvPr/>
        </p:nvSpPr>
        <p:spPr>
          <a:xfrm>
            <a:off x="1524000" y="3530878"/>
            <a:ext cx="9144000" cy="32230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88D41-77E3-6C96-20DD-D31139995B8A}"/>
              </a:ext>
            </a:extLst>
          </p:cNvPr>
          <p:cNvSpPr txBox="1"/>
          <p:nvPr/>
        </p:nvSpPr>
        <p:spPr>
          <a:xfrm>
            <a:off x="3401439" y="4259169"/>
            <a:ext cx="5352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Zaobljivanje ćelija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Odvajanje ćelija od podloge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Liza i smrt ćelija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Formiranje sincicijuma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Potpuno razaranje sloja ćelija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F9FCCDDF-E77A-3A10-6478-EC17729D6062}"/>
              </a:ext>
            </a:extLst>
          </p:cNvPr>
          <p:cNvCxnSpPr/>
          <p:nvPr/>
        </p:nvCxnSpPr>
        <p:spPr>
          <a:xfrm flipV="1">
            <a:off x="7833468" y="3882660"/>
            <a:ext cx="1524000" cy="990600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9BEB0AF-1E64-3B7A-A13C-B3DD5C42A9BB}"/>
              </a:ext>
            </a:extLst>
          </p:cNvPr>
          <p:cNvSpPr txBox="1"/>
          <p:nvPr/>
        </p:nvSpPr>
        <p:spPr>
          <a:xfrm>
            <a:off x="9357468" y="3449782"/>
            <a:ext cx="242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IDENTIFIKACIJA MOLEKULARNIM ILI IMUNOLOŠKIM METODAMA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8CD102-0FD5-2CC0-0806-20C9275A8A58}"/>
              </a:ext>
            </a:extLst>
          </p:cNvPr>
          <p:cNvSpPr txBox="1"/>
          <p:nvPr/>
        </p:nvSpPr>
        <p:spPr>
          <a:xfrm>
            <a:off x="-290945" y="3973002"/>
            <a:ext cx="487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NECITOPATOGENI VIRUSI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80D56-7220-9A17-8DAE-0C80BBAFB58B}"/>
              </a:ext>
            </a:extLst>
          </p:cNvPr>
          <p:cNvSpPr txBox="1"/>
          <p:nvPr/>
        </p:nvSpPr>
        <p:spPr>
          <a:xfrm>
            <a:off x="2908264" y="98007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Z   O   L   A   C   I   J   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3B075-F89F-7384-4C05-8F83D48C9D8A}"/>
              </a:ext>
            </a:extLst>
          </p:cNvPr>
          <p:cNvSpPr txBox="1"/>
          <p:nvPr/>
        </p:nvSpPr>
        <p:spPr>
          <a:xfrm>
            <a:off x="4114800" y="67827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EMBRIONIRANA JAJA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52A18-C8A0-8D98-B53B-88B16C3B594D}"/>
              </a:ext>
            </a:extLst>
          </p:cNvPr>
          <p:cNvSpPr txBox="1"/>
          <p:nvPr/>
        </p:nvSpPr>
        <p:spPr>
          <a:xfrm>
            <a:off x="3013364" y="43434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1. PRIPREMA UZORAKA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Isto </a:t>
            </a:r>
            <a:r>
              <a:rPr lang="en-US" dirty="0" err="1">
                <a:latin typeface="Palatino Linotype" panose="02040502050505030304" pitchFamily="18" charset="0"/>
              </a:rPr>
              <a:t>kao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kod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sr-Latn-RS" dirty="0">
                <a:latin typeface="Palatino Linotype" panose="02040502050505030304" pitchFamily="18" charset="0"/>
              </a:rPr>
              <a:t>ćelijske kulture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86746-44A6-3ED5-B7B1-C9F004A02B21}"/>
              </a:ext>
            </a:extLst>
          </p:cNvPr>
          <p:cNvSpPr txBox="1"/>
          <p:nvPr/>
        </p:nvSpPr>
        <p:spPr>
          <a:xfrm>
            <a:off x="1705221" y="4902674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2. </a:t>
            </a:r>
            <a:r>
              <a:rPr lang="sr-Latn-RS" dirty="0">
                <a:latin typeface="Palatino Linotype" panose="02040502050505030304" pitchFamily="18" charset="0"/>
              </a:rPr>
              <a:t>LAMPIRANJE</a:t>
            </a:r>
            <a:r>
              <a:rPr lang="en-US" dirty="0">
                <a:latin typeface="Palatino Linotype" panose="02040502050505030304" pitchFamily="18" charset="0"/>
              </a:rPr>
              <a:t> I OBELE</a:t>
            </a:r>
            <a:r>
              <a:rPr lang="sr-Latn-RS" dirty="0">
                <a:latin typeface="Palatino Linotype" panose="02040502050505030304" pitchFamily="18" charset="0"/>
              </a:rPr>
              <a:t>ŽAVANJE JAJA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3. </a:t>
            </a:r>
            <a:r>
              <a:rPr lang="sr-Latn-RS" dirty="0">
                <a:latin typeface="Palatino Linotype" panose="02040502050505030304" pitchFamily="18" charset="0"/>
              </a:rPr>
              <a:t>DEZINFEKCIJA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4. </a:t>
            </a:r>
            <a:r>
              <a:rPr lang="sr-Latn-RS" dirty="0">
                <a:latin typeface="Palatino Linotype" panose="02040502050505030304" pitchFamily="18" charset="0"/>
              </a:rPr>
              <a:t>BUŠENJE OTVORA (U ZAVISNOSTI OD MESTA INOKULACIJE)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5. </a:t>
            </a:r>
            <a:r>
              <a:rPr lang="sr-Latn-RS" dirty="0">
                <a:latin typeface="Palatino Linotype" panose="02040502050505030304" pitchFamily="18" charset="0"/>
              </a:rPr>
              <a:t>INOKULACIJA PRIPREMLJENOG UZORKA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6. OTVOR SE ZATVARA PARAFINOM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7. INKUBACIJA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147" name="Picture 3" descr="C:\Users\Isidora\Desktop\normally-developing-chicken-e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71" y="1230397"/>
            <a:ext cx="5743900" cy="30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8400" y="1450635"/>
            <a:ext cx="2885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Freestyle Script" panose="030804020302050B0404" pitchFamily="66" charset="0"/>
                <a:cs typeface="Poppins" panose="00000500000000000000" pitchFamily="2" charset="0"/>
              </a:rPr>
              <a:t>Vazd</a:t>
            </a:r>
            <a:r>
              <a:rPr lang="en-US" sz="3200" dirty="0">
                <a:solidFill>
                  <a:schemeClr val="bg1"/>
                </a:solidFill>
                <a:latin typeface="Freestyle Script" panose="030804020302050B0404" pitchFamily="66" charset="0"/>
                <a:cs typeface="Poppins" panose="00000500000000000000" pitchFamily="2" charset="0"/>
              </a:rPr>
              <a:t>.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Freestyle Script" panose="030804020302050B0404" pitchFamily="66" charset="0"/>
                <a:cs typeface="Poppins" panose="00000500000000000000" pitchFamily="2" charset="0"/>
              </a:rPr>
              <a:t>komora</a:t>
            </a:r>
            <a:endParaRPr lang="en-US" sz="3200" dirty="0">
              <a:solidFill>
                <a:schemeClr val="bg1"/>
              </a:solidFill>
              <a:latin typeface="Freestyle Script" panose="030804020302050B0404" pitchFamily="66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55C50-563E-4CC3-A770-1083E4E78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5" b="90025" l="10000" r="98500">
                        <a14:foregroundMark x1="44900" y1="16900" x2="73900" y2="14922"/>
                        <a14:foregroundMark x1="79100" y1="25392" x2="86000" y2="33059"/>
                        <a14:foregroundMark x1="86000" y1="33059" x2="87800" y2="40890"/>
                        <a14:foregroundMark x1="87800" y1="40890" x2="86900" y2="46331"/>
                        <a14:foregroundMark x1="75400" y1="79060" x2="55800" y2="84171"/>
                        <a14:foregroundMark x1="65200" y1="29926" x2="71400" y2="44518"/>
                        <a14:foregroundMark x1="73500" y1="35532" x2="71600" y2="36933"/>
                        <a14:foregroundMark x1="94400" y1="35037" x2="97200" y2="45754"/>
                        <a14:foregroundMark x1="98300" y1="43693" x2="98500" y2="40890"/>
                        <a14:foregroundMark x1="97200" y1="33636" x2="95100" y2="30091"/>
                        <a14:foregroundMark x1="94400" y1="27453" x2="93400" y2="22671"/>
                        <a14:foregroundMark x1="22200" y1="57214" x2="24000" y2="59357"/>
                        <a14:foregroundMark x1="63000" y1="90354" x2="54300" y2="90025"/>
                        <a14:foregroundMark x1="54300" y1="90025" x2="51500" y2="88541"/>
                        <a14:foregroundMark x1="42500" y1="83430" x2="36600" y2="78153"/>
                        <a14:foregroundMark x1="36600" y1="78153" x2="36600" y2="77824"/>
                        <a14:foregroundMark x1="24200" y1="61088" x2="38900" y2="81121"/>
                        <a14:foregroundMark x1="38900" y1="81121" x2="44400" y2="85738"/>
                        <a14:foregroundMark x1="37400" y1="79967" x2="33100" y2="75021"/>
                        <a14:foregroundMark x1="23900" y1="62490" x2="33300" y2="77329"/>
                        <a14:backgroundMark x1="79601" y1="4000" x2="81818" y2="7040"/>
                        <a14:backgroundMark x1="80931" y1="7040" x2="74723" y2="4160"/>
                        <a14:backgroundMark x1="79601" y1="3520" x2="74723" y2="12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71" y="650346"/>
            <a:ext cx="3036458" cy="4212573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B450C572-A746-9EBF-98A1-9EBBAF948439}"/>
              </a:ext>
            </a:extLst>
          </p:cNvPr>
          <p:cNvSpPr/>
          <p:nvPr/>
        </p:nvSpPr>
        <p:spPr>
          <a:xfrm rot="5842975">
            <a:off x="6718264" y="1475333"/>
            <a:ext cx="228600" cy="700921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0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EEDE9-C329-3A1E-C135-B66C48ED4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41"/>
            <a:ext cx="8229600" cy="679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3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CAC8C-77C8-63B8-8DB2-2C43FEC8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0202D0-2BE2-79C4-796A-DC5BEA458263}"/>
              </a:ext>
            </a:extLst>
          </p:cNvPr>
          <p:cNvSpPr txBox="1"/>
          <p:nvPr/>
        </p:nvSpPr>
        <p:spPr>
          <a:xfrm>
            <a:off x="3352800" y="2286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Z   O   L   A   C   I   J   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02484-86D5-D71C-6D96-44A0A7E6AA42}"/>
              </a:ext>
            </a:extLst>
          </p:cNvPr>
          <p:cNvSpPr txBox="1"/>
          <p:nvPr/>
        </p:nvSpPr>
        <p:spPr>
          <a:xfrm>
            <a:off x="4191000" y="82030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LABORATORIJSKE ŽIVOTINJE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583D9-4D36-8188-274A-EC602C6BB14B}"/>
              </a:ext>
            </a:extLst>
          </p:cNvPr>
          <p:cNvSpPr txBox="1"/>
          <p:nvPr/>
        </p:nvSpPr>
        <p:spPr>
          <a:xfrm>
            <a:off x="4800600" y="121734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BIOLOŠKI OGLED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A74631-8F09-87DB-123F-CB8400991858}"/>
              </a:ext>
            </a:extLst>
          </p:cNvPr>
          <p:cNvSpPr/>
          <p:nvPr/>
        </p:nvSpPr>
        <p:spPr>
          <a:xfrm>
            <a:off x="0" y="1990643"/>
            <a:ext cx="12192000" cy="34195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Isidora\Desktop\sdvds.png">
            <a:extLst>
              <a:ext uri="{FF2B5EF4-FFF2-40B4-BE49-F238E27FC236}">
                <a16:creationId xmlns:a16="http://schemas.microsoft.com/office/drawing/2014/main" id="{C5BB29EF-36E5-B57C-4B30-87C3FE15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3407"/>
            <a:ext cx="5056835" cy="33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297A3-58A9-DEF8-03C7-B275505B2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009320"/>
            <a:ext cx="5105400" cy="34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97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7AD00-A555-5292-37F0-C708F7C5E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0A0BCA-379D-605A-495D-D299A8C30602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1A75D-7324-4851-1159-25CA61DBDC5B}"/>
              </a:ext>
            </a:extLst>
          </p:cNvPr>
          <p:cNvSpPr txBox="1"/>
          <p:nvPr/>
        </p:nvSpPr>
        <p:spPr>
          <a:xfrm>
            <a:off x="4648200" y="1600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IMUNOHISTOHEMIJA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4EEE1-EE9A-9D04-BC8D-2458FE89AC4B}"/>
              </a:ext>
            </a:extLst>
          </p:cNvPr>
          <p:cNvSpPr txBox="1"/>
          <p:nvPr/>
        </p:nvSpPr>
        <p:spPr>
          <a:xfrm>
            <a:off x="28956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Direktno u materijalu ili nakon inokulacije u ćelijske kulture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621A5-7AE1-317B-7C39-1E8B93E3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438400"/>
            <a:ext cx="3812146" cy="3300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CF42E2-B8DA-1FEF-076E-1027D5331D98}"/>
              </a:ext>
            </a:extLst>
          </p:cNvPr>
          <p:cNvSpPr txBox="1"/>
          <p:nvPr/>
        </p:nvSpPr>
        <p:spPr>
          <a:xfrm>
            <a:off x="5334000" y="31242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Palatino Linotype" panose="02040502050505030304" pitchFamily="18" charset="0"/>
              </a:rPr>
              <a:t>Lokalizacija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virusnih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antigena</a:t>
            </a:r>
            <a:r>
              <a:rPr lang="en-US" sz="2400" dirty="0">
                <a:latin typeface="Palatino Linotype" panose="02040502050505030304" pitchFamily="18" charset="0"/>
              </a:rPr>
              <a:t> u </a:t>
            </a:r>
            <a:r>
              <a:rPr lang="en-US" sz="2400" dirty="0" err="1">
                <a:latin typeface="Palatino Linotype" panose="02040502050505030304" pitchFamily="18" charset="0"/>
              </a:rPr>
              <a:t>pojedinim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tkivima</a:t>
            </a:r>
            <a:r>
              <a:rPr lang="en-US" sz="2400" dirty="0">
                <a:latin typeface="Palatino Linotype" panose="02040502050505030304" pitchFamily="18" charset="0"/>
              </a:rPr>
              <a:t> je </a:t>
            </a:r>
            <a:r>
              <a:rPr lang="en-US" sz="2400" dirty="0" err="1">
                <a:latin typeface="Palatino Linotype" panose="02040502050505030304" pitchFamily="18" charset="0"/>
              </a:rPr>
              <a:t>moguća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primenom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odgovarajućih</a:t>
            </a:r>
            <a:endParaRPr lang="en-US" sz="2400" dirty="0">
              <a:latin typeface="Palatino Linotype" panose="02040502050505030304" pitchFamily="18" charset="0"/>
            </a:endParaRPr>
          </a:p>
          <a:p>
            <a:pPr algn="ctr"/>
            <a:r>
              <a:rPr lang="en-US" sz="2400" dirty="0" err="1">
                <a:latin typeface="Palatino Linotype" panose="02040502050505030304" pitchFamily="18" charset="0"/>
              </a:rPr>
              <a:t>specifičnih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antitela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obeleženih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enzimima</a:t>
            </a:r>
            <a:endParaRPr lang="en-US" sz="2400" dirty="0">
              <a:latin typeface="Palatino Linotype" panose="02040502050505030304" pitchFamily="18" charset="0"/>
            </a:endParaRPr>
          </a:p>
          <a:p>
            <a:pPr algn="ctr"/>
            <a:endParaRPr lang="en-US" sz="2400" dirty="0">
              <a:latin typeface="Palatino Linotype" panose="02040502050505030304" pitchFamily="18" charset="0"/>
            </a:endParaRPr>
          </a:p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8505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30E1-6803-15CA-45B2-3D2D9FA1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Isidora\Desktop\109-diagnosis-of-animal-rabies-by-immunofluorescence-images.jpg">
            <a:extLst>
              <a:ext uri="{FF2B5EF4-FFF2-40B4-BE49-F238E27FC236}">
                <a16:creationId xmlns:a16="http://schemas.microsoft.com/office/drawing/2014/main" id="{760F5B5B-2BFD-943A-2BC9-0C158BAC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626641"/>
            <a:ext cx="4952999" cy="31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DC869-FAAC-C2E3-63A3-A23CFF52DA96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60696-DD95-564E-41BA-28567F352BDA}"/>
              </a:ext>
            </a:extLst>
          </p:cNvPr>
          <p:cNvSpPr txBox="1"/>
          <p:nvPr/>
        </p:nvSpPr>
        <p:spPr>
          <a:xfrm>
            <a:off x="4322155" y="145834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IMUNOFLUORESCENCIJA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D4E54-FF40-7B54-20C2-C81B3F6A46BC}"/>
              </a:ext>
            </a:extLst>
          </p:cNvPr>
          <p:cNvSpPr txBox="1"/>
          <p:nvPr/>
        </p:nvSpPr>
        <p:spPr>
          <a:xfrm>
            <a:off x="26670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Direktno u materijalu ili nakon inokulacije u ćelijske kulture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77FBE-323F-7935-BD18-EB809B8DE5BB}"/>
              </a:ext>
            </a:extLst>
          </p:cNvPr>
          <p:cNvSpPr/>
          <p:nvPr/>
        </p:nvSpPr>
        <p:spPr>
          <a:xfrm>
            <a:off x="25078" y="1930190"/>
            <a:ext cx="1186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Metod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imunofluorescencije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zasniva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ju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na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korišćenju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At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obeleženih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fluorescentnim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bojama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tzv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fluorohromima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(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npr. 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fluorescein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izotiocijnat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– FITC</a:t>
            </a:r>
            <a:r>
              <a:rPr lang="vi-VN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) koji pri određenoj talasnoj dužini svetlosnih zraka 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emituju</a:t>
            </a:r>
            <a:r>
              <a:rPr lang="vi-VN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fluorescenciju</a:t>
            </a:r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Re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zultat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posmatra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na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fluorescentnom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mikroskopu</a:t>
            </a:r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Direktna i indirektna imunofluorescencija</a:t>
            </a:r>
            <a:endParaRPr lang="en-U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endParaRPr lang="en-US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6" name="Picture 2" descr="C:\Users\Isidora\Desktop\Direct-immunofluorescence-test-with-positive-result-for-BCoV-from-the-ileum-left-red.png">
            <a:extLst>
              <a:ext uri="{FF2B5EF4-FFF2-40B4-BE49-F238E27FC236}">
                <a16:creationId xmlns:a16="http://schemas.microsoft.com/office/drawing/2014/main" id="{A8A786A4-A5F4-CF17-ECD1-88A83175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63499"/>
            <a:ext cx="3621887" cy="30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599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117F9-8B24-EBCD-BC81-6571FACAB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95203B-93E2-8684-DB20-FBC2060C3ED7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2794E-6244-2CE8-78F9-4E1BADCDEB6B}"/>
              </a:ext>
            </a:extLst>
          </p:cNvPr>
          <p:cNvSpPr txBox="1"/>
          <p:nvPr/>
        </p:nvSpPr>
        <p:spPr>
          <a:xfrm>
            <a:off x="4322155" y="145834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IMUNOFLUORESCENCIJA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B6323E-34A8-B273-7E0A-9EC5E360B97D}"/>
              </a:ext>
            </a:extLst>
          </p:cNvPr>
          <p:cNvSpPr txBox="1"/>
          <p:nvPr/>
        </p:nvSpPr>
        <p:spPr>
          <a:xfrm>
            <a:off x="26670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Direktno u materijalu ili nakon inokulacije u ćelijske kulture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FA1E5-1822-A8A8-08CE-6C0063FC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67" y="2354483"/>
            <a:ext cx="12492133" cy="3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9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7CD0D-C204-A4CF-91C0-C4CC2428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62D6-4514-E304-FC42-7906FF28DE85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F6BAC-DE0F-1B50-4B57-1943070E997B}"/>
              </a:ext>
            </a:extLst>
          </p:cNvPr>
          <p:cNvSpPr txBox="1"/>
          <p:nvPr/>
        </p:nvSpPr>
        <p:spPr>
          <a:xfrm>
            <a:off x="4322155" y="145834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IMUNOFLUORESCENCIJA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6725B-3519-8F37-9E7D-6CDAADB34992}"/>
              </a:ext>
            </a:extLst>
          </p:cNvPr>
          <p:cNvSpPr txBox="1"/>
          <p:nvPr/>
        </p:nvSpPr>
        <p:spPr>
          <a:xfrm>
            <a:off x="26670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Direktno u materijalu ili nakon inokulacije u ćelijske kulture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2F0880-82EE-72E8-4AE0-FD34B125B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"/>
          <a:stretch>
            <a:fillRect/>
          </a:stretch>
        </p:blipFill>
        <p:spPr>
          <a:xfrm>
            <a:off x="1905000" y="1832497"/>
            <a:ext cx="8077200" cy="468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54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1D80A-834C-2D2A-6533-8E19D8CA5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DC863-D5D9-72F8-306E-64D14AA4CAB3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C4909-AB2E-3884-D0EB-24C4F37D777B}"/>
              </a:ext>
            </a:extLst>
          </p:cNvPr>
          <p:cNvSpPr txBox="1"/>
          <p:nvPr/>
        </p:nvSpPr>
        <p:spPr>
          <a:xfrm>
            <a:off x="5334000" y="914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ELISA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" y="2151626"/>
            <a:ext cx="1112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 err="1">
                <a:latin typeface="Palatino Linotype" panose="02040502050505030304" pitchFamily="18" charset="0"/>
              </a:rPr>
              <a:t>Imunoenzimske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metode</a:t>
            </a:r>
            <a:r>
              <a:rPr lang="en-US" sz="2000" dirty="0">
                <a:latin typeface="Palatino Linotype" panose="02040502050505030304" pitchFamily="18" charset="0"/>
              </a:rPr>
              <a:t> (</a:t>
            </a:r>
            <a:r>
              <a:rPr lang="en-US" sz="2000" i="1" dirty="0">
                <a:latin typeface="Palatino Linotype" panose="02040502050505030304" pitchFamily="18" charset="0"/>
              </a:rPr>
              <a:t>Enzyme Linked </a:t>
            </a:r>
            <a:r>
              <a:rPr lang="en-US" sz="2000" i="1" dirty="0" err="1">
                <a:latin typeface="Palatino Linotype" panose="02040502050505030304" pitchFamily="18" charset="0"/>
              </a:rPr>
              <a:t>Immunosorbent</a:t>
            </a:r>
            <a:r>
              <a:rPr lang="en-US" sz="2000" i="1" dirty="0">
                <a:latin typeface="Palatino Linotype" panose="02040502050505030304" pitchFamily="18" charset="0"/>
              </a:rPr>
              <a:t> Assay</a:t>
            </a:r>
            <a:r>
              <a:rPr lang="en-US" sz="2000" dirty="0">
                <a:latin typeface="Palatino Linotype" panose="02040502050505030304" pitchFamily="18" charset="0"/>
              </a:rPr>
              <a:t>, ELISA) se</a:t>
            </a:r>
            <a:r>
              <a:rPr lang="sr-Latn-RS" sz="2000" dirty="0">
                <a:latin typeface="Palatino Linotype" panose="02040502050505030304" pitchFamily="18" charset="0"/>
              </a:rPr>
              <a:t> </a:t>
            </a:r>
            <a:r>
              <a:rPr lang="it-IT" sz="2000" dirty="0">
                <a:latin typeface="Palatino Linotype" panose="02040502050505030304" pitchFamily="18" charset="0"/>
              </a:rPr>
              <a:t>zasnivaju na primeni </a:t>
            </a:r>
            <a:r>
              <a:rPr lang="sr-Latn-RS" sz="2000" dirty="0">
                <a:latin typeface="Palatino Linotype" panose="02040502050505030304" pitchFamily="18" charset="0"/>
              </a:rPr>
              <a:t>Ag</a:t>
            </a:r>
            <a:r>
              <a:rPr lang="it-IT" sz="2000" dirty="0">
                <a:latin typeface="Palatino Linotype" panose="02040502050505030304" pitchFamily="18" charset="0"/>
              </a:rPr>
              <a:t> ili </a:t>
            </a:r>
            <a:r>
              <a:rPr lang="sr-Latn-RS" sz="2000" dirty="0">
                <a:latin typeface="Palatino Linotype" panose="02040502050505030304" pitchFamily="18" charset="0"/>
              </a:rPr>
              <a:t>At</a:t>
            </a:r>
            <a:r>
              <a:rPr lang="it-IT" sz="2000" dirty="0">
                <a:latin typeface="Palatino Linotype" panose="02040502050505030304" pitchFamily="18" charset="0"/>
              </a:rPr>
              <a:t> koji se obeležavaju </a:t>
            </a:r>
            <a:r>
              <a:rPr lang="en-US" sz="2000" b="1" dirty="0" err="1">
                <a:latin typeface="Palatino Linotype" panose="02040502050505030304" pitchFamily="18" charset="0"/>
              </a:rPr>
              <a:t>enzimima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sr-Latn-RS" sz="2000" dirty="0">
              <a:latin typeface="Palatino Linotype" panose="02040502050505030304" pitchFamily="18" charset="0"/>
            </a:endParaRPr>
          </a:p>
          <a:p>
            <a:pPr algn="just">
              <a:defRPr/>
            </a:pPr>
            <a:r>
              <a:rPr lang="en-US" sz="2000" dirty="0">
                <a:latin typeface="Palatino Linotype" panose="02040502050505030304" pitchFamily="18" charset="0"/>
              </a:rPr>
              <a:t>I</a:t>
            </a:r>
            <a:r>
              <a:rPr lang="sr-Latn-RS" sz="2000" dirty="0">
                <a:latin typeface="Palatino Linotype" panose="02040502050505030304" pitchFamily="18" charset="0"/>
              </a:rPr>
              <a:t>zvode </a:t>
            </a:r>
            <a:r>
              <a:rPr lang="en-US" sz="2000" dirty="0">
                <a:latin typeface="Palatino Linotype" panose="02040502050505030304" pitchFamily="18" charset="0"/>
              </a:rPr>
              <a:t>se </a:t>
            </a:r>
            <a:r>
              <a:rPr lang="sr-Latn-RS" sz="2000" dirty="0">
                <a:latin typeface="Palatino Linotype" panose="02040502050505030304" pitchFamily="18" charset="0"/>
              </a:rPr>
              <a:t>u </a:t>
            </a:r>
            <a:r>
              <a:rPr lang="en-US" sz="2000" b="1" dirty="0" err="1">
                <a:latin typeface="Palatino Linotype" panose="02040502050505030304" pitchFamily="18" charset="0"/>
              </a:rPr>
              <a:t>mikrotitracioni</a:t>
            </a:r>
            <a:r>
              <a:rPr lang="sr-Latn-RS" sz="2000" b="1" dirty="0">
                <a:latin typeface="Palatino Linotype" panose="02040502050505030304" pitchFamily="18" charset="0"/>
              </a:rPr>
              <a:t>m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ploča</a:t>
            </a:r>
            <a:r>
              <a:rPr lang="sr-Latn-RS" sz="2000" b="1" dirty="0">
                <a:latin typeface="Palatino Linotype" panose="02040502050505030304" pitchFamily="18" charset="0"/>
              </a:rPr>
              <a:t>ma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sr-Latn-RS" sz="2000" dirty="0"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7154" y="3890766"/>
            <a:ext cx="426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Usled prisustva hromogena golim okom se može uočiti da li je reakcija + ili - međutim, reakcija se precizno očitava </a:t>
            </a:r>
            <a:r>
              <a:rPr lang="sr-Latn-RS" sz="2000" b="1" dirty="0">
                <a:latin typeface="Palatino Linotype" panose="02040502050505030304" pitchFamily="18" charset="0"/>
              </a:rPr>
              <a:t>spektrofotometrom</a:t>
            </a:r>
          </a:p>
          <a:p>
            <a:pPr algn="just">
              <a:defRPr/>
            </a:pPr>
            <a:endParaRPr lang="sr-Latn-RS" sz="2000" dirty="0">
              <a:latin typeface="Palatino Linotype" panose="0204050205050503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 Direktna (sendvič) ELISA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 Indirektna ELISA (iELISA)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Latn-RS" sz="2000" dirty="0">
                <a:latin typeface="Palatino Linotype" panose="02040502050505030304" pitchFamily="18" charset="0"/>
              </a:rPr>
              <a:t> Kompetitivna ELISA (cELISA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6146" name="Picture 2" descr="C:\Users\Isidora\Desktop\17_don_eli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971800"/>
            <a:ext cx="4914900" cy="347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58A50-8FB7-446B-F705-70E4AE80D3A2}"/>
              </a:ext>
            </a:extLst>
          </p:cNvPr>
          <p:cNvSpPr txBox="1"/>
          <p:nvPr/>
        </p:nvSpPr>
        <p:spPr>
          <a:xfrm>
            <a:off x="2743200" y="1305823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Direktno u materijalu ili nakon inokulacije u ćelijske kulture</a:t>
            </a:r>
            <a:endParaRPr lang="en-US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1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0911" y="152400"/>
            <a:ext cx="4410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sr-Latn-R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Direktna (sendvič) ELISA</a:t>
            </a:r>
          </a:p>
        </p:txBody>
      </p:sp>
      <p:pic>
        <p:nvPicPr>
          <p:cNvPr id="7170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38401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981201" y="4800600"/>
            <a:ext cx="22127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38" y="483059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79" y="48446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446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268788" y="5039663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51333" y="486175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1.At protiv mikroorganizma čije se prisustvo ispituje – vezana za dno bazenčića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3120000">
            <a:off x="2324947" y="4388316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3120000">
            <a:off x="2958131" y="4390117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3120000">
            <a:off x="3450124" y="4390118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68787" y="4561817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81600" y="421541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2.Uzorak sumnjiv na prisustvo određenog mikroorganizma (Ag)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????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981200" y="4215418"/>
            <a:ext cx="594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50200" y="400635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Inkubacija + ispiranje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2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13009" y="379728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1953" y="379728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88289" y="379728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/>
          <p:nvPr/>
        </p:nvSpPr>
        <p:spPr>
          <a:xfrm>
            <a:off x="2242980" y="35052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904687" y="349431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74713" y="35052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342150" y="3651243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68" name="TextBox 7167"/>
          <p:cNvSpPr txBox="1"/>
          <p:nvPr/>
        </p:nvSpPr>
        <p:spPr>
          <a:xfrm>
            <a:off x="5254962" y="3423897"/>
            <a:ext cx="388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3.Specifična At (protiv datog Ag) obeležena enzimom - konjugovana 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981200" y="3352800"/>
            <a:ext cx="594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9248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Inkubacija + ispiranje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171" name="Flowchart: Stored Data 7170"/>
          <p:cNvSpPr/>
          <p:nvPr/>
        </p:nvSpPr>
        <p:spPr>
          <a:xfrm rot="5400000">
            <a:off x="2187802" y="2901964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Stored Data 40"/>
          <p:cNvSpPr/>
          <p:nvPr/>
        </p:nvSpPr>
        <p:spPr>
          <a:xfrm rot="5400000">
            <a:off x="2775078" y="2901965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Stored Data 41"/>
          <p:cNvSpPr/>
          <p:nvPr/>
        </p:nvSpPr>
        <p:spPr>
          <a:xfrm rot="5400000">
            <a:off x="3336808" y="2901964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717613" y="2670733"/>
            <a:ext cx="1180305" cy="397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72" name="TextBox 7171"/>
          <p:cNvSpPr txBox="1"/>
          <p:nvPr/>
        </p:nvSpPr>
        <p:spPr>
          <a:xfrm>
            <a:off x="4953001" y="2041021"/>
            <a:ext cx="39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174" name="TextBox 7173"/>
          <p:cNvSpPr txBox="1"/>
          <p:nvPr/>
        </p:nvSpPr>
        <p:spPr>
          <a:xfrm>
            <a:off x="1713081" y="137160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175" name="TextBox 7174"/>
          <p:cNvSpPr txBox="1"/>
          <p:nvPr/>
        </p:nvSpPr>
        <p:spPr>
          <a:xfrm>
            <a:off x="1714500" y="8382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r-Latn-RS" sz="2000" dirty="0">
                <a:latin typeface="Palatino Linotype" panose="02040502050505030304" pitchFamily="18" charset="0"/>
              </a:rPr>
              <a:t>Primenjuje se za otkrivanje Ag u uzorku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5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44053" y="253004"/>
            <a:ext cx="416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VELI</a:t>
            </a:r>
            <a:r>
              <a:rPr lang="sr-Latn-RS" sz="28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ČINA</a:t>
            </a:r>
            <a:r>
              <a:rPr lang="en-US" sz="28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I</a:t>
            </a:r>
            <a:r>
              <a:rPr lang="sr-Latn-RS" sz="28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OBLIK</a:t>
            </a:r>
            <a:endParaRPr lang="en-US" sz="28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8500" y="1676400"/>
            <a:ext cx="571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05501" y="1524000"/>
            <a:ext cx="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58200" y="1510145"/>
            <a:ext cx="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13688" y="1627837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rgbClr val="C00000"/>
                </a:solidFill>
              </a:rPr>
              <a:t>nm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Isidora\Desktop\basic-rgb-1868183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0" b="97458" l="5738" r="97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6" y="2036692"/>
            <a:ext cx="2049309" cy="19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sidora\Desktop\basic-rgb-186818317 -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1" b="99535" l="1944" r="99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09" y="3928557"/>
            <a:ext cx="2237290" cy="20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sidora\Desktop\basic-rgb-186818317 - Copy - Copy (4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3" b="98584" l="8939" r="8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85" y="2932756"/>
            <a:ext cx="1713715" cy="33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sidora\Desktop\basic-rgb-186818317 - Copy - Copy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7524" l="6522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01" y="2417377"/>
            <a:ext cx="2105907" cy="237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sidora\Desktop\basic-rgb-186818317 - Copy - Copy (6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81" b="89881" l="4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600" y="2155346"/>
            <a:ext cx="2086559" cy="18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921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24" y="6297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1676401" y="2965438"/>
            <a:ext cx="22127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38" y="2995435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79" y="3009465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09465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963988" y="3204501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46533" y="302658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1.At protiv mikroorganizma čije se prisustvo ispituje – vezama za dno bazenčića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3120000">
            <a:off x="2020147" y="2553154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3120000">
            <a:off x="2653331" y="2554955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3120000">
            <a:off x="3145324" y="2554956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3987" y="2726655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6800" y="2380257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andara" pitchFamily="34" charset="0"/>
              </a:rPr>
              <a:t>2.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Uzorak sumnjiv na prisustvo određenog mikroorganizma (Ag)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???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76400" y="2380256"/>
            <a:ext cx="594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08209" y="1962124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47153" y="1962124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83489" y="1962124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1938180" y="1670038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99887" y="1659152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69913" y="1670038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37350" y="1816081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50162" y="1588735"/>
            <a:ext cx="388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3.Specifična At (protiv datog Ag) obeležena enzimom - konjugovana 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676400" y="1569609"/>
            <a:ext cx="594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Stored Data 22"/>
          <p:cNvSpPr/>
          <p:nvPr/>
        </p:nvSpPr>
        <p:spPr>
          <a:xfrm rot="5400000">
            <a:off x="1883002" y="10668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Stored Data 23"/>
          <p:cNvSpPr/>
          <p:nvPr/>
        </p:nvSpPr>
        <p:spPr>
          <a:xfrm rot="5400000">
            <a:off x="2470278" y="1066803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Stored Data 24"/>
          <p:cNvSpPr/>
          <p:nvPr/>
        </p:nvSpPr>
        <p:spPr>
          <a:xfrm rot="5400000">
            <a:off x="3032008" y="10668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517734" y="1031553"/>
            <a:ext cx="912813" cy="184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41771" y="217786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1771" y="138494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95301" y="19715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962401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86" y="626858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26858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99" y="626858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 rot="3120000">
            <a:off x="3315547" y="6076329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3120000">
            <a:off x="2672767" y="6076330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3120000">
            <a:off x="2034644" y="6086269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37674" y="5726879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/>
          <p:cNvSpPr/>
          <p:nvPr/>
        </p:nvSpPr>
        <p:spPr>
          <a:xfrm>
            <a:off x="1992365" y="5434793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57619" y="571470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>
            <a:off x="2622708" y="5422616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03785" y="5726879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>
            <a:off x="3258476" y="5434793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Stored Data 44"/>
          <p:cNvSpPr/>
          <p:nvPr/>
        </p:nvSpPr>
        <p:spPr>
          <a:xfrm rot="5400000">
            <a:off x="1923412" y="5055874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Stored Data 45"/>
          <p:cNvSpPr/>
          <p:nvPr/>
        </p:nvSpPr>
        <p:spPr>
          <a:xfrm rot="5400000">
            <a:off x="2565408" y="5048871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Stored Data 46"/>
          <p:cNvSpPr/>
          <p:nvPr/>
        </p:nvSpPr>
        <p:spPr>
          <a:xfrm rot="5400000">
            <a:off x="3185902" y="5059890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989614" y="3805536"/>
            <a:ext cx="735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Pozitivna reakcija – u ispitujućem uzorku ima Ag: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112419" y="6573387"/>
            <a:ext cx="4556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076473" y="6268587"/>
            <a:ext cx="4556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082821" y="5726879"/>
            <a:ext cx="4556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675014" y="4979673"/>
            <a:ext cx="592187" cy="2170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724400" y="6145011"/>
            <a:ext cx="479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Ag iz uzorka se vezao za At na dnu bazenčića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24400" y="645325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At vezana za dno bazenčića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1785258" y="6086569"/>
            <a:ext cx="43869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796936" y="5453879"/>
            <a:ext cx="3613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446611" y="5284747"/>
            <a:ext cx="502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kompleks Ag-At-At+E se ne ispira tokom ispiranja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96000" y="5899255"/>
            <a:ext cx="468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kompleks Ag-At se nije isprao tokom ispiranja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509853" y="5566613"/>
            <a:ext cx="618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 At konjugovana sa enzimom su se vezala za kompleks Ag-At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267200" y="4718879"/>
            <a:ext cx="7315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dodat na kraju se vezao za enzim i počeo da odaje boju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8201" y="629787"/>
            <a:ext cx="39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919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76" y="39063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owchart: Stored Data 21"/>
          <p:cNvSpPr/>
          <p:nvPr/>
        </p:nvSpPr>
        <p:spPr>
          <a:xfrm rot="5400000">
            <a:off x="2597307" y="4574394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tored Data 22"/>
          <p:cNvSpPr/>
          <p:nvPr/>
        </p:nvSpPr>
        <p:spPr>
          <a:xfrm rot="5400000">
            <a:off x="1890737" y="4574393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84" y="624075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68" y="62494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26" y="6250791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58476" y="544039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72656" y="544059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18764" y="544059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2622708" y="5133587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27193" y="511985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970855" y="5133587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Stored Data 34"/>
          <p:cNvSpPr/>
          <p:nvPr/>
        </p:nvSpPr>
        <p:spPr>
          <a:xfrm rot="5400000">
            <a:off x="3272531" y="4574393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58276" y="5119851"/>
            <a:ext cx="2151725" cy="738879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999004" y="3719383"/>
            <a:ext cx="735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Negativna reakcija – u ispitujućem uzorku nema Ag: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3762034" y="4498192"/>
            <a:ext cx="657567" cy="2431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3989841" y="5492853"/>
            <a:ext cx="4556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059351" y="6098391"/>
            <a:ext cx="4556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066608" y="6481628"/>
            <a:ext cx="4556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785256" y="5902839"/>
            <a:ext cx="4920344" cy="22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833347" y="5088913"/>
            <a:ext cx="3613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620821" y="6336268"/>
            <a:ext cx="304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At vezana za dno bazenčića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620820" y="5971411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 uzorku nije bilo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05600" y="571817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603500" y="5348841"/>
            <a:ext cx="3914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 Dodata At konjugovana sa enzimom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543709" y="4790051"/>
            <a:ext cx="5068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Dodata At konjugovana sa enzimom se ispiraju jer nemaju za šta da se vežu</a:t>
            </a:r>
            <a:endParaRPr lang="en-US" b="1" dirty="0"/>
          </a:p>
        </p:txBody>
      </p:sp>
      <p:sp>
        <p:nvSpPr>
          <p:cNvPr id="76" name="Rectangle 75"/>
          <p:cNvSpPr/>
          <p:nvPr/>
        </p:nvSpPr>
        <p:spPr>
          <a:xfrm>
            <a:off x="4412343" y="4263736"/>
            <a:ext cx="7116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dodat na kraju nema za šta da se veže i ne odaje boju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7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24" y="6297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/>
          <p:cNvCxnSpPr/>
          <p:nvPr/>
        </p:nvCxnSpPr>
        <p:spPr>
          <a:xfrm>
            <a:off x="1676401" y="2965438"/>
            <a:ext cx="22127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38" y="2995435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79" y="3009465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09465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Arrow Connector 81"/>
          <p:cNvCxnSpPr/>
          <p:nvPr/>
        </p:nvCxnSpPr>
        <p:spPr>
          <a:xfrm>
            <a:off x="3963988" y="3204501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 rot="3120000">
            <a:off x="2020147" y="2553154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3120000">
            <a:off x="2653331" y="2554955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3120000">
            <a:off x="3145324" y="2554956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963987" y="2726655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876800" y="2380257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2.Uzorak sumnjiv na prisustvo određenog mikroorganizma (Ag) ?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???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1676400" y="2380256"/>
            <a:ext cx="594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08209" y="1962124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47153" y="1962124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83489" y="1962124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Oval 91"/>
          <p:cNvSpPr/>
          <p:nvPr/>
        </p:nvSpPr>
        <p:spPr>
          <a:xfrm>
            <a:off x="1938180" y="1670038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599887" y="1659152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169913" y="1670038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4037350" y="1816081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950162" y="1588735"/>
            <a:ext cx="388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3.Specifična At (protiv datog Ag) obeležena enzimom - konjugovana 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1676400" y="1569609"/>
            <a:ext cx="594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lowchart: Stored Data 97"/>
          <p:cNvSpPr/>
          <p:nvPr/>
        </p:nvSpPr>
        <p:spPr>
          <a:xfrm rot="5400000">
            <a:off x="1883002" y="10668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Stored Data 98"/>
          <p:cNvSpPr/>
          <p:nvPr/>
        </p:nvSpPr>
        <p:spPr>
          <a:xfrm rot="5400000">
            <a:off x="2470278" y="1066803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Stored Data 99"/>
          <p:cNvSpPr/>
          <p:nvPr/>
        </p:nvSpPr>
        <p:spPr>
          <a:xfrm rot="5400000">
            <a:off x="3032008" y="10668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3399176" y="1031553"/>
            <a:ext cx="1020424" cy="184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509853" y="168123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76269" y="138494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76269" y="219559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946533" y="302658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1.At protiv mikroorganizma čije se prisustvo ispituje – vezama za dno bazenčića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630058" y="552996"/>
            <a:ext cx="39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059C6-111E-7EAB-51F5-F63BB2EF9311}"/>
              </a:ext>
            </a:extLst>
          </p:cNvPr>
          <p:cNvSpPr txBox="1"/>
          <p:nvPr/>
        </p:nvSpPr>
        <p:spPr>
          <a:xfrm>
            <a:off x="8855245" y="5593363"/>
            <a:ext cx="281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At se </a:t>
            </a:r>
            <a:r>
              <a:rPr lang="en-US" sz="24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vezuju</a:t>
            </a: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za </a:t>
            </a:r>
            <a:r>
              <a:rPr lang="en-US" sz="24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razli</a:t>
            </a:r>
            <a:r>
              <a:rPr lang="sr-Latn-R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čite epitope!</a:t>
            </a:r>
            <a:endParaRPr lang="en-US" sz="24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0740" y="152400"/>
            <a:ext cx="4629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sr-Latn-R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Indirektna ELISA</a:t>
            </a:r>
            <a:r>
              <a:rPr lang="en-U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iELISA</a:t>
            </a:r>
            <a:r>
              <a:rPr lang="en-U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)</a:t>
            </a:r>
            <a:endParaRPr lang="sr-Latn-RS" sz="2800" b="1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5774" y="1671936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 descr="C:\Users\Isidora\Desktop\y,cnyxkc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6109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5774" y="838200"/>
            <a:ext cx="926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latino Linotype" panose="02040502050505030304" pitchFamily="18" charset="0"/>
              </a:rPr>
              <a:t>Naj</a:t>
            </a:r>
            <a:r>
              <a:rPr lang="sr-Latn-RS" sz="2000" dirty="0">
                <a:latin typeface="Palatino Linotype" panose="02040502050505030304" pitchFamily="18" charset="0"/>
              </a:rPr>
              <a:t>češće se </a:t>
            </a:r>
            <a:r>
              <a:rPr lang="en-US" sz="2000" dirty="0">
                <a:latin typeface="Palatino Linotype" panose="02040502050505030304" pitchFamily="18" charset="0"/>
              </a:rPr>
              <a:t>p</a:t>
            </a:r>
            <a:r>
              <a:rPr lang="sr-Latn-RS" sz="2000" dirty="0">
                <a:latin typeface="Palatino Linotype" panose="02040502050505030304" pitchFamily="18" charset="0"/>
              </a:rPr>
              <a:t>rimenjuje za ispitivanje prisustva At u uzorku (serumu)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3120000">
            <a:off x="3558644" y="5075482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3120000">
            <a:off x="2966426" y="5075482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120000">
            <a:off x="2280898" y="5075481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65750" y="44196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1278" y="44196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43496" y="44196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58004" y="38777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857785" y="360105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96081" y="38777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219708" y="3585641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43496" y="38777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498187" y="3585641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5400000">
            <a:off x="2136522" y="3054365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5400000">
            <a:off x="2788832" y="3054366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tored Data 22"/>
          <p:cNvSpPr/>
          <p:nvPr/>
        </p:nvSpPr>
        <p:spPr>
          <a:xfrm rot="5400000">
            <a:off x="3421986" y="3054365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962568" y="2971801"/>
            <a:ext cx="912813" cy="249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347769" y="389313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47770" y="4625685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47771" y="5202057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60588" y="5029200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0588" y="4426858"/>
            <a:ext cx="56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gde ispitujemo da li ima At za prethodno dodat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981200" y="4343400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341460" y="4114800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48053" y="355456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 Antiglobulinsko At – ANTI-ANTITELO </a:t>
            </a:r>
          </a:p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*Obeleženo enzimom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016860" y="3505200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341460" y="3276600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20344" y="2386486"/>
            <a:ext cx="39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59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Isidora\Desktop\y,cnyxkc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82" y="39063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5691" y="14107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 descr="C:\Users\Isidora\Desktop\y,cnyxkc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762001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3120000">
            <a:off x="3330044" y="3226495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3120000">
            <a:off x="2737826" y="3226495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120000">
            <a:off x="2052298" y="3226494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37150" y="2570613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22678" y="2570613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14896" y="2570613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9404" y="202874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629185" y="1752063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67481" y="202874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1991108" y="173665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14896" y="202874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269587" y="173665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5400000">
            <a:off x="1907922" y="1205378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5400000">
            <a:off x="2560232" y="1205379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tored Data 22"/>
          <p:cNvSpPr/>
          <p:nvPr/>
        </p:nvSpPr>
        <p:spPr>
          <a:xfrm rot="5400000">
            <a:off x="3193386" y="1205378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450510" y="1129177"/>
            <a:ext cx="1125066" cy="289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19169" y="2044149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19170" y="2776698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19171" y="3353070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31988" y="3180213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3759" y="2548397"/>
            <a:ext cx="56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gde ispitujemo da li ima At za prethodno dodat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752600" y="2494413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077200" y="2286000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6800" y="5482047"/>
            <a:ext cx="975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  ANTI-ANTITELO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beleženo enzimom se vezalo za 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788260" y="1656213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125345" y="1471547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69079" y="3675555"/>
            <a:ext cx="75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Pozitivna reakcija – u ispitujućem uzorku ima Ag:</a:t>
            </a:r>
          </a:p>
        </p:txBody>
      </p:sp>
      <p:sp>
        <p:nvSpPr>
          <p:cNvPr id="41" name="Rectangle 40"/>
          <p:cNvSpPr/>
          <p:nvPr/>
        </p:nvSpPr>
        <p:spPr>
          <a:xfrm rot="3120000">
            <a:off x="3156134" y="6400178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3120000">
            <a:off x="2594512" y="6400179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3120000">
            <a:off x="2007008" y="6370881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007269" y="6526754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68703" y="6353897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6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0986" y="6034583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87699" y="6034583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15170" y="5982668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/>
          <p:cNvCxnSpPr/>
          <p:nvPr/>
        </p:nvCxnSpPr>
        <p:spPr>
          <a:xfrm>
            <a:off x="3974769" y="6191734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927338" y="6040015"/>
            <a:ext cx="567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At iz seruma se vezuju za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725281" y="6034584"/>
            <a:ext cx="6040820" cy="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06328" y="585730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Kompleks Ag-At se ne ispira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5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0986" y="56388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/>
          <p:cNvSpPr/>
          <p:nvPr/>
        </p:nvSpPr>
        <p:spPr>
          <a:xfrm>
            <a:off x="2549403" y="533600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98528" y="56388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/>
          <p:cNvSpPr/>
          <p:nvPr/>
        </p:nvSpPr>
        <p:spPr>
          <a:xfrm>
            <a:off x="3138696" y="534671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07894" y="56388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Oval 56"/>
          <p:cNvSpPr/>
          <p:nvPr/>
        </p:nvSpPr>
        <p:spPr>
          <a:xfrm>
            <a:off x="1969598" y="5345526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3971137" y="5628090"/>
            <a:ext cx="774555" cy="107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119453" y="178945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 Antiglobulinsko At –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ANTI-ANTITELO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</a:p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Obeleženo enzimom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AAt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+ E)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1752600" y="5225534"/>
            <a:ext cx="5338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10400" y="5040868"/>
            <a:ext cx="562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ndara" pitchFamily="34" charset="0"/>
              </a:rPr>
              <a:t>Kompleks</a:t>
            </a:r>
            <a:r>
              <a:rPr lang="en-US" b="1" dirty="0">
                <a:latin typeface="Candara" pitchFamily="34" charset="0"/>
              </a:rPr>
              <a:t> Ag-At-</a:t>
            </a:r>
            <a:r>
              <a:rPr lang="en-US" b="1" dirty="0" err="1">
                <a:latin typeface="Candara" pitchFamily="34" charset="0"/>
              </a:rPr>
              <a:t>AAt</a:t>
            </a:r>
            <a:r>
              <a:rPr lang="en-US" b="1" dirty="0">
                <a:latin typeface="Candara" pitchFamily="34" charset="0"/>
              </a:rPr>
              <a:t> + E se ne </a:t>
            </a:r>
            <a:r>
              <a:rPr lang="en-US" b="1" dirty="0" err="1">
                <a:latin typeface="Candara" pitchFamily="34" charset="0"/>
              </a:rPr>
              <a:t>ispira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62" name="Flowchart: Stored Data 61"/>
          <p:cNvSpPr/>
          <p:nvPr/>
        </p:nvSpPr>
        <p:spPr>
          <a:xfrm rot="5400000">
            <a:off x="3076992" y="4946600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Stored Data 62"/>
          <p:cNvSpPr/>
          <p:nvPr/>
        </p:nvSpPr>
        <p:spPr>
          <a:xfrm rot="5400000">
            <a:off x="2487699" y="4972087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Stored Data 63"/>
          <p:cNvSpPr/>
          <p:nvPr/>
        </p:nvSpPr>
        <p:spPr>
          <a:xfrm rot="5400000">
            <a:off x="1914907" y="4952144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3486516" y="4572000"/>
            <a:ext cx="780684" cy="4688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234922" y="4387334"/>
            <a:ext cx="7315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dodat na kraju se vezao za enzim i počeo da odaje boju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45692" y="706923"/>
            <a:ext cx="39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22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9170" y="4773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 descr="C:\Users\Isidora\Desktop\y,cnyxkc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4801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3120000">
            <a:off x="3330044" y="2789482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3120000">
            <a:off x="2737826" y="2789482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120000">
            <a:off x="2052298" y="2789481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37150" y="21336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22678" y="21336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14896" y="21336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9404" y="15917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629185" y="131505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67481" y="15917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1991108" y="1299641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14896" y="159172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269587" y="1299641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5400000">
            <a:off x="1907922" y="768365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5400000">
            <a:off x="2560232" y="768366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tored Data 22"/>
          <p:cNvSpPr/>
          <p:nvPr/>
        </p:nvSpPr>
        <p:spPr>
          <a:xfrm rot="5400000">
            <a:off x="3193386" y="768365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550862" y="692165"/>
            <a:ext cx="1024713" cy="2253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19169" y="160713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19170" y="2339685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19171" y="2916057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31988" y="2743200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3759" y="2133601"/>
            <a:ext cx="56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gde ispitujemo da li ima At za prethodno dodat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752600" y="2057400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077200" y="1828800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19453" y="1371601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 Antiglobulinsko At – ANTI-ANTITELO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Obeleženo enzimom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788260" y="1219200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125345" y="1066800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0491" y="3444723"/>
            <a:ext cx="836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Negativna reakcija – u ispitujućem uzorku nema Ag:</a:t>
            </a:r>
          </a:p>
        </p:txBody>
      </p:sp>
      <p:pic>
        <p:nvPicPr>
          <p:cNvPr id="32" name="Picture 2" descr="C:\Users\Isidora\Desktop\y,cnyxkc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82" y="39063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 rot="3120000">
            <a:off x="3156134" y="6369836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3120000">
            <a:off x="2552518" y="6370883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3120000">
            <a:off x="1989833" y="6370881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040188" y="6518452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15772" y="6333786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andara" pitchFamily="34" charset="0"/>
              </a:rPr>
              <a:t>1. Ag vezan za bazenčiće</a:t>
            </a:r>
            <a:endParaRPr lang="en-US" dirty="0">
              <a:latin typeface="Candara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007269" y="6096000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15772" y="5911334"/>
            <a:ext cx="391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itchFamily="34" charset="0"/>
              </a:rPr>
              <a:t>2. U </a:t>
            </a:r>
            <a:r>
              <a:rPr lang="en-US" dirty="0" err="1">
                <a:latin typeface="Candara" pitchFamily="34" charset="0"/>
              </a:rPr>
              <a:t>serumu</a:t>
            </a:r>
            <a:r>
              <a:rPr lang="en-US" dirty="0">
                <a:latin typeface="Candara" pitchFamily="34" charset="0"/>
              </a:rPr>
              <a:t> </a:t>
            </a:r>
            <a:r>
              <a:rPr lang="en-US" dirty="0" err="1">
                <a:latin typeface="Candara" pitchFamily="34" charset="0"/>
              </a:rPr>
              <a:t>nije</a:t>
            </a:r>
            <a:r>
              <a:rPr lang="en-US" dirty="0">
                <a:latin typeface="Candara" pitchFamily="34" charset="0"/>
              </a:rPr>
              <a:t> </a:t>
            </a:r>
            <a:r>
              <a:rPr lang="en-US" dirty="0" err="1">
                <a:latin typeface="Candara" pitchFamily="34" charset="0"/>
              </a:rPr>
              <a:t>bilo</a:t>
            </a:r>
            <a:r>
              <a:rPr lang="en-US" dirty="0">
                <a:latin typeface="Candara" pitchFamily="34" charset="0"/>
              </a:rPr>
              <a:t> At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757781" y="5902033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112860" y="5726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ispiranje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4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28800" y="5449268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1890504" y="5157182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576304" y="5172591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5449268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val 50"/>
          <p:cNvSpPr/>
          <p:nvPr/>
        </p:nvSpPr>
        <p:spPr>
          <a:xfrm>
            <a:off x="3171876" y="51816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10172" y="5458277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>
            <a:off x="3986029" y="5542002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85271" y="5357336"/>
            <a:ext cx="625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itchFamily="34" charset="0"/>
              </a:rPr>
              <a:t>Anti-</a:t>
            </a:r>
            <a:r>
              <a:rPr lang="en-US" dirty="0" err="1">
                <a:latin typeface="Candara" pitchFamily="34" charset="0"/>
              </a:rPr>
              <a:t>antitel</a:t>
            </a:r>
            <a:r>
              <a:rPr lang="sr-Latn-RS" dirty="0">
                <a:latin typeface="Candara" pitchFamily="34" charset="0"/>
              </a:rPr>
              <a:t>a</a:t>
            </a:r>
            <a:r>
              <a:rPr lang="en-US" dirty="0">
                <a:latin typeface="Candara" pitchFamily="34" charset="0"/>
              </a:rPr>
              <a:t> </a:t>
            </a:r>
            <a:r>
              <a:rPr lang="sr-Latn-RS" dirty="0">
                <a:latin typeface="Candara" pitchFamily="34" charset="0"/>
              </a:rPr>
              <a:t>konjugovana sa enzimom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08879" y="4802938"/>
            <a:ext cx="5068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Dodata AAt konjugovana sa enzimom se ispiraju jer nemaju za šta da se vežu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828800" y="5157183"/>
            <a:ext cx="1857324" cy="71922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1757782" y="5151509"/>
            <a:ext cx="35762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Stored Data 55"/>
          <p:cNvSpPr/>
          <p:nvPr/>
        </p:nvSpPr>
        <p:spPr>
          <a:xfrm rot="5400000">
            <a:off x="1828800" y="4636279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Stored Data 56"/>
          <p:cNvSpPr/>
          <p:nvPr/>
        </p:nvSpPr>
        <p:spPr>
          <a:xfrm rot="5400000">
            <a:off x="2491280" y="4636278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Stored Data 57"/>
          <p:cNvSpPr/>
          <p:nvPr/>
        </p:nvSpPr>
        <p:spPr>
          <a:xfrm rot="5400000">
            <a:off x="3110171" y="4636277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456702" y="4498193"/>
            <a:ext cx="662469" cy="2791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156612" y="4252697"/>
            <a:ext cx="7116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latin typeface="Candara" pitchFamily="34" charset="0"/>
              </a:rPr>
              <a:t>4.Supstrat dodat na kraju nema za šta da se veže i ne odaje boju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75575" y="518750"/>
            <a:ext cx="590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7480B-33DA-BCCA-AA9A-A509EAB90AC1}"/>
              </a:ext>
            </a:extLst>
          </p:cNvPr>
          <p:cNvSpPr txBox="1"/>
          <p:nvPr/>
        </p:nvSpPr>
        <p:spPr>
          <a:xfrm>
            <a:off x="7697093" y="6077399"/>
            <a:ext cx="445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Indirektna -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zato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što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detekcija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ciljnog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sr-Latn-R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At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nije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direktna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već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ide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preko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drugog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sr-Latn-R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At 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3788" y="152400"/>
            <a:ext cx="5184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sr-Latn-R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Kompetitivna ELISA</a:t>
            </a:r>
            <a:r>
              <a:rPr lang="en-U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cELISA</a:t>
            </a:r>
            <a:r>
              <a:rPr lang="en-US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)</a:t>
            </a:r>
            <a:endParaRPr lang="sr-Latn-RS" sz="2800" b="1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182014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990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r-Latn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Primenjuje se za ispitivanje prisustva At u uzorku </a:t>
            </a: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(serumu)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2967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3120000">
            <a:off x="2106988" y="5758334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3120000">
            <a:off x="2700259" y="5758333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120000">
            <a:off x="3333674" y="5777477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20943" y="5904052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33755" y="5731195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3759" y="5087035"/>
            <a:ext cx="56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gde ispitujemo da li ima At za prethodno dodat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16388" y="5377542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0230" y="516847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85111" y="516847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72685" y="516847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891459" y="5039863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16059" y="4834033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1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67172" y="4611068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2028876" y="4318982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90800" y="4611068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2652504" y="4318982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62572" y="4635486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3324276" y="43434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40947" y="463548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90046" y="4426402"/>
            <a:ext cx="45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3.At obeležena enzimom (At+E)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866900" y="4191000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16059" y="4006334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29" name="Flowchart: Stored Data 28"/>
          <p:cNvSpPr/>
          <p:nvPr/>
        </p:nvSpPr>
        <p:spPr>
          <a:xfrm rot="5400000">
            <a:off x="3279757" y="36576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Stored Data 29"/>
          <p:cNvSpPr/>
          <p:nvPr/>
        </p:nvSpPr>
        <p:spPr>
          <a:xfrm rot="5400000">
            <a:off x="2583551" y="3631198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Stored Data 30"/>
          <p:cNvSpPr/>
          <p:nvPr/>
        </p:nvSpPr>
        <p:spPr>
          <a:xfrm rot="5400000">
            <a:off x="1965436" y="3635330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28050" y="3429000"/>
            <a:ext cx="969302" cy="395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22753" y="2854095"/>
            <a:ext cx="39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razlaganja 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07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249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3120000">
            <a:off x="2106988" y="2812938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3120000">
            <a:off x="2700259" y="2812937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3120000">
            <a:off x="3333674" y="2832081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20943" y="295865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33755" y="2785799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3759" y="2141639"/>
            <a:ext cx="56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gde ispitujemo da li ima At za prethodno dodat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6388" y="243214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0230" y="222308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85111" y="222308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72685" y="222308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891459" y="2094467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16059" y="1888637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67172" y="166567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028876" y="1373586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90800" y="166567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652504" y="1373586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62572" y="169009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324276" y="139800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40947" y="1690090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90046" y="1481006"/>
            <a:ext cx="45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3.At obeležena enzimom (At+E) – NISU AAt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866900" y="1245604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16059" y="1060938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25" name="Flowchart: Stored Data 24"/>
          <p:cNvSpPr/>
          <p:nvPr/>
        </p:nvSpPr>
        <p:spPr>
          <a:xfrm rot="5400000">
            <a:off x="3279757" y="712206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Stored Data 25"/>
          <p:cNvSpPr/>
          <p:nvPr/>
        </p:nvSpPr>
        <p:spPr>
          <a:xfrm rot="5400000">
            <a:off x="2583551" y="6858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Stored Data 26"/>
          <p:cNvSpPr/>
          <p:nvPr/>
        </p:nvSpPr>
        <p:spPr>
          <a:xfrm rot="5400000">
            <a:off x="1965436" y="689934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68" idx="1"/>
          </p:cNvCxnSpPr>
          <p:nvPr/>
        </p:nvCxnSpPr>
        <p:spPr>
          <a:xfrm flipV="1">
            <a:off x="3625961" y="819836"/>
            <a:ext cx="1014934" cy="590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9063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 rot="3120000">
            <a:off x="2106988" y="6367934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3120000">
            <a:off x="2700259" y="6367933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3120000">
            <a:off x="3333674" y="6387077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120943" y="6513652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33755" y="6340795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86994" y="5995860"/>
            <a:ext cx="567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sadrži 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116387" y="6168569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37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58700" y="599579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85111" y="6019799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91840" y="6019799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Connector 40"/>
          <p:cNvCxnSpPr/>
          <p:nvPr/>
        </p:nvCxnSpPr>
        <p:spPr>
          <a:xfrm>
            <a:off x="1891460" y="5943600"/>
            <a:ext cx="59571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67172" y="54102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>
            <a:off x="2028876" y="51054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85111" y="54102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2662358" y="51054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62572" y="541020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3324276" y="51054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115795" y="5410200"/>
            <a:ext cx="45640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608238" y="5197527"/>
            <a:ext cx="6059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3.At obeležena enzimom (At+E) nemaju za šta da se vežu jer su sva mesta na Ag zauzeta sa At iz ispitujućeg seruma</a:t>
            </a:r>
          </a:p>
          <a:p>
            <a:endParaRPr lang="en-US" dirty="0">
              <a:latin typeface="Candara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866900" y="5029200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279064" y="4844534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At + E se ispiraju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53" name="Flowchart: Stored Data 52"/>
          <p:cNvSpPr/>
          <p:nvPr/>
        </p:nvSpPr>
        <p:spPr>
          <a:xfrm rot="5400000">
            <a:off x="3279757" y="4495803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Stored Data 53"/>
          <p:cNvSpPr/>
          <p:nvPr/>
        </p:nvSpPr>
        <p:spPr>
          <a:xfrm rot="5400000">
            <a:off x="2583551" y="4519806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Stored Data 54"/>
          <p:cNvSpPr/>
          <p:nvPr/>
        </p:nvSpPr>
        <p:spPr>
          <a:xfrm rot="5400000">
            <a:off x="1940551" y="4495802"/>
            <a:ext cx="485724" cy="333323"/>
          </a:xfrm>
          <a:prstGeom prst="flowChartOnlineStorag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999230" y="4699472"/>
            <a:ext cx="4203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336741" y="725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16386" y="3444723"/>
            <a:ext cx="777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Pozitivna reakcija – u ispitujućem uzorku ima Ag</a:t>
            </a:r>
            <a:r>
              <a:rPr lang="sr-Latn-RS" sz="24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48600" y="5715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Kompleks Ag-At se ne ispira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19600" y="4477796"/>
            <a:ext cx="7116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dodat na kraju nema za šta da se veže i ne odaje boju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91460" y="5105400"/>
            <a:ext cx="1859999" cy="79426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40896" y="496670"/>
            <a:ext cx="564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81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249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3120000">
            <a:off x="2106988" y="2812938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3120000">
            <a:off x="2700259" y="2812937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3120000">
            <a:off x="3333674" y="2832081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20943" y="295865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33755" y="2785799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3759" y="2141639"/>
            <a:ext cx="56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gde ispitujemo da li ima At za prethodno dodat Ag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6388" y="2432146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0230" y="222308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85111" y="222308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72685" y="222308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891459" y="2094467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16059" y="1888637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1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67172" y="166567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028876" y="1373586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90800" y="1665672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652504" y="1373586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62572" y="169009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324276" y="139800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40947" y="1690090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90046" y="1481006"/>
            <a:ext cx="45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3.At obeležena enzimom (At+E) – NISU AAt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866900" y="1245604"/>
            <a:ext cx="632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16059" y="1060938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Inkubacija +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25" name="Flowchart: Stored Data 24"/>
          <p:cNvSpPr/>
          <p:nvPr/>
        </p:nvSpPr>
        <p:spPr>
          <a:xfrm rot="5400000">
            <a:off x="3279757" y="712206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Stored Data 25"/>
          <p:cNvSpPr/>
          <p:nvPr/>
        </p:nvSpPr>
        <p:spPr>
          <a:xfrm rot="5400000">
            <a:off x="2583551" y="685802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Stored Data 26"/>
          <p:cNvSpPr/>
          <p:nvPr/>
        </p:nvSpPr>
        <p:spPr>
          <a:xfrm rot="5400000">
            <a:off x="1965436" y="689934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69" idx="1"/>
          </p:cNvCxnSpPr>
          <p:nvPr/>
        </p:nvCxnSpPr>
        <p:spPr>
          <a:xfrm flipV="1">
            <a:off x="3567418" y="782444"/>
            <a:ext cx="1156982" cy="1229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" descr="C:\Users\Isidora\Desktop\y,cnyxkc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906388"/>
            <a:ext cx="2363787" cy="29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 rot="3120000">
            <a:off x="2106988" y="6367934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3120000">
            <a:off x="2700259" y="6367933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3120000">
            <a:off x="3377217" y="6387077"/>
            <a:ext cx="240932" cy="2531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120943" y="6513652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33755" y="6340795"/>
            <a:ext cx="445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Ag vezan za bazenčiće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86994" y="5995860"/>
            <a:ext cx="567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Uzorak (serum)  ne sadrži 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116387" y="6168569"/>
            <a:ext cx="9128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891460" y="5943600"/>
            <a:ext cx="59571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91840" y="5959503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>
            <a:off x="2053544" y="565151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00654" y="5971460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2662358" y="5651514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62572" y="5975851"/>
            <a:ext cx="471228" cy="4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3324276" y="5638800"/>
            <a:ext cx="347820" cy="292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3628050" y="5651514"/>
            <a:ext cx="791550" cy="432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419600" y="5410200"/>
            <a:ext cx="632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3.At obeležena enzimom (At+E) se vezuju za Ag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871455" y="5410200"/>
            <a:ext cx="54889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6880" y="5198940"/>
            <a:ext cx="33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Kompleks Ag-At + E se ne ispira</a:t>
            </a:r>
            <a:endParaRPr lang="en-US" b="1" dirty="0">
              <a:latin typeface="Candara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523616" y="4953000"/>
            <a:ext cx="895985" cy="4265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199002" y="725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Izvođenje reakcije:</a:t>
            </a:r>
            <a:endParaRPr lang="en-U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51459" y="3444723"/>
            <a:ext cx="8288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Negativna  reakcija – u ispitujućem uzorku nema Ag</a:t>
            </a:r>
            <a:r>
              <a:rPr lang="sr-Latn-RS" sz="24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48600" y="5715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 ispiranje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19600" y="4662462"/>
            <a:ext cx="7116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dodat na kraju se vezuje za enzim i odaje boju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4" name="Flowchart: Stored Data 63"/>
          <p:cNvSpPr/>
          <p:nvPr/>
        </p:nvSpPr>
        <p:spPr>
          <a:xfrm rot="5400000">
            <a:off x="3248075" y="5271765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Stored Data 64"/>
          <p:cNvSpPr/>
          <p:nvPr/>
        </p:nvSpPr>
        <p:spPr>
          <a:xfrm rot="5400000">
            <a:off x="2576303" y="5264256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Stored Data 65"/>
          <p:cNvSpPr/>
          <p:nvPr/>
        </p:nvSpPr>
        <p:spPr>
          <a:xfrm rot="5400000">
            <a:off x="1971943" y="5264256"/>
            <a:ext cx="485724" cy="333323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4724400" y="459278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4.Supstrat za enzim – hromogen – odaje boju nakon razlaganja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strane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enzima za koji se prethodno veže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9E5DE-E1F1-B50A-4057-9AC9AF623099}"/>
              </a:ext>
            </a:extLst>
          </p:cNvPr>
          <p:cNvSpPr txBox="1"/>
          <p:nvPr/>
        </p:nvSpPr>
        <p:spPr>
          <a:xfrm>
            <a:off x="9054076" y="5965832"/>
            <a:ext cx="313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At se </a:t>
            </a:r>
            <a:r>
              <a:rPr lang="en-US" sz="24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vezuju</a:t>
            </a: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za </a:t>
            </a:r>
            <a:r>
              <a:rPr lang="sr-Latn-R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iste epitope!</a:t>
            </a:r>
            <a:endParaRPr lang="en-US" sz="24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5F69E-2EBD-6E3C-5D7F-38232F6AC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D93A1F-0A12-961A-1B34-AA42A0286747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30216-D1D9-FB3A-6248-E33AB5392D7E}"/>
              </a:ext>
            </a:extLst>
          </p:cNvPr>
          <p:cNvSpPr txBox="1"/>
          <p:nvPr/>
        </p:nvSpPr>
        <p:spPr>
          <a:xfrm>
            <a:off x="5152951" y="96597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RVK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9767" y="1359932"/>
            <a:ext cx="93741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sr-Latn-RS" sz="2000" dirty="0">
              <a:latin typeface="Palatino Linotype" panose="02040502050505030304" pitchFamily="18" charset="0"/>
            </a:endParaRPr>
          </a:p>
          <a:p>
            <a:r>
              <a:rPr lang="en-US" sz="2000" dirty="0">
                <a:latin typeface="Palatino Linotype" panose="02040502050505030304" pitchFamily="18" charset="0"/>
              </a:rPr>
              <a:t>I</a:t>
            </a:r>
            <a:r>
              <a:rPr lang="sr-Latn-RS" sz="2000" dirty="0">
                <a:latin typeface="Palatino Linotype" panose="02040502050505030304" pitchFamily="18" charset="0"/>
              </a:rPr>
              <a:t>spitivanje prisustva Ag </a:t>
            </a:r>
            <a:r>
              <a:rPr lang="en-US" sz="2000" dirty="0" err="1">
                <a:latin typeface="Palatino Linotype" panose="02040502050505030304" pitchFamily="18" charset="0"/>
              </a:rPr>
              <a:t>ili</a:t>
            </a:r>
            <a:r>
              <a:rPr lang="sr-Latn-RS" sz="2000" dirty="0">
                <a:latin typeface="Palatino Linotype" panose="02040502050505030304" pitchFamily="18" charset="0"/>
              </a:rPr>
              <a:t> At (i titra At) u materijalu</a:t>
            </a:r>
            <a:endParaRPr lang="sr-Latn-RS" sz="2000" u="sng" dirty="0">
              <a:latin typeface="Palatino Linotype" panose="02040502050505030304" pitchFamily="18" charset="0"/>
            </a:endParaRPr>
          </a:p>
          <a:p>
            <a:r>
              <a:rPr lang="sr-Latn-RS" sz="2000" u="sng" dirty="0">
                <a:latin typeface="Palatino Linotype" panose="02040502050505030304" pitchFamily="18" charset="0"/>
              </a:rPr>
              <a:t>Primer: ispitivanje prisustva At u serumu:</a:t>
            </a:r>
            <a:endParaRPr lang="en-US" sz="2000" u="sng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32" y="1858117"/>
            <a:ext cx="801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sz="2000" b="1" u="sng" dirty="0">
              <a:latin typeface="Candara" pitchFamily="34" charset="0"/>
            </a:endParaRPr>
          </a:p>
          <a:p>
            <a:endParaRPr lang="sr-Latn-RS" sz="2000" b="1" u="sng" dirty="0">
              <a:latin typeface="Candara" pitchFamily="34" charset="0"/>
            </a:endParaRPr>
          </a:p>
          <a:p>
            <a:r>
              <a:rPr lang="sr-Latn-RS" b="1" u="sng" dirty="0">
                <a:latin typeface="Palatino Linotype" panose="02040502050505030304" pitchFamily="18" charset="0"/>
              </a:rPr>
              <a:t>Učesnici u reakciji:</a:t>
            </a:r>
          </a:p>
          <a:p>
            <a:r>
              <a:rPr lang="sr-Latn-RS" dirty="0">
                <a:latin typeface="Palatino Linotype" panose="02040502050505030304" pitchFamily="18" charset="0"/>
              </a:rPr>
              <a:t>1. Serum koji se ispituje(At?)</a:t>
            </a:r>
          </a:p>
          <a:p>
            <a:pPr marL="457200" indent="-457200">
              <a:buAutoNum type="arabicPeriod"/>
            </a:pPr>
            <a:endParaRPr lang="sr-Latn-RS" b="1" dirty="0">
              <a:latin typeface="Palatino Linotype" panose="02040502050505030304" pitchFamily="18" charset="0"/>
            </a:endParaRPr>
          </a:p>
          <a:p>
            <a:endParaRPr lang="sr-Latn-RS" b="1" dirty="0">
              <a:latin typeface="Palatino Linotype" panose="02040502050505030304" pitchFamily="18" charset="0"/>
            </a:endParaRPr>
          </a:p>
          <a:p>
            <a:r>
              <a:rPr lang="sr-Latn-RS" dirty="0">
                <a:latin typeface="Palatino Linotype" panose="02040502050505030304" pitchFamily="18" charset="0"/>
              </a:rPr>
              <a:t>2. Ag – komercijalno se nabavlja</a:t>
            </a:r>
          </a:p>
          <a:p>
            <a:endParaRPr lang="sr-Latn-RS" b="1" dirty="0">
              <a:latin typeface="Palatino Linotype" panose="02040502050505030304" pitchFamily="18" charset="0"/>
            </a:endParaRPr>
          </a:p>
          <a:p>
            <a:endParaRPr lang="sr-Latn-RS" b="1" dirty="0">
              <a:latin typeface="Palatino Linotype" panose="02040502050505030304" pitchFamily="18" charset="0"/>
            </a:endParaRPr>
          </a:p>
          <a:p>
            <a:r>
              <a:rPr lang="sr-Latn-RS" dirty="0">
                <a:latin typeface="Palatino Linotype" panose="02040502050505030304" pitchFamily="18" charset="0"/>
              </a:rPr>
              <a:t>3. Komplement zamorca – komercijalno se nabavlja</a:t>
            </a:r>
          </a:p>
          <a:p>
            <a:endParaRPr lang="sr-Latn-RS" b="1" dirty="0">
              <a:latin typeface="Palatino Linotype" panose="02040502050505030304" pitchFamily="18" charset="0"/>
            </a:endParaRPr>
          </a:p>
          <a:p>
            <a:endParaRPr lang="sr-Latn-RS" b="1" dirty="0">
              <a:latin typeface="Palatino Linotype" panose="02040502050505030304" pitchFamily="18" charset="0"/>
            </a:endParaRPr>
          </a:p>
          <a:p>
            <a:endParaRPr lang="sr-Latn-RS" b="1" dirty="0">
              <a:latin typeface="Palatino Linotype" panose="02040502050505030304" pitchFamily="18" charset="0"/>
            </a:endParaRPr>
          </a:p>
          <a:p>
            <a:r>
              <a:rPr lang="sr-Latn-RS" u="sng" dirty="0">
                <a:latin typeface="Palatino Linotype" panose="02040502050505030304" pitchFamily="18" charset="0"/>
              </a:rPr>
              <a:t>4. Hemolitični indikatorski sistem (komerc</a:t>
            </a:r>
            <a:r>
              <a:rPr lang="en-US" u="sng" dirty="0" err="1">
                <a:latin typeface="Palatino Linotype" panose="02040502050505030304" pitchFamily="18" charset="0"/>
              </a:rPr>
              <a:t>ijalno</a:t>
            </a:r>
            <a:r>
              <a:rPr lang="sr-Latn-RS" u="sng" dirty="0">
                <a:latin typeface="Palatino Linotype" panose="02040502050505030304" pitchFamily="18" charset="0"/>
              </a:rPr>
              <a:t> se nabavlja) koji sadrži: </a:t>
            </a:r>
          </a:p>
          <a:p>
            <a:r>
              <a:rPr lang="sr-Latn-RS" b="1" dirty="0">
                <a:latin typeface="Palatino Linotype" panose="02040502050505030304" pitchFamily="18" charset="0"/>
              </a:rPr>
              <a:t>         </a:t>
            </a:r>
            <a:r>
              <a:rPr lang="sr-Latn-RS" dirty="0">
                <a:latin typeface="Palatino Linotype" panose="02040502050505030304" pitchFamily="18" charset="0"/>
              </a:rPr>
              <a:t>a) Er ovna</a:t>
            </a:r>
          </a:p>
          <a:p>
            <a:r>
              <a:rPr lang="sr-Latn-RS" dirty="0">
                <a:latin typeface="Palatino Linotype" panose="02040502050505030304" pitchFamily="18" charset="0"/>
              </a:rPr>
              <a:t>         b) </a:t>
            </a:r>
            <a:r>
              <a:rPr lang="en-US" dirty="0">
                <a:latin typeface="Palatino Linotype" panose="02040502050505030304" pitchFamily="18" charset="0"/>
              </a:rPr>
              <a:t>Serum </a:t>
            </a:r>
            <a:r>
              <a:rPr lang="en-US" dirty="0" err="1">
                <a:latin typeface="Palatino Linotype" panose="02040502050505030304" pitchFamily="18" charset="0"/>
              </a:rPr>
              <a:t>kuni</a:t>
            </a:r>
            <a:r>
              <a:rPr lang="sr-Latn-RS" dirty="0">
                <a:latin typeface="Palatino Linotype" panose="02040502050505030304" pitchFamily="18" charset="0"/>
              </a:rPr>
              <a:t>ća (dobija se imunizacijom kunića ovčijim Er </a:t>
            </a:r>
          </a:p>
          <a:p>
            <a:r>
              <a:rPr lang="sr-Latn-RS" dirty="0">
                <a:latin typeface="Palatino Linotype" panose="02040502050505030304" pitchFamily="18" charset="0"/>
              </a:rPr>
              <a:t>              </a:t>
            </a:r>
            <a:r>
              <a:rPr lang="en-US" dirty="0">
                <a:latin typeface="Palatino Linotype" panose="02040502050505030304" pitchFamily="18" charset="0"/>
              </a:rPr>
              <a:t>= </a:t>
            </a:r>
            <a:r>
              <a:rPr lang="en-US" b="1" dirty="0" err="1">
                <a:latin typeface="Palatino Linotype" panose="02040502050505030304" pitchFamily="18" charset="0"/>
              </a:rPr>
              <a:t>sadr</a:t>
            </a:r>
            <a:r>
              <a:rPr lang="sr-Latn-RS" b="1" dirty="0">
                <a:latin typeface="Palatino Linotype" panose="02040502050505030304" pitchFamily="18" charset="0"/>
              </a:rPr>
              <a:t>ži At protiv Er ovna!</a:t>
            </a:r>
            <a:r>
              <a:rPr lang="sr-Latn-RS" dirty="0">
                <a:latin typeface="Palatino Linotype" panose="02040502050505030304" pitchFamily="18" charset="0"/>
              </a:rPr>
              <a:t>)</a:t>
            </a:r>
          </a:p>
          <a:p>
            <a:pPr marL="457200" indent="-457200">
              <a:buAutoNum type="arabicPeriod" startAt="2"/>
            </a:pPr>
            <a:endParaRPr lang="en-US" sz="2000" b="1" dirty="0">
              <a:latin typeface="Candara" pitchFamily="34" charset="0"/>
            </a:endParaRPr>
          </a:p>
        </p:txBody>
      </p:sp>
      <p:pic>
        <p:nvPicPr>
          <p:cNvPr id="33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50243"/>
            <a:ext cx="415727" cy="3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Isidora\Desktop\antibody_placeholder_icon_nobg.png">
            <a:extLst>
              <a:ext uri="{FF2B5EF4-FFF2-40B4-BE49-F238E27FC236}">
                <a16:creationId xmlns:a16="http://schemas.microsoft.com/office/drawing/2014/main" id="{FE4F2585-5D71-A7BD-2564-52075E441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47737"/>
            <a:ext cx="415727" cy="3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 rot="3900000">
            <a:off x="6185509" y="3518351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3900000">
            <a:off x="4605700" y="3587120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3900000">
            <a:off x="6687614" y="3587838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3900000">
            <a:off x="5198760" y="3665501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3900000">
            <a:off x="5708340" y="3751860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oon 16"/>
          <p:cNvSpPr/>
          <p:nvPr/>
        </p:nvSpPr>
        <p:spPr>
          <a:xfrm>
            <a:off x="7351781" y="4395137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oon 29"/>
          <p:cNvSpPr/>
          <p:nvPr/>
        </p:nvSpPr>
        <p:spPr>
          <a:xfrm>
            <a:off x="6631803" y="4427195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oon 30"/>
          <p:cNvSpPr/>
          <p:nvPr/>
        </p:nvSpPr>
        <p:spPr>
          <a:xfrm>
            <a:off x="6275614" y="4395137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oon 31"/>
          <p:cNvSpPr/>
          <p:nvPr/>
        </p:nvSpPr>
        <p:spPr>
          <a:xfrm>
            <a:off x="5834911" y="4400100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oon 28"/>
          <p:cNvSpPr/>
          <p:nvPr/>
        </p:nvSpPr>
        <p:spPr>
          <a:xfrm>
            <a:off x="6977048" y="4577690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 descr="C:\Users\Isidora\Desktop\vector-illustration-red-blood-cells-erythrocytes-vector-illustration-red-blood-cells-erythrocytes-134166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951" y="5163226"/>
            <a:ext cx="1676400" cy="15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Isidora\Desktop\antibod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32" y="6173788"/>
            <a:ext cx="68421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Isidora\Desktop\antibod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4805644"/>
            <a:ext cx="68421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Isidora\Desktop\antibod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139" y="5557254"/>
            <a:ext cx="68421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1C98A80-8D09-37F0-5902-00498D617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389" y="1938051"/>
            <a:ext cx="182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sr-Latn-RS" dirty="0">
                <a:latin typeface="Candara" pitchFamily="34" charset="0"/>
              </a:rPr>
              <a:t>INAKTIVACIJA KOMPLEMENTA IZ KRVNOG SERUMA</a:t>
            </a:r>
          </a:p>
        </p:txBody>
      </p:sp>
    </p:spTree>
    <p:extLst>
      <p:ext uri="{BB962C8B-B14F-4D97-AF65-F5344CB8AC3E}">
        <p14:creationId xmlns:p14="http://schemas.microsoft.com/office/powerpoint/2010/main" val="3675064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Isidora\Desktop\efefew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3750" l="31863" r="54902">
                        <a14:foregroundMark x1="42647" y1="66667" x2="42647" y2="30729"/>
                        <a14:foregroundMark x1="35784" y1="23958" x2="51471" y2="29688"/>
                        <a14:foregroundMark x1="37255" y1="31250" x2="49020" y2="26563"/>
                        <a14:foregroundMark x1="52941" y1="30729" x2="52451" y2="2447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743" y="-1977571"/>
            <a:ext cx="9220200" cy="93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362200" y="6019800"/>
            <a:ext cx="110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6072399"/>
            <a:ext cx="486597" cy="4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54" y="6050628"/>
            <a:ext cx="486597" cy="4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6288282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16286" y="6114943"/>
            <a:ext cx="3799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</a:t>
            </a:r>
            <a:r>
              <a:rPr lang="sr-Latn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Ispitujući serum (At)</a:t>
            </a: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????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362201" y="5562600"/>
            <a:ext cx="10390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3900000">
            <a:off x="2916338" y="5656252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3900000">
            <a:off x="2472360" y="5656251"/>
            <a:ext cx="245128" cy="2539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92286" y="578322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16286" y="5562600"/>
            <a:ext cx="4256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</a:t>
            </a:r>
            <a:r>
              <a:rPr lang="sr-Latn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62200" y="5029200"/>
            <a:ext cx="784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oon 18"/>
          <p:cNvSpPr/>
          <p:nvPr/>
        </p:nvSpPr>
        <p:spPr>
          <a:xfrm>
            <a:off x="2490993" y="5105400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>
            <a:off x="2950086" y="5103223"/>
            <a:ext cx="207863" cy="4572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592286" y="53340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01772" y="5144347"/>
            <a:ext cx="4847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3.</a:t>
            </a:r>
            <a:r>
              <a:rPr lang="sr-Latn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Komplement zamorca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86800" y="5927976"/>
            <a:ext cx="2583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Palatino Linotype" panose="02040502050505030304" pitchFamily="18" charset="0"/>
              </a:rPr>
              <a:t>I FAZA - NEVIDLjIVA</a:t>
            </a:r>
            <a:endParaRPr lang="en-US" sz="2400" b="1" dirty="0">
              <a:latin typeface="Palatino Linotype" panose="02040502050505030304" pitchFamily="18" charset="0"/>
            </a:endParaRPr>
          </a:p>
        </p:txBody>
      </p:sp>
      <p:pic>
        <p:nvPicPr>
          <p:cNvPr id="25" name="Picture 7" descr="C:\Users\Isidora\Desktop\vector-illustration-red-blood-cells-erythrocytes-vector-illustration-red-blood-cells-erythrocytes-1341669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875" y1="71260" x2="43625" y2="68110"/>
                        <a14:foregroundMark x1="85125" y1="84383" x2="62250" y2="54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50" y="4230417"/>
            <a:ext cx="916358" cy="8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Isidora\Desktop\antibod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66" y="4439013"/>
            <a:ext cx="455613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Isidora\Desktop\antibod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04" y="4230417"/>
            <a:ext cx="342107" cy="3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914572" y="3417010"/>
            <a:ext cx="472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Palatino Linotype" panose="02040502050505030304" pitchFamily="18" charset="0"/>
              </a:rPr>
              <a:t>II FAZA - VIDLjIVA (čini prvu fazu vidljivom)</a:t>
            </a:r>
            <a:endParaRPr lang="en-US" sz="2400" b="1" dirty="0">
              <a:latin typeface="Palatino Linotype" panose="0204050205050503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592286" y="4652303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16286" y="4428126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</a:t>
            </a:r>
            <a:r>
              <a:rPr lang="sr-Latn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Hemolitični indikatorski sistem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0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0238FF-8AD3-933B-7528-3437BC6D49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038600"/>
            <a:ext cx="3975514" cy="25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67375" y="5163534"/>
            <a:ext cx="6838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Virusni genom 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–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 DNK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ili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RNK  (NUKLEOID)</a:t>
            </a:r>
            <a:endParaRPr lang="en-US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147560" y="5545724"/>
            <a:ext cx="51394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Proteinski omotač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– 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KAPSID</a:t>
            </a:r>
            <a:r>
              <a:rPr lang="en-US" sz="16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(građen od kapsomera)</a:t>
            </a:r>
          </a:p>
          <a:p>
            <a:pPr eaLnBrk="1" hangingPunct="1"/>
            <a:endParaRPr lang="sr-Latn-RS" sz="1600" dirty="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/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Nukleoid + kapsid = nukleokapsid</a:t>
            </a:r>
            <a:endParaRPr lang="en-US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240780" y="4279613"/>
            <a:ext cx="495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Glikoproteinski omotač 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peplos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) 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sa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 „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šiljcima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“ – 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peplomerama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 (</a:t>
            </a:r>
            <a:r>
              <a:rPr lang="sr-Latn-RS" sz="1600" dirty="0">
                <a:solidFill>
                  <a:schemeClr val="bg1"/>
                </a:solidFill>
                <a:latin typeface="Candara" pitchFamily="34" charset="0"/>
              </a:rPr>
              <a:t>virusni antigeni</a:t>
            </a:r>
            <a:r>
              <a:rPr lang="sr-Cyrl-RS" sz="1600" dirty="0">
                <a:solidFill>
                  <a:schemeClr val="bg1"/>
                </a:solidFill>
                <a:latin typeface="Candara" pitchFamily="34" charset="0"/>
              </a:rPr>
              <a:t>)</a:t>
            </a:r>
            <a:endParaRPr lang="en-US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37130" y="4572000"/>
            <a:ext cx="1168271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52402" y="5332811"/>
            <a:ext cx="1500599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83990" y="5715000"/>
            <a:ext cx="1663571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Isidora\Desktop\images.jpg">
            <a:extLst>
              <a:ext uri="{FF2B5EF4-FFF2-40B4-BE49-F238E27FC236}">
                <a16:creationId xmlns:a16="http://schemas.microsoft.com/office/drawing/2014/main" id="{29F8C3A5-A0A5-A12B-3A8B-43D36165F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67" y="696830"/>
            <a:ext cx="2953325" cy="296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Isidora\Desktop\3d-model-virus-structure_D.jpg">
            <a:extLst>
              <a:ext uri="{FF2B5EF4-FFF2-40B4-BE49-F238E27FC236}">
                <a16:creationId xmlns:a16="http://schemas.microsoft.com/office/drawing/2014/main" id="{B050967E-38EC-9BA6-9AED-48B743B6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44" y="540956"/>
            <a:ext cx="3397988" cy="339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55BF5-0C2F-B82B-1E4B-2B1E42D35F32}"/>
              </a:ext>
            </a:extLst>
          </p:cNvPr>
          <p:cNvSpPr txBox="1"/>
          <p:nvPr/>
        </p:nvSpPr>
        <p:spPr>
          <a:xfrm>
            <a:off x="4340020" y="182571"/>
            <a:ext cx="4621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GRAĐA VIRUSA</a:t>
            </a:r>
            <a:endParaRPr lang="en-US" sz="3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95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sidora\Desktop\efefew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75" b="94271" l="32353" r="55392">
                        <a14:foregroundMark x1="42647" y1="65104" x2="42157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099" y="-1661659"/>
            <a:ext cx="9677400" cy="833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Isidora\Desktop\antibody_placeholder_icon_no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28557"/>
            <a:ext cx="699278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3120000">
            <a:off x="2422651" y="4975101"/>
            <a:ext cx="425974" cy="4347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>
            <a:off x="2111601" y="4985657"/>
            <a:ext cx="348798" cy="685800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C:\Users\Isidora\Desktop\antibod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43" y="4054836"/>
            <a:ext cx="437070" cy="4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Isidora\Desktop\vector-illustration-red-blood-cells-erythrocytes-vector-illustration-red-blood-cells-erythrocytes-1341669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6875" y1="71260" x2="43625" y2="68110"/>
                        <a14:foregroundMark x1="85125" y1="84383" x2="62250" y2="54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43" y="3882793"/>
            <a:ext cx="866458" cy="8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Isidora\Desktop\antibod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02" y="4235447"/>
            <a:ext cx="472625" cy="4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Isidora\Desktop\antibod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18" y="3813370"/>
            <a:ext cx="457909" cy="4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2400" y="74942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Pozitivna reakcija - u ispitujućem serumu ima At</a:t>
            </a:r>
            <a:r>
              <a:rPr lang="en-U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:</a:t>
            </a:r>
            <a:endParaRPr lang="sr-Latn-R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66744" y="2717125"/>
            <a:ext cx="2186257" cy="2549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45564" y="685801"/>
            <a:ext cx="59436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1. Faza: </a:t>
            </a:r>
            <a:r>
              <a:rPr lang="sr-Latn-RS" dirty="0">
                <a:latin typeface="Palatino Linotype" panose="02040502050505030304" pitchFamily="18" charset="0"/>
              </a:rPr>
              <a:t>At su se vezala za Ag, a potom se komplement vezuje za Ag-At kompleks pri čemu nastaje </a:t>
            </a:r>
            <a:r>
              <a:rPr lang="sr-Latn-RS" b="1" dirty="0">
                <a:latin typeface="Palatino Linotype" panose="02040502050505030304" pitchFamily="18" charset="0"/>
              </a:rPr>
              <a:t>kompleks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sr-Latn-RS" b="1" dirty="0">
                <a:latin typeface="Palatino Linotype" panose="02040502050505030304" pitchFamily="18" charset="0"/>
              </a:rPr>
              <a:t>Ag-At-</a:t>
            </a:r>
            <a:r>
              <a:rPr lang="en-US" b="1" dirty="0">
                <a:latin typeface="Palatino Linotype" panose="02040502050505030304" pitchFamily="18" charset="0"/>
              </a:rPr>
              <a:t>k</a:t>
            </a:r>
            <a:r>
              <a:rPr lang="sr-Latn-RS" b="1" dirty="0">
                <a:latin typeface="Palatino Linotype" panose="02040502050505030304" pitchFamily="18" charset="0"/>
              </a:rPr>
              <a:t>omplement</a:t>
            </a:r>
            <a:r>
              <a:rPr lang="sr-Latn-RS" dirty="0">
                <a:latin typeface="Palatino Linotype" panose="02040502050505030304" pitchFamily="18" charset="0"/>
              </a:rPr>
              <a:t> (Ag je komercijalno napravljen za mikroorganizam čije se prisustvo ispituje, At vode poreklo iz seruma, a komplement je takođe komercijalno kupljen i dobijen iz zamorca). Zbog vezivanja komplementa dolazi do lize antigena ali to nije vidljivo golim okom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5564" y="3277497"/>
            <a:ext cx="66558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2. Faza: </a:t>
            </a:r>
            <a:r>
              <a:rPr lang="sr-Latn-RS" dirty="0">
                <a:latin typeface="Palatino Linotype" panose="02040502050505030304" pitchFamily="18" charset="0"/>
              </a:rPr>
              <a:t>Hemol</a:t>
            </a:r>
            <a:r>
              <a:rPr lang="en-US" dirty="0" err="1">
                <a:latin typeface="Palatino Linotype" panose="02040502050505030304" pitchFamily="18" charset="0"/>
              </a:rPr>
              <a:t>iti</a:t>
            </a:r>
            <a:r>
              <a:rPr lang="sr-Latn-RS" dirty="0">
                <a:latin typeface="Palatino Linotype" panose="02040502050505030304" pitchFamily="18" charset="0"/>
              </a:rPr>
              <a:t>čki indikatorski sistem dodat u drugoj fazi nam omogućuje vizualizaciju reakcije nastale u 1. fazi i očitavanje rezultata.</a:t>
            </a:r>
          </a:p>
          <a:p>
            <a:pPr algn="just"/>
            <a:r>
              <a:rPr lang="sr-Latn-RS" dirty="0">
                <a:latin typeface="Palatino Linotype" panose="02040502050505030304" pitchFamily="18" charset="0"/>
              </a:rPr>
              <a:t>Stvaranjem kompleksa Ag-At-komplement u prvoj fazi se istrošio sav komplement.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Kada</a:t>
            </a:r>
            <a:r>
              <a:rPr lang="en-US" dirty="0">
                <a:latin typeface="Palatino Linotype" panose="02040502050505030304" pitchFamily="18" charset="0"/>
              </a:rPr>
              <a:t> se u</a:t>
            </a:r>
            <a:r>
              <a:rPr lang="sr-Latn-RS" dirty="0">
                <a:latin typeface="Palatino Linotype" panose="02040502050505030304" pitchFamily="18" charset="0"/>
              </a:rPr>
              <a:t> drugoj fazi Er ovna specifično vezuju za At kunića</a:t>
            </a:r>
            <a:r>
              <a:rPr lang="en-US" dirty="0">
                <a:latin typeface="Palatino Linotype" panose="02040502050505030304" pitchFamily="18" charset="0"/>
              </a:rPr>
              <a:t> (At </a:t>
            </a:r>
            <a:r>
              <a:rPr lang="en-US" dirty="0" err="1">
                <a:latin typeface="Palatino Linotype" panose="02040502050505030304" pitchFamily="18" charset="0"/>
              </a:rPr>
              <a:t>protiv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Er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ovna</a:t>
            </a:r>
            <a:r>
              <a:rPr lang="en-US" dirty="0">
                <a:latin typeface="Palatino Linotype" panose="02040502050505030304" pitchFamily="18" charset="0"/>
              </a:rPr>
              <a:t>)</a:t>
            </a:r>
            <a:r>
              <a:rPr lang="sr-Latn-RS" dirty="0">
                <a:latin typeface="Palatino Linotype" panose="02040502050505030304" pitchFamily="18" charset="0"/>
              </a:rPr>
              <a:t>, kako je sav komplement potrošen, </a:t>
            </a:r>
            <a:r>
              <a:rPr lang="sr-Latn-RS" b="1" dirty="0">
                <a:latin typeface="Palatino Linotype" panose="02040502050505030304" pitchFamily="18" charset="0"/>
              </a:rPr>
              <a:t>ne </a:t>
            </a:r>
            <a:r>
              <a:rPr lang="en-US" b="1" dirty="0" err="1">
                <a:latin typeface="Palatino Linotype" panose="02040502050505030304" pitchFamily="18" charset="0"/>
              </a:rPr>
              <a:t>dolazi</a:t>
            </a:r>
            <a:r>
              <a:rPr lang="en-US" b="1" dirty="0">
                <a:latin typeface="Palatino Linotype" panose="02040502050505030304" pitchFamily="18" charset="0"/>
              </a:rPr>
              <a:t> do </a:t>
            </a:r>
            <a:r>
              <a:rPr lang="en-US" b="1" dirty="0" err="1">
                <a:latin typeface="Palatino Linotype" panose="02040502050505030304" pitchFamily="18" charset="0"/>
              </a:rPr>
              <a:t>stvaranja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sr-Latn-RS" b="1" dirty="0">
                <a:latin typeface="Palatino Linotype" panose="02040502050505030304" pitchFamily="18" charset="0"/>
              </a:rPr>
              <a:t>kompleks</a:t>
            </a:r>
            <a:r>
              <a:rPr lang="en-US" b="1" dirty="0">
                <a:latin typeface="Palatino Linotype" panose="02040502050505030304" pitchFamily="18" charset="0"/>
              </a:rPr>
              <a:t>a</a:t>
            </a:r>
            <a:r>
              <a:rPr lang="sr-Latn-RS" b="1" dirty="0">
                <a:latin typeface="Palatino Linotype" panose="02040502050505030304" pitchFamily="18" charset="0"/>
              </a:rPr>
              <a:t> Ag (Er ovna) - At (</a:t>
            </a:r>
            <a:r>
              <a:rPr lang="en-US" b="1" dirty="0" err="1">
                <a:latin typeface="Palatino Linotype" panose="02040502050505030304" pitchFamily="18" charset="0"/>
              </a:rPr>
              <a:t>iz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sr-Latn-RS" b="1" dirty="0">
                <a:latin typeface="Palatino Linotype" panose="02040502050505030304" pitchFamily="18" charset="0"/>
              </a:rPr>
              <a:t>serum</a:t>
            </a:r>
            <a:r>
              <a:rPr lang="en-US" b="1" dirty="0">
                <a:latin typeface="Palatino Linotype" panose="02040502050505030304" pitchFamily="18" charset="0"/>
              </a:rPr>
              <a:t>a</a:t>
            </a:r>
            <a:r>
              <a:rPr lang="sr-Latn-RS" b="1" dirty="0">
                <a:latin typeface="Palatino Linotype" panose="02040502050505030304" pitchFamily="18" charset="0"/>
              </a:rPr>
              <a:t> kunića) - komplement i samim tim ne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dolazi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sr-Latn-RS" b="1" dirty="0">
                <a:latin typeface="Palatino Linotype" panose="02040502050505030304" pitchFamily="18" charset="0"/>
              </a:rPr>
              <a:t>d</a:t>
            </a:r>
            <a:r>
              <a:rPr lang="en-US" b="1" dirty="0">
                <a:latin typeface="Palatino Linotype" panose="02040502050505030304" pitchFamily="18" charset="0"/>
              </a:rPr>
              <a:t>o</a:t>
            </a:r>
            <a:r>
              <a:rPr lang="sr-Latn-RS" b="1" dirty="0">
                <a:latin typeface="Palatino Linotype" panose="02040502050505030304" pitchFamily="18" charset="0"/>
              </a:rPr>
              <a:t> do lize drugog antigena u reakciji, odnosno </a:t>
            </a:r>
            <a:r>
              <a:rPr lang="en-US" b="1" dirty="0">
                <a:latin typeface="Palatino Linotype" panose="02040502050505030304" pitchFamily="18" charset="0"/>
              </a:rPr>
              <a:t>ne </a:t>
            </a:r>
            <a:r>
              <a:rPr lang="en-US" b="1" dirty="0" err="1">
                <a:latin typeface="Palatino Linotype" panose="02040502050505030304" pitchFamily="18" charset="0"/>
              </a:rPr>
              <a:t>dolazi</a:t>
            </a:r>
            <a:r>
              <a:rPr lang="en-US" b="1" dirty="0">
                <a:latin typeface="Palatino Linotype" panose="02040502050505030304" pitchFamily="18" charset="0"/>
              </a:rPr>
              <a:t> do </a:t>
            </a:r>
            <a:r>
              <a:rPr lang="en-US" b="1" dirty="0" err="1">
                <a:latin typeface="Palatino Linotype" panose="02040502050505030304" pitchFamily="18" charset="0"/>
              </a:rPr>
              <a:t>lize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Er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ovna</a:t>
            </a:r>
            <a:r>
              <a:rPr lang="sr-Latn-RS" b="1" dirty="0">
                <a:latin typeface="Palatino Linotype" panose="02040502050505030304" pitchFamily="18" charset="0"/>
              </a:rPr>
              <a:t>. </a:t>
            </a:r>
          </a:p>
          <a:p>
            <a:pPr algn="just"/>
            <a:r>
              <a:rPr lang="sr-Latn-RS" dirty="0">
                <a:latin typeface="Palatino Linotype" panose="02040502050505030304" pitchFamily="18" charset="0"/>
              </a:rPr>
              <a:t>Dakle, ako su At prisutna u ispitujućem serumu, odnosno reakcija je pozitivna, </a:t>
            </a:r>
            <a:r>
              <a:rPr lang="sr-Latn-RS" b="1" dirty="0">
                <a:latin typeface="Palatino Linotype" panose="02040502050505030304" pitchFamily="18" charset="0"/>
              </a:rPr>
              <a:t>neće doći do hemolize Er.</a:t>
            </a:r>
            <a:endParaRPr lang="en-US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31887" y="4344224"/>
            <a:ext cx="1581021" cy="1149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6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sidora\Desktop\efefew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75" b="94271" l="32353" r="55392">
                        <a14:foregroundMark x1="42647" y1="65104" x2="42157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1643517"/>
            <a:ext cx="9677400" cy="833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Isidora\Desktop\vector-illustration-red-blood-cells-erythrocytes-vector-illustration-red-blood-cells-erythrocytes-134166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875" y1="71260" x2="43625" y2="68110"/>
                        <a14:foregroundMark x1="85125" y1="84383" x2="62250" y2="54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4" y="4035474"/>
            <a:ext cx="866458" cy="8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3120000">
            <a:off x="2451643" y="5387445"/>
            <a:ext cx="425974" cy="4347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C:\Users\Isidora\Desktop\antibod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61"/>
            <a:ext cx="415826" cy="4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Isidora\Desktop\antibod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8" y="3969578"/>
            <a:ext cx="419013" cy="4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Isidora\Desktop\antibod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35" y="4527292"/>
            <a:ext cx="419013" cy="4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oon 8"/>
          <p:cNvSpPr/>
          <p:nvPr/>
        </p:nvSpPr>
        <p:spPr>
          <a:xfrm>
            <a:off x="3009843" y="4561089"/>
            <a:ext cx="174399" cy="385215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>
            <a:off x="2373649" y="4753697"/>
            <a:ext cx="174399" cy="385215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>
            <a:off x="2275001" y="3958246"/>
            <a:ext cx="174399" cy="385215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48729" y="4286590"/>
            <a:ext cx="535214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2. faza: </a:t>
            </a:r>
            <a:r>
              <a:rPr lang="en-US" dirty="0">
                <a:latin typeface="Palatino Linotype" panose="02040502050505030304" pitchFamily="18" charset="0"/>
              </a:rPr>
              <a:t>Po</a:t>
            </a:r>
            <a:r>
              <a:rPr lang="sr-Latn-RS" dirty="0">
                <a:latin typeface="Palatino Linotype" panose="02040502050505030304" pitchFamily="18" charset="0"/>
              </a:rPr>
              <a:t>što komplement nije potrošen u 1. fazi on se u 2. fazi  (prilikom dodavanju hemol. indik. sistema) vezuje za Ag (Er ovna)-At (At protiv Er ovna) kompleks </a:t>
            </a:r>
            <a:r>
              <a:rPr lang="sr-Latn-RS" b="1" dirty="0">
                <a:latin typeface="Palatino Linotype" panose="02040502050505030304" pitchFamily="18" charset="0"/>
              </a:rPr>
              <a:t>pri čemu dolazi do stvaranja kompleksa Ag (Er ovna) - At (serum kunića) – komplement,</a:t>
            </a:r>
            <a:r>
              <a:rPr lang="sr-Latn-RS" dirty="0">
                <a:latin typeface="Palatino Linotype" panose="02040502050505030304" pitchFamily="18" charset="0"/>
              </a:rPr>
              <a:t> što posledično dovodi do lize drugog antigena (Er ovna) odnosno dolazi do hemolize Er ovna.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07478" y="3352800"/>
            <a:ext cx="2831323" cy="2085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38726" y="1066801"/>
            <a:ext cx="8453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Negativna</a:t>
            </a:r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 reakcija - u ispitujućem serumu </a:t>
            </a:r>
            <a:r>
              <a:rPr lang="en-US" sz="2400" b="1" u="sng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nema</a:t>
            </a:r>
            <a:r>
              <a:rPr lang="sr-Latn-R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 At</a:t>
            </a:r>
            <a:r>
              <a:rPr lang="en-US" sz="2400" b="1" u="sng" dirty="0">
                <a:solidFill>
                  <a:srgbClr val="7030A0"/>
                </a:solidFill>
                <a:latin typeface="Palatino Linotype" panose="02040502050505030304" pitchFamily="18" charset="0"/>
              </a:rPr>
              <a:t>:</a:t>
            </a:r>
            <a:endParaRPr lang="sr-Latn-RS" sz="2400" b="1" u="sng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181428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1. </a:t>
            </a:r>
            <a:r>
              <a:rPr lang="sr-Latn-R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f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aza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: </a:t>
            </a:r>
            <a:r>
              <a:rPr lang="sr-Latn-RS" dirty="0">
                <a:latin typeface="Palatino Linotype" panose="02040502050505030304" pitchFamily="18" charset="0"/>
              </a:rPr>
              <a:t>ako u ispitujućem serumu nije bilo At tj. reakcija je negativna, u prvoj fazi ne dolazi do stvaranja kompleksa Ag-At, a samim tim ni do stvaranja kompleksa Ag-At-komplement, tako da </a:t>
            </a:r>
            <a:r>
              <a:rPr lang="sr-Latn-RS" b="1" dirty="0">
                <a:latin typeface="Palatino Linotype" panose="02040502050505030304" pitchFamily="18" charset="0"/>
              </a:rPr>
              <a:t>komplement ostaje nepotrošen u prvoj faz</a:t>
            </a:r>
            <a:r>
              <a:rPr lang="sr-Latn-RS" dirty="0">
                <a:latin typeface="Palatino Linotype" panose="02040502050505030304" pitchFamily="18" charset="0"/>
              </a:rPr>
              <a:t>i. </a:t>
            </a:r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67060" y="4510058"/>
            <a:ext cx="2281668" cy="1094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2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10400" y="1651728"/>
            <a:ext cx="4125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Candara" pitchFamily="34" charset="0"/>
              </a:rPr>
              <a:t>POZITIVNA RVK</a:t>
            </a:r>
          </a:p>
          <a:p>
            <a:pPr algn="ctr"/>
            <a:r>
              <a:rPr lang="sr-Latn-RS" sz="2400" b="1" dirty="0">
                <a:latin typeface="Candara" pitchFamily="34" charset="0"/>
              </a:rPr>
              <a:t>=</a:t>
            </a:r>
          </a:p>
          <a:p>
            <a:pPr algn="ctr"/>
            <a:r>
              <a:rPr lang="sr-Latn-RS" sz="2400" b="1" dirty="0">
                <a:latin typeface="Candara" pitchFamily="34" charset="0"/>
              </a:rPr>
              <a:t>NEGATIVNA HEMOLIZA</a:t>
            </a:r>
          </a:p>
        </p:txBody>
      </p:sp>
      <p:pic>
        <p:nvPicPr>
          <p:cNvPr id="5122" name="Picture 2" descr="C:\Users\Isidora\Desktop\images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526088" cy="47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257800" y="2209800"/>
            <a:ext cx="25146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196217" y="5486400"/>
            <a:ext cx="4760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Candara" pitchFamily="34" charset="0"/>
              </a:rPr>
              <a:t>NEGATIVNA RVK</a:t>
            </a:r>
          </a:p>
          <a:p>
            <a:pPr algn="ctr"/>
            <a:r>
              <a:rPr lang="sr-Latn-RS" sz="2400" b="1" dirty="0">
                <a:latin typeface="Candara" pitchFamily="34" charset="0"/>
              </a:rPr>
              <a:t>=</a:t>
            </a:r>
          </a:p>
          <a:p>
            <a:pPr algn="ctr"/>
            <a:r>
              <a:rPr lang="sr-Latn-RS" sz="2400" b="1" dirty="0">
                <a:latin typeface="Candara" pitchFamily="34" charset="0"/>
              </a:rPr>
              <a:t>PRISUTNA HEMOLIZA</a:t>
            </a:r>
            <a:endParaRPr lang="en-US" sz="2400" b="1" dirty="0">
              <a:latin typeface="Candar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0" y="4648200"/>
            <a:ext cx="2209800" cy="129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435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EF133-983E-5C96-B379-D6E7A766C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CB134-F380-ABD4-B253-79B0ECA71032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CA736-77ED-7F93-E14D-43E329F4D083}"/>
              </a:ext>
            </a:extLst>
          </p:cNvPr>
          <p:cNvSpPr txBox="1"/>
          <p:nvPr/>
        </p:nvSpPr>
        <p:spPr>
          <a:xfrm>
            <a:off x="4724400" y="914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PRECIPITACIJA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405539"/>
            <a:ext cx="1226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R</a:t>
            </a:r>
            <a:r>
              <a:rPr lang="en-US" sz="2400" dirty="0" err="1">
                <a:latin typeface="Palatino Linotype" panose="02040502050505030304" pitchFamily="18" charset="0"/>
              </a:rPr>
              <a:t>eakcija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između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rastvorljivog</a:t>
            </a:r>
            <a:r>
              <a:rPr lang="sr-Latn-RS" sz="24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(neuobličenog)</a:t>
            </a:r>
            <a:r>
              <a:rPr lang="en-US" sz="24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antigena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sr-Latn-RS" sz="2400" dirty="0">
                <a:latin typeface="Palatino Linotype" panose="02040502050505030304" pitchFamily="18" charset="0"/>
              </a:rPr>
              <a:t>– </a:t>
            </a:r>
            <a:r>
              <a:rPr lang="sr-Latn-RS" sz="2400" b="1" dirty="0">
                <a:latin typeface="Palatino Linotype" panose="02040502050505030304" pitchFamily="18" charset="0"/>
              </a:rPr>
              <a:t>precipitinogena</a:t>
            </a:r>
            <a:r>
              <a:rPr lang="sr-Latn-R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i </a:t>
            </a:r>
            <a:r>
              <a:rPr lang="en-US" sz="2400" dirty="0" err="1">
                <a:latin typeface="Palatino Linotype" panose="02040502050505030304" pitchFamily="18" charset="0"/>
              </a:rPr>
              <a:t>antitela</a:t>
            </a:r>
            <a:r>
              <a:rPr lang="sr-Latn-RS" sz="2400" dirty="0">
                <a:latin typeface="Palatino Linotype" panose="02040502050505030304" pitchFamily="18" charset="0"/>
              </a:rPr>
              <a:t> – </a:t>
            </a:r>
            <a:r>
              <a:rPr lang="sr-Latn-RS" sz="2400" b="1" dirty="0">
                <a:latin typeface="Palatino Linotype" panose="02040502050505030304" pitchFamily="18" charset="0"/>
              </a:rPr>
              <a:t>precipitina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sr-Latn-RS" sz="2400" dirty="0">
                <a:latin typeface="Palatino Linotype" panose="02040502050505030304" pitchFamily="18" charset="0"/>
              </a:rPr>
              <a:t>pri čemu </a:t>
            </a:r>
            <a:r>
              <a:rPr lang="en-US" sz="2400" dirty="0">
                <a:latin typeface="Palatino Linotype" panose="02040502050505030304" pitchFamily="18" charset="0"/>
              </a:rPr>
              <a:t>se </a:t>
            </a:r>
            <a:r>
              <a:rPr lang="en-US" sz="2400" dirty="0" err="1">
                <a:latin typeface="Palatino Linotype" panose="02040502050505030304" pitchFamily="18" charset="0"/>
              </a:rPr>
              <a:t>stvara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rastvorljivi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kompleks</a:t>
            </a:r>
            <a:r>
              <a:rPr lang="sr-Latn-RS" sz="2400" dirty="0">
                <a:latin typeface="Palatino Linotype" panose="02040502050505030304" pitchFamily="18" charset="0"/>
              </a:rPr>
              <a:t> – </a:t>
            </a:r>
            <a:r>
              <a:rPr lang="sr-Latn-RS" sz="2400" b="1" dirty="0">
                <a:latin typeface="Palatino Linotype" panose="02040502050505030304" pitchFamily="18" charset="0"/>
              </a:rPr>
              <a:t>precipitat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koji se </a:t>
            </a:r>
            <a:r>
              <a:rPr lang="en-US" sz="2400" dirty="0" err="1">
                <a:latin typeface="Palatino Linotype" panose="02040502050505030304" pitchFamily="18" charset="0"/>
              </a:rPr>
              <a:t>uočava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kao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zamućenje</a:t>
            </a:r>
            <a:r>
              <a:rPr lang="sr-Latn-RS" sz="2400" dirty="0">
                <a:latin typeface="Palatino Linotype" panose="02040502050505030304" pitchFamily="18" charset="0"/>
              </a:rPr>
              <a:t> (zamaglj</a:t>
            </a:r>
            <a:r>
              <a:rPr lang="en-US" sz="2400" dirty="0">
                <a:latin typeface="Palatino Linotype" panose="02040502050505030304" pitchFamily="18" charset="0"/>
              </a:rPr>
              <a:t>e</a:t>
            </a:r>
            <a:r>
              <a:rPr lang="sr-Latn-RS" sz="2400" dirty="0">
                <a:latin typeface="Palatino Linotype" panose="02040502050505030304" pitchFamily="18" charset="0"/>
              </a:rPr>
              <a:t>nje)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ili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prsten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na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dodirnom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sloju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rastvora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antitela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latin typeface="Palatino Linotype" panose="02040502050505030304" pitchFamily="18" charset="0"/>
              </a:rPr>
              <a:t>antigena</a:t>
            </a:r>
            <a:endParaRPr lang="sr-Latn-RS" sz="24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06F34-72EA-F511-34BF-E19BEEC5F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95600"/>
            <a:ext cx="5064952" cy="35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0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717AC-FDE2-AA00-8F26-4E58A4F74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65D22-A86A-FB59-A696-5672A636526E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A2122-3623-5B94-1AD1-4F2605245932}"/>
              </a:ext>
            </a:extLst>
          </p:cNvPr>
          <p:cNvSpPr txBox="1"/>
          <p:nvPr/>
        </p:nvSpPr>
        <p:spPr>
          <a:xfrm>
            <a:off x="3505200" y="86516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PRECIPITACIJA – AGAR GEL IMUNODIFUZIJA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754AC-B8EB-ACBD-8E6C-B1487D030077}"/>
              </a:ext>
            </a:extLst>
          </p:cNvPr>
          <p:cNvSpPr txBox="1"/>
          <p:nvPr/>
        </p:nvSpPr>
        <p:spPr>
          <a:xfrm>
            <a:off x="535330" y="1676400"/>
            <a:ext cx="60940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Coggins-</a:t>
            </a:r>
            <a:r>
              <a:rPr lang="en-US" sz="1800" u="sng" dirty="0" err="1">
                <a:solidFill>
                  <a:srgbClr val="0000FF"/>
                </a:solidFill>
                <a:latin typeface="Palatino Linotype" panose="02040502050505030304" pitchFamily="18" charset="0"/>
              </a:rPr>
              <a:t>ov</a:t>
            </a:r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 test</a:t>
            </a:r>
          </a:p>
          <a:p>
            <a:pPr algn="just"/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(dg. </a:t>
            </a:r>
            <a:r>
              <a:rPr lang="en-US" sz="1800" u="sng" dirty="0" err="1">
                <a:solidFill>
                  <a:srgbClr val="0000FF"/>
                </a:solidFill>
                <a:latin typeface="Palatino Linotype" panose="02040502050505030304" pitchFamily="18" charset="0"/>
              </a:rPr>
              <a:t>virusa</a:t>
            </a:r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u="sng" dirty="0" err="1">
                <a:solidFill>
                  <a:srgbClr val="0000FF"/>
                </a:solidFill>
                <a:latin typeface="Palatino Linotype" panose="02040502050505030304" pitchFamily="18" charset="0"/>
              </a:rPr>
              <a:t>infektivne</a:t>
            </a:r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u="sng" dirty="0" err="1">
                <a:solidFill>
                  <a:srgbClr val="0000FF"/>
                </a:solidFill>
                <a:latin typeface="Palatino Linotype" panose="02040502050505030304" pitchFamily="18" charset="0"/>
              </a:rPr>
              <a:t>anemije</a:t>
            </a:r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u="sng" dirty="0" err="1">
                <a:solidFill>
                  <a:srgbClr val="0000FF"/>
                </a:solidFill>
                <a:latin typeface="Palatino Linotype" panose="02040502050505030304" pitchFamily="18" charset="0"/>
              </a:rPr>
              <a:t>kopitara</a:t>
            </a:r>
            <a:r>
              <a:rPr lang="en-US" sz="1800" u="sng" dirty="0">
                <a:solidFill>
                  <a:srgbClr val="0000FF"/>
                </a:solidFill>
                <a:latin typeface="Palatino Linotype" panose="02040502050505030304" pitchFamily="18" charset="0"/>
              </a:rPr>
              <a:t>)</a:t>
            </a:r>
          </a:p>
          <a:p>
            <a:pPr algn="just"/>
            <a:endParaRPr lang="en-US" u="sng" dirty="0">
              <a:solidFill>
                <a:srgbClr val="0000FF"/>
              </a:solidFill>
              <a:latin typeface="Palatino Linotype" panose="02040502050505030304" pitchFamily="18" charset="0"/>
            </a:endParaRPr>
          </a:p>
          <a:p>
            <a:r>
              <a:rPr lang="en-US" b="1" dirty="0" err="1">
                <a:latin typeface="Palatino Linotype" panose="02040502050505030304" pitchFamily="18" charset="0"/>
              </a:rPr>
              <a:t>Precipitacija</a:t>
            </a:r>
            <a:r>
              <a:rPr lang="en-US" b="1" dirty="0">
                <a:latin typeface="Palatino Linotype" panose="02040502050505030304" pitchFamily="18" charset="0"/>
              </a:rPr>
              <a:t> u </a:t>
            </a:r>
            <a:r>
              <a:rPr lang="en-US" b="1" dirty="0" err="1">
                <a:latin typeface="Palatino Linotype" panose="02040502050505030304" pitchFamily="18" charset="0"/>
              </a:rPr>
              <a:t>polučvrstom</a:t>
            </a:r>
            <a:r>
              <a:rPr lang="en-US" b="1" dirty="0">
                <a:latin typeface="Palatino Linotype" panose="02040502050505030304" pitchFamily="18" charset="0"/>
              </a:rPr>
              <a:t> agar </a:t>
            </a:r>
            <a:r>
              <a:rPr lang="en-US" b="1" dirty="0" err="1">
                <a:latin typeface="Palatino Linotype" panose="02040502050505030304" pitchFamily="18" charset="0"/>
              </a:rPr>
              <a:t>gelu</a:t>
            </a:r>
            <a:endParaRPr lang="en-US" b="1" dirty="0">
              <a:latin typeface="Palatino Linotype" panose="02040502050505030304" pitchFamily="18" charset="0"/>
            </a:endParaRPr>
          </a:p>
          <a:p>
            <a:endParaRPr lang="en-US" b="1" dirty="0">
              <a:latin typeface="Palatino Linotype" panose="02040502050505030304" pitchFamily="18" charset="0"/>
            </a:endParaRPr>
          </a:p>
          <a:p>
            <a:r>
              <a:rPr lang="pt-BR" dirty="0">
                <a:latin typeface="Palatino Linotype" panose="02040502050505030304" pitchFamily="18" charset="0"/>
              </a:rPr>
              <a:t>Precipitinske linije</a:t>
            </a:r>
            <a:endParaRPr lang="en-US" sz="1800" u="sng" dirty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B2228-E028-3F68-AC57-32A61D274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66852"/>
            <a:ext cx="5722792" cy="47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5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CBC2-9427-52BC-99D3-8B0B1DB0B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E7797-2D44-EC0C-35DB-08242F21E864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88552-9FE3-1296-F468-DA355ED333B3}"/>
              </a:ext>
            </a:extLst>
          </p:cNvPr>
          <p:cNvSpPr txBox="1"/>
          <p:nvPr/>
        </p:nvSpPr>
        <p:spPr>
          <a:xfrm>
            <a:off x="3276600" y="858137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TEST NEUTRALIZACIJE VIRUSA - VN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0C52E-CF1A-A4BD-BEE9-4051F3244B6C}"/>
              </a:ext>
            </a:extLst>
          </p:cNvPr>
          <p:cNvSpPr txBox="1"/>
          <p:nvPr/>
        </p:nvSpPr>
        <p:spPr>
          <a:xfrm>
            <a:off x="0" y="1277448"/>
            <a:ext cx="12192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Dokazivanje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prisustva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i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titra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specifičnih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antitela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(</a:t>
            </a:r>
            <a:r>
              <a:rPr lang="en-US" sz="2000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naj</a:t>
            </a:r>
            <a:r>
              <a:rPr lang="sr-Latn-R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češće</a:t>
            </a:r>
            <a:r>
              <a:rPr lang="en-U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)</a:t>
            </a:r>
            <a:r>
              <a:rPr lang="sr-Latn-RS" sz="2000" dirty="0">
                <a:solidFill>
                  <a:srgbClr val="7030A0"/>
                </a:solidFill>
                <a:latin typeface="Palatino Linotype" panose="02040502050505030304" pitchFamily="18" charset="0"/>
              </a:rPr>
              <a:t> u uzorcima krvnog seruma</a:t>
            </a:r>
            <a:endParaRPr lang="en-US" sz="2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  <a:p>
            <a:pPr algn="just"/>
            <a:endParaRPr lang="en-US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Palatino Linotype" panose="02040502050505030304" pitchFamily="18" charset="0"/>
              </a:rPr>
              <a:t>K</a:t>
            </a:r>
            <a:r>
              <a:rPr lang="en-US" dirty="0" err="1">
                <a:latin typeface="Palatino Linotype" panose="02040502050505030304" pitchFamily="18" charset="0"/>
              </a:rPr>
              <a:t>ultur</a:t>
            </a:r>
            <a:r>
              <a:rPr lang="sr-Latn-RS" dirty="0">
                <a:latin typeface="Palatino Linotype" panose="02040502050505030304" pitchFamily="18" charset="0"/>
              </a:rPr>
              <a:t>a </a:t>
            </a:r>
            <a:r>
              <a:rPr lang="en-US" dirty="0" err="1">
                <a:latin typeface="Palatino Linotype" panose="02040502050505030304" pitchFamily="18" charset="0"/>
              </a:rPr>
              <a:t>tkiva</a:t>
            </a:r>
            <a:endParaRPr lang="en-US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Palatino Linotype" panose="02040502050505030304" pitchFamily="18" charset="0"/>
              </a:rPr>
              <a:t>H</a:t>
            </a:r>
            <a:r>
              <a:rPr lang="en-US" dirty="0" err="1">
                <a:latin typeface="Palatino Linotype" panose="02040502050505030304" pitchFamily="18" charset="0"/>
              </a:rPr>
              <a:t>ranljiv</a:t>
            </a:r>
            <a:r>
              <a:rPr lang="sr-Latn-RS" dirty="0">
                <a:latin typeface="Palatino Linotype" panose="02040502050505030304" pitchFamily="18" charset="0"/>
              </a:rPr>
              <a:t>i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medijum</a:t>
            </a:r>
            <a:endParaRPr lang="en-US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Palatino Linotype" panose="02040502050505030304" pitchFamily="18" charset="0"/>
              </a:rPr>
              <a:t>S</a:t>
            </a:r>
            <a:r>
              <a:rPr lang="en-US" dirty="0" err="1">
                <a:latin typeface="Palatino Linotype" panose="02040502050505030304" pitchFamily="18" charset="0"/>
              </a:rPr>
              <a:t>erijska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razređenja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seruma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Palatino Linotype" panose="02040502050505030304" pitchFamily="18" charset="0"/>
              </a:rPr>
              <a:t>I</a:t>
            </a:r>
            <a:r>
              <a:rPr lang="en-US" dirty="0" err="1">
                <a:latin typeface="Palatino Linotype" panose="02040502050505030304" pitchFamily="18" charset="0"/>
              </a:rPr>
              <a:t>ste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količine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virusa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poznatog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titra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sr-Latn-RS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Palatino Linotype" panose="02040502050505030304" pitchFamily="18" charset="0"/>
            </a:endParaRPr>
          </a:p>
          <a:p>
            <a:pPr algn="just"/>
            <a:r>
              <a:rPr lang="sr-Latn-RS" dirty="0">
                <a:latin typeface="Palatino Linotype" panose="02040502050505030304" pitchFamily="18" charset="0"/>
              </a:rPr>
              <a:t>I</a:t>
            </a:r>
            <a:r>
              <a:rPr lang="en-US" dirty="0" err="1">
                <a:latin typeface="Palatino Linotype" panose="02040502050505030304" pitchFamily="18" charset="0"/>
              </a:rPr>
              <a:t>nkubacij</a:t>
            </a:r>
            <a:r>
              <a:rPr lang="sr-Latn-RS" dirty="0">
                <a:latin typeface="Palatino Linotype" panose="02040502050505030304" pitchFamily="18" charset="0"/>
              </a:rPr>
              <a:t>a</a:t>
            </a:r>
            <a:endParaRPr lang="en-US" dirty="0">
              <a:latin typeface="Palatino Linotype" panose="02040502050505030304" pitchFamily="18" charset="0"/>
            </a:endParaRPr>
          </a:p>
          <a:p>
            <a:pPr algn="just"/>
            <a:r>
              <a:rPr lang="sr-Latn-RS" dirty="0">
                <a:latin typeface="Palatino Linotype" panose="02040502050505030304" pitchFamily="18" charset="0"/>
              </a:rPr>
              <a:t>S</a:t>
            </a:r>
            <a:r>
              <a:rPr lang="en-US" dirty="0" err="1">
                <a:latin typeface="Palatino Linotype" panose="02040502050505030304" pitchFamily="18" charset="0"/>
              </a:rPr>
              <a:t>uspenzije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ćelija</a:t>
            </a:r>
            <a:endParaRPr lang="en-US" dirty="0">
              <a:latin typeface="Palatino Linotype" panose="02040502050505030304" pitchFamily="18" charset="0"/>
            </a:endParaRPr>
          </a:p>
          <a:p>
            <a:pPr algn="just"/>
            <a:r>
              <a:rPr lang="pl-PL" dirty="0">
                <a:latin typeface="Palatino Linotype" panose="02040502050505030304" pitchFamily="18" charset="0"/>
              </a:rPr>
              <a:t>Inkubacija</a:t>
            </a:r>
          </a:p>
          <a:p>
            <a:pPr algn="just"/>
            <a:endParaRPr lang="en-US" b="1" dirty="0">
              <a:latin typeface="Palatino Linotype" panose="02040502050505030304" pitchFamily="18" charset="0"/>
            </a:endParaRPr>
          </a:p>
          <a:p>
            <a:pPr algn="just"/>
            <a:r>
              <a:rPr lang="sr-Latn-RS" b="1" dirty="0">
                <a:latin typeface="Palatino Linotype" panose="02040502050505030304" pitchFamily="18" charset="0"/>
              </a:rPr>
              <a:t>I</a:t>
            </a:r>
            <a:r>
              <a:rPr lang="en-US" b="1" dirty="0" err="1">
                <a:latin typeface="Palatino Linotype" panose="02040502050505030304" pitchFamily="18" charset="0"/>
              </a:rPr>
              <a:t>nvertni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mikrosko</a:t>
            </a:r>
            <a:r>
              <a:rPr lang="sr-Latn-RS" b="1" dirty="0">
                <a:latin typeface="Palatino Linotype" panose="02040502050505030304" pitchFamily="18" charset="0"/>
              </a:rPr>
              <a:t>p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sr-Latn-RS" b="1" dirty="0">
                <a:latin typeface="Palatino Linotype" panose="02040502050505030304" pitchFamily="18" charset="0"/>
              </a:rPr>
              <a:t>(</a:t>
            </a:r>
            <a:r>
              <a:rPr lang="en-US" b="1" dirty="0" err="1">
                <a:latin typeface="Palatino Linotype" panose="02040502050505030304" pitchFamily="18" charset="0"/>
              </a:rPr>
              <a:t>pojav</a:t>
            </a:r>
            <a:r>
              <a:rPr lang="sr-Latn-RS" b="1" dirty="0">
                <a:latin typeface="Palatino Linotype" panose="02040502050505030304" pitchFamily="18" charset="0"/>
              </a:rPr>
              <a:t>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nn-NO" b="1" dirty="0">
                <a:latin typeface="Palatino Linotype" panose="02040502050505030304" pitchFamily="18" charset="0"/>
              </a:rPr>
              <a:t>CPE)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2F431-FF4E-71A8-9EA9-B6C240701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38"/>
          <a:stretch>
            <a:fillRect/>
          </a:stretch>
        </p:blipFill>
        <p:spPr>
          <a:xfrm>
            <a:off x="4608189" y="2103174"/>
            <a:ext cx="6745611" cy="1965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ACB7F-CD7D-13C8-BE84-C82565222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4" t="20508" r="20769" b="4625"/>
          <a:stretch>
            <a:fillRect/>
          </a:stretch>
        </p:blipFill>
        <p:spPr>
          <a:xfrm>
            <a:off x="10446327" y="4135582"/>
            <a:ext cx="1295400" cy="251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D37C0-9682-F0AF-54BE-67ED9181A312}"/>
              </a:ext>
            </a:extLst>
          </p:cNvPr>
          <p:cNvSpPr txBox="1"/>
          <p:nvPr/>
        </p:nvSpPr>
        <p:spPr>
          <a:xfrm>
            <a:off x="152400" y="4734937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Test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neutralizacije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virusa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se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zasniva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na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sposobnosti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specifičnih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antitela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u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krvnom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serumu</a:t>
            </a:r>
            <a:r>
              <a:rPr lang="en-U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da </a:t>
            </a:r>
            <a:r>
              <a:rPr lang="en-US" sz="2000" b="1" dirty="0" err="1">
                <a:solidFill>
                  <a:srgbClr val="7030A0"/>
                </a:solidFill>
                <a:latin typeface="Palatino Linotype" panose="02040502050505030304" pitchFamily="18" charset="0"/>
              </a:rPr>
              <a:t>neutrališu</a:t>
            </a:r>
            <a:r>
              <a:rPr lang="sr-Latn-RS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virus i time spreče pojavu CPE</a:t>
            </a:r>
          </a:p>
          <a:p>
            <a:pPr algn="ctr"/>
            <a:endParaRPr lang="sr-Latn-RS" b="1" dirty="0">
              <a:latin typeface="Palatino Linotype" panose="02040502050505030304" pitchFamily="18" charset="0"/>
            </a:endParaRPr>
          </a:p>
          <a:p>
            <a:pPr algn="ctr"/>
            <a:r>
              <a:rPr lang="en-US" b="1" dirty="0">
                <a:latin typeface="Palatino Linotype" panose="02040502050505030304" pitchFamily="18" charset="0"/>
              </a:rPr>
              <a:t>Titar </a:t>
            </a:r>
            <a:r>
              <a:rPr lang="sr-Latn-RS" b="1" dirty="0">
                <a:latin typeface="Palatino Linotype" panose="02040502050505030304" pitchFamily="18" charset="0"/>
              </a:rPr>
              <a:t>At</a:t>
            </a:r>
            <a:r>
              <a:rPr lang="en-US" b="1" dirty="0">
                <a:latin typeface="Palatino Linotype" panose="02040502050505030304" pitchFamily="18" charset="0"/>
              </a:rPr>
              <a:t> se </a:t>
            </a:r>
            <a:r>
              <a:rPr lang="en-US" b="1" dirty="0" err="1">
                <a:latin typeface="Palatino Linotype" panose="02040502050505030304" pitchFamily="18" charset="0"/>
              </a:rPr>
              <a:t>određuje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na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osnovu</a:t>
            </a:r>
            <a:r>
              <a:rPr lang="sr-Latn-R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najvećeg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razblažena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seruma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koje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sprečava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pojavu</a:t>
            </a:r>
            <a:r>
              <a:rPr lang="en-US" b="1" dirty="0">
                <a:latin typeface="Palatino Linotype" panose="02040502050505030304" pitchFamily="18" charset="0"/>
              </a:rPr>
              <a:t> CPE u </a:t>
            </a:r>
            <a:r>
              <a:rPr lang="en-US" b="1" dirty="0" err="1">
                <a:latin typeface="Palatino Linotype" panose="02040502050505030304" pitchFamily="18" charset="0"/>
              </a:rPr>
              <a:t>ćelijskoj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kulturi</a:t>
            </a:r>
            <a:endParaRPr lang="en-US" b="1" dirty="0">
              <a:latin typeface="Palatino Linotype" panose="0204050205050503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42467-C04B-96F5-CAB7-7DAD44E5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20508" r="60000" b="4625"/>
          <a:stretch>
            <a:fillRect/>
          </a:stretch>
        </p:blipFill>
        <p:spPr>
          <a:xfrm>
            <a:off x="7010400" y="4135582"/>
            <a:ext cx="3505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3E85B-E825-AEF6-4BC9-856E9F567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BF486D-58F8-3D86-B5BD-C1E193D8D427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8AB75-F5AB-18B4-7998-E6E5F6814759}"/>
              </a:ext>
            </a:extLst>
          </p:cNvPr>
          <p:cNvSpPr txBox="1"/>
          <p:nvPr/>
        </p:nvSpPr>
        <p:spPr>
          <a:xfrm>
            <a:off x="4724400" y="914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HEMADSORPCIJA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41FE7-1B47-9137-D96B-88E42C39A196}"/>
              </a:ext>
            </a:extLst>
          </p:cNvPr>
          <p:cNvSpPr txBox="1"/>
          <p:nvPr/>
        </p:nvSpPr>
        <p:spPr>
          <a:xfrm>
            <a:off x="152400" y="1524000"/>
            <a:ext cx="11887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Palatino Linotype" panose="02040502050505030304" pitchFamily="18" charset="0"/>
              </a:rPr>
              <a:t>Metoda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hemadsorpcije</a:t>
            </a:r>
            <a:r>
              <a:rPr lang="en-US" sz="2000" dirty="0"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latin typeface="Palatino Linotype" panose="02040502050505030304" pitchFamily="18" charset="0"/>
              </a:rPr>
              <a:t>koristi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kao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indirektna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metoda</a:t>
            </a:r>
            <a:r>
              <a:rPr lang="en-US" sz="2000" dirty="0">
                <a:latin typeface="Palatino Linotype" panose="02040502050505030304" pitchFamily="18" charset="0"/>
              </a:rPr>
              <a:t> za </a:t>
            </a:r>
            <a:r>
              <a:rPr lang="en-US" sz="2000" dirty="0" err="1">
                <a:latin typeface="Palatino Linotype" panose="02040502050505030304" pitchFamily="18" charset="0"/>
              </a:rPr>
              <a:t>dokazivanje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prisustva</a:t>
            </a:r>
            <a:endParaRPr lang="en-US" sz="2000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dirty="0" err="1">
                <a:latin typeface="Palatino Linotype" panose="02040502050505030304" pitchFamily="18" charset="0"/>
              </a:rPr>
              <a:t>virusa</a:t>
            </a:r>
            <a:r>
              <a:rPr lang="en-US" sz="2000" dirty="0">
                <a:latin typeface="Palatino Linotype" panose="02040502050505030304" pitchFamily="18" charset="0"/>
              </a:rPr>
              <a:t> u </a:t>
            </a:r>
            <a:r>
              <a:rPr lang="en-US" sz="2000" dirty="0" err="1">
                <a:latin typeface="Palatino Linotype" panose="02040502050505030304" pitchFamily="18" charset="0"/>
              </a:rPr>
              <a:t>ćelijama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kultura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tkiva</a:t>
            </a:r>
            <a:r>
              <a:rPr lang="en-US" sz="2000" dirty="0">
                <a:latin typeface="Palatino Linotype" panose="02040502050505030304" pitchFamily="18" charset="0"/>
              </a:rPr>
              <a:t> koji u </a:t>
            </a:r>
            <a:r>
              <a:rPr lang="en-US" sz="2000" dirty="0" err="1">
                <a:latin typeface="Palatino Linotype" panose="02040502050505030304" pitchFamily="18" charset="0"/>
              </a:rPr>
              <a:t>sastavu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spoljašnjeg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omotača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poseduju</a:t>
            </a:r>
            <a:endParaRPr lang="en-US" sz="2000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hemaglutininske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antigene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odgovorne</a:t>
            </a:r>
            <a:r>
              <a:rPr lang="en-US" sz="2000" dirty="0">
                <a:latin typeface="Palatino Linotype" panose="02040502050505030304" pitchFamily="18" charset="0"/>
              </a:rPr>
              <a:t> za </a:t>
            </a:r>
            <a:r>
              <a:rPr lang="en-US" sz="2000" dirty="0" err="1">
                <a:latin typeface="Palatino Linotype" panose="02040502050505030304" pitchFamily="18" charset="0"/>
              </a:rPr>
              <a:t>aglutinaciju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eritrocita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nekih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vrsta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životinja</a:t>
            </a:r>
            <a:endParaRPr lang="sr-Latn-RS" sz="2000" dirty="0">
              <a:latin typeface="Palatino Linotype" panose="02040502050505030304" pitchFamily="18" charset="0"/>
            </a:endParaRPr>
          </a:p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NIJE IMUNOLOŠKA METODA</a:t>
            </a:r>
            <a:endParaRPr lang="en-US" sz="2000" dirty="0">
              <a:latin typeface="Palatino Linotype" panose="02040502050505030304" pitchFamily="18" charset="0"/>
            </a:endParaRPr>
          </a:p>
          <a:p>
            <a:pPr algn="just"/>
            <a:endParaRPr lang="en-US" dirty="0">
              <a:latin typeface="Palatino Linotype" panose="02040502050505030304" pitchFamily="18" charset="0"/>
            </a:endParaRPr>
          </a:p>
          <a:p>
            <a:pPr algn="ctr"/>
            <a:r>
              <a:rPr lang="en-US" b="1" dirty="0">
                <a:latin typeface="Palatino Linotype" panose="02040502050505030304" pitchFamily="18" charset="0"/>
              </a:rPr>
              <a:t>Er + </a:t>
            </a:r>
            <a:r>
              <a:rPr lang="en-US" b="1" dirty="0" err="1">
                <a:latin typeface="Palatino Linotype" panose="02040502050505030304" pitchFamily="18" charset="0"/>
              </a:rPr>
              <a:t>kultura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ćelija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sa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inokulisanim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ispituj</a:t>
            </a:r>
            <a:r>
              <a:rPr lang="sr-Latn-RS" b="1" dirty="0">
                <a:latin typeface="Palatino Linotype" panose="02040502050505030304" pitchFamily="18" charset="0"/>
              </a:rPr>
              <a:t>ućim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virusom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endParaRPr lang="sr-Latn-RS" b="1" dirty="0">
              <a:latin typeface="Palatino Linotype" panose="02040502050505030304" pitchFamily="18" charset="0"/>
            </a:endParaRPr>
          </a:p>
          <a:p>
            <a:pPr algn="just"/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P</a:t>
            </a:r>
            <a:r>
              <a:rPr lang="pt-BR" sz="2000" b="1" dirty="0">
                <a:latin typeface="Palatino Linotype" panose="02040502050505030304" pitchFamily="18" charset="0"/>
              </a:rPr>
              <a:t>riljubljivanj</a:t>
            </a:r>
            <a:r>
              <a:rPr lang="sr-Latn-RS" sz="2000" b="1" dirty="0">
                <a:latin typeface="Palatino Linotype" panose="02040502050505030304" pitchFamily="18" charset="0"/>
              </a:rPr>
              <a:t>e</a:t>
            </a:r>
            <a:r>
              <a:rPr lang="pt-BR" sz="2000" b="1" dirty="0">
                <a:latin typeface="Palatino Linotype" panose="02040502050505030304" pitchFamily="18" charset="0"/>
              </a:rPr>
              <a:t> odnosno adsorpcij</a:t>
            </a:r>
            <a:r>
              <a:rPr lang="sr-Latn-RS" sz="2000" b="1" dirty="0">
                <a:latin typeface="Palatino Linotype" panose="02040502050505030304" pitchFamily="18" charset="0"/>
              </a:rPr>
              <a:t>a</a:t>
            </a:r>
            <a:r>
              <a:rPr lang="pt-BR" sz="2000" b="1" dirty="0">
                <a:latin typeface="Palatino Linotype" panose="02040502050505030304" pitchFamily="18" charset="0"/>
              </a:rPr>
              <a:t> eritrocita na površinu inficiranih ćelija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D9399B-AE2A-0BD1-27CB-801C53A7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945024"/>
            <a:ext cx="4191000" cy="279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D7B1B4-AC50-B44C-EA61-6BBF58571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79146"/>
            <a:ext cx="3736254" cy="26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4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B9A04-FA88-951E-6ABD-FB686909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6A80C-D94F-2F28-BD8C-D4ADB2C518A4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08DBB-F45A-6E50-38AA-FC240D189305}"/>
              </a:ext>
            </a:extLst>
          </p:cNvPr>
          <p:cNvSpPr txBox="1"/>
          <p:nvPr/>
        </p:nvSpPr>
        <p:spPr>
          <a:xfrm>
            <a:off x="3581400" y="914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HEMAGLUTINACIJA (I HEMIINHIBICIJA)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59393-617E-FD0D-12FF-CE13B357096F}"/>
              </a:ext>
            </a:extLst>
          </p:cNvPr>
          <p:cNvSpPr txBox="1"/>
          <p:nvPr/>
        </p:nvSpPr>
        <p:spPr>
          <a:xfrm>
            <a:off x="0" y="1777305"/>
            <a:ext cx="12763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Hemaglutinacija je t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est koji se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zasniva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na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sposobnosti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nekih</a:t>
            </a:r>
            <a:endParaRPr lang="sr-Latn-R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virusa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aglutiniraju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eritrocite</a:t>
            </a:r>
            <a:endParaRPr lang="sr-Latn-R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sr-Latn-RS" sz="2400" b="1" dirty="0">
                <a:latin typeface="Palatino Linotype" panose="02040502050505030304" pitchFamily="18" charset="0"/>
              </a:rPr>
              <a:t>NIJE IMUNOLOŠKA METODA</a:t>
            </a:r>
            <a:endParaRPr lang="en-US" sz="2400" b="1" dirty="0">
              <a:latin typeface="Palatino Linotype" panose="02040502050505030304" pitchFamily="18" charset="0"/>
            </a:endParaRPr>
          </a:p>
          <a:p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269AA-53A0-D56C-783F-6C9E7A018E8A}"/>
              </a:ext>
            </a:extLst>
          </p:cNvPr>
          <p:cNvSpPr txBox="1"/>
          <p:nvPr/>
        </p:nvSpPr>
        <p:spPr>
          <a:xfrm>
            <a:off x="3581400" y="32004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Hemaglutinabilni virusi:</a:t>
            </a:r>
          </a:p>
          <a:p>
            <a:pPr algn="ctr"/>
            <a:r>
              <a:rPr lang="sr-Latn-RS" sz="2400" i="1" dirty="0">
                <a:latin typeface="Palatino Linotype" panose="02040502050505030304" pitchFamily="18" charset="0"/>
              </a:rPr>
              <a:t>Orthomyxoviridae</a:t>
            </a:r>
            <a:endParaRPr lang="en-US" sz="2400" i="1" dirty="0">
              <a:latin typeface="Palatino Linotype" panose="02040502050505030304" pitchFamily="18" charset="0"/>
            </a:endParaRPr>
          </a:p>
          <a:p>
            <a:pPr algn="ctr"/>
            <a:r>
              <a:rPr lang="sr-Latn-RS" sz="2400" i="1" dirty="0">
                <a:latin typeface="Palatino Linotype" panose="02040502050505030304" pitchFamily="18" charset="0"/>
              </a:rPr>
              <a:t>Paramyxoviridae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1325" y="4954726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Candara" pitchFamily="34" charset="0"/>
              </a:rPr>
              <a:t>Hemaglutinacioni titar virusa je najveće razređenje virusa koje dovodi do </a:t>
            </a:r>
            <a:r>
              <a:rPr lang="en-US" sz="2400" b="1" dirty="0" err="1">
                <a:latin typeface="Candara" pitchFamily="34" charset="0"/>
              </a:rPr>
              <a:t>pozitivne</a:t>
            </a:r>
            <a:r>
              <a:rPr lang="en-US" sz="2400" b="1" dirty="0">
                <a:latin typeface="Candara" pitchFamily="34" charset="0"/>
              </a:rPr>
              <a:t> r-je</a:t>
            </a:r>
            <a:r>
              <a:rPr lang="sr-Latn-RS" sz="2400" b="1" dirty="0">
                <a:latin typeface="Candara" pitchFamily="34" charset="0"/>
              </a:rPr>
              <a:t> hemaglutinacije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1325A-2A9C-DEB8-311B-DC1B23CE6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1" y="2025254"/>
            <a:ext cx="1523695" cy="1523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588CE-E397-70CC-D336-44A89D28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80699"/>
            <a:ext cx="214312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382C1-5D44-691C-8732-28CA5129D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16" y="2268444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7E35A-56C1-7D16-EC80-A542EA8A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2" r="52147" b="15675"/>
          <a:stretch>
            <a:fillRect/>
          </a:stretch>
        </p:blipFill>
        <p:spPr>
          <a:xfrm>
            <a:off x="601909" y="852066"/>
            <a:ext cx="1025542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C600A8-8D3B-E452-0147-0C4A39764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78" y="4925827"/>
            <a:ext cx="1523695" cy="1523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2EB61-310C-690F-E2C4-765DD16A3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44989"/>
          <a:stretch>
            <a:fillRect/>
          </a:stretch>
        </p:blipFill>
        <p:spPr>
          <a:xfrm>
            <a:off x="460358" y="5718847"/>
            <a:ext cx="838200" cy="10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2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0" y="152400"/>
            <a:ext cx="12573000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dirty="0">
                <a:latin typeface="Palatino Linotype" panose="02040502050505030304" pitchFamily="18" charset="0"/>
              </a:rPr>
              <a:t>+ reakcija</a:t>
            </a:r>
            <a:r>
              <a:rPr lang="en-US" dirty="0">
                <a:latin typeface="Palatino Linotype" panose="02040502050505030304" pitchFamily="18" charset="0"/>
              </a:rPr>
              <a:t>: </a:t>
            </a:r>
            <a:r>
              <a:rPr lang="sr-Latn-RS" dirty="0">
                <a:latin typeface="Palatino Linotype" panose="02040502050505030304" pitchFamily="18" charset="0"/>
              </a:rPr>
              <a:t>narezuckan talog koji prekriva celo dno</a:t>
            </a:r>
          </a:p>
          <a:p>
            <a:pPr marL="0" indent="0" algn="ctr">
              <a:buNone/>
            </a:pPr>
            <a:r>
              <a:rPr lang="sr-Latn-RS" dirty="0">
                <a:latin typeface="Palatino Linotype" panose="02040502050505030304" pitchFamily="18" charset="0"/>
              </a:rPr>
              <a:t>- reakcija</a:t>
            </a:r>
            <a:r>
              <a:rPr lang="en-US" dirty="0">
                <a:latin typeface="Palatino Linotype" panose="02040502050505030304" pitchFamily="18" charset="0"/>
              </a:rPr>
              <a:t>: </a:t>
            </a:r>
            <a:r>
              <a:rPr lang="sr-Latn-RS" dirty="0">
                <a:latin typeface="Palatino Linotype" panose="02040502050505030304" pitchFamily="18" charset="0"/>
              </a:rPr>
              <a:t>talog kao dugme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6AF71-58AB-612F-48EA-1977DCB24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17"/>
          <a:stretch>
            <a:fillRect/>
          </a:stretch>
        </p:blipFill>
        <p:spPr>
          <a:xfrm>
            <a:off x="685800" y="1828800"/>
            <a:ext cx="103924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90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14273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>
                <a:latin typeface="Palatino Linotype" panose="02040502050505030304" pitchFamily="18" charset="0"/>
              </a:rPr>
              <a:t>HEMIINHIBICIJA</a:t>
            </a:r>
            <a:endParaRPr 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990600"/>
            <a:ext cx="11429999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HI je imunološka reakcija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koja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se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zasniva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tome da s</a:t>
            </a:r>
            <a:r>
              <a:rPr lang="sr-Latn-R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pecifična antitela neutrališu virus i sprečavaju hemaglutinaciju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r>
              <a:rPr lang="en-US" sz="2800" b="1" dirty="0" err="1">
                <a:latin typeface="Palatino Linotype" panose="02040502050505030304" pitchFamily="18" charset="0"/>
              </a:rPr>
              <a:t>Izvodi</a:t>
            </a:r>
            <a:r>
              <a:rPr lang="en-US" sz="2800" b="1" dirty="0">
                <a:latin typeface="Palatino Linotype" panose="02040502050505030304" pitchFamily="18" charset="0"/>
              </a:rPr>
              <a:t> se u </a:t>
            </a:r>
            <a:r>
              <a:rPr lang="en-US" sz="2800" b="1" dirty="0" err="1">
                <a:latin typeface="Palatino Linotype" panose="02040502050505030304" pitchFamily="18" charset="0"/>
              </a:rPr>
              <a:t>cilju</a:t>
            </a:r>
            <a:r>
              <a:rPr lang="en-US" sz="2800" b="1" dirty="0">
                <a:latin typeface="Palatino Linotype" panose="02040502050505030304" pitchFamily="18" charset="0"/>
              </a:rPr>
              <a:t>:</a:t>
            </a:r>
            <a:endParaRPr lang="sr-Latn-RS" sz="2800" b="1" dirty="0"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1. </a:t>
            </a:r>
            <a:r>
              <a:rPr lang="sr-Latn-RS" sz="2400" dirty="0">
                <a:latin typeface="Palatino Linotype" panose="02040502050505030304" pitchFamily="18" charset="0"/>
              </a:rPr>
              <a:t>Identifikacij</a:t>
            </a:r>
            <a:r>
              <a:rPr lang="en-US" sz="2400" dirty="0">
                <a:latin typeface="Palatino Linotype" panose="02040502050505030304" pitchFamily="18" charset="0"/>
              </a:rPr>
              <a:t>e</a:t>
            </a:r>
            <a:r>
              <a:rPr lang="sr-Latn-RS" sz="2400" dirty="0">
                <a:latin typeface="Palatino Linotype" panose="02040502050505030304" pitchFamily="18" charset="0"/>
              </a:rPr>
              <a:t> hemaglutinabilnog virusa</a:t>
            </a:r>
          </a:p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2. </a:t>
            </a:r>
            <a:r>
              <a:rPr lang="sr-Latn-RS" sz="2400" dirty="0">
                <a:latin typeface="Palatino Linotype" panose="02040502050505030304" pitchFamily="18" charset="0"/>
              </a:rPr>
              <a:t>Utvrđivanj</a:t>
            </a:r>
            <a:r>
              <a:rPr lang="en-US" sz="2400" dirty="0">
                <a:latin typeface="Palatino Linotype" panose="02040502050505030304" pitchFamily="18" charset="0"/>
              </a:rPr>
              <a:t>a</a:t>
            </a:r>
            <a:r>
              <a:rPr lang="sr-Latn-RS" sz="2400" dirty="0">
                <a:latin typeface="Palatino Linotype" panose="02040502050505030304" pitchFamily="18" charset="0"/>
              </a:rPr>
              <a:t> prisustva i titra At</a:t>
            </a:r>
          </a:p>
          <a:p>
            <a:endParaRPr lang="sr-Latn-R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3AF92-5AE5-46AB-6594-0846423AF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05200"/>
            <a:ext cx="10262770" cy="268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9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5638801"/>
            <a:ext cx="604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>
                <a:solidFill>
                  <a:schemeClr val="bg1"/>
                </a:solidFill>
                <a:latin typeface="Candara" pitchFamily="34" charset="0"/>
              </a:rPr>
              <a:t>BAKTERIOFAGI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F0B36-07DB-5261-C5AC-D626988FB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7F8E5-DF36-DEAF-B73B-6D0BEE0EA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7" y="31173"/>
            <a:ext cx="2438400" cy="3048000"/>
          </a:xfrm>
          <a:prstGeom prst="rect">
            <a:avLst/>
          </a:prstGeom>
        </p:spPr>
      </p:pic>
      <p:pic>
        <p:nvPicPr>
          <p:cNvPr id="3074" name="Picture 2" descr="C:\Users\Isidora\Desktop\istockphoto-1179038792-612x6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66" y="4283905"/>
            <a:ext cx="4048944" cy="25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24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36D48-0894-1B50-346B-64B8E3EC1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9829800" cy="57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1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F9368-7B3C-9A4B-43A2-4025497DC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741B59-3FCB-9BCC-E123-0500C99B1873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04EDC-6AA8-F080-1D42-65BF678690F5}"/>
              </a:ext>
            </a:extLst>
          </p:cNvPr>
          <p:cNvSpPr txBox="1"/>
          <p:nvPr/>
        </p:nvSpPr>
        <p:spPr>
          <a:xfrm>
            <a:off x="4648200" y="9597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BRZI SCREENING TESTOVI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C3939-2269-42B0-7415-464B7AE2F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1524000"/>
            <a:ext cx="7239000" cy="480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70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C5A9D-A677-1CBC-244C-06160CDC0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51A42-900E-B573-979A-A2AF9C99D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7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E794F6-5342-8969-6CF7-4B7E7083B4C9}"/>
              </a:ext>
            </a:extLst>
          </p:cNvPr>
          <p:cNvSpPr/>
          <p:nvPr/>
        </p:nvSpPr>
        <p:spPr>
          <a:xfrm>
            <a:off x="-13764" y="131471"/>
            <a:ext cx="12295728" cy="2306930"/>
          </a:xfrm>
          <a:prstGeom prst="rect">
            <a:avLst/>
          </a:prstGeom>
          <a:solidFill>
            <a:srgbClr val="0A1C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9A250-3BD9-28DF-351A-12DC8020772E}"/>
              </a:ext>
            </a:extLst>
          </p:cNvPr>
          <p:cNvSpPr txBox="1"/>
          <p:nvPr/>
        </p:nvSpPr>
        <p:spPr>
          <a:xfrm>
            <a:off x="0" y="142111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DIVA strategija</a:t>
            </a:r>
          </a:p>
          <a:p>
            <a:pPr algn="ctr"/>
            <a:endParaRPr lang="sr-Latn-RS" dirty="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rilikom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pojave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zaraznih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bolesti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protiv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kojih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životinje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vakcinišu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nalazom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specifičnih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sv-SE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antitela protiv određenog patogena primenom seroloških metoda nekada nije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moguće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razlikovati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vakcinisane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inficirane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jedinke</a:t>
            </a:r>
            <a:endParaRPr lang="sr-Latn-RS" sz="2000" dirty="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Iz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navedenog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razloga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primenjuju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tzv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 marker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vakcine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koje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uz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upotrebu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adekvatnih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dijagnostičih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testova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omogućuju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razlikovanje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vakcinalnih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antitela 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od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antitela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čija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je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sinteza</a:t>
            </a:r>
            <a:r>
              <a:rPr lang="en-U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indukovana</a:t>
            </a:r>
            <a:r>
              <a:rPr lang="sr-Latn-RS" sz="2000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infekcijom</a:t>
            </a:r>
            <a:endParaRPr lang="sr-Latn-RS" sz="2000" dirty="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2F7CE-4ED2-C5DB-5671-EA81CB7AF228}"/>
              </a:ext>
            </a:extLst>
          </p:cNvPr>
          <p:cNvSpPr/>
          <p:nvPr/>
        </p:nvSpPr>
        <p:spPr>
          <a:xfrm>
            <a:off x="1826709" y="5933650"/>
            <a:ext cx="8642310" cy="711732"/>
          </a:xfrm>
          <a:prstGeom prst="rect">
            <a:avLst/>
          </a:prstGeom>
          <a:solidFill>
            <a:srgbClr val="0A1C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C8D85F-D2F0-1DDD-D03B-CDDE4B77FD24}"/>
              </a:ext>
            </a:extLst>
          </p:cNvPr>
          <p:cNvSpPr txBox="1"/>
          <p:nvPr/>
        </p:nvSpPr>
        <p:spPr>
          <a:xfrm>
            <a:off x="2628900" y="606612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Differentiating Infected from Vaccinated Animals</a:t>
            </a:r>
          </a:p>
        </p:txBody>
      </p:sp>
    </p:spTree>
    <p:extLst>
      <p:ext uri="{BB962C8B-B14F-4D97-AF65-F5344CB8AC3E}">
        <p14:creationId xmlns:p14="http://schemas.microsoft.com/office/powerpoint/2010/main" val="3624620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A3DF1-12EA-A9B0-5D54-3E07ED080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A690D-EB43-B1A8-3942-1DB5F9A769D8}"/>
              </a:ext>
            </a:extLst>
          </p:cNvPr>
          <p:cNvSpPr txBox="1"/>
          <p:nvPr/>
        </p:nvSpPr>
        <p:spPr>
          <a:xfrm>
            <a:off x="228600" y="207818"/>
            <a:ext cx="1123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M   O   L   E   K   U   L   A   R   N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156BB-01DB-F393-BB7B-1BBDA79B6AD5}"/>
              </a:ext>
            </a:extLst>
          </p:cNvPr>
          <p:cNvSpPr txBox="1"/>
          <p:nvPr/>
        </p:nvSpPr>
        <p:spPr>
          <a:xfrm>
            <a:off x="5882986" y="99476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PCR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20414-C39C-094E-A106-658288868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028700"/>
            <a:ext cx="3886200" cy="582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52DF4-C4DE-18E6-8BD2-F9C63CC76386}"/>
              </a:ext>
            </a:extLst>
          </p:cNvPr>
          <p:cNvSpPr txBox="1"/>
          <p:nvPr/>
        </p:nvSpPr>
        <p:spPr>
          <a:xfrm>
            <a:off x="1160206" y="2022212"/>
            <a:ext cx="49357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Garamond" panose="02020404030301010803" pitchFamily="18" charset="0"/>
              </a:rPr>
              <a:t>Brzo</a:t>
            </a:r>
          </a:p>
          <a:p>
            <a:endParaRPr lang="sr-Latn-RS" sz="2800" dirty="0">
              <a:latin typeface="Garamond" panose="02020404030301010803" pitchFamily="18" charset="0"/>
            </a:endParaRPr>
          </a:p>
          <a:p>
            <a:r>
              <a:rPr lang="sr-Latn-RS" sz="2800" dirty="0">
                <a:latin typeface="Garamond" panose="02020404030301010803" pitchFamily="18" charset="0"/>
              </a:rPr>
              <a:t>Jednostavno</a:t>
            </a:r>
          </a:p>
          <a:p>
            <a:endParaRPr lang="sr-Latn-RS" sz="2800" dirty="0">
              <a:latin typeface="Garamond" panose="02020404030301010803" pitchFamily="18" charset="0"/>
            </a:endParaRPr>
          </a:p>
          <a:p>
            <a:r>
              <a:rPr lang="sr-Latn-RS" sz="2800" dirty="0">
                <a:latin typeface="Garamond" panose="02020404030301010803" pitchFamily="18" charset="0"/>
              </a:rPr>
              <a:t>Precizno</a:t>
            </a:r>
          </a:p>
          <a:p>
            <a:endParaRPr lang="sr-Latn-RS" sz="2800" dirty="0">
              <a:latin typeface="Garamond" panose="02020404030301010803" pitchFamily="18" charset="0"/>
            </a:endParaRPr>
          </a:p>
          <a:p>
            <a:r>
              <a:rPr lang="sr-Latn-RS" sz="2800" dirty="0">
                <a:latin typeface="Garamond" panose="02020404030301010803" pitchFamily="18" charset="0"/>
              </a:rPr>
              <a:t>Mala količina uzorka</a:t>
            </a:r>
            <a:endParaRPr lang="en-US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88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B957827-CBFA-5028-7F40-F3B6D68DEC52}"/>
              </a:ext>
            </a:extLst>
          </p:cNvPr>
          <p:cNvSpPr/>
          <p:nvPr/>
        </p:nvSpPr>
        <p:spPr>
          <a:xfrm>
            <a:off x="435836" y="362298"/>
            <a:ext cx="2838306" cy="76671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UZORCI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2E76B-1D4B-830C-9ED4-26E574766006}"/>
              </a:ext>
            </a:extLst>
          </p:cNvPr>
          <p:cNvSpPr txBox="1"/>
          <p:nvPr/>
        </p:nvSpPr>
        <p:spPr>
          <a:xfrm>
            <a:off x="648929" y="1494503"/>
            <a:ext cx="6115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Garamond" panose="02020404030301010803" pitchFamily="18" charset="0"/>
              </a:rPr>
              <a:t>krv</a:t>
            </a:r>
            <a:r>
              <a:rPr lang="en-US" sz="2800" dirty="0">
                <a:latin typeface="Garamond" panose="02020404030301010803" pitchFamily="18" charset="0"/>
              </a:rPr>
              <a:t>, serum, </a:t>
            </a:r>
            <a:r>
              <a:rPr lang="en-US" sz="2800" dirty="0" err="1">
                <a:latin typeface="Garamond" panose="02020404030301010803" pitchFamily="18" charset="0"/>
              </a:rPr>
              <a:t>plazma</a:t>
            </a: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bris </a:t>
            </a:r>
            <a:r>
              <a:rPr lang="en-US" sz="2800" dirty="0" err="1">
                <a:latin typeface="Garamond" panose="02020404030301010803" pitchFamily="18" charset="0"/>
              </a:rPr>
              <a:t>nosa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grla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usta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ili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kože</a:t>
            </a: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 err="1">
                <a:latin typeface="Garamond" panose="02020404030301010803" pitchFamily="18" charset="0"/>
              </a:rPr>
              <a:t>tkivo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i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organi</a:t>
            </a: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 err="1">
                <a:latin typeface="Garamond" panose="02020404030301010803" pitchFamily="18" charset="0"/>
              </a:rPr>
              <a:t>urin</a:t>
            </a:r>
            <a:r>
              <a:rPr lang="en-US" sz="2800" dirty="0">
                <a:latin typeface="Garamond" panose="02020404030301010803" pitchFamily="18" charset="0"/>
              </a:rPr>
              <a:t>, feces, </a:t>
            </a:r>
            <a:r>
              <a:rPr lang="en-US" sz="2800" dirty="0" err="1">
                <a:latin typeface="Garamond" panose="02020404030301010803" pitchFamily="18" charset="0"/>
              </a:rPr>
              <a:t>sperma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vaginalni</a:t>
            </a:r>
            <a:r>
              <a:rPr lang="en-US" sz="2800" dirty="0">
                <a:latin typeface="Garamond" panose="02020404030301010803" pitchFamily="18" charset="0"/>
              </a:rPr>
              <a:t> bris</a:t>
            </a:r>
          </a:p>
          <a:p>
            <a:r>
              <a:rPr lang="en-US" sz="2800" dirty="0" err="1">
                <a:latin typeface="Garamond" panose="02020404030301010803" pitchFamily="18" charset="0"/>
              </a:rPr>
              <a:t>bakterijska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virusna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gljivična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kultura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parazit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list, </a:t>
            </a:r>
            <a:r>
              <a:rPr lang="en-US" sz="2800" dirty="0" err="1">
                <a:latin typeface="Garamond" panose="02020404030301010803" pitchFamily="18" charset="0"/>
              </a:rPr>
              <a:t>koren</a:t>
            </a:r>
            <a:r>
              <a:rPr lang="en-US" sz="2800" dirty="0">
                <a:latin typeface="Garamond" panose="02020404030301010803" pitchFamily="18" charset="0"/>
              </a:rPr>
              <a:t>, seme </a:t>
            </a:r>
            <a:r>
              <a:rPr lang="en-US" sz="2800" dirty="0" err="1">
                <a:latin typeface="Garamond" panose="02020404030301010803" pitchFamily="18" charset="0"/>
              </a:rPr>
              <a:t>ili</a:t>
            </a:r>
            <a:r>
              <a:rPr lang="en-US" sz="2800" dirty="0">
                <a:latin typeface="Garamond" panose="02020404030301010803" pitchFamily="18" charset="0"/>
              </a:rPr>
              <a:t> plod</a:t>
            </a:r>
          </a:p>
          <a:p>
            <a:r>
              <a:rPr lang="en-US" sz="2800" dirty="0" err="1">
                <a:latin typeface="Garamond" panose="02020404030301010803" pitchFamily="18" charset="0"/>
              </a:rPr>
              <a:t>voda</a:t>
            </a:r>
            <a:r>
              <a:rPr lang="en-US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zemlja</a:t>
            </a: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 err="1">
                <a:latin typeface="Garamond" panose="02020404030301010803" pitchFamily="18" charset="0"/>
              </a:rPr>
              <a:t>hrana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</a:p>
          <a:p>
            <a:r>
              <a:rPr lang="en-US" sz="2800" dirty="0" err="1">
                <a:latin typeface="Garamond" panose="02020404030301010803" pitchFamily="18" charset="0"/>
              </a:rPr>
              <a:t>brisevi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površina</a:t>
            </a: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8FC34-12B5-3C3F-015B-5407D6BAE42F}"/>
              </a:ext>
            </a:extLst>
          </p:cNvPr>
          <p:cNvSpPr txBox="1"/>
          <p:nvPr/>
        </p:nvSpPr>
        <p:spPr>
          <a:xfrm>
            <a:off x="5830527" y="2814386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SVE </a:t>
            </a:r>
            <a:r>
              <a:rPr lang="sr-Latn-R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ŠTO SADRŽI</a:t>
            </a:r>
          </a:p>
          <a:p>
            <a:pPr algn="ctr"/>
            <a:r>
              <a:rPr lang="sr-Latn-R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NUKLEINSKE KISELINE</a:t>
            </a:r>
            <a:endParaRPr lang="en-US" sz="28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2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308"/>
            <a:ext cx="6480922" cy="4860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134411" y="761959"/>
            <a:ext cx="5819548" cy="429563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35836" y="362298"/>
            <a:ext cx="6593646" cy="76671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PCR – </a:t>
            </a:r>
            <a:r>
              <a:rPr lang="en-US" sz="32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Lan</a:t>
            </a:r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čana reakcija polimeraze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F167C-C880-1936-3171-ABF7C5BD2EA5}"/>
              </a:ext>
            </a:extLst>
          </p:cNvPr>
          <p:cNvSpPr txBox="1"/>
          <p:nvPr/>
        </p:nvSpPr>
        <p:spPr>
          <a:xfrm>
            <a:off x="3598605" y="1791831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Lančana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reakcija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polimeraze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se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zasniva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na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specifičnoj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sintezi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i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eksponecijalnom</a:t>
            </a:r>
            <a:r>
              <a:rPr lang="sr-Latn-RS" sz="280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umožavanju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prethodno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određenog</a:t>
            </a:r>
            <a:r>
              <a:rPr lang="sr-Latn-RS" sz="280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regiona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molekula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DNK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upotrebom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dva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mala</a:t>
            </a:r>
            <a:r>
              <a:rPr lang="sr-Latn-R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specifična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oligonukleotidna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fragmenta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DNK (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prajmera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) koji se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vezuju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i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obeležavaju</a:t>
            </a:r>
            <a:r>
              <a:rPr lang="sr-Latn-RS" sz="280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dva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kraja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dela DNK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molekula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koji se 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amplifikuje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 (</a:t>
            </a:r>
            <a:r>
              <a:rPr lang="en-US" sz="2800" b="0" i="0" u="none" strike="noStrike" baseline="0" dirty="0" err="1">
                <a:latin typeface="Garamond" panose="02020404030301010803" pitchFamily="18" charset="0"/>
              </a:rPr>
              <a:t>umnožava</a:t>
            </a:r>
            <a:r>
              <a:rPr lang="en-US" sz="2800" b="0" i="0" u="none" strike="noStrike" baseline="0" dirty="0">
                <a:latin typeface="Garamond" panose="02020404030301010803" pitchFamily="18" charset="0"/>
              </a:rPr>
              <a:t>)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49B97-B428-F176-61A7-861BB2F87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84" y="4139381"/>
            <a:ext cx="1739916" cy="27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09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3BEB5-200C-0571-F063-6B405092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44" y="2118644"/>
            <a:ext cx="3993272" cy="4113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92E11-9282-7F04-519D-8444B6081879}"/>
              </a:ext>
            </a:extLst>
          </p:cNvPr>
          <p:cNvSpPr txBox="1"/>
          <p:nvPr/>
        </p:nvSpPr>
        <p:spPr>
          <a:xfrm>
            <a:off x="6361471" y="727586"/>
            <a:ext cx="523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UZORAK KOJI SE ISPITUJE (DNK DOBIJENA EKSTRAKCIJOM DNK IZ UZORKA)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2CF4B6-72B7-58F9-FAAC-F6EADF046F91}"/>
              </a:ext>
            </a:extLst>
          </p:cNvPr>
          <p:cNvGrpSpPr/>
          <p:nvPr/>
        </p:nvGrpSpPr>
        <p:grpSpPr>
          <a:xfrm rot="17807497">
            <a:off x="5515554" y="530917"/>
            <a:ext cx="1469919" cy="1092866"/>
            <a:chOff x="6542690" y="2640804"/>
            <a:chExt cx="2396204" cy="14792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D0C62F-1326-B7F3-7439-71AC387D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690" y="2640804"/>
              <a:ext cx="2091404" cy="11744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F2EB75-34D8-EA2A-0DB2-FB22C3921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090" y="2793204"/>
              <a:ext cx="2091404" cy="11744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32D58D-64CA-3FE9-B890-7FED34CC4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490" y="2945604"/>
              <a:ext cx="2091404" cy="1174452"/>
            </a:xfrm>
            <a:prstGeom prst="rect">
              <a:avLst/>
            </a:prstGeom>
          </p:spPr>
        </p:pic>
      </p:grp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38F59479-8784-5A06-6819-0A92FA239A75}"/>
              </a:ext>
            </a:extLst>
          </p:cNvPr>
          <p:cNvSpPr/>
          <p:nvPr/>
        </p:nvSpPr>
        <p:spPr>
          <a:xfrm>
            <a:off x="280373" y="331365"/>
            <a:ext cx="5162135" cy="70126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KOMPONENTE PCR-a</a:t>
            </a:r>
            <a:endParaRPr lang="en-US" sz="3200" dirty="0">
              <a:solidFill>
                <a:schemeClr val="bg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B0C8AB-E52E-C6F3-6BB9-730C1F96A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40" y="2329316"/>
            <a:ext cx="8954750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EE594-6C15-57F5-E933-291DE597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563DC6-5987-010B-7B5E-066F906D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44" y="2118644"/>
            <a:ext cx="3993272" cy="4113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B048B-4393-4C2D-CD63-5DF6C279DABC}"/>
              </a:ext>
            </a:extLst>
          </p:cNvPr>
          <p:cNvSpPr txBox="1"/>
          <p:nvPr/>
        </p:nvSpPr>
        <p:spPr>
          <a:xfrm>
            <a:off x="6361471" y="727586"/>
            <a:ext cx="523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UZORAK KOJI SE ISPITUJE (DNK DOBIJENA EKSTRAKCIJOM DNK IZ UZORKA)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0CD202-2F00-4DFE-995C-56C4D937AAF7}"/>
              </a:ext>
            </a:extLst>
          </p:cNvPr>
          <p:cNvGrpSpPr/>
          <p:nvPr/>
        </p:nvGrpSpPr>
        <p:grpSpPr>
          <a:xfrm rot="17807497">
            <a:off x="5515554" y="530917"/>
            <a:ext cx="1469919" cy="1092866"/>
            <a:chOff x="6542690" y="2640804"/>
            <a:chExt cx="2396204" cy="14792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F9C267-0101-B0A9-0A3E-5541E41F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690" y="2640804"/>
              <a:ext cx="2091404" cy="11744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97220D-C3A7-199D-8FDE-4B8A8B42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090" y="2793204"/>
              <a:ext cx="2091404" cy="11744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D7F3AB-2899-2844-4D64-3BB6F4D9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490" y="2945604"/>
              <a:ext cx="2091404" cy="117445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D61AB37-3443-AD48-36D0-9AC22F188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33" y="1796201"/>
            <a:ext cx="1137675" cy="729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8EF518-87E0-3676-3090-A79CD5D141C7}"/>
              </a:ext>
            </a:extLst>
          </p:cNvPr>
          <p:cNvSpPr txBox="1"/>
          <p:nvPr/>
        </p:nvSpPr>
        <p:spPr>
          <a:xfrm>
            <a:off x="6344779" y="1976175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PRAJMERI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ADC4B4-E31D-7487-B455-DE8FF80BCD0C}"/>
              </a:ext>
            </a:extLst>
          </p:cNvPr>
          <p:cNvGrpSpPr/>
          <p:nvPr/>
        </p:nvGrpSpPr>
        <p:grpSpPr>
          <a:xfrm>
            <a:off x="7338589" y="2957310"/>
            <a:ext cx="763192" cy="574046"/>
            <a:chOff x="6494963" y="3666042"/>
            <a:chExt cx="1170062" cy="752922"/>
          </a:xfrm>
        </p:grpSpPr>
        <p:sp>
          <p:nvSpPr>
            <p:cNvPr id="12" name="Pie 12">
              <a:extLst>
                <a:ext uri="{FF2B5EF4-FFF2-40B4-BE49-F238E27FC236}">
                  <a16:creationId xmlns:a16="http://schemas.microsoft.com/office/drawing/2014/main" id="{49A4B2BA-4EE0-49AD-9C3E-A9A0A8CA18FE}"/>
                </a:ext>
              </a:extLst>
            </p:cNvPr>
            <p:cNvSpPr/>
            <p:nvPr/>
          </p:nvSpPr>
          <p:spPr>
            <a:xfrm rot="2808753" flipH="1" flipV="1">
              <a:off x="7086465" y="3634751"/>
              <a:ext cx="547269" cy="609851"/>
            </a:xfrm>
            <a:prstGeom prst="pi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ie 13">
              <a:extLst>
                <a:ext uri="{FF2B5EF4-FFF2-40B4-BE49-F238E27FC236}">
                  <a16:creationId xmlns:a16="http://schemas.microsoft.com/office/drawing/2014/main" id="{9D9A7067-AC0C-50A3-D17D-A7C800C938CA}"/>
                </a:ext>
              </a:extLst>
            </p:cNvPr>
            <p:cNvSpPr/>
            <p:nvPr/>
          </p:nvSpPr>
          <p:spPr>
            <a:xfrm rot="2808753" flipH="1" flipV="1">
              <a:off x="6526254" y="3840404"/>
              <a:ext cx="547269" cy="609851"/>
            </a:xfrm>
            <a:prstGeom prst="pi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567BEF2-A6E6-6875-3C7F-2EAEA2A5A8C9}"/>
              </a:ext>
            </a:extLst>
          </p:cNvPr>
          <p:cNvSpPr txBox="1"/>
          <p:nvPr/>
        </p:nvSpPr>
        <p:spPr>
          <a:xfrm>
            <a:off x="6361471" y="3059667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POLIMERAZA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663DA-6A98-983D-9DBC-36CA122EC979}"/>
              </a:ext>
            </a:extLst>
          </p:cNvPr>
          <p:cNvSpPr txBox="1"/>
          <p:nvPr/>
        </p:nvSpPr>
        <p:spPr>
          <a:xfrm>
            <a:off x="6344779" y="4143159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PUFER I </a:t>
            </a:r>
            <a:r>
              <a:rPr lang="en-US" b="1" dirty="0" err="1">
                <a:latin typeface="Garamond" panose="02020404030301010803" pitchFamily="18" charset="0"/>
              </a:rPr>
              <a:t>MgCl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F4BC9A-B566-97B7-727A-2B471B84C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2" y="4853754"/>
            <a:ext cx="935136" cy="885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183D51-D808-609D-B0B3-0CC59B0A2B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91" y="4075706"/>
            <a:ext cx="498833" cy="4988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BF908C-69F1-ECE5-173F-73CCA4DF94A2}"/>
              </a:ext>
            </a:extLst>
          </p:cNvPr>
          <p:cNvSpPr txBox="1"/>
          <p:nvPr/>
        </p:nvSpPr>
        <p:spPr>
          <a:xfrm>
            <a:off x="6664328" y="5139918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NUKLEOTIDI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7531DF-8072-CEFC-CB45-9B5E7DF7A68F}"/>
              </a:ext>
            </a:extLst>
          </p:cNvPr>
          <p:cNvSpPr txBox="1"/>
          <p:nvPr/>
        </p:nvSpPr>
        <p:spPr>
          <a:xfrm>
            <a:off x="8583561" y="5945748"/>
            <a:ext cx="221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PCR VODA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E78460-25BB-866F-8879-49399A7DC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39" y="5739672"/>
            <a:ext cx="954935" cy="9549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FBA244-C3E6-8FD0-2E8D-167BA56EBAC7}"/>
              </a:ext>
            </a:extLst>
          </p:cNvPr>
          <p:cNvSpPr/>
          <p:nvPr/>
        </p:nvSpPr>
        <p:spPr>
          <a:xfrm>
            <a:off x="6577781" y="2753032"/>
            <a:ext cx="4876800" cy="3057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0EA26-450E-13F0-636E-CEA2E55CDAF5}"/>
              </a:ext>
            </a:extLst>
          </p:cNvPr>
          <p:cNvSpPr txBox="1"/>
          <p:nvPr/>
        </p:nvSpPr>
        <p:spPr>
          <a:xfrm>
            <a:off x="4777280" y="3886844"/>
            <a:ext cx="221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MASTER MIX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692A379E-E271-E03C-2624-E0BA7C234F4C}"/>
              </a:ext>
            </a:extLst>
          </p:cNvPr>
          <p:cNvSpPr/>
          <p:nvPr/>
        </p:nvSpPr>
        <p:spPr>
          <a:xfrm>
            <a:off x="280373" y="331365"/>
            <a:ext cx="5162135" cy="70126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KOMPONENTE PCR-a</a:t>
            </a:r>
            <a:endParaRPr lang="en-US" sz="3200" dirty="0">
              <a:solidFill>
                <a:schemeClr val="bg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3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  <p:bldP spid="15" grpId="0"/>
      <p:bldP spid="19" grpId="0"/>
      <p:bldP spid="20" grpId="0"/>
      <p:bldP spid="23" grpId="0" animBg="1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41" y="622736"/>
            <a:ext cx="4037237" cy="71893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0373" y="331365"/>
            <a:ext cx="5162135" cy="70126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KOMPONENTE PCR-a</a:t>
            </a:r>
            <a:endParaRPr lang="en-US" sz="3200" dirty="0">
              <a:solidFill>
                <a:schemeClr val="bg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6" y="1884092"/>
            <a:ext cx="4666591" cy="466659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43999" y="2229148"/>
            <a:ext cx="2396204" cy="1479252"/>
            <a:chOff x="6542690" y="2640804"/>
            <a:chExt cx="2396204" cy="14792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690" y="2640804"/>
              <a:ext cx="2091404" cy="11744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090" y="2793204"/>
              <a:ext cx="2091404" cy="117445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490" y="2945604"/>
              <a:ext cx="2091404" cy="117445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636863" y="3329900"/>
            <a:ext cx="1244115" cy="877707"/>
            <a:chOff x="6494963" y="3666042"/>
            <a:chExt cx="1170062" cy="752922"/>
          </a:xfrm>
        </p:grpSpPr>
        <p:sp>
          <p:nvSpPr>
            <p:cNvPr id="13" name="Pie 12"/>
            <p:cNvSpPr/>
            <p:nvPr/>
          </p:nvSpPr>
          <p:spPr>
            <a:xfrm rot="2808753" flipH="1" flipV="1">
              <a:off x="7086465" y="3634751"/>
              <a:ext cx="547269" cy="609851"/>
            </a:xfrm>
            <a:prstGeom prst="pi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 rot="2808753" flipH="1" flipV="1">
              <a:off x="6526254" y="3840404"/>
              <a:ext cx="547269" cy="609851"/>
            </a:xfrm>
            <a:prstGeom prst="pi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63" y="4207608"/>
            <a:ext cx="1577156" cy="1010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89" y="5123892"/>
            <a:ext cx="1563627" cy="1481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523" y="3195336"/>
            <a:ext cx="3234284" cy="3331299"/>
          </a:xfrm>
          <a:prstGeom prst="rect">
            <a:avLst/>
          </a:prstGeom>
        </p:spPr>
      </p:pic>
      <p:sp>
        <p:nvSpPr>
          <p:cNvPr id="25" name="Flowchart: Delay 24"/>
          <p:cNvSpPr/>
          <p:nvPr/>
        </p:nvSpPr>
        <p:spPr>
          <a:xfrm rot="5400000">
            <a:off x="2599140" y="5961534"/>
            <a:ext cx="524602" cy="394139"/>
          </a:xfrm>
          <a:prstGeom prst="flowChartDelay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97" y="555593"/>
            <a:ext cx="3851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3625 0.402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0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36302 0.294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47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38007 0.1481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74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37422 -0.01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0.4888 -0.1398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-710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13533" y="2107932"/>
            <a:ext cx="7738989" cy="93663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TOK PCR REAKCIJE</a:t>
            </a:r>
            <a:endParaRPr lang="en-US" sz="4000" dirty="0">
              <a:solidFill>
                <a:schemeClr val="bg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6386"/>
            <a:ext cx="4682151" cy="3511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9849" y="3121573"/>
            <a:ext cx="4682151" cy="3511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684" y="-1477861"/>
            <a:ext cx="4682151" cy="35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4928" y="306179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MATERIJAL ZA PREGLED - UZORKOVANJE</a:t>
            </a:r>
            <a:endParaRPr lang="en-US" sz="32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851" y="1351508"/>
            <a:ext cx="119737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solidFill>
                  <a:srgbClr val="00B0F0"/>
                </a:solidFill>
                <a:latin typeface="Palatino Linotype" panose="02040502050505030304" pitchFamily="18" charset="0"/>
              </a:rPr>
              <a:t>Materijal se prikuplja </a:t>
            </a:r>
            <a:r>
              <a:rPr lang="sr-Latn-RS" sz="2400" b="1" dirty="0">
                <a:solidFill>
                  <a:srgbClr val="00B0F0"/>
                </a:solidFill>
                <a:latin typeface="Palatino Linotype" panose="02040502050505030304" pitchFamily="18" charset="0"/>
              </a:rPr>
              <a:t>pri pojavi prvih simptoma ili neposredno po smrti jedinke </a:t>
            </a:r>
            <a:r>
              <a:rPr lang="sr-Latn-RS" sz="2400" dirty="0">
                <a:solidFill>
                  <a:srgbClr val="00B0F0"/>
                </a:solidFill>
                <a:latin typeface="Palatino Linotype" panose="02040502050505030304" pitchFamily="18" charset="0"/>
              </a:rPr>
              <a:t>(autoliza)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solidFill>
                  <a:srgbClr val="92D050"/>
                </a:solidFill>
                <a:latin typeface="Palatino Linotype" panose="02040502050505030304" pitchFamily="18" charset="0"/>
              </a:rPr>
              <a:t>Uzorkuje se </a:t>
            </a:r>
            <a:r>
              <a:rPr lang="sr-Latn-RS" sz="2400" b="1" dirty="0">
                <a:solidFill>
                  <a:srgbClr val="92D050"/>
                </a:solidFill>
                <a:latin typeface="Palatino Linotype" panose="02040502050505030304" pitchFamily="18" charset="0"/>
              </a:rPr>
              <a:t>u skladu sa tropizmom virusa – </a:t>
            </a:r>
            <a:r>
              <a:rPr lang="sr-Latn-RS" sz="2400" dirty="0">
                <a:solidFill>
                  <a:srgbClr val="92D050"/>
                </a:solidFill>
                <a:latin typeface="Palatino Linotype" panose="02040502050505030304" pitchFamily="18" charset="0"/>
              </a:rPr>
              <a:t>zavisno od simptoma ili obdukcionog nalaza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solidFill>
                  <a:srgbClr val="92D050"/>
                </a:solidFill>
                <a:latin typeface="Palatino Linotype" panose="02040502050505030304" pitchFamily="18" charset="0"/>
              </a:rPr>
              <a:t>Izolacija: </a:t>
            </a:r>
            <a:r>
              <a:rPr lang="sr-Latn-RS" sz="2400" b="1" dirty="0">
                <a:solidFill>
                  <a:srgbClr val="92D050"/>
                </a:solidFill>
                <a:latin typeface="Palatino Linotype" panose="02040502050505030304" pitchFamily="18" charset="0"/>
              </a:rPr>
              <a:t>transportna podloga za viruse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b="1" dirty="0">
                <a:solidFill>
                  <a:srgbClr val="92D050"/>
                </a:solidFill>
                <a:latin typeface="Palatino Linotype" panose="02040502050505030304" pitchFamily="18" charset="0"/>
              </a:rPr>
              <a:t>Krvni serum – antitela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solidFill>
                  <a:srgbClr val="FFFF00"/>
                </a:solidFill>
                <a:latin typeface="Palatino Linotype" panose="02040502050505030304" pitchFamily="18" charset="0"/>
              </a:rPr>
              <a:t>NEKROTIČNO TKIVO NIJE ADEKVATAN UZORAK</a:t>
            </a:r>
          </a:p>
          <a:p>
            <a:pPr marL="285750" indent="-285750">
              <a:buFont typeface="Arial" pitchFamily="34" charset="0"/>
              <a:buChar char="•"/>
            </a:pPr>
            <a:endParaRPr lang="sr-Latn-RS" sz="2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DNK virusi - 2-8°C u roku od 72 časa</a:t>
            </a:r>
          </a:p>
          <a:p>
            <a:r>
              <a:rPr lang="pl-PL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RNK virusi - u roku od 6 časova od uzimanja i na temperaturi od 2-8°C</a:t>
            </a:r>
          </a:p>
          <a:p>
            <a:endParaRPr lang="pl-PL" sz="2000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Ukoliko je za transport potrebno duže vreme, uzorci se zamrzavaju na:</a:t>
            </a:r>
          </a:p>
          <a:p>
            <a:r>
              <a:rPr lang="pl-PL" sz="20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-20</a:t>
            </a:r>
            <a:r>
              <a:rPr lang="pl-PL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°</a:t>
            </a:r>
            <a:r>
              <a:rPr lang="pl-PL" sz="20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 do -70</a:t>
            </a:r>
            <a:r>
              <a:rPr lang="pl-PL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°</a:t>
            </a:r>
            <a:r>
              <a:rPr lang="pl-PL" sz="20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 za DNK viruse</a:t>
            </a:r>
          </a:p>
          <a:p>
            <a:r>
              <a:rPr lang="pl-PL" sz="20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-70</a:t>
            </a:r>
            <a:r>
              <a:rPr lang="pl-PL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°</a:t>
            </a:r>
            <a:r>
              <a:rPr lang="pl-PL" sz="2000" b="1" dirty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 a za RNK viruse</a:t>
            </a:r>
            <a:endParaRPr lang="sr-Latn-RS" sz="3200" b="1" dirty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706961"/>
            <a:ext cx="3124200" cy="215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97" y="2987699"/>
            <a:ext cx="1719263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6672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639B14-887F-9E2B-937E-35FE80F8E9E7}"/>
              </a:ext>
            </a:extLst>
          </p:cNvPr>
          <p:cNvSpPr txBox="1"/>
          <p:nvPr/>
        </p:nvSpPr>
        <p:spPr>
          <a:xfrm>
            <a:off x="-530941" y="969098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INICIJALNA DENATURACIJA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70AFC-21BB-E8DD-DC3A-C9A6B7A2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75" y="1153764"/>
            <a:ext cx="7072171" cy="4265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D1E21-11ED-DB6C-A5F6-D28CA1267B5A}"/>
              </a:ext>
            </a:extLst>
          </p:cNvPr>
          <p:cNvSpPr txBox="1"/>
          <p:nvPr/>
        </p:nvSpPr>
        <p:spPr>
          <a:xfrm>
            <a:off x="-640038" y="1888415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DENATURACIJA DNK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392D54-932A-487B-8030-29EF63DF9C9E}"/>
              </a:ext>
            </a:extLst>
          </p:cNvPr>
          <p:cNvSpPr txBox="1"/>
          <p:nvPr/>
        </p:nvSpPr>
        <p:spPr>
          <a:xfrm>
            <a:off x="-694586" y="2782669"/>
            <a:ext cx="5230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HIBRIDIZACIJA –</a:t>
            </a:r>
          </a:p>
          <a:p>
            <a:pPr algn="ctr"/>
            <a:r>
              <a:rPr lang="en-US" b="1" dirty="0">
                <a:latin typeface="Garamond" panose="02020404030301010803" pitchFamily="18" charset="0"/>
              </a:rPr>
              <a:t>VEZIVANJE PRAJMERA</a:t>
            </a:r>
            <a:endParaRPr lang="sr-Latn-RS" b="1" dirty="0">
              <a:latin typeface="Garamond" panose="02020404030301010803" pitchFamily="18" charset="0"/>
            </a:endParaRPr>
          </a:p>
          <a:p>
            <a:pPr algn="ctr"/>
            <a:r>
              <a:rPr lang="sr-Latn-RS" b="1" i="1" dirty="0">
                <a:latin typeface="Garamond" panose="02020404030301010803" pitchFamily="18" charset="0"/>
              </a:rPr>
              <a:t>ANNILING</a:t>
            </a:r>
            <a:endParaRPr lang="en-US" b="1" i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B8A01-D421-6747-ECF7-FEA57B767EEA}"/>
              </a:ext>
            </a:extLst>
          </p:cNvPr>
          <p:cNvSpPr txBox="1"/>
          <p:nvPr/>
        </p:nvSpPr>
        <p:spPr>
          <a:xfrm>
            <a:off x="-694586" y="3953922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EKSTENZIJA/ELONGACIJA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50620-BCA8-491C-F5D4-155BD7736BAE}"/>
              </a:ext>
            </a:extLst>
          </p:cNvPr>
          <p:cNvSpPr txBox="1"/>
          <p:nvPr/>
        </p:nvSpPr>
        <p:spPr>
          <a:xfrm>
            <a:off x="-612763" y="5050108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FINALNA EKSTENZIJA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C317C3-D448-0DCA-B439-E2184A8979EA}"/>
              </a:ext>
            </a:extLst>
          </p:cNvPr>
          <p:cNvSpPr/>
          <p:nvPr/>
        </p:nvSpPr>
        <p:spPr>
          <a:xfrm>
            <a:off x="167149" y="1665352"/>
            <a:ext cx="3598606" cy="3057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18991-8E10-9C53-959B-9BFFA280C443}"/>
              </a:ext>
            </a:extLst>
          </p:cNvPr>
          <p:cNvSpPr txBox="1"/>
          <p:nvPr/>
        </p:nvSpPr>
        <p:spPr>
          <a:xfrm rot="16200000">
            <a:off x="2702056" y="2605978"/>
            <a:ext cx="289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CIKLI</a:t>
            </a:r>
            <a:r>
              <a:rPr lang="sr-Latn-RS" b="1" dirty="0">
                <a:latin typeface="Garamond" panose="02020404030301010803" pitchFamily="18" charset="0"/>
              </a:rPr>
              <a:t>ČNI DEO</a:t>
            </a:r>
            <a:endParaRPr lang="en-US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65" y="1880904"/>
            <a:ext cx="4311315" cy="431131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635358" y="3551274"/>
            <a:ext cx="8871329" cy="918269"/>
            <a:chOff x="2940399" y="3200400"/>
            <a:chExt cx="8871329" cy="918269"/>
          </a:xfrm>
        </p:grpSpPr>
        <p:grpSp>
          <p:nvGrpSpPr>
            <p:cNvPr id="16" name="Group 15"/>
            <p:cNvGrpSpPr/>
            <p:nvPr/>
          </p:nvGrpSpPr>
          <p:grpSpPr>
            <a:xfrm>
              <a:off x="4682367" y="3200402"/>
              <a:ext cx="3634793" cy="918267"/>
              <a:chOff x="4682367" y="3200402"/>
              <a:chExt cx="3634793" cy="9182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164330" y="2718439"/>
                <a:ext cx="918267" cy="188219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916930" y="2718439"/>
                <a:ext cx="918267" cy="1882193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H="1">
                <a:off x="6492766" y="3373208"/>
                <a:ext cx="2831" cy="654882"/>
              </a:xfrm>
              <a:prstGeom prst="line">
                <a:avLst/>
              </a:prstGeom>
              <a:ln w="381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22362" y="2718438"/>
              <a:ext cx="918267" cy="1882193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8176935" y="3200400"/>
              <a:ext cx="3634793" cy="918267"/>
              <a:chOff x="4682367" y="3200402"/>
              <a:chExt cx="3634793" cy="91826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164330" y="2718439"/>
                <a:ext cx="918267" cy="1882193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916930" y="2718439"/>
                <a:ext cx="918267" cy="1882193"/>
              </a:xfrm>
              <a:prstGeom prst="rect">
                <a:avLst/>
              </a:prstGeom>
            </p:spPr>
          </p:pic>
          <p:cxnSp>
            <p:nvCxnSpPr>
              <p:cNvPr id="24" name="Straight Connector 23"/>
              <p:cNvCxnSpPr/>
              <p:nvPr/>
            </p:nvCxnSpPr>
            <p:spPr>
              <a:xfrm flipH="1">
                <a:off x="6492766" y="3373208"/>
                <a:ext cx="2831" cy="654882"/>
              </a:xfrm>
              <a:prstGeom prst="line">
                <a:avLst/>
              </a:prstGeom>
              <a:ln w="381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 flipH="1">
              <a:off x="4755979" y="3373206"/>
              <a:ext cx="2831" cy="654882"/>
            </a:xfrm>
            <a:prstGeom prst="line">
              <a:avLst/>
            </a:prstGeom>
            <a:ln w="381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43067" y="3373206"/>
              <a:ext cx="2831" cy="654882"/>
            </a:xfrm>
            <a:prstGeom prst="line">
              <a:avLst/>
            </a:prstGeom>
            <a:ln w="381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1019333" y="224853"/>
            <a:ext cx="2308485" cy="8394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CIKLUS 1</a:t>
            </a:r>
            <a:endParaRPr lang="en-US" sz="3200" b="1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02771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Denaturacija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95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°C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071023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Vezivanje prajmera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55-65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 °C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739258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Elongacija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72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 °C</a:t>
            </a:r>
            <a:endParaRPr lang="en-US" sz="2000" b="1" dirty="0">
              <a:latin typeface="Garamond" panose="02020404030301010803" pitchFamily="18" charset="0"/>
              <a:cs typeface="Times New Roman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1868775" y="1006244"/>
            <a:ext cx="609600" cy="406400"/>
          </a:xfrm>
          <a:prstGeom prst="triangle">
            <a:avLst/>
          </a:prstGeom>
          <a:solidFill>
            <a:schemeClr val="tx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635357" y="3628800"/>
            <a:ext cx="8871329" cy="17755"/>
          </a:xfrm>
          <a:prstGeom prst="line">
            <a:avLst/>
          </a:prstGeom>
          <a:ln w="76200">
            <a:solidFill>
              <a:srgbClr val="0071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635356" y="4381233"/>
            <a:ext cx="8871329" cy="17755"/>
          </a:xfrm>
          <a:prstGeom prst="line">
            <a:avLst/>
          </a:prstGeom>
          <a:ln w="76200">
            <a:solidFill>
              <a:srgbClr val="0071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664312" y="5760649"/>
            <a:ext cx="8871329" cy="17755"/>
            <a:chOff x="1752244" y="5395397"/>
            <a:chExt cx="8871329" cy="17755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664312" y="2147322"/>
            <a:ext cx="8871329" cy="17755"/>
            <a:chOff x="1752244" y="5395397"/>
            <a:chExt cx="8871329" cy="17755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>
            <a:off x="4982299" y="2308111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831489" y="5613353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187277" y="2303569"/>
            <a:ext cx="5348364" cy="3898"/>
            <a:chOff x="5187277" y="2303569"/>
            <a:chExt cx="5348364" cy="3898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664312" y="5611652"/>
            <a:ext cx="5167177" cy="2485"/>
            <a:chOff x="1664312" y="5611652"/>
            <a:chExt cx="5167177" cy="2485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Pie 74"/>
          <p:cNvSpPr/>
          <p:nvPr/>
        </p:nvSpPr>
        <p:spPr>
          <a:xfrm rot="2418562">
            <a:off x="4937872" y="1987608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Pie 75"/>
          <p:cNvSpPr/>
          <p:nvPr/>
        </p:nvSpPr>
        <p:spPr>
          <a:xfrm rot="19181438" flipH="1">
            <a:off x="6636951" y="5444693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4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20859 0.0004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2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3.33333E-6 -0.21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201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59 0.00046 L 0.4276 0.00023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6 0.00023 L 0.64466 -0.00093 " pathEditMode="relative" rAng="0" ptsTypes="AA">
                                      <p:cBhvr>
                                        <p:cTn id="6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-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42838 -0.00116 " pathEditMode="relative" rAng="0" ptsTypes="AA">
                                      <p:cBhvr>
                                        <p:cTn id="81" dur="6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-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3633 -0.00208 " pathEditMode="relative" rAng="0" ptsTypes="AA">
                                      <p:cBhvr>
                                        <p:cTn id="83" dur="6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11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85" y="4961345"/>
            <a:ext cx="1449018" cy="144901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1" y="1525390"/>
            <a:ext cx="1449018" cy="1449018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014820" y="224853"/>
            <a:ext cx="2308485" cy="8394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chemeClr val="tx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1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14819" y="224852"/>
            <a:ext cx="2308485" cy="8394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chemeClr val="tx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2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02771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Denaturacija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95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°C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71023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Vezivanje prajmera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55-65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 °C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39258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Elongacija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72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 °C</a:t>
            </a:r>
            <a:endParaRPr lang="en-US" sz="2000" b="1" dirty="0">
              <a:latin typeface="Garamond" panose="02020404030301010803" pitchFamily="18" charset="0"/>
              <a:cs typeface="Times New Roman" pitchFamily="18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9731107" y="989487"/>
            <a:ext cx="609600" cy="406400"/>
          </a:xfrm>
          <a:prstGeom prst="triangle">
            <a:avLst/>
          </a:prstGeom>
          <a:solidFill>
            <a:schemeClr val="tx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64312" y="2147322"/>
            <a:ext cx="8871329" cy="17755"/>
            <a:chOff x="1752244" y="5395397"/>
            <a:chExt cx="8871329" cy="17755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982299" y="2303569"/>
            <a:ext cx="5553342" cy="4542"/>
            <a:chOff x="4982299" y="2303569"/>
            <a:chExt cx="5553342" cy="454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664312" y="5760649"/>
            <a:ext cx="8871329" cy="17755"/>
            <a:chOff x="1752244" y="5395397"/>
            <a:chExt cx="8871329" cy="1775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664312" y="5611652"/>
            <a:ext cx="5372155" cy="2485"/>
            <a:chOff x="1664312" y="5611652"/>
            <a:chExt cx="5372155" cy="248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831489" y="5613353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676207" y="1777790"/>
            <a:ext cx="8871329" cy="17755"/>
            <a:chOff x="1752244" y="5395397"/>
            <a:chExt cx="8871329" cy="17755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676207" y="6263399"/>
            <a:ext cx="8871329" cy="17755"/>
            <a:chOff x="1752244" y="5395397"/>
            <a:chExt cx="8871329" cy="17755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664312" y="4953509"/>
            <a:ext cx="5372155" cy="2485"/>
            <a:chOff x="1664312" y="5611652"/>
            <a:chExt cx="5372155" cy="2485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6831489" y="5613353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982299" y="3216513"/>
            <a:ext cx="5553342" cy="4542"/>
            <a:chOff x="4982299" y="2303569"/>
            <a:chExt cx="5553342" cy="454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4982299" y="1948037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31489" y="3061730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982299" y="5107408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840669" y="6124897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186107" y="1945738"/>
            <a:ext cx="5365151" cy="4160"/>
            <a:chOff x="5187277" y="2303309"/>
            <a:chExt cx="5365151" cy="4160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5187277" y="2305388"/>
              <a:ext cx="1898774" cy="2081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7054718" y="2303309"/>
              <a:ext cx="3497710" cy="2079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Pie 61"/>
          <p:cNvSpPr/>
          <p:nvPr/>
        </p:nvSpPr>
        <p:spPr>
          <a:xfrm rot="2418562">
            <a:off x="4898984" y="1625677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982299" y="3063503"/>
            <a:ext cx="1849190" cy="162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1676207" y="6124896"/>
            <a:ext cx="5172363" cy="2485"/>
            <a:chOff x="1676207" y="6124896"/>
            <a:chExt cx="5172363" cy="2485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4994194" y="6124898"/>
              <a:ext cx="1854376" cy="248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676207" y="6124896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Pie 67"/>
          <p:cNvSpPr/>
          <p:nvPr/>
        </p:nvSpPr>
        <p:spPr>
          <a:xfrm rot="19181438" flipH="1">
            <a:off x="6599163" y="5923399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5187276" y="5104925"/>
            <a:ext cx="1849190" cy="162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e 69"/>
          <p:cNvSpPr/>
          <p:nvPr/>
        </p:nvSpPr>
        <p:spPr>
          <a:xfrm rot="19181438" flipH="1">
            <a:off x="6591263" y="2897103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Pie 54"/>
          <p:cNvSpPr/>
          <p:nvPr/>
        </p:nvSpPr>
        <p:spPr>
          <a:xfrm rot="2418562">
            <a:off x="4876934" y="4749395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486 L -0.43698 -0.003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00013 0.1328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L 0.00013 0.07315 " pathEditMode="relative" rAng="0" ptsTypes="AA">
                                      <p:cBhvr>
                                        <p:cTn id="3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0091 -0.05393 " pathEditMode="relative" rAng="0" ptsTypes="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7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65 -0.09584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8 -0.00324 L -0.22032 -0.00278 " pathEditMode="relative" rAng="0" ptsTypes="AA">
                                      <p:cBhvr>
                                        <p:cTn id="5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32 -0.00278 L 3.125E-6 5.20417E-18 " pathEditMode="relative" rAng="0" ptsTypes="AA">
                                      <p:cBhvr>
                                        <p:cTn id="8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18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44192 0.00023 " pathEditMode="relative" rAng="0" ptsTypes="AA">
                                      <p:cBhvr>
                                        <p:cTn id="106" dur="6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42422 -0.00115 " pathEditMode="relative" rAng="0" ptsTypes="AA">
                                      <p:cBhvr>
                                        <p:cTn id="111" dur="6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-6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15143 0.00023 " pathEditMode="relative" rAng="0" ptsTypes="AA">
                                      <p:cBhvr>
                                        <p:cTn id="116" dur="4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3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15664 -0.00139 " pathEditMode="relative" rAng="0" ptsTypes="AA">
                                      <p:cBhvr>
                                        <p:cTn id="121" dur="4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6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8" grpId="0" animBg="1"/>
      <p:bldP spid="8" grpId="1" animBg="1"/>
      <p:bldP spid="8" grpId="2" animBg="1"/>
      <p:bldP spid="62" grpId="0" animBg="1"/>
      <p:bldP spid="62" grpId="1" animBg="1"/>
      <p:bldP spid="62" grpId="2" animBg="1"/>
      <p:bldP spid="68" grpId="0" animBg="1"/>
      <p:bldP spid="68" grpId="1" animBg="1"/>
      <p:bldP spid="68" grpId="2" animBg="1"/>
      <p:bldP spid="70" grpId="0" animBg="1"/>
      <p:bldP spid="70" grpId="1" animBg="1"/>
      <p:bldP spid="70" grpId="2" animBg="1"/>
      <p:bldP spid="55" grpId="0" animBg="1"/>
      <p:bldP spid="55" grpId="1" animBg="1"/>
      <p:bldP spid="55" grpId="2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2" y="5523671"/>
            <a:ext cx="1449018" cy="14490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7" y="4338461"/>
            <a:ext cx="1449018" cy="144901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2" y="2428742"/>
            <a:ext cx="1449018" cy="14490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2" y="1139557"/>
            <a:ext cx="1449018" cy="144901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82299" y="3216513"/>
            <a:ext cx="5553342" cy="4542"/>
            <a:chOff x="4982299" y="2303569"/>
            <a:chExt cx="5553342" cy="454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982299" y="3061730"/>
            <a:ext cx="2054168" cy="3400"/>
            <a:chOff x="4982299" y="3061730"/>
            <a:chExt cx="2054168" cy="3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831489" y="3061730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982299" y="3063503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676207" y="1777790"/>
            <a:ext cx="8871329" cy="17755"/>
            <a:chOff x="1752244" y="5395397"/>
            <a:chExt cx="8871329" cy="1775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982299" y="1945738"/>
            <a:ext cx="5568959" cy="4160"/>
            <a:chOff x="4982299" y="1945738"/>
            <a:chExt cx="5568959" cy="416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982299" y="194803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186107" y="1945738"/>
              <a:ext cx="5365151" cy="4160"/>
              <a:chOff x="5187277" y="2303309"/>
              <a:chExt cx="5365151" cy="416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187277" y="2305388"/>
                <a:ext cx="1898774" cy="2081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7054718" y="2303309"/>
                <a:ext cx="3497710" cy="2079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1664312" y="4953509"/>
            <a:ext cx="5372155" cy="2485"/>
            <a:chOff x="1664312" y="5611652"/>
            <a:chExt cx="5372155" cy="248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6831489" y="5613353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982299" y="5104925"/>
            <a:ext cx="2054167" cy="2483"/>
            <a:chOff x="4982299" y="5104925"/>
            <a:chExt cx="2054167" cy="248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982299" y="5107408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187276" y="5104925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676207" y="6263399"/>
            <a:ext cx="8871329" cy="17755"/>
            <a:chOff x="1752244" y="5395397"/>
            <a:chExt cx="8871329" cy="17755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676207" y="6124896"/>
            <a:ext cx="5369440" cy="2485"/>
            <a:chOff x="1676207" y="6124896"/>
            <a:chExt cx="5369440" cy="2485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840669" y="612489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1676207" y="6124896"/>
              <a:ext cx="5172363" cy="2485"/>
              <a:chOff x="1676207" y="6124896"/>
              <a:chExt cx="5172363" cy="248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4994194" y="6124898"/>
                <a:ext cx="1854376" cy="2483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76207" y="6124896"/>
                <a:ext cx="3317987" cy="2485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ounded Rectangle 40"/>
          <p:cNvSpPr/>
          <p:nvPr/>
        </p:nvSpPr>
        <p:spPr>
          <a:xfrm>
            <a:off x="1014820" y="224853"/>
            <a:ext cx="2308485" cy="8394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>
                <a:solidFill>
                  <a:schemeClr val="tx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2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14819" y="224630"/>
            <a:ext cx="2308485" cy="8394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chemeClr val="tx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3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402771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Denaturacija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95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°C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71023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Vezivanje prajmera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55-65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 °C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739258" y="224853"/>
            <a:ext cx="2593299" cy="839449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Elongacija</a:t>
            </a:r>
          </a:p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72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itchFamily="18" charset="0"/>
              </a:rPr>
              <a:t> °C</a:t>
            </a:r>
            <a:endParaRPr lang="en-US" sz="2000" b="1" dirty="0">
              <a:latin typeface="Garamond" panose="02020404030301010803" pitchFamily="18" charset="0"/>
              <a:cs typeface="Times New Roman" pitchFamily="18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>
            <a:off x="9731107" y="983785"/>
            <a:ext cx="609600" cy="406400"/>
          </a:xfrm>
          <a:prstGeom prst="triangle">
            <a:avLst/>
          </a:prstGeom>
          <a:solidFill>
            <a:schemeClr val="tx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982299" y="3807914"/>
            <a:ext cx="5553342" cy="4542"/>
            <a:chOff x="4982299" y="2303569"/>
            <a:chExt cx="5553342" cy="454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977407" y="2570766"/>
            <a:ext cx="5570129" cy="4160"/>
            <a:chOff x="4965512" y="2566889"/>
            <a:chExt cx="5570129" cy="4160"/>
          </a:xfrm>
        </p:grpSpPr>
        <p:grpSp>
          <p:nvGrpSpPr>
            <p:cNvPr id="60" name="Group 59"/>
            <p:cNvGrpSpPr/>
            <p:nvPr/>
          </p:nvGrpSpPr>
          <p:grpSpPr>
            <a:xfrm>
              <a:off x="5170490" y="2566889"/>
              <a:ext cx="5365151" cy="4160"/>
              <a:chOff x="5187277" y="2303309"/>
              <a:chExt cx="5365151" cy="416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V="1">
                <a:off x="5187277" y="2305388"/>
                <a:ext cx="1898774" cy="2081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7054718" y="2303309"/>
                <a:ext cx="3497710" cy="2079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/>
            <p:cNvCxnSpPr/>
            <p:nvPr/>
          </p:nvCxnSpPr>
          <p:spPr>
            <a:xfrm>
              <a:off x="4965512" y="2566889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664311" y="4338461"/>
            <a:ext cx="5369440" cy="3409"/>
            <a:chOff x="1664312" y="5610728"/>
            <a:chExt cx="5369440" cy="3409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828774" y="5610728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664311" y="5557038"/>
            <a:ext cx="5369440" cy="2485"/>
            <a:chOff x="1676207" y="6124896"/>
            <a:chExt cx="5369440" cy="2485"/>
          </a:xfrm>
        </p:grpSpPr>
        <p:grpSp>
          <p:nvGrpSpPr>
            <p:cNvPr id="75" name="Group 74"/>
            <p:cNvGrpSpPr/>
            <p:nvPr/>
          </p:nvGrpSpPr>
          <p:grpSpPr>
            <a:xfrm>
              <a:off x="1676207" y="6124896"/>
              <a:ext cx="5172363" cy="2485"/>
              <a:chOff x="1676207" y="6124896"/>
              <a:chExt cx="5172363" cy="2485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4994194" y="6124898"/>
                <a:ext cx="1854376" cy="2483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676207" y="6124896"/>
                <a:ext cx="3317987" cy="2485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/>
            <p:cNvCxnSpPr/>
            <p:nvPr/>
          </p:nvCxnSpPr>
          <p:spPr>
            <a:xfrm>
              <a:off x="6840669" y="612489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4994194" y="1945738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840669" y="6122584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5186495" y="1939070"/>
            <a:ext cx="5365151" cy="4160"/>
            <a:chOff x="5187277" y="2303309"/>
            <a:chExt cx="5365151" cy="4160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5187277" y="2305388"/>
              <a:ext cx="1898774" cy="2081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7054718" y="2303309"/>
              <a:ext cx="3497710" cy="2079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Pie 89"/>
          <p:cNvSpPr/>
          <p:nvPr/>
        </p:nvSpPr>
        <p:spPr>
          <a:xfrm rot="2418562">
            <a:off x="4897180" y="1615935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4977407" y="2411893"/>
            <a:ext cx="1873395" cy="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5182385" y="3220014"/>
            <a:ext cx="1858974" cy="80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4977406" y="3646101"/>
            <a:ext cx="1859268" cy="808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174483" y="4494452"/>
            <a:ext cx="1859268" cy="808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4985015" y="4954328"/>
            <a:ext cx="1859268" cy="808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828773" y="4953509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840669" y="2411893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977407" y="3222497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828773" y="3646101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Pie 90"/>
          <p:cNvSpPr/>
          <p:nvPr/>
        </p:nvSpPr>
        <p:spPr>
          <a:xfrm rot="19181438" flipH="1">
            <a:off x="6628273" y="2236643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Pie 91"/>
          <p:cNvSpPr/>
          <p:nvPr/>
        </p:nvSpPr>
        <p:spPr>
          <a:xfrm rot="2418562">
            <a:off x="4901659" y="2893158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Pie 92"/>
          <p:cNvSpPr/>
          <p:nvPr/>
        </p:nvSpPr>
        <p:spPr>
          <a:xfrm rot="19181438" flipH="1">
            <a:off x="6611059" y="3463541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4977407" y="4494818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ie 93"/>
          <p:cNvSpPr/>
          <p:nvPr/>
        </p:nvSpPr>
        <p:spPr>
          <a:xfrm rot="2418562">
            <a:off x="4884834" y="4172906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Pie 94"/>
          <p:cNvSpPr/>
          <p:nvPr/>
        </p:nvSpPr>
        <p:spPr>
          <a:xfrm rot="19181438" flipH="1">
            <a:off x="6611059" y="4782931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5174483" y="5728606"/>
            <a:ext cx="1859268" cy="808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985015" y="5728606"/>
            <a:ext cx="2049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676207" y="6122584"/>
            <a:ext cx="5172363" cy="2485"/>
            <a:chOff x="1676207" y="6124896"/>
            <a:chExt cx="5172363" cy="2485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4994194" y="6124898"/>
              <a:ext cx="1854376" cy="248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676207" y="6124896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Pie 96"/>
          <p:cNvSpPr/>
          <p:nvPr/>
        </p:nvSpPr>
        <p:spPr>
          <a:xfrm rot="19181438" flipH="1">
            <a:off x="6628272" y="5950545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Pie 95"/>
          <p:cNvSpPr/>
          <p:nvPr/>
        </p:nvSpPr>
        <p:spPr>
          <a:xfrm rot="2418562">
            <a:off x="4897181" y="5395333"/>
            <a:ext cx="498810" cy="507076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5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486 L -0.43698 -0.003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039 0.09074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5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0013 0.0865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0039 -0.08981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49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0104 -0.0831 " pathEditMode="relative" rAng="0" ptsTypes="AA">
                                      <p:cBhvr>
                                        <p:cTn id="4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8 -0.00324 L -0.21862 -0.00394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62 -0.00394 L 2.70833E-6 2.22222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44296 0.00093 " pathEditMode="relative" rAng="0" ptsTypes="AA">
                                      <p:cBhvr>
                                        <p:cTn id="134" dur="6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4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4276 -0.00046 " pathEditMode="relative" rAng="0" ptsTypes="AA">
                                      <p:cBhvr>
                                        <p:cTn id="139" dur="6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0" y="-23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5586 0.00023 " pathEditMode="relative" rAng="0" ptsTypes="AA">
                                      <p:cBhvr>
                                        <p:cTn id="144" dur="4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3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15507 0.00092 " pathEditMode="relative" rAng="0" ptsTypes="AA">
                                      <p:cBhvr>
                                        <p:cTn id="149" dur="4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4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3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5443 0.00023 " pathEditMode="relative" rAng="0" ptsTypes="AA">
                                      <p:cBhvr>
                                        <p:cTn id="154" dur="4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3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15651 -0.00069 " pathEditMode="relative" rAng="0" ptsTypes="AA">
                                      <p:cBhvr>
                                        <p:cTn id="159" dur="4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4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3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15443 0.00023 " pathEditMode="relative" rAng="0" ptsTypes="AA">
                                      <p:cBhvr>
                                        <p:cTn id="164" dur="4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3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481 -0.00116 " pathEditMode="relative" rAng="0" ptsTypes="AA">
                                      <p:cBhvr>
                                        <p:cTn id="169" dur="4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69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3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6" grpId="0" animBg="1"/>
      <p:bldP spid="46" grpId="1" animBg="1"/>
      <p:bldP spid="46" grpId="2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7" grpId="0" animBg="1"/>
      <p:bldP spid="97" grpId="1" animBg="1"/>
      <p:bldP spid="96" grpId="0" animBg="1"/>
      <p:bldP spid="9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787243" y="1699746"/>
            <a:ext cx="1849190" cy="209846"/>
            <a:chOff x="4938053" y="2233747"/>
            <a:chExt cx="1849190" cy="209846"/>
          </a:xfrm>
        </p:grpSpPr>
        <p:grpSp>
          <p:nvGrpSpPr>
            <p:cNvPr id="13" name="Group 12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7243" y="2433733"/>
            <a:ext cx="1849190" cy="209846"/>
            <a:chOff x="4938053" y="2233747"/>
            <a:chExt cx="1849190" cy="209846"/>
          </a:xfrm>
        </p:grpSpPr>
        <p:grpSp>
          <p:nvGrpSpPr>
            <p:cNvPr id="19" name="Group 18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909353" y="2122014"/>
            <a:ext cx="1849190" cy="209846"/>
            <a:chOff x="4938053" y="2233747"/>
            <a:chExt cx="1849190" cy="209846"/>
          </a:xfrm>
        </p:grpSpPr>
        <p:grpSp>
          <p:nvGrpSpPr>
            <p:cNvPr id="25" name="Group 24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787243" y="3684670"/>
            <a:ext cx="1849190" cy="209846"/>
            <a:chOff x="4938053" y="2233747"/>
            <a:chExt cx="1849190" cy="209846"/>
          </a:xfrm>
        </p:grpSpPr>
        <p:grpSp>
          <p:nvGrpSpPr>
            <p:cNvPr id="31" name="Group 30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787243" y="4449241"/>
            <a:ext cx="1849190" cy="209846"/>
            <a:chOff x="4938053" y="2233747"/>
            <a:chExt cx="1849190" cy="209846"/>
          </a:xfrm>
        </p:grpSpPr>
        <p:grpSp>
          <p:nvGrpSpPr>
            <p:cNvPr id="37" name="Group 36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909353" y="4058481"/>
            <a:ext cx="1849190" cy="209846"/>
            <a:chOff x="4938053" y="2233747"/>
            <a:chExt cx="1849190" cy="209846"/>
          </a:xfrm>
        </p:grpSpPr>
        <p:grpSp>
          <p:nvGrpSpPr>
            <p:cNvPr id="43" name="Group 42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8730343" y="1279544"/>
            <a:ext cx="1849190" cy="209846"/>
            <a:chOff x="4938053" y="2233747"/>
            <a:chExt cx="1849190" cy="209846"/>
          </a:xfrm>
        </p:grpSpPr>
        <p:grpSp>
          <p:nvGrpSpPr>
            <p:cNvPr id="79" name="Group 78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Connector 79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8730343" y="1736513"/>
            <a:ext cx="1849190" cy="209846"/>
            <a:chOff x="4938053" y="2233747"/>
            <a:chExt cx="1849190" cy="209846"/>
          </a:xfrm>
        </p:grpSpPr>
        <p:grpSp>
          <p:nvGrpSpPr>
            <p:cNvPr id="85" name="Group 84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8730343" y="2174883"/>
            <a:ext cx="1849190" cy="209846"/>
            <a:chOff x="4938053" y="2233747"/>
            <a:chExt cx="1849190" cy="209846"/>
          </a:xfrm>
        </p:grpSpPr>
        <p:grpSp>
          <p:nvGrpSpPr>
            <p:cNvPr id="91" name="Group 90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730343" y="2622569"/>
            <a:ext cx="1849190" cy="209846"/>
            <a:chOff x="4938053" y="2233747"/>
            <a:chExt cx="1849190" cy="209846"/>
          </a:xfrm>
        </p:grpSpPr>
        <p:grpSp>
          <p:nvGrpSpPr>
            <p:cNvPr id="97" name="Group 96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730343" y="3336944"/>
            <a:ext cx="1849190" cy="209846"/>
            <a:chOff x="4938053" y="2233747"/>
            <a:chExt cx="1849190" cy="209846"/>
          </a:xfrm>
        </p:grpSpPr>
        <p:grpSp>
          <p:nvGrpSpPr>
            <p:cNvPr id="103" name="Group 102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Connector 103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8730343" y="3774799"/>
            <a:ext cx="1849190" cy="209846"/>
            <a:chOff x="4938053" y="2233747"/>
            <a:chExt cx="1849190" cy="2098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8730343" y="4221096"/>
            <a:ext cx="1849190" cy="209846"/>
            <a:chOff x="4938053" y="2233747"/>
            <a:chExt cx="1849190" cy="209846"/>
          </a:xfrm>
        </p:grpSpPr>
        <p:grpSp>
          <p:nvGrpSpPr>
            <p:cNvPr id="115" name="Group 114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8730343" y="4660919"/>
            <a:ext cx="1849190" cy="209846"/>
            <a:chOff x="4938053" y="2233747"/>
            <a:chExt cx="1849190" cy="209846"/>
          </a:xfrm>
        </p:grpSpPr>
        <p:grpSp>
          <p:nvGrpSpPr>
            <p:cNvPr id="121" name="Group 120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Straight Connector 121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/>
          <p:cNvSpPr/>
          <p:nvPr/>
        </p:nvSpPr>
        <p:spPr>
          <a:xfrm>
            <a:off x="4479216" y="2665832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tx1"/>
                </a:solidFill>
                <a:latin typeface="Garamond" panose="02020404030301010803" pitchFamily="18" charset="0"/>
              </a:rPr>
              <a:t>32</a:t>
            </a:r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053357" y="1523360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6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5053357" y="1529825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480895" y="2677560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tx1"/>
                </a:solidFill>
                <a:latin typeface="Garamond" panose="02020404030301010803" pitchFamily="18" charset="0"/>
              </a:rPr>
              <a:t>64</a:t>
            </a:r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4480895" y="2665205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tx1"/>
                </a:solidFill>
                <a:latin typeface="Garamond" panose="02020404030301010803" pitchFamily="18" charset="0"/>
              </a:rPr>
              <a:t>128</a:t>
            </a:r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5053357" y="1523359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8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4479216" y="2676598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tx1"/>
                </a:solidFill>
                <a:latin typeface="Garamond" panose="02020404030301010803" pitchFamily="18" charset="0"/>
              </a:rPr>
              <a:t>256</a:t>
            </a:r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053357" y="1511241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9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5054681" y="1517678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4483149" y="2673564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tx1"/>
                </a:solidFill>
                <a:latin typeface="Garamond" panose="02020404030301010803" pitchFamily="18" charset="0"/>
              </a:rPr>
              <a:t>512</a:t>
            </a:r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053357" y="1504658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4474618" y="2680013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dirty="0">
                <a:solidFill>
                  <a:schemeClr val="tx1"/>
                </a:solidFill>
                <a:latin typeface="Garamond" panose="02020404030301010803" pitchFamily="18" charset="0"/>
              </a:rPr>
              <a:t>224.288</a:t>
            </a:r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053357" y="1516051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30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4487661" y="2682732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solidFill>
                  <a:schemeClr val="tx1"/>
                </a:solidFill>
                <a:latin typeface="Garamond" panose="02020404030301010803" pitchFamily="18" charset="0"/>
              </a:rPr>
              <a:t>123.870.912</a:t>
            </a:r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5053357" y="1517677"/>
            <a:ext cx="1410370" cy="8427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40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499125" y="2676112"/>
            <a:ext cx="2558653" cy="17586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1.755.813.888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6310" y="1652945"/>
            <a:ext cx="1327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Garamond" panose="02020404030301010803" pitchFamily="18" charset="0"/>
              </a:rPr>
              <a:t>Ciklus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684510" y="3276796"/>
            <a:ext cx="243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Garamond" panose="02020404030301010803" pitchFamily="18" charset="0"/>
              </a:rPr>
              <a:t>Broj kopija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00" y="3382990"/>
            <a:ext cx="4682151" cy="3511614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392" y="-1047000"/>
            <a:ext cx="4682151" cy="35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26133 0.07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38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26133 0.029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14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26054 -0.065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328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5976 -0.1071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25 -1.85185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25 1.48148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5 2.5925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5 4.81481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25 -1.85185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25 -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25 2.96296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5 2.59259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4" grpId="0"/>
      <p:bldP spid="15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98A736-DA05-74C5-5AD9-9D1ED9B7BF43}"/>
              </a:ext>
            </a:extLst>
          </p:cNvPr>
          <p:cNvSpPr/>
          <p:nvPr/>
        </p:nvSpPr>
        <p:spPr>
          <a:xfrm>
            <a:off x="435836" y="362298"/>
            <a:ext cx="8167390" cy="109287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Lančana reakcija polimeraze sa reverznom transkripcijom – RT-PCR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16E71-2C2C-934E-9CA9-2420B8373D3B}"/>
              </a:ext>
            </a:extLst>
          </p:cNvPr>
          <p:cNvSpPr txBox="1"/>
          <p:nvPr/>
        </p:nvSpPr>
        <p:spPr>
          <a:xfrm>
            <a:off x="285134" y="1784836"/>
            <a:ext cx="119068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r-Latn-RS" sz="2000" b="0" i="0" u="none" strike="noStrike" baseline="0" dirty="0">
                <a:latin typeface="Garamond" panose="02020404030301010803" pitchFamily="18" charset="0"/>
              </a:rPr>
              <a:t>Detekcija RNK virusa</a:t>
            </a:r>
          </a:p>
          <a:p>
            <a:pPr algn="l"/>
            <a:r>
              <a:rPr lang="sr-Latn-RS" sz="2000" dirty="0">
                <a:latin typeface="Garamond" panose="02020404030301010803" pitchFamily="18" charset="0"/>
              </a:rPr>
              <a:t>T</a:t>
            </a:r>
            <a:r>
              <a:rPr lang="en-US" sz="2000" b="0" i="0" u="none" strike="noStrike" baseline="0" dirty="0" err="1">
                <a:latin typeface="Garamond" panose="02020404030301010803" pitchFamily="18" charset="0"/>
              </a:rPr>
              <a:t>ranskripcij</a:t>
            </a:r>
            <a:r>
              <a:rPr lang="sr-Latn-RS" sz="2000" b="0" i="0" u="none" strike="noStrike" baseline="0" dirty="0">
                <a:latin typeface="Garamond" panose="02020404030301010803" pitchFamily="18" charset="0"/>
              </a:rPr>
              <a:t>a 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RNK u DNK</a:t>
            </a:r>
            <a:endParaRPr lang="sr-Latn-RS" sz="2000" b="0" i="0" u="none" strike="noStrike" baseline="0" dirty="0">
              <a:latin typeface="Garamond" panose="02020404030301010803" pitchFamily="18" charset="0"/>
            </a:endParaRPr>
          </a:p>
          <a:p>
            <a:pPr algn="l"/>
            <a:r>
              <a:rPr lang="it-IT" sz="2000" b="0" i="0" u="none" strike="noStrike" baseline="0" dirty="0">
                <a:latin typeface="Garamond" panose="02020404030301010803" pitchFamily="18" charset="0"/>
              </a:rPr>
              <a:t>RNK-zavisn</a:t>
            </a:r>
            <a:r>
              <a:rPr lang="sr-Latn-RS" sz="2000" b="0" i="0" u="none" strike="noStrike" baseline="0" dirty="0">
                <a:latin typeface="Garamond" panose="02020404030301010803" pitchFamily="18" charset="0"/>
              </a:rPr>
              <a:t>a</a:t>
            </a:r>
            <a:r>
              <a:rPr lang="it-IT" sz="2000" b="0" i="0" u="none" strike="noStrike" baseline="0" dirty="0">
                <a:latin typeface="Garamond" panose="02020404030301010803" pitchFamily="18" charset="0"/>
              </a:rPr>
              <a:t> DNK polimeraze (reverzn</a:t>
            </a:r>
            <a:r>
              <a:rPr lang="sr-Latn-RS" sz="2000" b="0" i="0" u="none" strike="noStrike" baseline="0" dirty="0">
                <a:latin typeface="Garamond" panose="02020404030301010803" pitchFamily="18" charset="0"/>
              </a:rPr>
              <a:t>a</a:t>
            </a:r>
            <a:r>
              <a:rPr lang="it-IT" sz="2000" b="0" i="0" u="none" strike="noStrike" baseline="0" dirty="0">
                <a:latin typeface="Garamond" panose="02020404030301010803" pitchFamily="18" charset="0"/>
              </a:rPr>
              <a:t> transkriptaz</a:t>
            </a:r>
            <a:r>
              <a:rPr lang="sr-Latn-RS" sz="2000" b="0" i="0" u="none" strike="noStrike" baseline="0" dirty="0">
                <a:latin typeface="Garamond" panose="02020404030301010803" pitchFamily="18" charset="0"/>
              </a:rPr>
              <a:t>a</a:t>
            </a:r>
            <a:r>
              <a:rPr lang="it-IT" sz="2000" b="0" i="0" u="none" strike="noStrike" baseline="0" dirty="0">
                <a:latin typeface="Garamond" panose="02020404030301010803" pitchFamily="18" charset="0"/>
              </a:rPr>
              <a:t>)</a:t>
            </a:r>
            <a:r>
              <a:rPr lang="sr-Latn-RS" sz="2000" dirty="0">
                <a:latin typeface="Garamond" panose="02020404030301010803" pitchFamily="18" charset="0"/>
              </a:rPr>
              <a:t> - </a:t>
            </a:r>
            <a:r>
              <a:rPr lang="en-US" sz="2000" b="0" i="0" u="none" strike="noStrike" baseline="0" dirty="0" err="1">
                <a:latin typeface="Garamond" panose="02020404030301010803" pitchFamily="18" charset="0"/>
              </a:rPr>
              <a:t>prevodi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2000" b="0" i="0" u="none" strike="noStrike" baseline="0" dirty="0" err="1">
                <a:latin typeface="Garamond" panose="02020404030301010803" pitchFamily="18" charset="0"/>
              </a:rPr>
              <a:t>molekul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 RNK u </a:t>
            </a:r>
            <a:r>
              <a:rPr lang="en-US" sz="2000" b="0" i="0" u="none" strike="noStrike" baseline="0" dirty="0" err="1">
                <a:latin typeface="Garamond" panose="02020404030301010803" pitchFamily="18" charset="0"/>
              </a:rPr>
              <a:t>komplementarnu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 DNK (</a:t>
            </a:r>
            <a:r>
              <a:rPr lang="en-US" sz="2000" b="0" i="0" u="none" strike="noStrike" baseline="0" dirty="0" err="1">
                <a:latin typeface="Garamond" panose="02020404030301010803" pitchFamily="18" charset="0"/>
              </a:rPr>
              <a:t>cDNK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)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9E4634FB-2765-0175-F999-F4450629B9EB}"/>
              </a:ext>
            </a:extLst>
          </p:cNvPr>
          <p:cNvSpPr/>
          <p:nvPr/>
        </p:nvSpPr>
        <p:spPr>
          <a:xfrm>
            <a:off x="285134" y="3290788"/>
            <a:ext cx="4178711" cy="76671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Multiplex PCR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0B023-8DF5-6DE4-9903-20B7C530A74B}"/>
              </a:ext>
            </a:extLst>
          </p:cNvPr>
          <p:cNvSpPr txBox="1"/>
          <p:nvPr/>
        </p:nvSpPr>
        <p:spPr>
          <a:xfrm>
            <a:off x="285134" y="4547791"/>
            <a:ext cx="1100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sr-Latn-RS" sz="2000" dirty="0">
                <a:latin typeface="Garamond" panose="02020404030301010803" pitchFamily="18" charset="0"/>
              </a:rPr>
              <a:t>U </a:t>
            </a:r>
            <a:r>
              <a:rPr lang="en-US" sz="2000" dirty="0" err="1">
                <a:latin typeface="Garamond" panose="02020404030301010803" pitchFamily="18" charset="0"/>
              </a:rPr>
              <a:t>jednoj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reakciji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sr-Latn-RS" sz="2000" dirty="0">
                <a:latin typeface="Garamond" panose="02020404030301010803" pitchFamily="18" charset="0"/>
              </a:rPr>
              <a:t>se </a:t>
            </a:r>
            <a:r>
              <a:rPr lang="en-US" sz="2000" dirty="0" err="1">
                <a:latin typeface="Garamond" panose="02020404030301010803" pitchFamily="18" charset="0"/>
              </a:rPr>
              <a:t>istovremeno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umnožava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više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različitih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sr-Latn-RS" sz="2000" dirty="0">
                <a:latin typeface="Garamond" panose="02020404030301010803" pitchFamily="18" charset="0"/>
              </a:rPr>
              <a:t>delova </a:t>
            </a:r>
            <a:r>
              <a:rPr lang="en-US" sz="2000" dirty="0">
                <a:latin typeface="Garamond" panose="02020404030301010803" pitchFamily="18" charset="0"/>
              </a:rPr>
              <a:t>DNK (</a:t>
            </a:r>
            <a:r>
              <a:rPr lang="en-US" sz="2000" dirty="0" err="1">
                <a:latin typeface="Garamond" panose="02020404030301010803" pitchFamily="18" charset="0"/>
              </a:rPr>
              <a:t>ili</a:t>
            </a:r>
            <a:r>
              <a:rPr lang="en-US" sz="2000" dirty="0">
                <a:latin typeface="Garamond" panose="02020404030301010803" pitchFamily="18" charset="0"/>
              </a:rPr>
              <a:t> RNK)</a:t>
            </a:r>
          </a:p>
          <a:p>
            <a:pPr>
              <a:buNone/>
            </a:pPr>
            <a:r>
              <a:rPr lang="en-US" sz="2000" dirty="0" err="1">
                <a:latin typeface="Garamond" panose="02020404030301010803" pitchFamily="18" charset="0"/>
              </a:rPr>
              <a:t>Običan</a:t>
            </a:r>
            <a:r>
              <a:rPr lang="en-US" sz="2000" dirty="0">
                <a:latin typeface="Garamond" panose="02020404030301010803" pitchFamily="18" charset="0"/>
              </a:rPr>
              <a:t> PCR = </a:t>
            </a:r>
            <a:r>
              <a:rPr lang="en-US" sz="2000" dirty="0" err="1">
                <a:latin typeface="Garamond" panose="02020404030301010803" pitchFamily="18" charset="0"/>
              </a:rPr>
              <a:t>tražimo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jedan</a:t>
            </a:r>
            <a:r>
              <a:rPr lang="en-US" sz="2000" dirty="0">
                <a:latin typeface="Garamond" panose="02020404030301010803" pitchFamily="18" charset="0"/>
              </a:rPr>
              <a:t> gen </a:t>
            </a:r>
            <a:r>
              <a:rPr lang="en-US" sz="2000" dirty="0" err="1">
                <a:latin typeface="Garamond" panose="02020404030301010803" pitchFamily="18" charset="0"/>
              </a:rPr>
              <a:t>sa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jednim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parom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prajmera</a:t>
            </a:r>
            <a:br>
              <a:rPr lang="en-US" sz="2000" dirty="0">
                <a:latin typeface="Garamond" panose="02020404030301010803" pitchFamily="18" charset="0"/>
              </a:rPr>
            </a:br>
            <a:r>
              <a:rPr lang="en-US" sz="2000" dirty="0">
                <a:latin typeface="Garamond" panose="02020404030301010803" pitchFamily="18" charset="0"/>
              </a:rPr>
              <a:t>Multiplex PCR = </a:t>
            </a:r>
            <a:r>
              <a:rPr lang="en-US" sz="2000" dirty="0" err="1">
                <a:latin typeface="Garamond" panose="02020404030301010803" pitchFamily="18" charset="0"/>
              </a:rPr>
              <a:t>tražimo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više</a:t>
            </a:r>
            <a:r>
              <a:rPr lang="en-US" sz="2000" dirty="0">
                <a:latin typeface="Garamond" panose="02020404030301010803" pitchFamily="18" charset="0"/>
              </a:rPr>
              <a:t> gena </a:t>
            </a:r>
            <a:r>
              <a:rPr lang="en-US" sz="2000" dirty="0" err="1">
                <a:latin typeface="Garamond" panose="02020404030301010803" pitchFamily="18" charset="0"/>
              </a:rPr>
              <a:t>odjednom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koristeći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više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parova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prajmera</a:t>
            </a:r>
            <a:r>
              <a:rPr lang="en-US" sz="2000" dirty="0">
                <a:latin typeface="Garamond" panose="02020404030301010803" pitchFamily="18" charset="0"/>
              </a:rPr>
              <a:t> u </a:t>
            </a:r>
            <a:r>
              <a:rPr lang="en-US" sz="2000" dirty="0" err="1">
                <a:latin typeface="Garamond" panose="02020404030301010803" pitchFamily="18" charset="0"/>
              </a:rPr>
              <a:t>istoj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epruveti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591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7582" y="188007"/>
            <a:ext cx="4825045" cy="8141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Očitavanje rezultata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lektroforeza-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92" y="1171436"/>
            <a:ext cx="8296024" cy="54015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785503" y="5802594"/>
            <a:ext cx="811850" cy="444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38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ktroforeza primer-01">
            <a:extLst>
              <a:ext uri="{FF2B5EF4-FFF2-40B4-BE49-F238E27FC236}">
                <a16:creationId xmlns:a16="http://schemas.microsoft.com/office/drawing/2014/main" id="{ECB5AD27-DD0E-F53E-674E-4E028786F9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145" y="1748305"/>
            <a:ext cx="7492738" cy="310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16FA2-F979-BB5E-DCC4-FE81893E8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64" y="422787"/>
            <a:ext cx="3999827" cy="58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154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3E94EC-D24C-F722-40CF-A0E2BFB9514E}"/>
              </a:ext>
            </a:extLst>
          </p:cNvPr>
          <p:cNvSpPr/>
          <p:nvPr/>
        </p:nvSpPr>
        <p:spPr>
          <a:xfrm>
            <a:off x="435836" y="362298"/>
            <a:ext cx="5286538" cy="76671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Real-time PCR (qPCR)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19498-8561-D04E-8C54-6B314126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99" y="1370742"/>
            <a:ext cx="7383259" cy="49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51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483F27-4E69-CAFB-593D-043954F59DE7}"/>
              </a:ext>
            </a:extLst>
          </p:cNvPr>
          <p:cNvSpPr/>
          <p:nvPr/>
        </p:nvSpPr>
        <p:spPr>
          <a:xfrm>
            <a:off x="435836" y="362298"/>
            <a:ext cx="5286538" cy="76671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Real-time PCR (qPCR)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FF1DE-8CC6-78BC-49DD-3F25A7196811}"/>
              </a:ext>
            </a:extLst>
          </p:cNvPr>
          <p:cNvSpPr txBox="1"/>
          <p:nvPr/>
        </p:nvSpPr>
        <p:spPr>
          <a:xfrm>
            <a:off x="358877" y="1406014"/>
            <a:ext cx="110416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aramond" panose="02020404030301010803" pitchFamily="18" charset="0"/>
              </a:rPr>
              <a:t>Određivanje</a:t>
            </a:r>
            <a:r>
              <a:rPr lang="en-US" sz="2400" dirty="0">
                <a:latin typeface="Garamond" panose="02020404030301010803" pitchFamily="18" charset="0"/>
              </a:rPr>
              <a:t> momenta u </a:t>
            </a:r>
            <a:r>
              <a:rPr lang="en-US" sz="2400" dirty="0" err="1">
                <a:latin typeface="Garamond" panose="02020404030301010803" pitchFamily="18" charset="0"/>
              </a:rPr>
              <a:t>kome</a:t>
            </a:r>
            <a:r>
              <a:rPr lang="en-US" sz="2400" dirty="0">
                <a:latin typeface="Garamond" panose="02020404030301010803" pitchFamily="18" charset="0"/>
              </a:rPr>
              <a:t> se </a:t>
            </a:r>
            <a:r>
              <a:rPr lang="en-US" sz="2400" dirty="0" err="1">
                <a:latin typeface="Garamond" panose="02020404030301010803" pitchFamily="18" charset="0"/>
              </a:rPr>
              <a:t>umnožavanje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željene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sekvence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detektuje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prvi</a:t>
            </a:r>
            <a:r>
              <a:rPr lang="en-US" sz="2400" dirty="0">
                <a:latin typeface="Garamond" panose="02020404030301010803" pitchFamily="18" charset="0"/>
              </a:rPr>
              <a:t> put (</a:t>
            </a:r>
            <a:r>
              <a:rPr lang="en-US" sz="2400" dirty="0" err="1">
                <a:latin typeface="Garamond" panose="02020404030301010803" pitchFamily="18" charset="0"/>
              </a:rPr>
              <a:t>ukoliko</a:t>
            </a:r>
            <a:r>
              <a:rPr lang="en-US" sz="2400" dirty="0">
                <a:latin typeface="Garamond" panose="02020404030301010803" pitchFamily="18" charset="0"/>
              </a:rPr>
              <a:t> je </a:t>
            </a:r>
            <a:r>
              <a:rPr lang="en-US" sz="2400" dirty="0" err="1">
                <a:latin typeface="Garamond" panose="02020404030301010803" pitchFamily="18" charset="0"/>
              </a:rPr>
              <a:t>količina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ciljne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sekvence</a:t>
            </a:r>
            <a:r>
              <a:rPr lang="en-US" sz="2400" dirty="0">
                <a:latin typeface="Garamond" panose="02020404030301010803" pitchFamily="18" charset="0"/>
              </a:rPr>
              <a:t> u </a:t>
            </a:r>
            <a:r>
              <a:rPr lang="en-US" sz="2400" dirty="0" err="1">
                <a:latin typeface="Garamond" panose="02020404030301010803" pitchFamily="18" charset="0"/>
              </a:rPr>
              <a:t>uzorku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veća</a:t>
            </a:r>
            <a:r>
              <a:rPr lang="en-US" sz="2400" dirty="0">
                <a:latin typeface="Garamond" panose="02020404030301010803" pitchFamily="18" charset="0"/>
              </a:rPr>
              <a:t>, pre </a:t>
            </a:r>
            <a:r>
              <a:rPr lang="en-US" sz="2400" dirty="0" err="1">
                <a:latin typeface="Garamond" panose="02020404030301010803" pitchFamily="18" charset="0"/>
              </a:rPr>
              <a:t>će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doći</a:t>
            </a:r>
            <a:r>
              <a:rPr lang="en-US" sz="2400" dirty="0">
                <a:latin typeface="Garamond" panose="02020404030301010803" pitchFamily="18" charset="0"/>
              </a:rPr>
              <a:t> do </a:t>
            </a:r>
            <a:r>
              <a:rPr lang="en-US" sz="2400" dirty="0" err="1">
                <a:latin typeface="Garamond" panose="02020404030301010803" pitchFamily="18" charset="0"/>
              </a:rPr>
              <a:t>njenog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vidljivog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umnožavanja</a:t>
            </a:r>
            <a:r>
              <a:rPr lang="en-US" sz="2400" dirty="0">
                <a:latin typeface="Garamond" panose="02020404030301010803" pitchFamily="18" charset="0"/>
              </a:rPr>
              <a:t>)</a:t>
            </a:r>
          </a:p>
          <a:p>
            <a:endParaRPr lang="en-US" sz="2400" dirty="0">
              <a:latin typeface="Garamond" panose="02020404030301010803" pitchFamily="18" charset="0"/>
            </a:endParaRPr>
          </a:p>
          <a:p>
            <a:endParaRPr lang="en-US" sz="2400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Obeleživači</a:t>
            </a:r>
            <a:r>
              <a:rPr lang="en-US" sz="2400" dirty="0">
                <a:latin typeface="Garamond" panose="02020404030301010803" pitchFamily="18" charset="0"/>
              </a:rPr>
              <a:t> koji </a:t>
            </a:r>
            <a:r>
              <a:rPr lang="en-US" sz="2400" dirty="0" err="1">
                <a:latin typeface="Garamond" panose="02020404030301010803" pitchFamily="18" charset="0"/>
              </a:rPr>
              <a:t>fluoresciraju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samo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kada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su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vezani</a:t>
            </a:r>
            <a:r>
              <a:rPr lang="en-US" sz="2400" dirty="0">
                <a:latin typeface="Garamond" panose="02020404030301010803" pitchFamily="18" charset="0"/>
              </a:rPr>
              <a:t> za PCR </a:t>
            </a:r>
            <a:r>
              <a:rPr lang="en-US" sz="2400" dirty="0" err="1">
                <a:latin typeface="Garamond" panose="02020404030301010803" pitchFamily="18" charset="0"/>
              </a:rPr>
              <a:t>produkt</a:t>
            </a:r>
            <a:r>
              <a:rPr lang="en-US" sz="2400" dirty="0">
                <a:latin typeface="Garamond" panose="02020404030301010803" pitchFamily="18" charset="0"/>
              </a:rPr>
              <a:t> (</a:t>
            </a:r>
            <a:r>
              <a:rPr lang="en-US" sz="2400" dirty="0" err="1">
                <a:latin typeface="Garamond" panose="02020404030301010803" pitchFamily="18" charset="0"/>
              </a:rPr>
              <a:t>količina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i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prisustvo</a:t>
            </a:r>
            <a:r>
              <a:rPr lang="en-US" sz="2400" dirty="0">
                <a:latin typeface="Garamond" panose="02020404030301010803" pitchFamily="18" charset="0"/>
              </a:rPr>
              <a:t> se prate </a:t>
            </a:r>
            <a:r>
              <a:rPr lang="en-US" sz="2400" dirty="0" err="1">
                <a:latin typeface="Garamond" panose="02020404030301010803" pitchFamily="18" charset="0"/>
              </a:rPr>
              <a:t>simultano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sa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umnožavanjem</a:t>
            </a:r>
            <a:r>
              <a:rPr lang="en-US" sz="2400" dirty="0">
                <a:latin typeface="Garamond" panose="02020404030301010803" pitchFamily="18" charset="0"/>
              </a:rPr>
              <a:t> DNK </a:t>
            </a:r>
            <a:r>
              <a:rPr lang="en-US" sz="2400" dirty="0" err="1">
                <a:latin typeface="Garamond" panose="02020404030301010803" pitchFamily="18" charset="0"/>
              </a:rPr>
              <a:t>na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osnovu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detekcije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fluorescencije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koju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emituju</a:t>
            </a:r>
            <a:r>
              <a:rPr lang="en-US" sz="2400" dirty="0">
                <a:latin typeface="Garamond" panose="02020404030301010803" pitchFamily="18" charset="0"/>
              </a:rPr>
              <a:t>)</a:t>
            </a:r>
          </a:p>
          <a:p>
            <a:r>
              <a:rPr lang="en-US" sz="2400" dirty="0" err="1">
                <a:latin typeface="Garamond" panose="02020404030301010803" pitchFamily="18" charset="0"/>
              </a:rPr>
              <a:t>Obeleživači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su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fluorescentne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boje</a:t>
            </a:r>
            <a:r>
              <a:rPr lang="en-US" sz="2400" dirty="0">
                <a:latin typeface="Garamond" panose="02020404030301010803" pitchFamily="18" charset="0"/>
              </a:rPr>
              <a:t> (</a:t>
            </a:r>
            <a:r>
              <a:rPr lang="en-US" sz="2400" b="1" dirty="0">
                <a:solidFill>
                  <a:srgbClr val="92D050"/>
                </a:solidFill>
                <a:latin typeface="Garamond" panose="02020404030301010803" pitchFamily="18" charset="0"/>
              </a:rPr>
              <a:t>SYBR Green </a:t>
            </a:r>
            <a:r>
              <a:rPr lang="en-US" sz="2400" dirty="0" err="1">
                <a:latin typeface="Garamond" panose="02020404030301010803" pitchFamily="18" charset="0"/>
              </a:rPr>
              <a:t>ili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obeležena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proba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kao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što</a:t>
            </a:r>
            <a:r>
              <a:rPr lang="en-US" sz="2400" dirty="0">
                <a:latin typeface="Garamond" panose="02020404030301010803" pitchFamily="18" charset="0"/>
              </a:rPr>
              <a:t> je </a:t>
            </a:r>
            <a:r>
              <a:rPr lang="en-US" sz="2400" b="1" dirty="0">
                <a:solidFill>
                  <a:srgbClr val="00B0F0"/>
                </a:solidFill>
                <a:latin typeface="Garamond" panose="02020404030301010803" pitchFamily="18" charset="0"/>
              </a:rPr>
              <a:t>TaqMan </a:t>
            </a:r>
            <a:r>
              <a:rPr lang="pl-PL" sz="2400" b="1" dirty="0">
                <a:solidFill>
                  <a:srgbClr val="00B0F0"/>
                </a:solidFill>
                <a:latin typeface="Garamond" panose="02020404030301010803" pitchFamily="18" charset="0"/>
              </a:rPr>
              <a:t>proba</a:t>
            </a:r>
            <a:r>
              <a:rPr lang="en-US" sz="2400" dirty="0">
                <a:latin typeface="Garamond" panose="02020404030301010803" pitchFamily="18" charset="0"/>
              </a:rPr>
              <a:t>)</a:t>
            </a: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1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5ACC1-3C92-B00E-70DE-114D93535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06" y="301029"/>
            <a:ext cx="9132988" cy="62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7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878CC-7E7D-97B3-7BB0-78058DD708C6}"/>
              </a:ext>
            </a:extLst>
          </p:cNvPr>
          <p:cNvSpPr txBox="1"/>
          <p:nvPr/>
        </p:nvSpPr>
        <p:spPr>
          <a:xfrm>
            <a:off x="884903" y="493759"/>
            <a:ext cx="9193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Garamond" panose="02020404030301010803" pitchFamily="18" charset="0"/>
              </a:rPr>
              <a:t>Parametar</a:t>
            </a:r>
            <a:r>
              <a:rPr lang="en-US" sz="3200" b="1" dirty="0">
                <a:latin typeface="Garamond" panose="02020404030301010803" pitchFamily="18" charset="0"/>
              </a:rPr>
              <a:t> Ct (</a:t>
            </a:r>
            <a:r>
              <a:rPr lang="en-US" sz="3200" b="1" i="1" dirty="0">
                <a:latin typeface="Garamond" panose="02020404030301010803" pitchFamily="18" charset="0"/>
              </a:rPr>
              <a:t>cycle threshold</a:t>
            </a:r>
            <a:r>
              <a:rPr lang="en-US" sz="3200" b="1" dirty="0">
                <a:latin typeface="Garamond" panose="02020404030301010803" pitchFamily="18" charset="0"/>
              </a:rPr>
              <a:t>, </a:t>
            </a:r>
            <a:r>
              <a:rPr lang="en-US" sz="3200" b="1" dirty="0" err="1">
                <a:latin typeface="Garamond" panose="02020404030301010803" pitchFamily="18" charset="0"/>
              </a:rPr>
              <a:t>engl.</a:t>
            </a:r>
            <a:r>
              <a:rPr lang="en-US" sz="3200" b="1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4A77E-BC28-262B-6B4A-9A4FF3835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9" y="1611995"/>
            <a:ext cx="8921530" cy="47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138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75350C-4689-9ECD-C7D5-F7F5E0A53181}"/>
              </a:ext>
            </a:extLst>
          </p:cNvPr>
          <p:cNvSpPr/>
          <p:nvPr/>
        </p:nvSpPr>
        <p:spPr>
          <a:xfrm>
            <a:off x="435835" y="362298"/>
            <a:ext cx="9425919" cy="76671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Tipizacija i karakterizacija sojeva mikroorganizama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A13E0-2263-6C34-E3EC-1BA5806526B0}"/>
              </a:ext>
            </a:extLst>
          </p:cNvPr>
          <p:cNvSpPr txBox="1"/>
          <p:nvPr/>
        </p:nvSpPr>
        <p:spPr>
          <a:xfrm>
            <a:off x="5863888" y="3136794"/>
            <a:ext cx="2800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SEKVENCIRANJE – Očitavanje tačnog redosleda nukleotida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EFB4B-4877-90EE-0589-D4972AA1D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1457007"/>
            <a:ext cx="3859162" cy="57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94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FB4E2-9F95-B8ED-B781-0239985B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8" y="304801"/>
            <a:ext cx="8846344" cy="5675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83170-95E3-722F-EE7B-BADD22457F1E}"/>
              </a:ext>
            </a:extLst>
          </p:cNvPr>
          <p:cNvSpPr txBox="1"/>
          <p:nvPr/>
        </p:nvSpPr>
        <p:spPr>
          <a:xfrm>
            <a:off x="97971" y="6455228"/>
            <a:ext cx="7536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/>
              <a:t>Preuzeto sa: </a:t>
            </a:r>
            <a:r>
              <a:rPr lang="sr-Latn-RS" sz="1400" dirty="0">
                <a:hlinkClick r:id="rId3"/>
              </a:rPr>
              <a:t>https://sciencevivid.com/sanger-sequencing-principle-protocol-applications-limitations/</a:t>
            </a:r>
            <a:endParaRPr lang="sr-Latn-RS" sz="14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3BC76-2EAB-355D-BA74-29C142D229F3}"/>
              </a:ext>
            </a:extLst>
          </p:cNvPr>
          <p:cNvSpPr txBox="1"/>
          <p:nvPr/>
        </p:nvSpPr>
        <p:spPr>
          <a:xfrm>
            <a:off x="586073" y="54430"/>
            <a:ext cx="656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Garamond" panose="02020404030301010803" pitchFamily="18" charset="0"/>
              </a:rPr>
              <a:t>Sekvenciranje po Sangeru</a:t>
            </a:r>
            <a:endParaRPr lang="en-US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813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9D8FA-50B2-BD45-CB70-C23D51D6BFD0}"/>
              </a:ext>
            </a:extLst>
          </p:cNvPr>
          <p:cNvSpPr txBox="1"/>
          <p:nvPr/>
        </p:nvSpPr>
        <p:spPr>
          <a:xfrm>
            <a:off x="444559" y="228602"/>
            <a:ext cx="904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Garamond" panose="02020404030301010803" pitchFamily="18" charset="0"/>
              </a:rPr>
              <a:t>16s rRNK metagenomsko sekvenciranje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9FCB6-E8DD-6746-2467-BA1F86B0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55" y="1404258"/>
            <a:ext cx="9697710" cy="47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10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6A570-0A21-DED6-20A6-57B1920A0B51}"/>
              </a:ext>
            </a:extLst>
          </p:cNvPr>
          <p:cNvSpPr txBox="1"/>
          <p:nvPr/>
        </p:nvSpPr>
        <p:spPr>
          <a:xfrm>
            <a:off x="1641988" y="1443841"/>
            <a:ext cx="3485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Palatino Linotype" panose="02040502050505030304" pitchFamily="18" charset="0"/>
              </a:rPr>
              <a:t>NGS – </a:t>
            </a:r>
            <a:r>
              <a:rPr lang="sr-Latn-RS" sz="3600" b="1" i="1" dirty="0">
                <a:latin typeface="Palatino Linotype" panose="02040502050505030304" pitchFamily="18" charset="0"/>
              </a:rPr>
              <a:t>Next generation sequencing</a:t>
            </a:r>
          </a:p>
          <a:p>
            <a:endParaRPr lang="sr-Latn-RS" sz="3600" b="1" i="1" dirty="0">
              <a:latin typeface="Palatino Linotype" panose="02040502050505030304" pitchFamily="18" charset="0"/>
            </a:endParaRPr>
          </a:p>
          <a:p>
            <a:r>
              <a:rPr lang="sr-Latn-RS" sz="3600" b="1" dirty="0">
                <a:latin typeface="Palatino Linotype" panose="02040502050505030304" pitchFamily="18" charset="0"/>
              </a:rPr>
              <a:t>WGS – </a:t>
            </a:r>
            <a:r>
              <a:rPr lang="sr-Latn-RS" sz="3600" b="1" i="1" dirty="0">
                <a:latin typeface="Palatino Linotype" panose="02040502050505030304" pitchFamily="18" charset="0"/>
              </a:rPr>
              <a:t>Whole genome sequencing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909EC-DCAA-365F-640B-E0FADE57D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9228"/>
            <a:ext cx="5072342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8B49F9-ABD3-C033-1E65-D75E9E9EF708}"/>
              </a:ext>
            </a:extLst>
          </p:cNvPr>
          <p:cNvSpPr txBox="1"/>
          <p:nvPr/>
        </p:nvSpPr>
        <p:spPr>
          <a:xfrm>
            <a:off x="2745262" y="19181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   I   J   A   G   N   O   S   T   I   K   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FAAEF-BF24-AFD4-F941-4C2C3DBC3B2F}"/>
              </a:ext>
            </a:extLst>
          </p:cNvPr>
          <p:cNvSpPr txBox="1"/>
          <p:nvPr/>
        </p:nvSpPr>
        <p:spPr>
          <a:xfrm>
            <a:off x="185968" y="1049931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sr-Latn-RS" b="1" dirty="0">
                <a:latin typeface="Palatino Linotype" panose="02040502050505030304" pitchFamily="18" charset="0"/>
              </a:rPr>
              <a:t>MIKROSKOPIJA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Svetlosna (inkuziona telašca)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Elektronska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CEC4F-DC3C-681D-8B95-D4A5AA93E9EE}"/>
              </a:ext>
            </a:extLst>
          </p:cNvPr>
          <p:cNvSpPr txBox="1"/>
          <p:nvPr/>
        </p:nvSpPr>
        <p:spPr>
          <a:xfrm>
            <a:off x="3043251" y="3563319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2. IZOLACIJA VIRUSA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Kultura tkiva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Embrionirana kokošija jaja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Lab. životinje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BB175-1A5B-64FC-F1F4-62147F326449}"/>
              </a:ext>
            </a:extLst>
          </p:cNvPr>
          <p:cNvSpPr txBox="1"/>
          <p:nvPr/>
        </p:nvSpPr>
        <p:spPr>
          <a:xfrm>
            <a:off x="5831421" y="1049931"/>
            <a:ext cx="373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3. IMUNOLOŠKE METODE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Imunohistohemija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Imunofluorescencija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VN Test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Aglutinacija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Precipitacija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ELISA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RVK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Inhibicija hemaglutinacije</a:t>
            </a:r>
          </a:p>
          <a:p>
            <a:pPr marL="342900" indent="-342900" algn="ctr">
              <a:buAutoNum type="alphaLcPeriod"/>
            </a:pPr>
            <a:r>
              <a:rPr lang="sr-Latn-RS" dirty="0">
                <a:latin typeface="Palatino Linotype" panose="02040502050505030304" pitchFamily="18" charset="0"/>
              </a:rPr>
              <a:t>....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4F9FA-9F39-02E8-1128-C0EC91527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3978981"/>
            <a:ext cx="3385271" cy="3385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C21050-D75C-B62A-5347-C91950FC4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6" y="1599237"/>
            <a:ext cx="3205163" cy="3205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C44148-6229-7133-4216-B91DEAFC2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08" y="3635254"/>
            <a:ext cx="2982508" cy="2982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22A0B7-B0CC-CB5F-092F-8E07AB43687C}"/>
              </a:ext>
            </a:extLst>
          </p:cNvPr>
          <p:cNvSpPr txBox="1"/>
          <p:nvPr/>
        </p:nvSpPr>
        <p:spPr>
          <a:xfrm>
            <a:off x="8793000" y="3563319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4. MOLEKULARNE METODE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011276-9FF8-1D5A-D1A3-E7444BE912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350806"/>
            <a:ext cx="1905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9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E9255-925E-84B2-29AC-BF48BEDBF68D}"/>
              </a:ext>
            </a:extLst>
          </p:cNvPr>
          <p:cNvSpPr txBox="1"/>
          <p:nvPr/>
        </p:nvSpPr>
        <p:spPr>
          <a:xfrm>
            <a:off x="2743200" y="19240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   I   K   R   O   S   K   O   P   I   J   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631A3-64AD-3A19-124A-3608717F9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460602"/>
            <a:ext cx="3733800" cy="2597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456A8-C202-5077-B2D9-5C7583B8E904}"/>
              </a:ext>
            </a:extLst>
          </p:cNvPr>
          <p:cNvSpPr txBox="1"/>
          <p:nvPr/>
        </p:nvSpPr>
        <p:spPr>
          <a:xfrm>
            <a:off x="5334000" y="8635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SVETLOSNA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EA5FE-0944-D0E9-4896-37634BC0D236}"/>
              </a:ext>
            </a:extLst>
          </p:cNvPr>
          <p:cNvSpPr txBox="1"/>
          <p:nvPr/>
        </p:nvSpPr>
        <p:spPr>
          <a:xfrm>
            <a:off x="8534400" y="2430158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VIRUSI SE NE VIDE SVETLOSNIM MIKROSKOPOM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MOGU SE VIDETI INKLUZIONA TELAŠCA (NAKUPINE PROTEINA)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939959-9BE2-FC51-44EE-E436ABC61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41444"/>
            <a:ext cx="8265374" cy="23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6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3">
      <a:majorFont>
        <a:latin typeface="Rockwel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787325_Lab safety_win32_sl_v3" id="{D64AF424-20BD-49B4-B694-301E69FF220B}" vid="{9707B19F-3C0C-4510-9A4B-339DEF251C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3623</Words>
  <Application>Microsoft Office PowerPoint</Application>
  <PresentationFormat>Widescreen</PresentationFormat>
  <Paragraphs>516</Paragraphs>
  <Slides>74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</vt:lpstr>
      <vt:lpstr>Calibri</vt:lpstr>
      <vt:lpstr>Candara</vt:lpstr>
      <vt:lpstr>Cooper Black</vt:lpstr>
      <vt:lpstr>Freestyle Script</vt:lpstr>
      <vt:lpstr>Garamond</vt:lpstr>
      <vt:lpstr>Palatino Linotype</vt:lpstr>
      <vt:lpstr>Rockwell</vt:lpstr>
      <vt:lpstr>Tahoma</vt:lpstr>
      <vt:lpstr>Office Theme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Kultura tkiva/ćelijska kultura</vt:lpstr>
      <vt:lpstr>Tri vrste kulture tkiva:</vt:lpstr>
      <vt:lpstr>Priprema kulture tkiva</vt:lpstr>
      <vt:lpstr>PowerPoint Presentation</vt:lpstr>
      <vt:lpstr>Procedura izolacije virusa u kulturama tkiva</vt:lpstr>
      <vt:lpstr>PowerPoint Presentation</vt:lpstr>
      <vt:lpstr>Umnožavanje herpesvirusa u kulturi tkiva</vt:lpstr>
      <vt:lpstr>Umnožavanje herpesvirusa u kulturi tkiva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 Prosic</cp:lastModifiedBy>
  <cp:revision>47</cp:revision>
  <dcterms:created xsi:type="dcterms:W3CDTF">2006-08-16T00:00:00Z</dcterms:created>
  <dcterms:modified xsi:type="dcterms:W3CDTF">2026-05-20T09:44:28Z</dcterms:modified>
</cp:coreProperties>
</file>