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79" r:id="rId3"/>
    <p:sldId id="280" r:id="rId4"/>
    <p:sldId id="281" r:id="rId5"/>
    <p:sldId id="282" r:id="rId6"/>
    <p:sldId id="283" r:id="rId7"/>
    <p:sldId id="285" r:id="rId8"/>
    <p:sldId id="286" r:id="rId9"/>
    <p:sldId id="288" r:id="rId10"/>
    <p:sldId id="256" r:id="rId11"/>
    <p:sldId id="257" r:id="rId12"/>
    <p:sldId id="262" r:id="rId13"/>
    <p:sldId id="260" r:id="rId14"/>
    <p:sldId id="263" r:id="rId15"/>
    <p:sldId id="261" r:id="rId16"/>
    <p:sldId id="289" r:id="rId17"/>
    <p:sldId id="274" r:id="rId18"/>
    <p:sldId id="264" r:id="rId19"/>
    <p:sldId id="291" r:id="rId20"/>
    <p:sldId id="292" r:id="rId21"/>
    <p:sldId id="293" r:id="rId22"/>
    <p:sldId id="266" r:id="rId23"/>
    <p:sldId id="267" r:id="rId24"/>
    <p:sldId id="294" r:id="rId25"/>
    <p:sldId id="268" r:id="rId26"/>
    <p:sldId id="275" r:id="rId27"/>
    <p:sldId id="269" r:id="rId28"/>
    <p:sldId id="270" r:id="rId29"/>
    <p:sldId id="272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7" autoAdjust="0"/>
    <p:restoredTop sz="94660"/>
  </p:normalViewPr>
  <p:slideViewPr>
    <p:cSldViewPr>
      <p:cViewPr>
        <p:scale>
          <a:sx n="70" d="100"/>
          <a:sy n="70" d="100"/>
        </p:scale>
        <p:origin x="1118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8BD7E-1E33-4002-AE20-DFCF1D358FC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448B-353D-4D3A-84D5-F36CCF6C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448B-353D-4D3A-84D5-F36CCF6C00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145D2-FD12-C2B1-7235-6A59B6CD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12"/>
            <a:ext cx="9144000" cy="518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62C23-5279-D9AB-47F5-548321D0919E}"/>
              </a:ext>
            </a:extLst>
          </p:cNvPr>
          <p:cNvSpPr txBox="1"/>
          <p:nvPr/>
        </p:nvSpPr>
        <p:spPr>
          <a:xfrm>
            <a:off x="1485900" y="190099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Mycoplasma</a:t>
            </a:r>
            <a:r>
              <a:rPr lang="en-US" sz="5400" dirty="0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 spp.</a:t>
            </a:r>
            <a:endParaRPr lang="sl-SI" sz="5400" dirty="0">
              <a:solidFill>
                <a:srgbClr val="FF0000"/>
              </a:solidFill>
              <a:latin typeface="Poppins" panose="00000500000000000000" pitchFamily="2" charset="0"/>
              <a:ea typeface="Cambria" pitchFamily="18" charset="0"/>
              <a:cs typeface="Poppi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A74EC-E13B-F6F4-6734-BF5A36B86C10}"/>
              </a:ext>
            </a:extLst>
          </p:cNvPr>
          <p:cNvSpPr/>
          <p:nvPr/>
        </p:nvSpPr>
        <p:spPr>
          <a:xfrm>
            <a:off x="533400" y="2286000"/>
            <a:ext cx="5562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56E34-9D2D-1430-2B62-2213FEDB5CA6}"/>
              </a:ext>
            </a:extLst>
          </p:cNvPr>
          <p:cNvSpPr txBox="1"/>
          <p:nvPr/>
        </p:nvSpPr>
        <p:spPr>
          <a:xfrm>
            <a:off x="914400" y="2286000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Perzistentne</a:t>
            </a:r>
            <a:r>
              <a:rPr lang="en-US" sz="3600" dirty="0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 </a:t>
            </a:r>
            <a:r>
              <a:rPr lang="en-US" sz="3600" dirty="0" err="1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infekcije</a:t>
            </a:r>
            <a:endParaRPr lang="sl-SI" sz="3600" dirty="0">
              <a:solidFill>
                <a:srgbClr val="FF0000"/>
              </a:solidFill>
              <a:latin typeface="Poppins" panose="00000500000000000000" pitchFamily="2" charset="0"/>
              <a:ea typeface="Cambria" pitchFamily="18" charset="0"/>
              <a:cs typeface="Poppins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bacteria-rickettsia-inside-human-cell-d-illustration-gram-negative-which-cause-epidemic-typhus-murine-typhus-other-8061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2" y="457200"/>
            <a:ext cx="9152935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191" y="4485288"/>
            <a:ext cx="9152935" cy="160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2099" y="468522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Cambria" pitchFamily="18" charset="0"/>
                <a:ea typeface="Cambria" pitchFamily="18" charset="0"/>
              </a:rPr>
              <a:t>Ordo</a:t>
            </a:r>
            <a:r>
              <a:rPr lang="en-US" sz="5400" dirty="0">
                <a:latin typeface="Cambria" pitchFamily="18" charset="0"/>
                <a:ea typeface="Cambria" pitchFamily="18" charset="0"/>
              </a:rPr>
              <a:t>: </a:t>
            </a:r>
            <a:r>
              <a:rPr lang="sl-SI" sz="5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Rickettsiales</a:t>
            </a:r>
            <a:endParaRPr lang="sl-SI" sz="54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6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bacteria-rickettsia-inside-human-cell-d-illustration-gram-negative-which-cause-epidemic-typhus-murine-typhus-other-8061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5065565" cy="33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762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OBLIGATNO INTRACELULARNE BAKTERIJE!</a:t>
            </a:r>
          </a:p>
        </p:txBody>
      </p:sp>
      <p:pic>
        <p:nvPicPr>
          <p:cNvPr id="2051" name="Picture 3" descr="C:\Users\Isidora\Desktop\Ixodus_ricinus_5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3373748"/>
            <a:ext cx="5065565" cy="34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4333672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VEKTORSKI PRENOSIVE BOLESTI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1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bacteria-rickettsia-inside-human-cell-d-illustration-gram-negative-which-cause-epidemic-typhus-murine-typhus-other-8061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2" y="457200"/>
            <a:ext cx="9152935" cy="609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38743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52" y="76200"/>
            <a:ext cx="9152935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01535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" pitchFamily="18" charset="0"/>
              <a:ea typeface="Cambria" pitchFamily="18" charset="0"/>
            </a:endParaRP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0149" y="152400"/>
            <a:ext cx="4234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Red</a:t>
            </a:r>
            <a:r>
              <a:rPr lang="sl-SI" sz="32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Rickettsiales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104" y="1019429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sl-SI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lasa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sl-SI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800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Alphaproteobacteria</a:t>
            </a:r>
            <a:endParaRPr lang="en-US" i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76200"/>
            <a:ext cx="36576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923" y="1019429"/>
            <a:ext cx="4416973" cy="5098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726" y="1609663"/>
            <a:ext cx="4416973" cy="42408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9" y="2173950"/>
            <a:ext cx="62405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 i="1" dirty="0" err="1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Anaplasma</a:t>
            </a:r>
            <a:r>
              <a:rPr lang="en-US" sz="2400" i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A.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marginale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A.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centrale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A.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ovis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A.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platys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A.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phagocytophilum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Ehrlichia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(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E.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canis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E.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ewingii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E.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ruminantium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</a:p>
          <a:p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Aegyptianella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(A.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pullorum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r>
              <a:rPr lang="en-US" sz="2400" b="1" i="1" dirty="0" err="1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Neorickettsia</a:t>
            </a:r>
            <a:r>
              <a:rPr lang="en-US" sz="2400" i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N.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helminthoeca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N.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risticii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228981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Familja</a:t>
            </a:r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sl-SI" sz="2800" i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Rickettsiaceae</a:t>
            </a:r>
            <a:endParaRPr lang="en-US" sz="2800" i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1530" y="4307688"/>
            <a:ext cx="4416973" cy="4001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779845"/>
            <a:ext cx="6734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mbria" pitchFamily="18" charset="0"/>
                <a:ea typeface="Cambria" pitchFamily="18" charset="0"/>
              </a:rPr>
              <a:t>Rickettsia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 (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R.rickettsii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R.prowacekii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925756"/>
            <a:ext cx="2933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Napadaju</a:t>
            </a:r>
            <a:r>
              <a:rPr lang="en-US" sz="20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0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ćelije hematopoetskog porekla – eritrocite, fagocitne ćelije – makrofage, monocite, granulocite, trombocite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81196" y="1821707"/>
            <a:ext cx="1271751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24704" y="4507742"/>
            <a:ext cx="179201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60780" y="4144869"/>
            <a:ext cx="152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sl-SI" sz="20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apadaju endotelne ćelije krvnih sudova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53959" y="907307"/>
            <a:ext cx="2928445" cy="203138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477000" y="4078225"/>
            <a:ext cx="2057400" cy="1789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923" y="16103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F</a:t>
            </a:r>
            <a:r>
              <a:rPr lang="sl-SI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amilij</a:t>
            </a:r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a:</a:t>
            </a:r>
            <a:r>
              <a:rPr lang="sl-SI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800" i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Anaplasmataceae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3AE5F2-19F1-6B2D-8626-18FD83D3D420}"/>
              </a:ext>
            </a:extLst>
          </p:cNvPr>
          <p:cNvSpPr txBox="1"/>
          <p:nvPr/>
        </p:nvSpPr>
        <p:spPr>
          <a:xfrm>
            <a:off x="533400" y="605308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Rod </a:t>
            </a:r>
            <a:r>
              <a:rPr lang="sr-Latn-RS" i="1" dirty="0">
                <a:latin typeface="Poppins" panose="00000500000000000000" pitchFamily="2" charset="0"/>
                <a:cs typeface="Poppins" panose="00000500000000000000" pitchFamily="2" charset="0"/>
              </a:rPr>
              <a:t>Coxiella</a:t>
            </a:r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 više ne spada u rikecije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3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6276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ANAPLAZME</a:t>
            </a:r>
          </a:p>
        </p:txBody>
      </p:sp>
      <p:pic>
        <p:nvPicPr>
          <p:cNvPr id="3075" name="Picture 3" descr="C:\Users\Isidora\Desktop\Anaplasma-wpv_374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36" y="921841"/>
            <a:ext cx="5064698" cy="35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sidora\Desktop\Anaplasma-centr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607"/>
            <a:ext cx="4079302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19008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i="1" dirty="0">
                <a:latin typeface="Cambria" pitchFamily="18" charset="0"/>
                <a:ea typeface="Cambria" pitchFamily="18" charset="0"/>
              </a:rPr>
              <a:t>А. </a:t>
            </a:r>
            <a:r>
              <a:rPr lang="sr-Latn-RS" sz="2800" i="1" dirty="0">
                <a:latin typeface="Cambria" pitchFamily="18" charset="0"/>
                <a:ea typeface="Cambria" pitchFamily="18" charset="0"/>
              </a:rPr>
              <a:t>marginale</a:t>
            </a:r>
          </a:p>
          <a:p>
            <a:r>
              <a:rPr lang="sr-Latn-RS" sz="2800" i="1" dirty="0">
                <a:latin typeface="Cambria" pitchFamily="18" charset="0"/>
                <a:ea typeface="Cambria" pitchFamily="18" charset="0"/>
              </a:rPr>
              <a:t>A. centrale</a:t>
            </a:r>
          </a:p>
          <a:p>
            <a:r>
              <a:rPr lang="sr-Latn-RS" sz="2800" i="1" dirty="0">
                <a:latin typeface="Cambria" pitchFamily="18" charset="0"/>
                <a:ea typeface="Cambria" pitchFamily="18" charset="0"/>
              </a:rPr>
              <a:t>A. ovis</a:t>
            </a:r>
          </a:p>
          <a:p>
            <a:r>
              <a:rPr lang="sr-Latn-RS" sz="2800" i="1" dirty="0">
                <a:latin typeface="Cambria" pitchFamily="18" charset="0"/>
                <a:ea typeface="Cambria" pitchFamily="18" charset="0"/>
              </a:rPr>
              <a:t>A. platys </a:t>
            </a:r>
          </a:p>
          <a:p>
            <a:r>
              <a:rPr lang="sr-Latn-RS" sz="2800" i="1" dirty="0">
                <a:latin typeface="Cambria" pitchFamily="18" charset="0"/>
                <a:ea typeface="Cambria" pitchFamily="18" charset="0"/>
              </a:rPr>
              <a:t>A. phagocytophilum</a:t>
            </a:r>
            <a:endParaRPr lang="en-US" sz="2800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8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ERLICHIA</a:t>
            </a:r>
            <a:r>
              <a:rPr lang="sr-Latn-RS" sz="4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SPP.</a:t>
            </a:r>
            <a:endParaRPr lang="en-US" sz="4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 descr="http://www.animalistiverona.org/wp/wp-content/uploads/2013/09/ehrlich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5840"/>
            <a:ext cx="47244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196596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519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723" y="131376"/>
            <a:ext cx="4384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RICKETTSIA </a:t>
            </a:r>
            <a:r>
              <a:rPr lang="sr-Latn-RS" sz="4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SPP.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31" y="921840"/>
            <a:ext cx="922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Oštećenje endotela krvnih sudova, edem, imunski odgovor</a:t>
            </a: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 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0" y="5257800"/>
            <a:ext cx="9112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>
                <a:latin typeface="Cambria" pitchFamily="18" charset="0"/>
                <a:ea typeface="Cambria" pitchFamily="18" charset="0"/>
              </a:rPr>
              <a:t>R. rickettsii - 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Rocky Mountain </a:t>
            </a:r>
            <a:r>
              <a:rPr lang="sr-Latn-RS" sz="28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tačkasta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groznica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ljudi</a:t>
            </a:r>
            <a:r>
              <a:rPr lang="sr-Latn-RS" sz="2800" dirty="0">
                <a:latin typeface="Cambria" pitchFamily="18" charset="0"/>
                <a:ea typeface="Cambria" pitchFamily="18" charset="0"/>
              </a:rPr>
              <a:t>, p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si</a:t>
            </a:r>
            <a:endParaRPr lang="sr-Latn-RS" sz="2800" i="1" dirty="0">
              <a:latin typeface="Cambria" pitchFamily="18" charset="0"/>
              <a:ea typeface="Cambria" pitchFamily="18" charset="0"/>
            </a:endParaRPr>
          </a:p>
          <a:p>
            <a:r>
              <a:rPr lang="sr-Latn-RS" sz="2800" i="1" dirty="0">
                <a:latin typeface="Cambria" pitchFamily="18" charset="0"/>
                <a:ea typeface="Cambria" pitchFamily="18" charset="0"/>
              </a:rPr>
              <a:t>R. prowacekii -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pegavi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tifus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ljudi</a:t>
            </a:r>
            <a:r>
              <a:rPr lang="sr-Latn-RS" sz="2800" dirty="0">
                <a:latin typeface="Cambria" pitchFamily="18" charset="0"/>
                <a:ea typeface="Cambria" pitchFamily="18" charset="0"/>
              </a:rPr>
              <a:t> (vaške)</a:t>
            </a:r>
            <a:r>
              <a:rPr lang="sr-Latn-RS" sz="2800" i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r>
              <a:rPr lang="sr-Latn-RS" sz="2800" i="1" dirty="0">
                <a:latin typeface="Cambria" pitchFamily="18" charset="0"/>
                <a:ea typeface="Cambria" pitchFamily="18" charset="0"/>
              </a:rPr>
              <a:t>R. typhi – </a:t>
            </a:r>
            <a:r>
              <a:rPr lang="sr-Latn-RS" sz="2800" dirty="0">
                <a:latin typeface="Cambria" pitchFamily="18" charset="0"/>
                <a:ea typeface="Cambria" pitchFamily="18" charset="0"/>
              </a:rPr>
              <a:t>tifus glodara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2" descr="http://upload.wikimedia.org/wikipedia/commons/d/d2/Rocky_Mountain_spotted_fever_PHIL_1962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83" y="2057400"/>
            <a:ext cx="4405148" cy="282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upload.wikimedia.org/wikipedia/commons/8/86/Rickettsia_ricket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352" y="1862205"/>
            <a:ext cx="3434912" cy="32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80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" y="0"/>
            <a:ext cx="8191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Materijal za pregled: </a:t>
            </a:r>
          </a:p>
          <a:p>
            <a:r>
              <a:rPr lang="sr-Latn-RS" sz="2800" dirty="0">
                <a:latin typeface="Cambria" pitchFamily="18" charset="0"/>
                <a:ea typeface="Cambria" pitchFamily="18" charset="0"/>
              </a:rPr>
              <a:t>KRV, KRVNI SERUM</a:t>
            </a:r>
          </a:p>
          <a:p>
            <a:r>
              <a:rPr lang="sr-Latn-RS" sz="2800" dirty="0">
                <a:latin typeface="Cambria" pitchFamily="18" charset="0"/>
                <a:ea typeface="Cambria" pitchFamily="18" charset="0"/>
              </a:rPr>
              <a:t>Promenjeno tkivo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971800"/>
            <a:ext cx="5369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Gram negativne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bakterije, ali teško primaju anilinske boje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DIREKTNI PREPARATI IZ KRVI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– BOJENJE: Romanowsky, Giemsa</a:t>
            </a:r>
          </a:p>
          <a:p>
            <a:endParaRPr lang="sr-Cyrl-RS" sz="2400" dirty="0">
              <a:latin typeface="Cambria" pitchFamily="18" charset="0"/>
              <a:ea typeface="Cambria" pitchFamily="18" charset="0"/>
            </a:endParaRPr>
          </a:p>
          <a:p>
            <a:r>
              <a:rPr lang="sr-Latn-RS" sz="2400" dirty="0">
                <a:latin typeface="Cambria" pitchFamily="18" charset="0"/>
                <a:ea typeface="Cambria" pitchFamily="18" charset="0"/>
              </a:rPr>
              <a:t>PCR</a:t>
            </a:r>
          </a:p>
          <a:p>
            <a:r>
              <a:rPr lang="sr-Latn-RS" sz="2400" dirty="0">
                <a:latin typeface="Cambria" pitchFamily="18" charset="0"/>
                <a:ea typeface="Cambria" pitchFamily="18" charset="0"/>
              </a:rPr>
              <a:t>Serologija</a:t>
            </a:r>
          </a:p>
          <a:p>
            <a:r>
              <a:rPr lang="sr-Latn-RS" sz="2400" dirty="0">
                <a:latin typeface="Cambria" pitchFamily="18" charset="0"/>
                <a:ea typeface="Cambria" pitchFamily="18" charset="0"/>
              </a:rPr>
              <a:t>Izolacija samo u živim ćelijama!!!</a:t>
            </a:r>
          </a:p>
          <a:p>
            <a:endParaRPr lang="sr-Latn-RS" sz="2400" dirty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28" y="1959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DIJAGNOSTIKA</a:t>
            </a:r>
            <a:endParaRPr lang="en-US" sz="4000" b="1" u="sng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42" name="Picture 2" descr="C:\Users\Isidora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50" y="2819399"/>
            <a:ext cx="2919650" cy="39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3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627722"/>
            <a:ext cx="88773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OBLIGATNI INTRACELULARNI PARAZITI  u izolaciji zahtevaju primenu sistema 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“</a:t>
            </a:r>
            <a:r>
              <a:rPr lang="sl-SI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žive ćelije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”</a:t>
            </a:r>
            <a:r>
              <a:rPr lang="sr-Latn-R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!!!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1. Embrionirana kokošija jaja – (žumančetna kesica)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2. Kultura tkiva 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3. Lab. životinje - biološki ogled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" y="289034"/>
            <a:ext cx="8877300" cy="3124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024" y="6089312"/>
            <a:ext cx="373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Terapija: </a:t>
            </a:r>
            <a:r>
              <a:rPr lang="sl-SI" sz="2800" dirty="0">
                <a:latin typeface="Cambria" pitchFamily="18" charset="0"/>
                <a:ea typeface="Cambria" pitchFamily="18" charset="0"/>
              </a:rPr>
              <a:t>tetraciklini</a:t>
            </a:r>
          </a:p>
          <a:p>
            <a:endParaRPr lang="en-US" dirty="0"/>
          </a:p>
        </p:txBody>
      </p:sp>
      <p:pic>
        <p:nvPicPr>
          <p:cNvPr id="6" name="Picture 2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356"/>
            <a:ext cx="3581400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8" y="4026018"/>
            <a:ext cx="3097924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Isidora\Desktop\CultureFlask_AdobeStock_3732671772_72DPI_Sma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88197"/>
            <a:ext cx="2743200" cy="19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3206"/>
            <a:ext cx="5247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COXIELLA BURNETII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8125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400" b="1" dirty="0">
                <a:latin typeface="Cambria" pitchFamily="18" charset="0"/>
                <a:ea typeface="Cambria" pitchFamily="18" charset="0"/>
              </a:rPr>
              <a:t>UZROČNIK Q GROZNICE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400" b="1" dirty="0">
                <a:latin typeface="Cambria" pitchFamily="18" charset="0"/>
                <a:ea typeface="Cambria" pitchFamily="18" charset="0"/>
              </a:rPr>
              <a:t>ZOONOZA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 – simptomi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u="sng" dirty="0" err="1">
                <a:latin typeface="Cambria" pitchFamily="18" charset="0"/>
                <a:ea typeface="Cambria" pitchFamily="18" charset="0"/>
              </a:rPr>
              <a:t>sličn</a:t>
            </a:r>
            <a:r>
              <a:rPr lang="sr-Latn-RS" sz="2400" u="sng" dirty="0">
                <a:latin typeface="Cambria" pitchFamily="18" charset="0"/>
                <a:ea typeface="Cambria" pitchFamily="18" charset="0"/>
              </a:rPr>
              <a:t>i</a:t>
            </a:r>
            <a:r>
              <a:rPr lang="en-US" sz="2400" u="sng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u="sng" dirty="0" err="1">
                <a:latin typeface="Cambria" pitchFamily="18" charset="0"/>
                <a:ea typeface="Cambria" pitchFamily="18" charset="0"/>
              </a:rPr>
              <a:t>gripu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hronična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forma endocarditis</a:t>
            </a:r>
            <a:endParaRPr lang="sr-Latn-RS" sz="2400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sr-Latn-RS" sz="2400" dirty="0"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Kod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životinja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većina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infekcija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su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p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kliničke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retko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sporadični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abortusi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endParaRPr lang="sr-Cyrl-RS" sz="2400" dirty="0"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400" dirty="0">
                <a:latin typeface="Cambria" pitchFamily="18" charset="0"/>
                <a:ea typeface="Cambria" pitchFamily="18" charset="0"/>
              </a:rPr>
              <a:t>Prenosi se </a:t>
            </a:r>
            <a:r>
              <a:rPr lang="sr-Latn-RS" sz="2400" b="1" dirty="0">
                <a:latin typeface="Cambria" pitchFamily="18" charset="0"/>
                <a:ea typeface="Cambria" pitchFamily="18" charset="0"/>
              </a:rPr>
              <a:t>aerosolom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, mada i putem vektora – </a:t>
            </a:r>
            <a:r>
              <a:rPr lang="sr-Latn-RS" sz="2400" b="1" dirty="0">
                <a:latin typeface="Cambria" pitchFamily="18" charset="0"/>
                <a:ea typeface="Cambria" pitchFamily="18" charset="0"/>
              </a:rPr>
              <a:t>krpelja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9218" name="Picture 2" descr="C:\Users\Isidor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83" y="4267201"/>
            <a:ext cx="58771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4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D5BDB-8231-3E67-A54E-9F2A4C9F8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8" y="620786"/>
            <a:ext cx="8817104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D91799-F134-6909-951B-77C69EB1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0"/>
            <a:ext cx="686873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76DD93-917A-4763-3941-204125CD11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9D537-F6DE-7E76-98EA-43DF6C1C18BB}"/>
              </a:ext>
            </a:extLst>
          </p:cNvPr>
          <p:cNvSpPr txBox="1"/>
          <p:nvPr/>
        </p:nvSpPr>
        <p:spPr>
          <a:xfrm>
            <a:off x="1143000" y="152400"/>
            <a:ext cx="724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Mikoplazmoze </a:t>
            </a:r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goveda</a:t>
            </a:r>
            <a:endParaRPr lang="en-US" sz="4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3CF45-13C1-8858-55A1-980DEF26E110}"/>
              </a:ext>
            </a:extLst>
          </p:cNvPr>
          <p:cNvSpPr txBox="1"/>
          <p:nvPr/>
        </p:nvSpPr>
        <p:spPr>
          <a:xfrm>
            <a:off x="190500" y="1074241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Poppins" panose="00000500000000000000" pitchFamily="2" charset="0"/>
                <a:cs typeface="Poppins" panose="00000500000000000000" pitchFamily="2" charset="0"/>
              </a:rPr>
              <a:t>M. mycoides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subsp. </a:t>
            </a:r>
            <a:r>
              <a:rPr lang="en-US" sz="2400" i="1" dirty="0">
                <a:latin typeface="Poppins" panose="00000500000000000000" pitchFamily="2" charset="0"/>
                <a:cs typeface="Poppins" panose="00000500000000000000" pitchFamily="2" charset="0"/>
              </a:rPr>
              <a:t>mycoides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kontagiozna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pleuropneumonija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goveda</a:t>
            </a:r>
            <a:endParaRPr 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i="1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sz="2400" i="1" dirty="0" err="1">
                <a:latin typeface="Poppins" panose="00000500000000000000" pitchFamily="2" charset="0"/>
                <a:cs typeface="Poppins" panose="00000500000000000000" pitchFamily="2" charset="0"/>
              </a:rPr>
              <a:t>bovis</a:t>
            </a:r>
            <a:endParaRPr lang="en-US" sz="2400" i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mastitis, </a:t>
            </a:r>
            <a:r>
              <a:rPr lang="en-US" sz="2400" dirty="0" err="1">
                <a:latin typeface="Poppins" panose="00000500000000000000" pitchFamily="2" charset="0"/>
                <a:cs typeface="Poppins" panose="00000500000000000000" pitchFamily="2" charset="0"/>
              </a:rPr>
              <a:t>pneumonija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latin typeface="Poppins" panose="00000500000000000000" pitchFamily="2" charset="0"/>
                <a:cs typeface="Poppins" panose="00000500000000000000" pitchFamily="2" charset="0"/>
              </a:rPr>
              <a:t>artritis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35FFFC-67A6-742C-7811-7EFB2B67A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059"/>
            <a:ext cx="5734050" cy="4062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1E04DE-4230-3999-3D72-E65633C57E59}"/>
              </a:ext>
            </a:extLst>
          </p:cNvPr>
          <p:cNvSpPr txBox="1"/>
          <p:nvPr/>
        </p:nvSpPr>
        <p:spPr>
          <a:xfrm>
            <a:off x="5933209" y="5612488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https://www.discontools.eu/database/39-contagious-bovine-pleuro-pneumonia.html</a:t>
            </a:r>
          </a:p>
        </p:txBody>
      </p:sp>
    </p:spTree>
    <p:extLst>
      <p:ext uri="{BB962C8B-B14F-4D97-AF65-F5344CB8AC3E}">
        <p14:creationId xmlns:p14="http://schemas.microsoft.com/office/powerpoint/2010/main" val="26122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6AFAF-D771-8C8E-72E8-35030256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875"/>
            <a:ext cx="9144000" cy="51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B822D-DADD-44A6-A721-B3F20EB3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4744"/>
            <a:ext cx="9122228" cy="60814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0291D1-AC51-FAA1-2363-71D0A0A1AF78}"/>
              </a:ext>
            </a:extLst>
          </p:cNvPr>
          <p:cNvSpPr/>
          <p:nvPr/>
        </p:nvSpPr>
        <p:spPr>
          <a:xfrm>
            <a:off x="201385" y="1066800"/>
            <a:ext cx="7522029" cy="190672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AEAB3-E90D-9C1B-C4EF-5F80678064FC}"/>
              </a:ext>
            </a:extLst>
          </p:cNvPr>
          <p:cNvSpPr txBox="1"/>
          <p:nvPr/>
        </p:nvSpPr>
        <p:spPr>
          <a:xfrm>
            <a:off x="381000" y="1219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Gram negativna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Obligatno intracelularna (izolacija samo u živim ćelijama!)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Pleomorfna 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SCV/LCV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Ne boji se po Gramu (Giemsa, Ziehl Neelsen</a:t>
            </a:r>
            <a:r>
              <a:rPr lang="sr-Latn-RS" b="1" dirty="0"/>
              <a:t>)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BSL-3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9D854-4A85-8D77-D54B-0EF1070EEF91}"/>
              </a:ext>
            </a:extLst>
          </p:cNvPr>
          <p:cNvSpPr/>
          <p:nvPr/>
        </p:nvSpPr>
        <p:spPr>
          <a:xfrm>
            <a:off x="201385" y="3951514"/>
            <a:ext cx="4294415" cy="107573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0D8E9-47A6-E6E9-7F30-0EB5A20F37B0}"/>
              </a:ext>
            </a:extLst>
          </p:cNvPr>
          <p:cNvSpPr txBox="1"/>
          <p:nvPr/>
        </p:nvSpPr>
        <p:spPr>
          <a:xfrm>
            <a:off x="381000" y="4103914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Direktna mikroskopija – sumnja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Serologija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Molekularne metode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96F55B-AD32-1EAF-AC98-A2229629C1F0}"/>
              </a:ext>
            </a:extLst>
          </p:cNvPr>
          <p:cNvSpPr/>
          <p:nvPr/>
        </p:nvSpPr>
        <p:spPr>
          <a:xfrm>
            <a:off x="201384" y="5393872"/>
            <a:ext cx="6732816" cy="93452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CF514-5AFE-0EC2-5A3C-942F48E347CE}"/>
              </a:ext>
            </a:extLst>
          </p:cNvPr>
          <p:cNvSpPr txBox="1"/>
          <p:nvPr/>
        </p:nvSpPr>
        <p:spPr>
          <a:xfrm>
            <a:off x="201384" y="5405067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lacenta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vaginalni</a:t>
            </a:r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iscedak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tkiva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pobačenih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fetusa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krv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krvn</a:t>
            </a:r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serum) za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serološka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ispitivanja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15 dana od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pobačaja</a:t>
            </a:r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vreme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neophodno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za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serokonverziju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sr-Latn-R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1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1329" cy="63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191" y="4485288"/>
            <a:ext cx="9152935" cy="160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690237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Chlamydia</a:t>
            </a:r>
            <a:r>
              <a:rPr lang="sr-Latn-RS" sz="5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spp.</a:t>
            </a:r>
            <a:endParaRPr lang="sl-SI" sz="5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8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1329" cy="63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1329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5721" y="381000"/>
            <a:ext cx="914132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Obligatni intracelularni paraziti </a:t>
            </a:r>
          </a:p>
          <a:p>
            <a:endParaRPr lang="sl-SI" sz="28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>
                <a:latin typeface="Cambria" pitchFamily="18" charset="0"/>
                <a:ea typeface="Cambria" pitchFamily="18" charset="0"/>
                <a:cs typeface="Arial" charset="0"/>
              </a:rPr>
              <a:t>nemaju peptidoglikan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Ne sintetišu ATP – energetski paraziti</a:t>
            </a:r>
          </a:p>
          <a:p>
            <a:pPr algn="ctr">
              <a:spcBef>
                <a:spcPct val="50000"/>
              </a:spcBef>
            </a:pP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RAZVOJNI CIKLUS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l-SI" sz="2800" dirty="0">
                <a:solidFill>
                  <a:srgbClr val="FF0000"/>
                </a:solidFill>
                <a:latin typeface="Times New Roman" pitchFamily="18" charset="0"/>
              </a:rPr>
              <a:t>Infektivni oblik – elementarno telašce - </a:t>
            </a:r>
            <a:r>
              <a:rPr lang="sl-SI" sz="2800" dirty="0">
                <a:latin typeface="Times New Roman" pitchFamily="18" charset="0"/>
              </a:rPr>
              <a:t>ekstracelularni oblik koji prodire u ćeliju endocitozom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l-SI" sz="2800" dirty="0">
                <a:solidFill>
                  <a:srgbClr val="FF0000"/>
                </a:solidFill>
                <a:latin typeface="Times New Roman" pitchFamily="18" charset="0"/>
              </a:rPr>
              <a:t>Retikularno telašce </a:t>
            </a:r>
            <a:r>
              <a:rPr lang="sl-SI" sz="2800" dirty="0">
                <a:latin typeface="Times New Roman" pitchFamily="18" charset="0"/>
              </a:rPr>
              <a:t>– metabolički aktivan oblik unutar vakuole (inkluzije) u citoplazmi, razmnožavanje binarnom deobom, sazrevanje i formiranje elementarnih telašaca koji se nakon lize ćelije oslobađaju – 30 – 40 časova nakon infekcije ćelije </a:t>
            </a:r>
            <a:endParaRPr lang="en-US" sz="3200" dirty="0">
              <a:latin typeface="Fujijama YU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67000" y="2438400"/>
            <a:ext cx="3962400" cy="71269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90400-41CC-60AE-938D-ABB84682B023}"/>
              </a:ext>
            </a:extLst>
          </p:cNvPr>
          <p:cNvSpPr txBox="1"/>
          <p:nvPr/>
        </p:nvSpPr>
        <p:spPr>
          <a:xfrm>
            <a:off x="1524000" y="6019800"/>
            <a:ext cx="85974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000" b="0" i="0" dirty="0">
                <a:solidFill>
                  <a:srgbClr val="172B4D"/>
                </a:solidFill>
                <a:effectLst/>
                <a:latin typeface="SystemSymbols"/>
              </a:rPr>
              <a:t>Caspe, S. G., &amp; Hill, H. (2024). Chlamydiosis in Animals. </a:t>
            </a:r>
            <a:r>
              <a:rPr lang="en-GB" sz="1000" b="0" i="1" dirty="0">
                <a:solidFill>
                  <a:srgbClr val="172B4D"/>
                </a:solidFill>
                <a:effectLst/>
                <a:latin typeface="SystemSymbols"/>
              </a:rPr>
              <a:t>Animals</a:t>
            </a:r>
            <a:r>
              <a:rPr lang="en-GB" sz="1000" b="0" i="0" dirty="0">
                <a:solidFill>
                  <a:srgbClr val="172B4D"/>
                </a:solidFill>
                <a:effectLst/>
                <a:latin typeface="SystemSymbols"/>
              </a:rPr>
              <a:t>, </a:t>
            </a:r>
            <a:r>
              <a:rPr lang="en-GB" sz="1000" b="0" i="1" dirty="0">
                <a:solidFill>
                  <a:srgbClr val="172B4D"/>
                </a:solidFill>
                <a:effectLst/>
                <a:latin typeface="SystemSymbols"/>
              </a:rPr>
              <a:t>14</a:t>
            </a:r>
            <a:r>
              <a:rPr lang="en-GB" sz="1000" b="0" i="0" dirty="0">
                <a:solidFill>
                  <a:srgbClr val="172B4D"/>
                </a:solidFill>
                <a:effectLst/>
                <a:latin typeface="SystemSymbols"/>
              </a:rPr>
              <a:t>(21), 3130. https://doi.org/10.3390/ani14213130</a:t>
            </a:r>
          </a:p>
          <a:p>
            <a:pPr>
              <a:buNone/>
            </a:pPr>
            <a:br>
              <a:rPr lang="en-GB" sz="1000" dirty="0"/>
            </a:br>
            <a:endParaRPr lang="en-US" sz="10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548C01E-A494-7113-EC02-2B3F8E2F6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3" y="457200"/>
            <a:ext cx="9067446" cy="51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36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666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psittaci</a:t>
            </a:r>
            <a:endParaRPr lang="sl-SI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l-SI" sz="2400" dirty="0">
                <a:latin typeface="Cambria" pitchFamily="18" charset="0"/>
                <a:ea typeface="Cambria" pitchFamily="18" charset="0"/>
              </a:rPr>
              <a:t>Papagaji</a:t>
            </a:r>
            <a:r>
              <a:rPr lang="sl-SI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psitakoza </a:t>
            </a:r>
          </a:p>
          <a:p>
            <a:r>
              <a:rPr lang="sl-SI" sz="2400" dirty="0">
                <a:latin typeface="Cambria" pitchFamily="18" charset="0"/>
                <a:ea typeface="Cambria" pitchFamily="18" charset="0"/>
              </a:rPr>
              <a:t>Ptice - ornitoza – respiratorne infekcije, perikarditis, encefalitis, konjunktivitis ...                              </a:t>
            </a:r>
          </a:p>
          <a:p>
            <a:r>
              <a:rPr lang="sl-SI" sz="2400" dirty="0">
                <a:latin typeface="Cambria" pitchFamily="18" charset="0"/>
                <a:ea typeface="Cambria" pitchFamily="18" charset="0"/>
              </a:rPr>
              <a:t>Ljudi</a:t>
            </a:r>
            <a:r>
              <a:rPr lang="sl-SI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papagajska groznica</a:t>
            </a: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r>
              <a:rPr lang="sl-SI" sz="2400" dirty="0">
                <a:latin typeface="Cambria" pitchFamily="18" charset="0"/>
                <a:ea typeface="Cambria" pitchFamily="18" charset="0"/>
              </a:rPr>
              <a:t>                                                             </a:t>
            </a:r>
            <a:r>
              <a:rPr lang="sl-SI" sz="2800" dirty="0">
                <a:solidFill>
                  <a:srgbClr val="FF5050"/>
                </a:solidFill>
                <a:latin typeface="Cambria" pitchFamily="18" charset="0"/>
                <a:ea typeface="Cambria" pitchFamily="18" charset="0"/>
              </a:rPr>
              <a:t>	</a:t>
            </a:r>
          </a:p>
          <a:p>
            <a:endParaRPr lang="sl-SI" sz="2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l-SI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2. </a:t>
            </a: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abortus                                       </a:t>
            </a:r>
          </a:p>
          <a:p>
            <a:r>
              <a:rPr lang="sl-SI" sz="2400" dirty="0">
                <a:latin typeface="Cambria" pitchFamily="18" charset="0"/>
                <a:ea typeface="Cambria" pitchFamily="18" charset="0"/>
              </a:rPr>
              <a:t>Ovce - enzootski abortus, pneumonija, mastitis, poliartritis, konjunktivitis... (koze i goveda)</a:t>
            </a:r>
          </a:p>
          <a:p>
            <a:endParaRPr lang="sl-SI" sz="28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1266" name="Picture 2" descr="C:\Users\Isidora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2782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Isidora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25" y="2057400"/>
            <a:ext cx="38657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96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3. </a:t>
            </a: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felis 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                                </a:t>
            </a: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Mačke – konjunktivitis, pneumonija</a:t>
            </a: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 </a:t>
            </a: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                  </a:t>
            </a:r>
          </a:p>
          <a:p>
            <a:endParaRPr lang="sl-SI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sl-SI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sl-SI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sl-SI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4. </a:t>
            </a: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trachomatis                     </a:t>
            </a: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Ljudi - veneralne, okularne i respiratorne infekcije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290" name="Picture 2" descr="C:\Users\Isidora\Desktop\chlamydophila-felis-29481-art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26" y="3321965"/>
            <a:ext cx="4754188" cy="28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1119A-B86A-2596-C453-6C71FDD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3" y="1510040"/>
            <a:ext cx="5667416" cy="3086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60D75-AD23-56A0-E843-B647CCD4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271" y="86564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7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393" y="36786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u="sng" dirty="0">
                <a:solidFill>
                  <a:srgbClr val="00206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Materijal koji se šalje na pregled</a:t>
            </a:r>
          </a:p>
          <a:p>
            <a:pPr>
              <a:spcBef>
                <a:spcPct val="50000"/>
              </a:spcBef>
            </a:pPr>
            <a:r>
              <a:rPr lang="sl-SI" sz="2000" dirty="0">
                <a:solidFill>
                  <a:srgbClr val="00206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abortus </a:t>
            </a:r>
            <a:r>
              <a:rPr lang="sl-SI" sz="2000" dirty="0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– placenta, kotiledoni, pluća i jetra ploda, vaginalni bris, (posebne transportne podloge)                                                                                                                 </a:t>
            </a:r>
            <a:r>
              <a:rPr lang="sl-SI" sz="2000" dirty="0">
                <a:solidFill>
                  <a:srgbClr val="7030A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 </a:t>
            </a:r>
            <a:r>
              <a:rPr lang="sl-SI" sz="2000" dirty="0">
                <a:solidFill>
                  <a:srgbClr val="00206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sistemske infekcije – </a:t>
            </a:r>
            <a:r>
              <a:rPr lang="sl-SI" sz="2000" dirty="0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pluća, jetra, slezina                                                                </a:t>
            </a:r>
            <a:r>
              <a:rPr lang="sl-SI" sz="2000" dirty="0">
                <a:solidFill>
                  <a:srgbClr val="00206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poliartritis – </a:t>
            </a:r>
            <a:r>
              <a:rPr lang="sl-SI" sz="2000" dirty="0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sinovijalna tečnost, ceo zglob                                                                   </a:t>
            </a:r>
            <a:r>
              <a:rPr lang="sl-SI" sz="2000" dirty="0">
                <a:solidFill>
                  <a:srgbClr val="00206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otkrivanje infekcije u stadu ili jatu </a:t>
            </a:r>
            <a:r>
              <a:rPr lang="sl-SI" sz="2000" dirty="0"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– serološka dijagnostika - krv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393" y="2270231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DIJAGNOSTIKA:</a:t>
            </a:r>
            <a:endParaRPr lang="en-US" sz="4000" b="1" u="sng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9" y="2978117"/>
            <a:ext cx="9122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Mikroskopski preparati- </a:t>
            </a:r>
            <a:r>
              <a:rPr lang="sl-SI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Modifikovano bojenje po Ziehl-Neelsen-u, bojenje metilenskim plavim, bojenje po Macchiavello-u, bojenje po Castaneda-i bojenje po Giemsi)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Serologija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PCR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314" name="Picture 2" descr="C:\Users\Isidora\Desktop\fastest-chlam-ag-400x3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000" l="10000" r="90000">
                        <a14:foregroundMark x1="85750" y1="67333" x2="86750" y2="72667"/>
                        <a14:foregroundMark x1="79500" y1="71667" x2="8475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4138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9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0" y="30631"/>
            <a:ext cx="90297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l-SI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OBLIGATNI INTRACELULARNI PARAZITI  u izolaciji zahtevaju primenu sistema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“</a:t>
            </a:r>
            <a:r>
              <a:rPr lang="sl-SI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žive ćelije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”</a:t>
            </a:r>
            <a:r>
              <a:rPr lang="sr-Latn-RS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!!!</a:t>
            </a:r>
          </a:p>
          <a:p>
            <a:pPr algn="ctr">
              <a:spcBef>
                <a:spcPct val="50000"/>
              </a:spcBef>
            </a:pP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1. Embrionirana kokošija jaja – (žumančetna kesica)</a:t>
            </a:r>
          </a:p>
          <a:p>
            <a:pPr algn="ctr">
              <a:spcBef>
                <a:spcPct val="50000"/>
              </a:spcBef>
            </a:pP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2. Kultura tkiva </a:t>
            </a:r>
          </a:p>
          <a:p>
            <a:pPr algn="ctr">
              <a:spcBef>
                <a:spcPct val="50000"/>
              </a:spcBef>
            </a:pP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3. Lab. životinje - biološki ogled</a:t>
            </a:r>
          </a:p>
          <a:p>
            <a:pPr algn="just">
              <a:spcBef>
                <a:spcPct val="50000"/>
              </a:spcBef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065" y="170794"/>
            <a:ext cx="8877300" cy="3124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356"/>
            <a:ext cx="3581400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8" y="4026018"/>
            <a:ext cx="3097924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sidora\Desktop\CultureFlask_AdobeStock_3732671772_72DPI_Sma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88197"/>
            <a:ext cx="2743200" cy="19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04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sidora\Desktop\normally-developing-chicken-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432"/>
            <a:ext cx="6400800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864074" y="2460170"/>
            <a:ext cx="1360537" cy="11834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64074" y="1897071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VAZDUŠNA KOMORA</a:t>
            </a:r>
            <a:endParaRPr lang="en-US" sz="32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766" y="0"/>
            <a:ext cx="9221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>
                <a:solidFill>
                  <a:srgbClr val="C0000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Za rikecije i hlamidije koriste se jaja stara 5 do 8 dana</a:t>
            </a:r>
          </a:p>
          <a:p>
            <a:endParaRPr lang="sr-Latn-RS" sz="2000" dirty="0">
              <a:solidFill>
                <a:srgbClr val="C00000"/>
              </a:solidFill>
              <a:latin typeface="Poppins" panose="00000500000000000000" pitchFamily="2" charset="0"/>
              <a:ea typeface="Cambria" pitchFamily="18" charset="0"/>
              <a:cs typeface="Poppins" panose="00000500000000000000" pitchFamily="2" charset="0"/>
            </a:endParaRPr>
          </a:p>
          <a:p>
            <a:r>
              <a:rPr lang="sr-Latn-RS" sz="2000" dirty="0">
                <a:solidFill>
                  <a:srgbClr val="C0000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1. Lampiranje i obeležavanje</a:t>
            </a:r>
          </a:p>
          <a:p>
            <a:r>
              <a:rPr lang="sr-Latn-RS" sz="2000" dirty="0">
                <a:solidFill>
                  <a:srgbClr val="C0000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2. Otvor na ljusci iznad vazdušne kese</a:t>
            </a:r>
          </a:p>
          <a:p>
            <a:r>
              <a:rPr lang="sr-Latn-RS" sz="2000" dirty="0">
                <a:solidFill>
                  <a:srgbClr val="C0000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3. Inokulacija ispitujućeg materijala iglom - 2 do 3 cm u unutrašnjost jajeta (žumančana kesa)</a:t>
            </a:r>
          </a:p>
          <a:p>
            <a:r>
              <a:rPr lang="sr-Latn-RS" sz="2000" dirty="0">
                <a:solidFill>
                  <a:srgbClr val="C0000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4. Otvor se zatapa parafinom </a:t>
            </a:r>
          </a:p>
          <a:p>
            <a:r>
              <a:rPr lang="sr-Latn-RS" sz="2000" dirty="0">
                <a:solidFill>
                  <a:srgbClr val="C00000"/>
                </a:solidFill>
                <a:latin typeface="Poppins" panose="00000500000000000000" pitchFamily="2" charset="0"/>
                <a:ea typeface="Cambria" pitchFamily="18" charset="0"/>
                <a:cs typeface="Poppins" panose="00000500000000000000" pitchFamily="2" charset="0"/>
              </a:rPr>
              <a:t>5. Inkubacija 3 do 5 dana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55C50-563E-4CC3-A770-1083E4E78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5" b="90025" l="10000" r="98500">
                        <a14:foregroundMark x1="44900" y1="16900" x2="73900" y2="14922"/>
                        <a14:foregroundMark x1="79100" y1="25392" x2="86000" y2="33059"/>
                        <a14:foregroundMark x1="86000" y1="33059" x2="87800" y2="40890"/>
                        <a14:foregroundMark x1="87800" y1="40890" x2="86900" y2="46331"/>
                        <a14:foregroundMark x1="75400" y1="79060" x2="55800" y2="84171"/>
                        <a14:foregroundMark x1="65200" y1="29926" x2="71400" y2="44518"/>
                        <a14:foregroundMark x1="73500" y1="35532" x2="71600" y2="36933"/>
                        <a14:foregroundMark x1="94400" y1="35037" x2="97200" y2="45754"/>
                        <a14:foregroundMark x1="98300" y1="43693" x2="98500" y2="40890"/>
                        <a14:foregroundMark x1="97200" y1="33636" x2="95100" y2="30091"/>
                        <a14:foregroundMark x1="94400" y1="27453" x2="93400" y2="22671"/>
                        <a14:foregroundMark x1="22200" y1="57214" x2="24000" y2="59357"/>
                        <a14:foregroundMark x1="63000" y1="90354" x2="54300" y2="90025"/>
                        <a14:foregroundMark x1="54300" y1="90025" x2="51500" y2="88541"/>
                        <a14:foregroundMark x1="42500" y1="83430" x2="36600" y2="78153"/>
                        <a14:foregroundMark x1="36600" y1="78153" x2="36600" y2="77824"/>
                        <a14:foregroundMark x1="24200" y1="61088" x2="38900" y2="81121"/>
                        <a14:foregroundMark x1="38900" y1="81121" x2="44400" y2="85738"/>
                        <a14:foregroundMark x1="37400" y1="79967" x2="33100" y2="75021"/>
                        <a14:foregroundMark x1="23900" y1="62490" x2="33300" y2="77329"/>
                        <a14:backgroundMark x1="79601" y1="4000" x2="81818" y2="7040"/>
                        <a14:backgroundMark x1="80931" y1="7040" x2="74723" y2="4160"/>
                        <a14:backgroundMark x1="79601" y1="3520" x2="74723" y2="12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024701"/>
            <a:ext cx="2536726" cy="351928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FBE058-CA71-D0C5-8724-5A0EA8D632DB}"/>
              </a:ext>
            </a:extLst>
          </p:cNvPr>
          <p:cNvCxnSpPr>
            <a:cxnSpLocks/>
          </p:cNvCxnSpPr>
          <p:nvPr/>
        </p:nvCxnSpPr>
        <p:spPr>
          <a:xfrm flipH="1" flipV="1">
            <a:off x="6708676" y="2460170"/>
            <a:ext cx="1197074" cy="112906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1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00F4B-6EDA-9E7F-70B9-CBEBDA262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50233"/>
            <a:ext cx="8839200" cy="4640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F1200-FEDC-403C-1C59-0211BABBDB0A}"/>
              </a:ext>
            </a:extLst>
          </p:cNvPr>
          <p:cNvSpPr txBox="1"/>
          <p:nvPr/>
        </p:nvSpPr>
        <p:spPr>
          <a:xfrm>
            <a:off x="0" y="3464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Mikoplazmoze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koza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ovaca</a:t>
            </a:r>
            <a:endParaRPr lang="en-US" sz="4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A55F3-7C59-2EBF-6B7A-DC9AA47FD56F}"/>
              </a:ext>
            </a:extLst>
          </p:cNvPr>
          <p:cNvSpPr txBox="1"/>
          <p:nvPr/>
        </p:nvSpPr>
        <p:spPr>
          <a:xfrm>
            <a:off x="76200" y="772905"/>
            <a:ext cx="975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M. agalactiae - </a:t>
            </a:r>
            <a:r>
              <a:rPr lang="en-US" sz="1800" b="1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Kontagiozna</a:t>
            </a:r>
            <a:r>
              <a:rPr lang="en-US" sz="1800" b="1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1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agalakcija</a:t>
            </a:r>
            <a:r>
              <a:rPr lang="en-US" sz="1800" b="1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ovce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koze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algn="l"/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sz="1800" b="0" i="1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capricolum</a:t>
            </a:r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subsp</a:t>
            </a:r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i="1" dirty="0" err="1"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1800" b="0" i="1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apripneumoniae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en-US" sz="1800" b="1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Kontag</a:t>
            </a:r>
            <a:r>
              <a:rPr lang="en-US" sz="1800" b="1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800" b="1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pleuropneumonija</a:t>
            </a:r>
            <a:r>
              <a:rPr lang="en-US" sz="1800" b="1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1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koza</a:t>
            </a:r>
            <a:endParaRPr lang="en-US" sz="1800" b="1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sz="1800" b="0" i="1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capricolum</a:t>
            </a:r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subsp</a:t>
            </a:r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i="1" dirty="0" err="1"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1800" b="0" i="1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apricolum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Septikemija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, mastitis,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artritis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pneumonija</a:t>
            </a:r>
            <a:endParaRPr lang="en-US" sz="1800" b="0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ovce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koze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1800" b="0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M. mycoides 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subsp</a:t>
            </a:r>
            <a:r>
              <a:rPr lang="en-US" sz="1800" b="0" i="1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. capri -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Septikemija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pleuropnemonija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artritis</a:t>
            </a:r>
            <a:r>
              <a:rPr lang="en-US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, mastitis </a:t>
            </a:r>
            <a:r>
              <a:rPr lang="en-US" sz="18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koza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35DE-05CA-F2E4-1A08-E5FA26DE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4797599"/>
            <a:ext cx="3134872" cy="2068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EC487B-50F3-B772-B162-5F9EF7A8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2250234"/>
            <a:ext cx="3671455" cy="2622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DD2113-956A-D48F-76E4-1FAC7873B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0946"/>
            <a:ext cx="3290455" cy="46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BC403-A9B1-B24B-873D-67B663FB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744172" cy="55651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81D80B-C66F-98F6-55AD-ED04BA2C30BC}"/>
              </a:ext>
            </a:extLst>
          </p:cNvPr>
          <p:cNvSpPr/>
          <p:nvPr/>
        </p:nvSpPr>
        <p:spPr>
          <a:xfrm>
            <a:off x="2133600" y="1219200"/>
            <a:ext cx="2057400" cy="990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750CC87-67FF-951A-9F0B-C47393A02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5F64A-C1CF-CCC4-5074-0C7DDABC52DB}"/>
              </a:ext>
            </a:extLst>
          </p:cNvPr>
          <p:cNvSpPr txBox="1"/>
          <p:nvPr/>
        </p:nvSpPr>
        <p:spPr>
          <a:xfrm>
            <a:off x="1143000" y="152400"/>
            <a:ext cx="724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Mikoplazmoze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svinja</a:t>
            </a:r>
            <a:endParaRPr lang="en-US" sz="4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00974-0E20-D8D0-1F45-F58BEC96337E}"/>
              </a:ext>
            </a:extLst>
          </p:cNvPr>
          <p:cNvSpPr txBox="1"/>
          <p:nvPr/>
        </p:nvSpPr>
        <p:spPr>
          <a:xfrm>
            <a:off x="152400" y="1074241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hyopneumoniae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Enzootska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pneumonija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hyosynoviae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Artritis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89E8E-B986-C26C-1712-8194E4EEA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364"/>
            <a:ext cx="3351577" cy="3418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23763-906B-300B-BCB8-5F61E934B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08" y="4038600"/>
            <a:ext cx="20313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3A7CB-1725-7ADD-9E55-698E1FA57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86" b="98841" l="1750" r="97375">
                        <a14:foregroundMark x1="4625" y1="10145" x2="56750" y2="76522"/>
                        <a14:foregroundMark x1="56750" y1="76522" x2="56750" y2="76522"/>
                        <a14:foregroundMark x1="35625" y1="16522" x2="91625" y2="26957"/>
                        <a14:foregroundMark x1="90375" y1="11304" x2="97375" y2="88406"/>
                        <a14:foregroundMark x1="8375" y1="32174" x2="50625" y2="91884"/>
                        <a14:foregroundMark x1="7250" y1="55652" x2="36500" y2="86667"/>
                        <a14:foregroundMark x1="6000" y1="80290" x2="35375" y2="99130"/>
                        <a14:foregroundMark x1="1750" y1="94493" x2="15875" y2="95942"/>
                        <a14:foregroundMark x1="15875" y1="95942" x2="21000" y2="95942"/>
                        <a14:foregroundMark x1="29500" y1="16522" x2="37375" y2="33913"/>
                        <a14:foregroundMark x1="30625" y1="18261" x2="38250" y2="20000"/>
                        <a14:foregroundMark x1="38250" y1="20000" x2="44000" y2="27536"/>
                        <a14:foregroundMark x1="44000" y1="27536" x2="44000" y2="28696"/>
                        <a14:foregroundMark x1="30375" y1="14203" x2="39625" y2="21449"/>
                        <a14:foregroundMark x1="31625" y1="14493" x2="38500" y2="15362"/>
                        <a14:foregroundMark x1="26875" y1="28116" x2="29750" y2="16812"/>
                        <a14:foregroundMark x1="64375" y1="15652" x2="80625" y2="22899"/>
                        <a14:foregroundMark x1="63500" y1="97101" x2="86750" y2="95942"/>
                        <a14:foregroundMark x1="86750" y1="95942" x2="91250" y2="96812"/>
                        <a14:backgroundMark x1="43625" y1="43768" x2="46500" y2="5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1"/>
            <a:ext cx="9236364" cy="3983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1A348-A29A-0D3C-8688-424339276F11}"/>
              </a:ext>
            </a:extLst>
          </p:cNvPr>
          <p:cNvSpPr txBox="1"/>
          <p:nvPr/>
        </p:nvSpPr>
        <p:spPr>
          <a:xfrm>
            <a:off x="1371600" y="76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Mikoplazmoze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sz="4400" dirty="0">
                <a:latin typeface="Poppins" panose="00000500000000000000" pitchFamily="2" charset="0"/>
                <a:cs typeface="Poppins" panose="00000500000000000000" pitchFamily="2" charset="0"/>
              </a:rPr>
              <a:t>živine</a:t>
            </a:r>
            <a:endParaRPr lang="en-US" sz="4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DF85A-F389-D571-DBBE-C48FE409693D}"/>
              </a:ext>
            </a:extLst>
          </p:cNvPr>
          <p:cNvSpPr txBox="1"/>
          <p:nvPr/>
        </p:nvSpPr>
        <p:spPr>
          <a:xfrm>
            <a:off x="114300" y="10668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sr-Latn-RS" i="1" dirty="0">
                <a:latin typeface="Poppins" panose="00000500000000000000" pitchFamily="2" charset="0"/>
                <a:cs typeface="Poppins" panose="00000500000000000000" pitchFamily="2" charset="0"/>
              </a:rPr>
              <a:t>g</a:t>
            </a:r>
            <a:r>
              <a:rPr lang="en-US" i="1" dirty="0" err="1">
                <a:latin typeface="Poppins" panose="00000500000000000000" pitchFamily="2" charset="0"/>
                <a:cs typeface="Poppins" panose="00000500000000000000" pitchFamily="2" charset="0"/>
              </a:rPr>
              <a:t>allisepticum</a:t>
            </a:r>
            <a:r>
              <a:rPr lang="sr-Latn-RS" i="1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okoške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ćurke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Respiratorno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oboljenje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infektivni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sinuzitis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i="1" dirty="0" err="1">
                <a:latin typeface="Poppins" panose="00000500000000000000" pitchFamily="2" charset="0"/>
                <a:cs typeface="Poppins" panose="00000500000000000000" pitchFamily="2" charset="0"/>
              </a:rPr>
              <a:t>synoviae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i="1" dirty="0">
                <a:latin typeface="Poppins" panose="00000500000000000000" pitchFamily="2" charset="0"/>
                <a:cs typeface="Poppins" panose="00000500000000000000" pitchFamily="2" charset="0"/>
              </a:rPr>
              <a:t>- k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okoške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ćurke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Artritis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i="1" dirty="0" err="1">
                <a:latin typeface="Poppins" panose="00000500000000000000" pitchFamily="2" charset="0"/>
                <a:cs typeface="Poppins" panose="00000500000000000000" pitchFamily="2" charset="0"/>
              </a:rPr>
              <a:t>meleagridis</a:t>
            </a:r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i="1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Infekcija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vazdušnih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kesa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smanjena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nosivost</a:t>
            </a:r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 ćuraka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8644F-5C45-47D2-147C-28D804B69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73610"/>
            <a:ext cx="2933700" cy="1990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31585-8B47-A8A5-0CFD-F8ADFEB8D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3" y="3497840"/>
            <a:ext cx="4609790" cy="3405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B7150-DCFD-C463-4957-9AE8D30DE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2" y="3952710"/>
            <a:ext cx="4609790" cy="29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3B871-3962-D3F6-1394-E827281B2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1266092"/>
            <a:ext cx="9144000" cy="5591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C39AF5-689C-67B7-FA92-509ECACCECE4}"/>
              </a:ext>
            </a:extLst>
          </p:cNvPr>
          <p:cNvSpPr txBox="1"/>
          <p:nvPr/>
        </p:nvSpPr>
        <p:spPr>
          <a:xfrm>
            <a:off x="1371600" y="76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oppins" panose="00000500000000000000" pitchFamily="2" charset="0"/>
                <a:cs typeface="Poppins" panose="00000500000000000000" pitchFamily="2" charset="0"/>
              </a:rPr>
              <a:t>Mikoplazmoze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sz="4400" dirty="0">
                <a:latin typeface="Poppins" panose="00000500000000000000" pitchFamily="2" charset="0"/>
                <a:cs typeface="Poppins" panose="00000500000000000000" pitchFamily="2" charset="0"/>
              </a:rPr>
              <a:t>mačaka</a:t>
            </a:r>
            <a:endParaRPr lang="en-US" sz="4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787FD-11CD-270E-4CE2-FF948C7D0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1769975"/>
            <a:ext cx="5095009" cy="5072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DB0204-1459-BC49-E046-A1CCFDC88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2" y="1769975"/>
            <a:ext cx="4007427" cy="3601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0DB71B-705B-3EE2-4EB9-CFFBE29A2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43263"/>
            <a:ext cx="5552209" cy="2386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6B565-1D8B-9766-A8FB-F1D12071A873}"/>
              </a:ext>
            </a:extLst>
          </p:cNvPr>
          <p:cNvSpPr txBox="1"/>
          <p:nvPr/>
        </p:nvSpPr>
        <p:spPr>
          <a:xfrm>
            <a:off x="457200" y="1066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Mycoplasma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haemofelis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ACC7-0C23-019A-5298-4C3E9FBDA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ACDBC-1747-1AF9-ED7A-F19BEE4B7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12"/>
            <a:ext cx="9144000" cy="5184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37259-5271-4296-BB0B-A77AE897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412"/>
            <a:ext cx="6025911" cy="5184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DAED2-A60C-97D4-4EA0-376A6EE7710F}"/>
              </a:ext>
            </a:extLst>
          </p:cNvPr>
          <p:cNvSpPr txBox="1"/>
          <p:nvPr/>
        </p:nvSpPr>
        <p:spPr>
          <a:xfrm>
            <a:off x="304800" y="152400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Morfolo</a:t>
            </a:r>
            <a:r>
              <a:rPr lang="sr-Latn-RS" sz="4000" dirty="0">
                <a:latin typeface="Poppins" panose="00000500000000000000" pitchFamily="2" charset="0"/>
                <a:cs typeface="Poppins" panose="00000500000000000000" pitchFamily="2" charset="0"/>
              </a:rPr>
              <a:t>ške i tinktorijalne osobine</a:t>
            </a:r>
            <a:endParaRPr lang="en-US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5C6D2-37C7-8E9F-6EE0-57C9E17A992B}"/>
              </a:ext>
            </a:extLst>
          </p:cNvPr>
          <p:cNvSpPr/>
          <p:nvPr/>
        </p:nvSpPr>
        <p:spPr>
          <a:xfrm>
            <a:off x="6025911" y="1673412"/>
            <a:ext cx="3118089" cy="5184588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74B78-4012-22D3-B9B0-774E82C3585F}"/>
              </a:ext>
            </a:extLst>
          </p:cNvPr>
          <p:cNvSpPr txBox="1"/>
          <p:nvPr/>
        </p:nvSpPr>
        <p:spPr>
          <a:xfrm>
            <a:off x="6327655" y="1894736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Ćelijski zid</a:t>
            </a: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PLEOMORFIZAM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sr-Latn-R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sr-Latn-RS" b="1" dirty="0">
                <a:latin typeface="Poppins" panose="00000500000000000000" pitchFamily="2" charset="0"/>
                <a:cs typeface="Poppins" panose="00000500000000000000" pitchFamily="2" charset="0"/>
              </a:rPr>
              <a:t>BOJENJE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Bojenje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krvnih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razmaza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direktna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mikroskopija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) – </a:t>
            </a:r>
            <a:r>
              <a:rPr lang="en-US" b="1" i="1" dirty="0">
                <a:latin typeface="Poppins" panose="00000500000000000000" pitchFamily="2" charset="0"/>
                <a:cs typeface="Poppins" panose="00000500000000000000" pitchFamily="2" charset="0"/>
              </a:rPr>
              <a:t>M. </a:t>
            </a:r>
            <a:r>
              <a:rPr lang="en-US" b="1" i="1" dirty="0" err="1">
                <a:latin typeface="Poppins" panose="00000500000000000000" pitchFamily="2" charset="0"/>
                <a:cs typeface="Poppins" panose="00000500000000000000" pitchFamily="2" charset="0"/>
              </a:rPr>
              <a:t>haemofelis</a:t>
            </a:r>
            <a:endParaRPr lang="en-US" b="1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3B27E-9491-99A9-5136-EA04B8A06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12" y="4484636"/>
            <a:ext cx="3130968" cy="23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E4C4B-8707-BE57-FAC9-2C0B28D6F545}"/>
              </a:ext>
            </a:extLst>
          </p:cNvPr>
          <p:cNvSpPr txBox="1"/>
          <p:nvPr/>
        </p:nvSpPr>
        <p:spPr>
          <a:xfrm>
            <a:off x="304800" y="152400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Kulturelne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sz="4000" dirty="0">
                <a:latin typeface="Poppins" panose="00000500000000000000" pitchFamily="2" charset="0"/>
                <a:cs typeface="Poppins" panose="00000500000000000000" pitchFamily="2" charset="0"/>
              </a:rPr>
              <a:t>osobine</a:t>
            </a:r>
            <a:endParaRPr lang="en-US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819E1-E93D-73BA-B1AA-EFB02AF13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7686"/>
            <a:ext cx="5564428" cy="3871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E42FE-81BB-8829-DD57-06B8AEBE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152400"/>
            <a:ext cx="3848100" cy="3264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20CB6-890C-EB47-0740-B56450BE6DA7}"/>
              </a:ext>
            </a:extLst>
          </p:cNvPr>
          <p:cNvSpPr txBox="1"/>
          <p:nvPr/>
        </p:nvSpPr>
        <p:spPr>
          <a:xfrm>
            <a:off x="304800" y="10668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Poppins" panose="00000500000000000000" pitchFamily="2" charset="0"/>
                <a:cs typeface="Poppins" panose="00000500000000000000" pitchFamily="2" charset="0"/>
              </a:rPr>
              <a:t>Nutritivno veoma zahtevne</a:t>
            </a:r>
          </a:p>
          <a:p>
            <a:endParaRPr lang="sr-Latn-R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sr-Latn-RS" sz="2400" dirty="0">
                <a:latin typeface="Poppins" panose="00000500000000000000" pitchFamily="2" charset="0"/>
                <a:cs typeface="Poppins" panose="00000500000000000000" pitchFamily="2" charset="0"/>
              </a:rPr>
              <a:t>„Jaje na oko“ (0,1-0,6mm)</a:t>
            </a:r>
          </a:p>
          <a:p>
            <a:endParaRPr lang="sr-Latn-R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sr-Latn-RS" sz="2400" dirty="0">
                <a:latin typeface="Poppins" panose="00000500000000000000" pitchFamily="2" charset="0"/>
                <a:cs typeface="Poppins" panose="00000500000000000000" pitchFamily="2" charset="0"/>
              </a:rPr>
              <a:t>14 dana inkubacije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59623C2-475F-B930-4CA1-FD31606A26C6}"/>
              </a:ext>
            </a:extLst>
          </p:cNvPr>
          <p:cNvSpPr/>
          <p:nvPr/>
        </p:nvSpPr>
        <p:spPr>
          <a:xfrm>
            <a:off x="4419600" y="1957256"/>
            <a:ext cx="1657350" cy="1179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78E16-E938-BA0E-07CB-C6D2846DC9B4}"/>
              </a:ext>
            </a:extLst>
          </p:cNvPr>
          <p:cNvSpPr txBox="1"/>
          <p:nvPr/>
        </p:nvSpPr>
        <p:spPr>
          <a:xfrm>
            <a:off x="4192828" y="1624321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mikroskop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3775F-AB00-C3D5-A022-34D695E9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12"/>
            <a:ext cx="9144000" cy="5184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A15A7C-0901-308C-4A72-603F137BF185}"/>
              </a:ext>
            </a:extLst>
          </p:cNvPr>
          <p:cNvSpPr txBox="1"/>
          <p:nvPr/>
        </p:nvSpPr>
        <p:spPr>
          <a:xfrm>
            <a:off x="228600" y="609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atin typeface="Poppins" panose="00000500000000000000" pitchFamily="2" charset="0"/>
                <a:cs typeface="Poppins" panose="00000500000000000000" pitchFamily="2" charset="0"/>
              </a:rPr>
              <a:t>Materijal za pregled, dijagnoza i terapija</a:t>
            </a:r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386A9C-55D5-73CB-BB4F-C7395579BEF4}"/>
              </a:ext>
            </a:extLst>
          </p:cNvPr>
          <p:cNvSpPr/>
          <p:nvPr/>
        </p:nvSpPr>
        <p:spPr>
          <a:xfrm>
            <a:off x="0" y="1673412"/>
            <a:ext cx="9144000" cy="518458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F4F1B-5434-3D76-070B-5F586723161C}"/>
              </a:ext>
            </a:extLst>
          </p:cNvPr>
          <p:cNvSpPr txBox="1"/>
          <p:nvPr/>
        </p:nvSpPr>
        <p:spPr>
          <a:xfrm>
            <a:off x="228600" y="175260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Uzorci za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pregled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moraju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uzeti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što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kraćem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r-Latn-RS" sz="1800" b="1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roku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mleko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aspirati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skarifikati</a:t>
            </a:r>
            <a:r>
              <a:rPr lang="sr-Latn-R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sluznica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brisevi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(u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transportnoj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podlozi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promenjeni</a:t>
            </a:r>
            <a:r>
              <a:rPr lang="sr-Latn-R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delovi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pluća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granici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patološki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promenjenog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zdravog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tkiva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zglobovi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ili</a:t>
            </a:r>
            <a:r>
              <a:rPr lang="sr-Latn-R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sinovijalna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tečnost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DC560-1AF6-6230-7801-217EAB6F1D9F}"/>
              </a:ext>
            </a:extLst>
          </p:cNvPr>
          <p:cNvSpPr txBox="1"/>
          <p:nvPr/>
        </p:nvSpPr>
        <p:spPr>
          <a:xfrm>
            <a:off x="250371" y="3226725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Poppins" panose="00000500000000000000" pitchFamily="2" charset="0"/>
                <a:cs typeface="Poppins" panose="00000500000000000000" pitchFamily="2" charset="0"/>
              </a:rPr>
              <a:t>1. Klasične/rutinske metode – retko (zahtevno)</a:t>
            </a:r>
          </a:p>
          <a:p>
            <a:endParaRPr lang="sr-Latn-R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sr-Latn-RS" sz="2400" dirty="0">
                <a:latin typeface="Poppins" panose="00000500000000000000" pitchFamily="2" charset="0"/>
                <a:cs typeface="Poppins" panose="00000500000000000000" pitchFamily="2" charset="0"/>
              </a:rPr>
              <a:t>2. Serologija</a:t>
            </a:r>
          </a:p>
          <a:p>
            <a:endParaRPr lang="sr-Latn-R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sr-Latn-RS" sz="2400" dirty="0">
                <a:latin typeface="Poppins" panose="00000500000000000000" pitchFamily="2" charset="0"/>
                <a:cs typeface="Poppins" panose="00000500000000000000" pitchFamily="2" charset="0"/>
              </a:rPr>
              <a:t>3. Molekularne metode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F019E-16E1-96E2-B651-D93E38877FA4}"/>
              </a:ext>
            </a:extLst>
          </p:cNvPr>
          <p:cNvSpPr txBox="1"/>
          <p:nvPr/>
        </p:nvSpPr>
        <p:spPr>
          <a:xfrm>
            <a:off x="217714" y="597396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Tetraciklini</a:t>
            </a:r>
          </a:p>
          <a:p>
            <a:r>
              <a:rPr lang="sr-Latn-RS" dirty="0">
                <a:latin typeface="Poppins" panose="00000500000000000000" pitchFamily="2" charset="0"/>
                <a:cs typeface="Poppins" panose="00000500000000000000" pitchFamily="2" charset="0"/>
              </a:rPr>
              <a:t>Antibiotici koji deluju na sintezu ćelijskog zida nisu delotvorni!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D2F6-77A0-D54F-193E-9D9FE33D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189" y="3761173"/>
            <a:ext cx="3130968" cy="23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967</Words>
  <Application>Microsoft Office PowerPoint</Application>
  <PresentationFormat>On-screen Show (4:3)</PresentationFormat>
  <Paragraphs>175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</vt:lpstr>
      <vt:lpstr>Fujijama YU</vt:lpstr>
      <vt:lpstr>Poppins</vt:lpstr>
      <vt:lpstr>SystemSymbols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44</cp:revision>
  <dcterms:created xsi:type="dcterms:W3CDTF">2006-08-16T00:00:00Z</dcterms:created>
  <dcterms:modified xsi:type="dcterms:W3CDTF">2026-05-05T09:04:42Z</dcterms:modified>
</cp:coreProperties>
</file>