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292" r:id="rId3"/>
    <p:sldId id="293" r:id="rId4"/>
    <p:sldId id="275" r:id="rId5"/>
    <p:sldId id="295" r:id="rId6"/>
    <p:sldId id="261" r:id="rId7"/>
    <p:sldId id="277" r:id="rId8"/>
    <p:sldId id="263" r:id="rId9"/>
    <p:sldId id="265" r:id="rId10"/>
    <p:sldId id="278" r:id="rId11"/>
    <p:sldId id="271" r:id="rId12"/>
    <p:sldId id="276" r:id="rId13"/>
    <p:sldId id="291" r:id="rId14"/>
    <p:sldId id="289" r:id="rId15"/>
    <p:sldId id="290" r:id="rId16"/>
    <p:sldId id="260" r:id="rId17"/>
    <p:sldId id="279" r:id="rId18"/>
    <p:sldId id="282" r:id="rId19"/>
    <p:sldId id="280" r:id="rId20"/>
    <p:sldId id="273" r:id="rId21"/>
    <p:sldId id="272" r:id="rId22"/>
    <p:sldId id="301" r:id="rId23"/>
    <p:sldId id="287" r:id="rId24"/>
    <p:sldId id="256" r:id="rId25"/>
    <p:sldId id="259" r:id="rId26"/>
    <p:sldId id="258" r:id="rId27"/>
    <p:sldId id="296" r:id="rId28"/>
    <p:sldId id="298" r:id="rId29"/>
    <p:sldId id="283" r:id="rId30"/>
    <p:sldId id="303" r:id="rId31"/>
    <p:sldId id="305" r:id="rId32"/>
    <p:sldId id="304" r:id="rId33"/>
    <p:sldId id="284" r:id="rId34"/>
    <p:sldId id="286" r:id="rId35"/>
    <p:sldId id="308" r:id="rId36"/>
    <p:sldId id="285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000B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 varScale="1">
        <p:scale>
          <a:sx n="74" d="100"/>
          <a:sy n="74" d="100"/>
        </p:scale>
        <p:origin x="1858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C670C1-82CC-4117-B94F-1466C8D8B39B}" type="datetimeFigureOut">
              <a:rPr lang="en-US" smtClean="0"/>
              <a:t>5/13/2026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91A7D2-7FB1-4A98-BB12-957664BAD3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968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1A7D2-7FB1-4A98-BB12-957664BAD37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314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1A7D2-7FB1-4A98-BB12-957664BAD37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562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C16F5-09A4-4F6A-8111-5147642B761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822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C16F5-09A4-4F6A-8111-5147642B761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916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C16F5-09A4-4F6A-8111-5147642B761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833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jpeg"/><Relationship Id="rId7" Type="http://schemas.openxmlformats.org/officeDocument/2006/relationships/image" Target="../media/image46.w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7" Type="http://schemas.openxmlformats.org/officeDocument/2006/relationships/image" Target="../media/image73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7" Type="http://schemas.openxmlformats.org/officeDocument/2006/relationships/image" Target="../media/image86.jpe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8.jp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microsoft.com/office/2007/relationships/hdphoto" Target="../media/hdphoto3.wdp"/><Relationship Id="rId4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sidora\Desktop\5011f01356f14ee68325ea6e6e75b71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24" y="0"/>
            <a:ext cx="5012086" cy="284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2840182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7030A0"/>
                </a:solidFill>
                <a:latin typeface="Calisto MT" pitchFamily="18" charset="0"/>
                <a:ea typeface="Meiryo" pitchFamily="34" charset="-128"/>
                <a:cs typeface="Meiryo" pitchFamily="34" charset="-128"/>
              </a:rPr>
              <a:t>F   U   N   G   I</a:t>
            </a:r>
          </a:p>
        </p:txBody>
      </p:sp>
      <p:pic>
        <p:nvPicPr>
          <p:cNvPr id="3" name="Picture 2" descr="C:\Users\Isidora\Desktop\istockphoto-1325421301-612x6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675" y="0"/>
            <a:ext cx="5094325" cy="284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sidora\Desktop\penicillium-mold-fungi-illustration-photo-colony-grown-nutrient-medium-d-colonies-1550225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001" y="3987800"/>
            <a:ext cx="4368999" cy="289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sidora\Desktop\z5wrkwon-9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252" y="2315620"/>
            <a:ext cx="1746748" cy="169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7397252" y="2315620"/>
            <a:ext cx="1746748" cy="16646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2" descr="C:\Users\Isidora\Desktop\istockphoto-1328467090-170667a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38" y="3987800"/>
            <a:ext cx="4783666" cy="28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785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7800" y="152400"/>
            <a:ext cx="63736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4800" b="1" i="1" dirty="0">
                <a:solidFill>
                  <a:srgbClr val="7030A0"/>
                </a:solidFill>
                <a:latin typeface="Calisto MT" pitchFamily="18" charset="0"/>
              </a:rPr>
              <a:t>Cryptococcus neoformans</a:t>
            </a:r>
            <a:endParaRPr lang="en-US" sz="4800" b="1" i="1" dirty="0">
              <a:solidFill>
                <a:srgbClr val="7030A0"/>
              </a:solidFill>
              <a:latin typeface="Calisto MT" pitchFamily="18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011106"/>
            <a:ext cx="43434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 descr="C:\Users\Isidora\Desktop\2-Figure2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3" y="3352800"/>
            <a:ext cx="4186238" cy="333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95800" y="4101405"/>
            <a:ext cx="434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dirty="0">
                <a:latin typeface="Calisto MT" pitchFamily="18" charset="0"/>
              </a:rPr>
              <a:t>Granulomi</a:t>
            </a:r>
          </a:p>
          <a:p>
            <a:r>
              <a:rPr lang="sr-Latn-RS" sz="2800" dirty="0">
                <a:latin typeface="Calisto MT" pitchFamily="18" charset="0"/>
              </a:rPr>
              <a:t>Nazalni granulomi</a:t>
            </a:r>
          </a:p>
          <a:p>
            <a:r>
              <a:rPr lang="sr-Latn-RS" sz="2800" dirty="0">
                <a:latin typeface="Calisto MT" pitchFamily="18" charset="0"/>
              </a:rPr>
              <a:t>Pluća, CNS....</a:t>
            </a:r>
            <a:endParaRPr lang="en-US" sz="2800" dirty="0">
              <a:latin typeface="Calisto MT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6096000" y="2057400"/>
            <a:ext cx="1600200" cy="762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3962400" y="5486400"/>
            <a:ext cx="1371600" cy="914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3810000" y="5839691"/>
            <a:ext cx="1371600" cy="533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364" name="Picture 4" descr="C:\Users\Isidora\Desktop\coc-crypto-figure-1a-7786-artic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5" y="1143433"/>
            <a:ext cx="3487433" cy="196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Isidora\Desktop\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0540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27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ndida1"/>
          <p:cNvPicPr/>
          <p:nvPr/>
        </p:nvPicPr>
        <p:blipFill>
          <a:blip r:embed="rId2">
            <a:lum bright="18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53491"/>
            <a:ext cx="3505200" cy="25908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53491"/>
            <a:ext cx="3901938" cy="2627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88712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>
                <a:solidFill>
                  <a:srgbClr val="7030A0"/>
                </a:solidFill>
                <a:latin typeface="Calisto MT" pitchFamily="18" charset="0"/>
              </a:rPr>
              <a:t>Morfološke i tinktorijalne osobine</a:t>
            </a:r>
            <a:endParaRPr lang="en-US" sz="2800" b="1" dirty="0">
              <a:solidFill>
                <a:srgbClr val="7030A0"/>
              </a:solidFill>
              <a:latin typeface="Calisto MT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573" y="600203"/>
            <a:ext cx="579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latin typeface="Calisto MT" pitchFamily="18" charset="0"/>
              </a:rPr>
              <a:t>Jednoćelijski oblici</a:t>
            </a:r>
          </a:p>
          <a:p>
            <a:r>
              <a:rPr lang="sr-Latn-RS" sz="2400" dirty="0">
                <a:latin typeface="Calisto MT" pitchFamily="18" charset="0"/>
              </a:rPr>
              <a:t>Kružni, ovalni, izduženi oblik</a:t>
            </a:r>
          </a:p>
          <a:p>
            <a:r>
              <a:rPr lang="sr-Latn-RS" sz="2400" dirty="0">
                <a:latin typeface="Calisto MT" pitchFamily="18" charset="0"/>
              </a:rPr>
              <a:t>Bojenje po Gramu, metilensko plavo...</a:t>
            </a:r>
            <a:endParaRPr lang="en-US" sz="2400" dirty="0">
              <a:latin typeface="Calisto MT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4572000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i="1" dirty="0">
                <a:latin typeface="Calisto MT" pitchFamily="18" charset="0"/>
              </a:rPr>
              <a:t>C. albicans </a:t>
            </a:r>
            <a:r>
              <a:rPr lang="sr-Latn-RS" dirty="0">
                <a:latin typeface="Calisto MT" pitchFamily="18" charset="0"/>
              </a:rPr>
              <a:t>(preparat iz kulture)            </a:t>
            </a:r>
            <a:r>
              <a:rPr lang="sr-Latn-RS" i="1" dirty="0">
                <a:latin typeface="Calisto MT" pitchFamily="18" charset="0"/>
              </a:rPr>
              <a:t>M. pachydermatis </a:t>
            </a:r>
            <a:r>
              <a:rPr lang="sr-Latn-RS" dirty="0">
                <a:latin typeface="Calisto MT" pitchFamily="18" charset="0"/>
              </a:rPr>
              <a:t>(preparat iz materijala)</a:t>
            </a:r>
            <a:endParaRPr lang="en-US" dirty="0">
              <a:latin typeface="Calisto MT" pitchFamily="18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176859"/>
            <a:ext cx="2895600" cy="16240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48000" y="6426798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i="1" dirty="0">
                <a:latin typeface="Calisto MT" pitchFamily="18" charset="0"/>
              </a:rPr>
              <a:t>Cryptococcus neoformans - </a:t>
            </a:r>
            <a:r>
              <a:rPr lang="sr-Latn-RS" dirty="0">
                <a:latin typeface="Calisto MT" pitchFamily="18" charset="0"/>
              </a:rPr>
              <a:t> tuš/nigrozin</a:t>
            </a:r>
            <a:endParaRPr lang="en-US" dirty="0">
              <a:latin typeface="Calisto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203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636" y="13855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>
                <a:solidFill>
                  <a:srgbClr val="7030A0"/>
                </a:solidFill>
                <a:latin typeface="Calisto MT" pitchFamily="18" charset="0"/>
              </a:rPr>
              <a:t>Kulturelne osobine – SABURO AGAR </a:t>
            </a:r>
            <a:endParaRPr lang="en-US" sz="2800" b="1" dirty="0">
              <a:solidFill>
                <a:srgbClr val="7030A0"/>
              </a:solidFill>
              <a:latin typeface="Calisto MT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95009" y="4313361"/>
            <a:ext cx="37441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r-Latn-RS" sz="2400" dirty="0">
                <a:latin typeface="Calisto MT" pitchFamily="18" charset="0"/>
              </a:rPr>
              <a:t>Selektivnost: pH oko 6, AB</a:t>
            </a:r>
          </a:p>
          <a:p>
            <a:pPr>
              <a:defRPr/>
            </a:pPr>
            <a:r>
              <a:rPr lang="sr-Latn-RS" sz="2400" dirty="0">
                <a:latin typeface="Calisto MT" pitchFamily="18" charset="0"/>
              </a:rPr>
              <a:t>Striktni aerobi</a:t>
            </a:r>
            <a:endParaRPr lang="en-US" sz="2400" dirty="0">
              <a:latin typeface="Calisto MT" pitchFamily="18" charset="0"/>
            </a:endParaRPr>
          </a:p>
          <a:p>
            <a:pPr>
              <a:defRPr/>
            </a:pPr>
            <a:r>
              <a:rPr lang="en-US" sz="2400" dirty="0">
                <a:latin typeface="Calisto MT" pitchFamily="18" charset="0"/>
              </a:rPr>
              <a:t>37º</a:t>
            </a:r>
            <a:endParaRPr lang="sr-Latn-RS" sz="2400" dirty="0">
              <a:latin typeface="Calisto MT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9DEC02-5FAB-36BD-31A1-CB95EE7E61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084" y="530146"/>
            <a:ext cx="4360517" cy="32703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E704A7-0488-8BAC-CC42-1B1406E6C5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21146" y="1303692"/>
            <a:ext cx="6188364" cy="464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32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5863" y="228600"/>
            <a:ext cx="525433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>
                <a:solidFill>
                  <a:srgbClr val="7030A0"/>
                </a:solidFill>
                <a:latin typeface="Calisto MT" pitchFamily="18" charset="0"/>
              </a:rPr>
              <a:t>Materijal za pregled:</a:t>
            </a:r>
          </a:p>
          <a:p>
            <a:r>
              <a:rPr lang="sr-Latn-RS" sz="2800" dirty="0">
                <a:latin typeface="Calisto MT" pitchFamily="18" charset="0"/>
              </a:rPr>
              <a:t>Bris kože, uha, dlake, perje, kljun, kandže, skarifikat, eksudat, delovi tkiva za patohistologiju</a:t>
            </a:r>
            <a:endParaRPr lang="en-US" sz="2800" dirty="0">
              <a:latin typeface="Calisto MT" pitchFamily="18" charset="0"/>
            </a:endParaRPr>
          </a:p>
          <a:p>
            <a:endParaRPr lang="sr-Latn-RS" sz="2800" dirty="0">
              <a:latin typeface="Calisto MT" pitchFamily="18" charset="0"/>
            </a:endParaRPr>
          </a:p>
          <a:p>
            <a:r>
              <a:rPr lang="sr-Latn-RS" sz="2800" b="1" dirty="0">
                <a:solidFill>
                  <a:srgbClr val="7030A0"/>
                </a:solidFill>
                <a:latin typeface="Calisto MT" pitchFamily="18" charset="0"/>
              </a:rPr>
              <a:t>Dijagnostika:</a:t>
            </a:r>
          </a:p>
          <a:p>
            <a:pPr marL="514350" indent="-514350">
              <a:buAutoNum type="arabicPeriod"/>
            </a:pPr>
            <a:r>
              <a:rPr lang="sr-Latn-RS" sz="2800" dirty="0">
                <a:latin typeface="Calisto MT" pitchFamily="18" charset="0"/>
              </a:rPr>
              <a:t>Klasične metode</a:t>
            </a:r>
          </a:p>
          <a:p>
            <a:r>
              <a:rPr lang="en-US" sz="2800" dirty="0" err="1">
                <a:latin typeface="Calisto MT" pitchFamily="18" charset="0"/>
              </a:rPr>
              <a:t>Mikroskop-nativno</a:t>
            </a:r>
            <a:r>
              <a:rPr lang="sr-Cyrl-RS" sz="2800" dirty="0">
                <a:latin typeface="Calisto MT" pitchFamily="18" charset="0"/>
              </a:rPr>
              <a:t> (10-20% КО</a:t>
            </a:r>
            <a:r>
              <a:rPr lang="sr-Latn-RS" sz="2800" dirty="0">
                <a:latin typeface="Calisto MT" pitchFamily="18" charset="0"/>
              </a:rPr>
              <a:t>H</a:t>
            </a:r>
            <a:r>
              <a:rPr lang="en-US" sz="2800" dirty="0">
                <a:latin typeface="Calisto MT" pitchFamily="18" charset="0"/>
              </a:rPr>
              <a:t>), </a:t>
            </a:r>
            <a:r>
              <a:rPr lang="sr-Latn-RS" sz="2800" dirty="0">
                <a:latin typeface="Calisto MT" pitchFamily="18" charset="0"/>
              </a:rPr>
              <a:t>tinktorijalne (Gram, metilnesko plavo, mastilo (</a:t>
            </a:r>
            <a:r>
              <a:rPr lang="sr-Latn-RS" sz="2800" i="1" dirty="0">
                <a:latin typeface="Calisto MT" pitchFamily="18" charset="0"/>
              </a:rPr>
              <a:t>Cryptococcus</a:t>
            </a:r>
            <a:r>
              <a:rPr lang="sr-Latn-RS" sz="2800" dirty="0">
                <a:latin typeface="Calisto MT" pitchFamily="18" charset="0"/>
              </a:rPr>
              <a:t> sp.))</a:t>
            </a:r>
            <a:r>
              <a:rPr lang="en-US" sz="2800" dirty="0">
                <a:latin typeface="Calisto MT" pitchFamily="18" charset="0"/>
              </a:rPr>
              <a:t>, k</a:t>
            </a:r>
            <a:r>
              <a:rPr lang="sr-Latn-RS" sz="2800" dirty="0">
                <a:latin typeface="Calisto MT" pitchFamily="18" charset="0"/>
              </a:rPr>
              <a:t>ulturelne</a:t>
            </a:r>
          </a:p>
          <a:p>
            <a:r>
              <a:rPr lang="sr-Latn-RS" sz="2800" dirty="0">
                <a:latin typeface="Calisto MT" pitchFamily="18" charset="0"/>
              </a:rPr>
              <a:t>2. Patohistologija</a:t>
            </a:r>
          </a:p>
          <a:p>
            <a:r>
              <a:rPr lang="sr-Latn-RS" sz="2800" dirty="0">
                <a:latin typeface="Calisto MT" pitchFamily="18" charset="0"/>
              </a:rPr>
              <a:t>3. Molekularne metode</a:t>
            </a:r>
            <a:endParaRPr lang="en-US" sz="2800" dirty="0">
              <a:latin typeface="Calisto MT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4AC508-7ECF-8634-15C9-9B92E7600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16655" r="25000" b="19610"/>
          <a:stretch>
            <a:fillRect/>
          </a:stretch>
        </p:blipFill>
        <p:spPr>
          <a:xfrm>
            <a:off x="5257800" y="2674917"/>
            <a:ext cx="3182816" cy="3940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06147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sidora\Desktop\Mycotoxins-800x4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52400" y="76200"/>
            <a:ext cx="2438400" cy="7620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-914400" y="107013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sto MT" pitchFamily="18" charset="0"/>
                <a:ea typeface="Meiryo" pitchFamily="34" charset="-128"/>
                <a:cs typeface="Meiryo" pitchFamily="34" charset="-128"/>
              </a:rPr>
              <a:t>PLESNI</a:t>
            </a:r>
          </a:p>
        </p:txBody>
      </p:sp>
      <p:pic>
        <p:nvPicPr>
          <p:cNvPr id="13" name="Picture 4" descr="C:\Users\Isidora\Desktop\rhizopus-mold-also-known-as-bread-mold-black-fungus-d-illustration-rhizopus-mold-also-known-as-bread-mold-black-fungus-d-2276487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20" y="3962400"/>
            <a:ext cx="4366911" cy="290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931" y="3962400"/>
            <a:ext cx="4273550" cy="2895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2898" y="1103453"/>
            <a:ext cx="258387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latin typeface="Calisto MT" pitchFamily="18" charset="0"/>
              </a:rPr>
              <a:t>Aspergillus</a:t>
            </a:r>
            <a:r>
              <a:rPr lang="en-US" sz="2800" dirty="0">
                <a:latin typeface="Calisto MT" pitchFamily="18" charset="0"/>
              </a:rPr>
              <a:t> spp.</a:t>
            </a:r>
          </a:p>
          <a:p>
            <a:pPr algn="ctr"/>
            <a:r>
              <a:rPr lang="en-US" sz="2800" i="1" dirty="0" err="1">
                <a:latin typeface="Calisto MT" pitchFamily="18" charset="0"/>
              </a:rPr>
              <a:t>Mucor</a:t>
            </a:r>
            <a:r>
              <a:rPr lang="en-US" sz="2800" i="1" dirty="0">
                <a:latin typeface="Calisto MT" pitchFamily="18" charset="0"/>
              </a:rPr>
              <a:t> </a:t>
            </a:r>
            <a:r>
              <a:rPr lang="en-US" sz="2800" dirty="0">
                <a:latin typeface="Calisto MT" pitchFamily="18" charset="0"/>
              </a:rPr>
              <a:t>spp.</a:t>
            </a:r>
          </a:p>
          <a:p>
            <a:pPr algn="ctr"/>
            <a:r>
              <a:rPr lang="en-US" sz="2800" i="1" dirty="0" err="1">
                <a:latin typeface="Calisto MT" pitchFamily="18" charset="0"/>
              </a:rPr>
              <a:t>Rhizopus</a:t>
            </a:r>
            <a:r>
              <a:rPr lang="en-US" sz="2800" i="1" dirty="0">
                <a:latin typeface="Calisto MT" pitchFamily="18" charset="0"/>
              </a:rPr>
              <a:t> </a:t>
            </a:r>
            <a:r>
              <a:rPr lang="en-US" sz="2800" dirty="0">
                <a:latin typeface="Calisto MT" pitchFamily="18" charset="0"/>
              </a:rPr>
              <a:t>spp</a:t>
            </a:r>
            <a:r>
              <a:rPr lang="en-US" sz="2400" dirty="0">
                <a:latin typeface="Calisto MT" pitchFamily="18" charset="0"/>
              </a:rPr>
              <a:t>.</a:t>
            </a:r>
            <a:endParaRPr lang="sr-Latn-RS" sz="2400" dirty="0">
              <a:latin typeface="Calisto MT" pitchFamily="18" charset="0"/>
            </a:endParaRPr>
          </a:p>
          <a:p>
            <a:pPr algn="ctr"/>
            <a:r>
              <a:rPr lang="sr-Latn-RS" sz="2800" i="1" dirty="0">
                <a:latin typeface="Calisto MT" pitchFamily="18" charset="0"/>
              </a:rPr>
              <a:t>Penicillium</a:t>
            </a:r>
            <a:r>
              <a:rPr lang="sr-Latn-RS" sz="2400" dirty="0">
                <a:latin typeface="Calisto MT" pitchFamily="18" charset="0"/>
              </a:rPr>
              <a:t> </a:t>
            </a:r>
            <a:r>
              <a:rPr lang="sr-Latn-RS" sz="2800" dirty="0">
                <a:latin typeface="Calisto MT" pitchFamily="18" charset="0"/>
              </a:rPr>
              <a:t>spp.</a:t>
            </a:r>
            <a:endParaRPr lang="en-US" sz="2800" dirty="0">
              <a:latin typeface="Calisto MT" pitchFamily="18" charset="0"/>
            </a:endParaRPr>
          </a:p>
        </p:txBody>
      </p:sp>
      <p:pic>
        <p:nvPicPr>
          <p:cNvPr id="16" name="Picture 3" descr="C:\Users\Isidora\Desktop\500_F_403586946_1QDDYENZp4OuCvjLwx3dllPrksx1Q9c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136" y="406454"/>
            <a:ext cx="4838345" cy="290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Isidora\Desktop\Structure-of-Mol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988" y="3417455"/>
            <a:ext cx="2586648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96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Isidora\Desktop\aspergill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286000" y="228600"/>
            <a:ext cx="4343400" cy="762000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342864" y="159603"/>
            <a:ext cx="41624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i="1" dirty="0" err="1">
                <a:solidFill>
                  <a:srgbClr val="7030A0"/>
                </a:solidFill>
                <a:latin typeface="Calisto MT" pitchFamily="18" charset="0"/>
              </a:rPr>
              <a:t>Aspergillus</a:t>
            </a:r>
            <a:r>
              <a:rPr lang="en-US" sz="4800" b="1" i="1" dirty="0">
                <a:solidFill>
                  <a:srgbClr val="7030A0"/>
                </a:solidFill>
                <a:latin typeface="Calisto MT" pitchFamily="18" charset="0"/>
              </a:rPr>
              <a:t> </a:t>
            </a:r>
            <a:r>
              <a:rPr lang="en-US" sz="4800" b="1" dirty="0">
                <a:solidFill>
                  <a:srgbClr val="7030A0"/>
                </a:solidFill>
                <a:latin typeface="Calisto MT" pitchFamily="18" charset="0"/>
              </a:rPr>
              <a:t>spp.</a:t>
            </a:r>
          </a:p>
        </p:txBody>
      </p:sp>
      <p:pic>
        <p:nvPicPr>
          <p:cNvPr id="5" name="Picture 4" descr="C:\Users\Isidora\Desktop\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5867400" cy="347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Isidora\Desktop\pulmonary-aspergillosis-invasion-lung-tissue-mold-fungi-aspergillus-closeup-view-d-illustration-covid-2198294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7253"/>
            <a:ext cx="4262693" cy="239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Isidora\Desktop\downloa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692" y="1037253"/>
            <a:ext cx="3428999" cy="242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8084162"/>
              </p:ext>
            </p:extLst>
          </p:nvPr>
        </p:nvGraphicFramePr>
        <p:xfrm>
          <a:off x="7780858" y="1699136"/>
          <a:ext cx="1041147" cy="1705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990720" imgH="1623240" progId="Paint.Picture">
                  <p:embed/>
                </p:oleObj>
              </mc:Choice>
              <mc:Fallback>
                <p:oleObj name="Bitmap Image" r:id="rId6" imgW="990720" imgH="16232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780858" y="1699136"/>
                        <a:ext cx="1041147" cy="1705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5977192" y="3657600"/>
            <a:ext cx="3014408" cy="3124200"/>
          </a:xfrm>
          <a:prstGeom prst="round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46786" y="3880872"/>
            <a:ext cx="267521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r-Latn-RS" sz="2400" i="1" dirty="0">
                <a:latin typeface="Calisto MT" pitchFamily="18" charset="0"/>
              </a:rPr>
              <a:t>A. fumigatus</a:t>
            </a:r>
          </a:p>
          <a:p>
            <a:pPr>
              <a:defRPr/>
            </a:pPr>
            <a:r>
              <a:rPr lang="sr-Latn-RS" sz="2400" i="1" dirty="0">
                <a:latin typeface="Calisto MT" pitchFamily="18" charset="0"/>
              </a:rPr>
              <a:t>A. niger</a:t>
            </a:r>
          </a:p>
          <a:p>
            <a:pPr marL="342900" indent="-342900">
              <a:buAutoNum type="alphaUcPeriod"/>
              <a:defRPr/>
            </a:pPr>
            <a:r>
              <a:rPr lang="sr-Latn-RS" sz="2400" i="1" dirty="0">
                <a:latin typeface="Calisto MT" pitchFamily="18" charset="0"/>
              </a:rPr>
              <a:t>flavus</a:t>
            </a:r>
          </a:p>
          <a:p>
            <a:pPr>
              <a:defRPr/>
            </a:pPr>
            <a:r>
              <a:rPr lang="sr-Latn-RS" sz="2400" dirty="0">
                <a:latin typeface="Calisto MT" pitchFamily="18" charset="0"/>
              </a:rPr>
              <a:t>Pneumonije</a:t>
            </a:r>
          </a:p>
          <a:p>
            <a:pPr>
              <a:defRPr/>
            </a:pPr>
            <a:r>
              <a:rPr lang="sr-Latn-RS" sz="2400" dirty="0">
                <a:latin typeface="Calisto MT" pitchFamily="18" charset="0"/>
              </a:rPr>
              <a:t>Mastitisi</a:t>
            </a:r>
          </a:p>
          <a:p>
            <a:pPr>
              <a:defRPr/>
            </a:pPr>
            <a:r>
              <a:rPr lang="sr-Latn-RS" sz="2400" dirty="0">
                <a:latin typeface="Calisto MT" pitchFamily="18" charset="0"/>
              </a:rPr>
              <a:t>Granulomi</a:t>
            </a:r>
          </a:p>
          <a:p>
            <a:pPr>
              <a:defRPr/>
            </a:pPr>
            <a:r>
              <a:rPr lang="sr-Latn-RS" sz="2400" dirty="0">
                <a:latin typeface="Calisto MT" pitchFamily="18" charset="0"/>
              </a:rPr>
              <a:t>Genitalne infekcije</a:t>
            </a:r>
          </a:p>
        </p:txBody>
      </p:sp>
      <p:pic>
        <p:nvPicPr>
          <p:cNvPr id="10" name="Picture 6" descr="C:\Users\Isidora\Desktop\download (1).jpg">
            <a:extLst>
              <a:ext uri="{FF2B5EF4-FFF2-40B4-BE49-F238E27FC236}">
                <a16:creationId xmlns:a16="http://schemas.microsoft.com/office/drawing/2014/main" id="{510EBC6A-B9E8-9F82-8EDC-9F941622C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45" b="89848" l="6641" r="89844">
                        <a14:foregroundMark x1="11328" y1="83756" x2="11328" y2="83756"/>
                        <a14:foregroundMark x1="14063" y1="82741" x2="6641" y2="85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137" y="94160"/>
            <a:ext cx="2209800" cy="170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05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Isidora\Desktop\20220214_1106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38203" y="838200"/>
            <a:ext cx="6858001" cy="51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362200" y="1524000"/>
            <a:ext cx="9906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3200400" y="762000"/>
            <a:ext cx="990600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C:\Users\Isidora\Desktop\20220214_1108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70715" y="2825485"/>
            <a:ext cx="4315880" cy="323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Isidora\Desktop\Aspergillus-fumigatus-on-PDA-culture-and-slid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37556"/>
            <a:ext cx="3505200" cy="176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128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346" y="182663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>
                <a:solidFill>
                  <a:srgbClr val="7030A0"/>
                </a:solidFill>
                <a:latin typeface="Calisto MT" pitchFamily="18" charset="0"/>
              </a:rPr>
              <a:t>Morfološke i tinktorijalne osobine</a:t>
            </a:r>
            <a:endParaRPr lang="en-US" sz="2800" b="1" dirty="0">
              <a:solidFill>
                <a:srgbClr val="7030A0"/>
              </a:solidFill>
              <a:latin typeface="Calisto MT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491" y="705883"/>
            <a:ext cx="8839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400" dirty="0">
                <a:latin typeface="Calisto MT" pitchFamily="18" charset="0"/>
              </a:rPr>
              <a:t>Zbog lake fragilnosti hifa i plodonosnih tela ne primenjuju se bojenja već se pripremaju nativni preparati sa laktofenolom</a:t>
            </a:r>
            <a:endParaRPr lang="en-US" sz="2400" dirty="0">
              <a:latin typeface="Calisto MT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4343400"/>
            <a:ext cx="3138055" cy="213360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343400"/>
            <a:ext cx="3099059" cy="213360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259" y="4343400"/>
            <a:ext cx="2920741" cy="2133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0837" y="6502523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i="1" dirty="0"/>
              <a:t>            Mucor </a:t>
            </a:r>
            <a:r>
              <a:rPr lang="sr-Latn-RS" dirty="0"/>
              <a:t>sp.                                          </a:t>
            </a:r>
            <a:r>
              <a:rPr lang="sr-Latn-RS" i="1" dirty="0"/>
              <a:t>Aspergillus</a:t>
            </a:r>
            <a:r>
              <a:rPr lang="sr-Latn-RS" dirty="0"/>
              <a:t> sp.                              </a:t>
            </a:r>
            <a:r>
              <a:rPr lang="sr-Latn-RS" i="1" dirty="0"/>
              <a:t>Penicillium</a:t>
            </a:r>
            <a:r>
              <a:rPr lang="sr-Latn-RS" dirty="0"/>
              <a:t> sp.</a:t>
            </a:r>
            <a:endParaRPr lang="en-US" dirty="0"/>
          </a:p>
        </p:txBody>
      </p:sp>
      <p:pic>
        <p:nvPicPr>
          <p:cNvPr id="10" name="Picture 8" descr="http://thumbs.dreamstime.com/z/fungi-classification-based-cell-division-septate-hyphae-septa-aseptate-hyphae-coenocytic-septa-4996738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64"/>
          <a:stretch/>
        </p:blipFill>
        <p:spPr bwMode="auto">
          <a:xfrm>
            <a:off x="2743200" y="1543807"/>
            <a:ext cx="3285945" cy="2712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443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26" y="6927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>
                <a:solidFill>
                  <a:srgbClr val="7030A0"/>
                </a:solidFill>
                <a:latin typeface="Calisto MT" pitchFamily="18" charset="0"/>
              </a:rPr>
              <a:t>Kulturelne osobine – SABURO AGAR </a:t>
            </a:r>
            <a:endParaRPr lang="en-US" sz="2800" b="1" dirty="0">
              <a:solidFill>
                <a:srgbClr val="7030A0"/>
              </a:solidFill>
              <a:latin typeface="Calisto MT" pitchFamily="18" charset="0"/>
            </a:endParaRPr>
          </a:p>
        </p:txBody>
      </p:sp>
      <p:pic>
        <p:nvPicPr>
          <p:cNvPr id="3" name="Picture 6" descr="C:\Users\Isidora\Desktop\schimmel-im-gla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34" b="96845" l="4976" r="962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326" y="76200"/>
            <a:ext cx="5195455" cy="519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926" y="530147"/>
            <a:ext cx="58650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r-Latn-RS" sz="2400" dirty="0">
                <a:latin typeface="Calisto MT" pitchFamily="18" charset="0"/>
              </a:rPr>
              <a:t>Rastu sporije od bakterija (1-4 dana)</a:t>
            </a:r>
          </a:p>
          <a:p>
            <a:pPr>
              <a:defRPr/>
            </a:pPr>
            <a:r>
              <a:rPr lang="sr-Latn-RS" sz="2400" dirty="0">
                <a:latin typeface="Calisto MT" pitchFamily="18" charset="0"/>
              </a:rPr>
              <a:t>Selektivnost: pH oko 6, AB</a:t>
            </a:r>
          </a:p>
          <a:p>
            <a:pPr>
              <a:defRPr/>
            </a:pPr>
            <a:r>
              <a:rPr lang="sr-Latn-RS" sz="2400" dirty="0">
                <a:latin typeface="Calisto MT" pitchFamily="18" charset="0"/>
              </a:rPr>
              <a:t>Striktni aerobi</a:t>
            </a:r>
            <a:endParaRPr lang="en-US" sz="2400" dirty="0">
              <a:latin typeface="Calisto MT" pitchFamily="18" charset="0"/>
            </a:endParaRPr>
          </a:p>
          <a:p>
            <a:pPr>
              <a:defRPr/>
            </a:pPr>
            <a:r>
              <a:rPr lang="en-US" sz="2400" dirty="0">
                <a:latin typeface="Calisto MT" pitchFamily="18" charset="0"/>
              </a:rPr>
              <a:t>25ºC</a:t>
            </a:r>
            <a:endParaRPr lang="sr-Latn-RS" sz="2400" dirty="0">
              <a:latin typeface="Calisto MT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27" y="4604304"/>
            <a:ext cx="91370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>
                <a:solidFill>
                  <a:srgbClr val="7030A0"/>
                </a:solidFill>
                <a:latin typeface="Calisto MT" pitchFamily="18" charset="0"/>
              </a:rPr>
              <a:t>Materijal za pregled:</a:t>
            </a:r>
          </a:p>
          <a:p>
            <a:r>
              <a:rPr lang="sr-Latn-RS" sz="2800" dirty="0">
                <a:latin typeface="Calisto MT" pitchFamily="18" charset="0"/>
              </a:rPr>
              <a:t>Brisevi, dlake, perje, kljun, kandže, skarifikat, eksudat, delovi tkiva za patohistologiju (sigurna dijagnoza)</a:t>
            </a:r>
          </a:p>
          <a:p>
            <a:endParaRPr lang="en-US" sz="2800" dirty="0">
              <a:latin typeface="Calisto MT" pitchFamily="18" charset="0"/>
            </a:endParaRPr>
          </a:p>
          <a:p>
            <a:r>
              <a:rPr lang="sr-Latn-RS" sz="2800" b="1" dirty="0">
                <a:solidFill>
                  <a:srgbClr val="7030A0"/>
                </a:solidFill>
                <a:latin typeface="Calisto MT" pitchFamily="18" charset="0"/>
              </a:rPr>
              <a:t>Dijagnostika: </a:t>
            </a:r>
            <a:r>
              <a:rPr lang="sr-Latn-RS" sz="2800" dirty="0">
                <a:latin typeface="Calisto MT" pitchFamily="18" charset="0"/>
              </a:rPr>
              <a:t>klasične metode, PCR, patohistologija...</a:t>
            </a:r>
          </a:p>
        </p:txBody>
      </p:sp>
    </p:spTree>
    <p:extLst>
      <p:ext uri="{BB962C8B-B14F-4D97-AF65-F5344CB8AC3E}">
        <p14:creationId xmlns:p14="http://schemas.microsoft.com/office/powerpoint/2010/main" val="1718289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2400" y="76200"/>
            <a:ext cx="7086600" cy="7620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-533400" y="68759"/>
            <a:ext cx="8458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sto MT" pitchFamily="18" charset="0"/>
                <a:ea typeface="Meiryo" pitchFamily="34" charset="-128"/>
                <a:cs typeface="Meiryo" pitchFamily="34" charset="-128"/>
              </a:rPr>
              <a:t>DIMORFNE GLJIVICE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1143000"/>
            <a:ext cx="8504238" cy="4572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sr-Latn-RS" i="1" dirty="0">
                <a:latin typeface="Calisto MT" pitchFamily="18" charset="0"/>
              </a:rPr>
              <a:t>Sporothrix schenckii</a:t>
            </a:r>
          </a:p>
          <a:p>
            <a:pPr marL="0" indent="0">
              <a:buFont typeface="Wingdings 2" pitchFamily="18" charset="2"/>
              <a:buNone/>
              <a:defRPr/>
            </a:pPr>
            <a:r>
              <a:rPr lang="sr-Latn-RS" dirty="0">
                <a:latin typeface="Calisto MT" pitchFamily="18" charset="0"/>
              </a:rPr>
              <a:t>Zoonoza</a:t>
            </a:r>
          </a:p>
          <a:p>
            <a:pPr marL="0" indent="0">
              <a:buNone/>
              <a:defRPr/>
            </a:pPr>
            <a:r>
              <a:rPr lang="sr-Latn-RS" i="1" dirty="0">
                <a:latin typeface="Calisto MT" pitchFamily="18" charset="0"/>
              </a:rPr>
              <a:t>Blastomyces dermatitidis</a:t>
            </a:r>
          </a:p>
          <a:p>
            <a:pPr marL="0" indent="0">
              <a:buFont typeface="Wingdings 2" pitchFamily="18" charset="2"/>
              <a:buNone/>
              <a:defRPr/>
            </a:pPr>
            <a:r>
              <a:rPr lang="sr-Latn-RS" dirty="0">
                <a:latin typeface="Calisto MT" pitchFamily="18" charset="0"/>
              </a:rPr>
              <a:t>Zoonoza</a:t>
            </a:r>
          </a:p>
          <a:p>
            <a:pPr marL="0" indent="0">
              <a:buNone/>
              <a:defRPr/>
            </a:pPr>
            <a:r>
              <a:rPr lang="sr-Latn-RS" i="1" dirty="0">
                <a:latin typeface="Calisto MT" pitchFamily="18" charset="0"/>
              </a:rPr>
              <a:t>Histoplasma capsulatum</a:t>
            </a:r>
          </a:p>
          <a:p>
            <a:pPr marL="0" indent="0">
              <a:buNone/>
              <a:defRPr/>
            </a:pPr>
            <a:r>
              <a:rPr lang="sr-Latn-RS" i="1" dirty="0">
                <a:latin typeface="Calisto MT" pitchFamily="18" charset="0"/>
              </a:rPr>
              <a:t>H</a:t>
            </a:r>
            <a:r>
              <a:rPr lang="en-US" i="1" dirty="0">
                <a:latin typeface="Calisto MT" pitchFamily="18" charset="0"/>
              </a:rPr>
              <a:t>.</a:t>
            </a:r>
            <a:r>
              <a:rPr lang="sr-Latn-RS" i="1" dirty="0">
                <a:latin typeface="Calisto MT" pitchFamily="18" charset="0"/>
              </a:rPr>
              <a:t> farciminosus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895600"/>
            <a:ext cx="22860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520" y="1143000"/>
            <a:ext cx="2539206" cy="2059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871" y="3676840"/>
            <a:ext cx="2286000" cy="3009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2407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621491C-8C73-A87F-540F-7E1FF1A98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3971"/>
            <a:ext cx="9144000" cy="40440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A825F50-B57A-CE26-3A95-7E9AAFA392C4}"/>
              </a:ext>
            </a:extLst>
          </p:cNvPr>
          <p:cNvSpPr/>
          <p:nvPr/>
        </p:nvSpPr>
        <p:spPr>
          <a:xfrm>
            <a:off x="0" y="-1"/>
            <a:ext cx="9144000" cy="2813971"/>
          </a:xfrm>
          <a:prstGeom prst="rect">
            <a:avLst/>
          </a:prstGeom>
          <a:solidFill>
            <a:srgbClr val="000B18"/>
          </a:solidFill>
          <a:ln>
            <a:solidFill>
              <a:srgbClr val="000B1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10390" y="152400"/>
            <a:ext cx="9130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CFF"/>
                </a:solidFill>
                <a:latin typeface="Calisto MT" pitchFamily="18" charset="0"/>
                <a:ea typeface="Meiryo" pitchFamily="34" charset="-128"/>
                <a:cs typeface="Meiryo" pitchFamily="34" charset="-128"/>
              </a:rPr>
              <a:t>OP</a:t>
            </a:r>
            <a:r>
              <a:rPr lang="sr-Latn-RS" sz="2800" b="1" dirty="0">
                <a:solidFill>
                  <a:srgbClr val="FFCCFF"/>
                </a:solidFill>
                <a:latin typeface="Calisto MT" pitchFamily="18" charset="0"/>
                <a:ea typeface="Meiryo" pitchFamily="34" charset="-128"/>
                <a:cs typeface="Meiryo" pitchFamily="34" charset="-128"/>
              </a:rPr>
              <a:t>ŠTE KARAKTERISTIKE GLJIVIČNIH INFEKCIJA</a:t>
            </a:r>
            <a:endParaRPr lang="en-US" sz="2800" b="1" dirty="0">
              <a:solidFill>
                <a:srgbClr val="FFCCFF"/>
              </a:solidFill>
              <a:latin typeface="Calisto MT" pitchFamily="18" charset="0"/>
              <a:ea typeface="Meiryo" pitchFamily="34" charset="-128"/>
              <a:cs typeface="Meiryo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62345" y="1143000"/>
            <a:ext cx="90678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r-Latn-RS" sz="2800" b="1" dirty="0">
                <a:solidFill>
                  <a:schemeClr val="bg1"/>
                </a:solidFill>
                <a:latin typeface="Calisto MT" pitchFamily="18" charset="0"/>
                <a:ea typeface="Meiryo" pitchFamily="34" charset="-128"/>
                <a:cs typeface="Meiryo" pitchFamily="34" charset="-128"/>
              </a:rPr>
              <a:t>OPORTUNISTIČKI</a:t>
            </a:r>
            <a:r>
              <a:rPr lang="en-US" sz="2800" b="1" dirty="0">
                <a:solidFill>
                  <a:schemeClr val="bg1"/>
                </a:solidFill>
                <a:latin typeface="Calisto MT" pitchFamily="18" charset="0"/>
                <a:ea typeface="Meiryo" pitchFamily="34" charset="-128"/>
                <a:cs typeface="Meiryo" pitchFamily="34" charset="-128"/>
              </a:rPr>
              <a:t>  </a:t>
            </a:r>
            <a:r>
              <a:rPr lang="sr-Latn-RS" sz="2800" b="1" dirty="0">
                <a:solidFill>
                  <a:schemeClr val="bg1"/>
                </a:solidFill>
                <a:latin typeface="Calisto MT" pitchFamily="18" charset="0"/>
                <a:ea typeface="Meiryo" pitchFamily="34" charset="-128"/>
                <a:cs typeface="Meiryo" pitchFamily="34" charset="-128"/>
              </a:rPr>
              <a:t>PATOGNI/KOMENSALI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Latn-RS" sz="2800" dirty="0">
                <a:solidFill>
                  <a:schemeClr val="bg1"/>
                </a:solidFill>
                <a:latin typeface="Calisto MT" pitchFamily="18" charset="0"/>
                <a:ea typeface="Meiryo" pitchFamily="34" charset="-128"/>
                <a:cs typeface="Meiryo" pitchFamily="34" charset="-128"/>
              </a:rPr>
              <a:t>Gljivična infekcija: </a:t>
            </a:r>
            <a:r>
              <a:rPr lang="sr-Latn-RS" sz="2800" b="1" dirty="0">
                <a:solidFill>
                  <a:schemeClr val="bg1"/>
                </a:solidFill>
                <a:latin typeface="Calisto MT" pitchFamily="18" charset="0"/>
                <a:ea typeface="Meiryo" pitchFamily="34" charset="-128"/>
                <a:cs typeface="Meiryo" pitchFamily="34" charset="-128"/>
              </a:rPr>
              <a:t>MIKOZA</a:t>
            </a:r>
            <a:endParaRPr lang="en-US" sz="2800" b="1" dirty="0">
              <a:solidFill>
                <a:schemeClr val="bg1"/>
              </a:solidFill>
              <a:latin typeface="Calisto MT" pitchFamily="18" charset="0"/>
              <a:ea typeface="Meiryo" pitchFamily="34" charset="-128"/>
              <a:cs typeface="Meiryo" pitchFamily="34" charset="-12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r-Latn-RS" sz="2800" dirty="0">
                <a:solidFill>
                  <a:schemeClr val="bg1"/>
                </a:solidFill>
                <a:latin typeface="Calisto MT" pitchFamily="18" charset="0"/>
              </a:rPr>
              <a:t>Na osnovu lokalizacije u organizmu gljivične infekcije se dele na </a:t>
            </a:r>
            <a:r>
              <a:rPr lang="sr-Latn-RS" sz="2800" b="1" dirty="0">
                <a:solidFill>
                  <a:schemeClr val="bg1"/>
                </a:solidFill>
                <a:latin typeface="Calisto MT" pitchFamily="18" charset="0"/>
              </a:rPr>
              <a:t>površinske, subkutane i sistemske </a:t>
            </a:r>
            <a:r>
              <a:rPr lang="en-US" sz="2800" dirty="0">
                <a:solidFill>
                  <a:schemeClr val="bg1"/>
                </a:solidFill>
                <a:latin typeface="Calisto MT" pitchFamily="18" charset="0"/>
              </a:rPr>
              <a:t>(</a:t>
            </a:r>
            <a:r>
              <a:rPr lang="en-US" sz="2800" i="1" dirty="0">
                <a:solidFill>
                  <a:schemeClr val="bg1"/>
                </a:solidFill>
                <a:latin typeface="Calisto MT" pitchFamily="18" charset="0"/>
              </a:rPr>
              <a:t>Candida</a:t>
            </a:r>
            <a:r>
              <a:rPr lang="en-US" sz="2800" dirty="0">
                <a:solidFill>
                  <a:schemeClr val="bg1"/>
                </a:solidFill>
                <a:latin typeface="Calisto MT" pitchFamily="18" charset="0"/>
              </a:rPr>
              <a:t> spp., </a:t>
            </a:r>
            <a:r>
              <a:rPr lang="en-US" sz="2800" i="1" dirty="0" err="1">
                <a:solidFill>
                  <a:schemeClr val="bg1"/>
                </a:solidFill>
                <a:latin typeface="Calisto MT" pitchFamily="18" charset="0"/>
              </a:rPr>
              <a:t>Aspergillus</a:t>
            </a:r>
            <a:r>
              <a:rPr lang="en-US" sz="2800" dirty="0">
                <a:solidFill>
                  <a:schemeClr val="bg1"/>
                </a:solidFill>
                <a:latin typeface="Calisto MT" pitchFamily="18" charset="0"/>
              </a:rPr>
              <a:t> spp.) </a:t>
            </a:r>
            <a:r>
              <a:rPr lang="sr-Latn-RS" sz="2800" dirty="0">
                <a:solidFill>
                  <a:schemeClr val="bg1"/>
                </a:solidFill>
                <a:latin typeface="Calisto MT" pitchFamily="18" charset="0"/>
              </a:rPr>
              <a:t>mikoze</a:t>
            </a:r>
            <a:endParaRPr lang="sr-Latn-RS" sz="2800" b="1" dirty="0">
              <a:solidFill>
                <a:schemeClr val="bg1"/>
              </a:solidFill>
              <a:latin typeface="Calisto MT" pitchFamily="18" charset="0"/>
              <a:ea typeface="Meiryo" pitchFamily="34" charset="-128"/>
              <a:cs typeface="Meiryo" pitchFamily="34" charset="-128"/>
            </a:endParaRPr>
          </a:p>
          <a:p>
            <a:pPr marL="285750" indent="-285750">
              <a:buFont typeface="Arial" pitchFamily="34" charset="0"/>
              <a:buChar char="•"/>
            </a:pPr>
            <a:endParaRPr lang="sr-Latn-RS" dirty="0"/>
          </a:p>
          <a:p>
            <a:endParaRPr lang="sr-Latn-R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858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2400" y="76200"/>
            <a:ext cx="6324600" cy="7620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-914400" y="76200"/>
            <a:ext cx="8458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sto MT" pitchFamily="18" charset="0"/>
                <a:ea typeface="Meiryo" pitchFamily="34" charset="-128"/>
                <a:cs typeface="Meiryo" pitchFamily="34" charset="-128"/>
              </a:rPr>
              <a:t>DERMATOFITE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45142" y="3352800"/>
            <a:ext cx="4655457" cy="160020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800" y="3363686"/>
            <a:ext cx="6553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latin typeface="Calisto MT" pitchFamily="18" charset="0"/>
              </a:rPr>
              <a:t>Microsporum</a:t>
            </a:r>
            <a:r>
              <a:rPr lang="en-US" sz="2800" i="1" dirty="0">
                <a:latin typeface="Calisto MT" pitchFamily="18" charset="0"/>
              </a:rPr>
              <a:t> </a:t>
            </a:r>
            <a:r>
              <a:rPr lang="en-US" sz="2800" i="1" dirty="0" err="1">
                <a:latin typeface="Calisto MT" pitchFamily="18" charset="0"/>
              </a:rPr>
              <a:t>canis</a:t>
            </a:r>
            <a:endParaRPr lang="en-US" sz="2800" i="1" dirty="0">
              <a:latin typeface="Calisto MT" pitchFamily="18" charset="0"/>
            </a:endParaRPr>
          </a:p>
          <a:p>
            <a:r>
              <a:rPr lang="en-US" sz="2800" i="1" dirty="0">
                <a:latin typeface="Calisto MT" pitchFamily="18" charset="0"/>
              </a:rPr>
              <a:t>M. </a:t>
            </a:r>
            <a:r>
              <a:rPr lang="sr-Latn-RS" sz="2800" i="1" dirty="0">
                <a:latin typeface="Calisto MT" pitchFamily="18" charset="0"/>
              </a:rPr>
              <a:t>g</a:t>
            </a:r>
            <a:r>
              <a:rPr lang="en-US" sz="2800" i="1" dirty="0" err="1">
                <a:latin typeface="Calisto MT" pitchFamily="18" charset="0"/>
              </a:rPr>
              <a:t>ypseum</a:t>
            </a:r>
            <a:r>
              <a:rPr lang="sr-Latn-RS" sz="2800" i="1" dirty="0">
                <a:latin typeface="Calisto MT" pitchFamily="18" charset="0"/>
              </a:rPr>
              <a:t> (Nannizia gypsea)</a:t>
            </a:r>
            <a:endParaRPr lang="en-US" sz="2800" i="1" dirty="0">
              <a:latin typeface="Calisto MT" pitchFamily="18" charset="0"/>
            </a:endParaRPr>
          </a:p>
          <a:p>
            <a:r>
              <a:rPr lang="en-US" sz="2800" i="1" dirty="0" err="1">
                <a:latin typeface="Calisto MT" pitchFamily="18" charset="0"/>
              </a:rPr>
              <a:t>Trichophyton</a:t>
            </a:r>
            <a:r>
              <a:rPr lang="en-US" sz="2800" i="1" dirty="0">
                <a:latin typeface="Calisto MT" pitchFamily="18" charset="0"/>
              </a:rPr>
              <a:t> </a:t>
            </a:r>
            <a:r>
              <a:rPr lang="en-US" sz="2800" i="1" dirty="0" err="1">
                <a:latin typeface="Calisto MT" pitchFamily="18" charset="0"/>
              </a:rPr>
              <a:t>mentagrophytes</a:t>
            </a:r>
            <a:endParaRPr lang="en-US" sz="2800" i="1" dirty="0">
              <a:latin typeface="Calisto MT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6173274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Calisto MT" pitchFamily="18" charset="0"/>
              </a:rPr>
              <a:t>DERMATOFITOZA - ZOONOZA</a:t>
            </a:r>
          </a:p>
        </p:txBody>
      </p:sp>
      <p:pic>
        <p:nvPicPr>
          <p:cNvPr id="20482" name="Picture 2" descr="C:\Users\Isidora\Desktop\portrait-dog-cat-rabbit-parrot-stacked-vertically-isolated-white-background-piled-up-1758154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11992"/>
            <a:ext cx="3254829" cy="578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2400" y="1066800"/>
            <a:ext cx="77724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r-Latn-RS" sz="2000" dirty="0">
                <a:latin typeface="Calisto MT" pitchFamily="18" charset="0"/>
              </a:rPr>
              <a:t>Geofilne, zoofilne, antropofilne</a:t>
            </a:r>
          </a:p>
          <a:p>
            <a:pPr>
              <a:defRPr/>
            </a:pPr>
            <a:r>
              <a:rPr lang="sr-Latn-RS" sz="2800" b="1" dirty="0">
                <a:solidFill>
                  <a:srgbClr val="7030A0"/>
                </a:solidFill>
                <a:latin typeface="Calisto MT" pitchFamily="18" charset="0"/>
              </a:rPr>
              <a:t>Rod </a:t>
            </a:r>
            <a:r>
              <a:rPr lang="sr-Latn-RS" sz="2800" b="1" i="1" dirty="0">
                <a:solidFill>
                  <a:srgbClr val="7030A0"/>
                </a:solidFill>
                <a:latin typeface="Calisto MT" pitchFamily="18" charset="0"/>
              </a:rPr>
              <a:t>Microsporum</a:t>
            </a:r>
          </a:p>
          <a:p>
            <a:pPr>
              <a:defRPr/>
            </a:pPr>
            <a:r>
              <a:rPr lang="sr-Latn-RS" sz="2800" i="1" dirty="0">
                <a:latin typeface="Calisto MT" pitchFamily="18" charset="0"/>
              </a:rPr>
              <a:t>M. canis, M. gallinae, M. gypseum (N. gypsea)</a:t>
            </a:r>
          </a:p>
          <a:p>
            <a:pPr>
              <a:defRPr/>
            </a:pPr>
            <a:r>
              <a:rPr lang="sr-Latn-RS" sz="2800" b="1" dirty="0">
                <a:solidFill>
                  <a:srgbClr val="7030A0"/>
                </a:solidFill>
                <a:latin typeface="Calisto MT" pitchFamily="18" charset="0"/>
              </a:rPr>
              <a:t>Rod </a:t>
            </a:r>
            <a:r>
              <a:rPr lang="sr-Latn-RS" sz="2800" b="1" i="1" dirty="0">
                <a:solidFill>
                  <a:srgbClr val="7030A0"/>
                </a:solidFill>
                <a:latin typeface="Calisto MT" pitchFamily="18" charset="0"/>
              </a:rPr>
              <a:t>Trichophyton</a:t>
            </a:r>
          </a:p>
          <a:p>
            <a:pPr>
              <a:defRPr/>
            </a:pPr>
            <a:r>
              <a:rPr lang="sr-Latn-RS" sz="2800" i="1" dirty="0">
                <a:latin typeface="Calisto MT" pitchFamily="18" charset="0"/>
              </a:rPr>
              <a:t>T. equinum, T. mentagrophytes, T. verrucosum</a:t>
            </a:r>
          </a:p>
        </p:txBody>
      </p:sp>
      <p:sp>
        <p:nvSpPr>
          <p:cNvPr id="8" name="Rectangle 7"/>
          <p:cNvSpPr/>
          <p:nvPr/>
        </p:nvSpPr>
        <p:spPr>
          <a:xfrm>
            <a:off x="85271" y="4972945"/>
            <a:ext cx="64908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sr-Latn-RS" sz="2400" b="1" dirty="0">
                <a:solidFill>
                  <a:srgbClr val="00B050"/>
                </a:solidFill>
                <a:latin typeface="Calisto MT" pitchFamily="18" charset="0"/>
              </a:rPr>
              <a:t>parazitiraju na keratinizovanim strukturama epidermisa- koži, dlaci, perju, rogovima, kopitima, kandžama i noktima</a:t>
            </a:r>
            <a:endParaRPr lang="en-US" sz="2400" b="1" dirty="0">
              <a:solidFill>
                <a:srgbClr val="00B050"/>
              </a:solidFill>
              <a:latin typeface="Calisto MT" pitchFamily="18" charset="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FDEBA262-D75E-F7F6-9396-23170EC8126D}"/>
              </a:ext>
            </a:extLst>
          </p:cNvPr>
          <p:cNvSpPr/>
          <p:nvPr/>
        </p:nvSpPr>
        <p:spPr>
          <a:xfrm>
            <a:off x="5181600" y="3962400"/>
            <a:ext cx="1524000" cy="381000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628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Isidora\Desktop\Dermatophytosis_20190815-02AS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7"/>
            <a:ext cx="3200399" cy="210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Isidora\Desktop\dermatophytosis-hair-loss-dog-moriello-hig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4495800"/>
            <a:ext cx="3207326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Isidora\Desktop\ringworm-cat-compressor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4279593"/>
            <a:ext cx="4586100" cy="257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Isidora\Desktop\download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2113116"/>
            <a:ext cx="3207326" cy="238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Isidora\Desktop\7_5625-1200x56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710" y="0"/>
            <a:ext cx="4917291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C:\Users\Isidora\Desktop\dermatophytosis-nodular-lesions-dog-moriello-high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1879292"/>
            <a:ext cx="3200400" cy="261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C:\Users\Isidora\Desktop\b6e7543778b5719b0fd18d815fbc58e198834538-700x45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108" y="-30010"/>
            <a:ext cx="3333750" cy="21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Isidora\Desktop\20220218_11170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72148" y="2800349"/>
            <a:ext cx="4686299" cy="342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491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018" y="0"/>
            <a:ext cx="899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>
                <a:solidFill>
                  <a:srgbClr val="7030A0"/>
                </a:solidFill>
                <a:latin typeface="Calisto MT" pitchFamily="18" charset="0"/>
              </a:rPr>
              <a:t>Morfološke i tinktorijalne osobine</a:t>
            </a:r>
          </a:p>
          <a:p>
            <a:r>
              <a:rPr lang="sr-Latn-RS" sz="2800" b="1" dirty="0">
                <a:solidFill>
                  <a:srgbClr val="7030A0"/>
                </a:solidFill>
                <a:latin typeface="Calisto MT" pitchFamily="18" charset="0"/>
              </a:rPr>
              <a:t> </a:t>
            </a:r>
            <a:r>
              <a:rPr lang="sr-Latn-RS" sz="2800" dirty="0">
                <a:latin typeface="Calisto MT" pitchFamily="18" charset="0"/>
              </a:rPr>
              <a:t>nativno-laktofenol</a:t>
            </a:r>
            <a:endParaRPr lang="en-US" sz="2800" dirty="0">
              <a:latin typeface="Calisto MT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F0BD7C-B845-1102-D95A-D2D5C3158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1854"/>
            <a:ext cx="7162800" cy="4029075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68" y="4609007"/>
            <a:ext cx="3030682" cy="18359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5861" y="545665"/>
            <a:ext cx="3656506" cy="24272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3318" y="545665"/>
            <a:ext cx="3030682" cy="20226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4107"/>
            <a:ext cx="3375861" cy="20016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1893" y="2585275"/>
            <a:ext cx="3030682" cy="200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94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52400"/>
            <a:ext cx="329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>
                <a:solidFill>
                  <a:srgbClr val="7030A0"/>
                </a:solidFill>
                <a:latin typeface="Calisto MT" pitchFamily="18" charset="0"/>
              </a:rPr>
              <a:t>Kulturelne osobine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4AFF8D-CBC6-451B-D645-EA38474C3321}"/>
              </a:ext>
            </a:extLst>
          </p:cNvPr>
          <p:cNvSpPr txBox="1"/>
          <p:nvPr/>
        </p:nvSpPr>
        <p:spPr>
          <a:xfrm>
            <a:off x="124691" y="697391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b="1" dirty="0">
                <a:latin typeface="Calisto MT" panose="02040603050505030304" pitchFamily="18" charset="0"/>
              </a:rPr>
              <a:t>2-4 NEDELJE!</a:t>
            </a:r>
            <a:endParaRPr lang="en-US" sz="2800" b="1" dirty="0">
              <a:latin typeface="Calisto MT" panose="0204060305050503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9BFA06-3287-3423-DA0B-C1521F753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5" y="1498119"/>
            <a:ext cx="2181488" cy="20805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F9589F-F052-B11C-EFDE-9757B70AC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562" y="1498118"/>
            <a:ext cx="2264569" cy="20805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0B6001-813D-57DA-3D59-44AC5C9F8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4861" y="1507993"/>
            <a:ext cx="2200277" cy="20607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F88F-8CA8-D8D2-A224-E02BA81AFE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138" y="1498118"/>
            <a:ext cx="2200276" cy="20607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3856142"/>
            <a:ext cx="3733800" cy="28003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092" y="4438679"/>
            <a:ext cx="3162300" cy="21960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784575"/>
            <a:ext cx="2857092" cy="28365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12E71FF-8079-6B5F-CD94-72FA2A0D2468}"/>
              </a:ext>
            </a:extLst>
          </p:cNvPr>
          <p:cNvSpPr txBox="1"/>
          <p:nvPr/>
        </p:nvSpPr>
        <p:spPr>
          <a:xfrm>
            <a:off x="4876800" y="304800"/>
            <a:ext cx="289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dirty="0">
                <a:latin typeface="Calisto MT" panose="02040603050505030304" pitchFamily="18" charset="0"/>
              </a:rPr>
              <a:t>Saburo agar</a:t>
            </a:r>
          </a:p>
          <a:p>
            <a:r>
              <a:rPr lang="sr-Latn-RS" sz="2800" dirty="0">
                <a:latin typeface="Calisto MT" panose="02040603050505030304" pitchFamily="18" charset="0"/>
              </a:rPr>
              <a:t>DTM</a:t>
            </a:r>
            <a:endParaRPr lang="en-US" sz="2800" dirty="0"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255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43" y="1498561"/>
            <a:ext cx="3838952" cy="21766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42" y="3768863"/>
            <a:ext cx="3260954" cy="2176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442" y="3151815"/>
            <a:ext cx="4415192" cy="26491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9400" y="304800"/>
            <a:ext cx="4012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Garamond" panose="02020404030301010803" pitchFamily="18" charset="0"/>
              </a:rPr>
              <a:t>MATERIJAL ZA PREGLED</a:t>
            </a:r>
            <a:endParaRPr lang="en-US" b="1" dirty="0">
              <a:latin typeface="Garamond" panose="020204040303010108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28" y="1667406"/>
            <a:ext cx="2637060" cy="9961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122" y="1116979"/>
            <a:ext cx="1469695" cy="110085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961701" y="3878843"/>
            <a:ext cx="298758" cy="119505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092" y="3765720"/>
            <a:ext cx="2203409" cy="158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237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965" y="857251"/>
            <a:ext cx="9262964" cy="51434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18965" y="686882"/>
            <a:ext cx="9262964" cy="531386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/>
          <p:cNvSpPr txBox="1"/>
          <p:nvPr/>
        </p:nvSpPr>
        <p:spPr>
          <a:xfrm>
            <a:off x="873024" y="2954438"/>
            <a:ext cx="7278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b="1" dirty="0">
                <a:latin typeface="Garamond" panose="02020404030301010803" pitchFamily="18" charset="0"/>
              </a:rPr>
              <a:t>DIJAGNOSTIKA DERMATOFITA</a:t>
            </a:r>
            <a:endParaRPr lang="en-US" sz="36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157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9628" y="161201"/>
            <a:ext cx="4012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b="1" dirty="0">
                <a:latin typeface="Garamond" panose="02020404030301010803" pitchFamily="18" charset="0"/>
              </a:rPr>
              <a:t>KONVENCIONALNE METODE</a:t>
            </a:r>
            <a:endParaRPr lang="en-US" sz="2000" b="1" dirty="0">
              <a:latin typeface="Garamond" panose="020204040303010108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93334" y="513022"/>
            <a:ext cx="4012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b="1" dirty="0">
                <a:latin typeface="Garamond" panose="02020404030301010803" pitchFamily="18" charset="0"/>
              </a:rPr>
              <a:t>1. WOOD-ova lampa</a:t>
            </a:r>
            <a:endParaRPr lang="en-US" sz="2000" b="1" dirty="0"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858"/>
            <a:ext cx="4642487" cy="34640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7" b="89778" l="9821" r="89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529275"/>
            <a:ext cx="2158652" cy="21682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44883" y="904858"/>
            <a:ext cx="3680930" cy="379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lnSpc>
                <a:spcPct val="150000"/>
              </a:lnSpc>
            </a:pPr>
            <a:r>
              <a:rPr lang="sr-Latn-RS" dirty="0" err="1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 err="1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azl</a:t>
            </a:r>
            <a:r>
              <a:rPr lang="sr-Latn-RS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aganje</a:t>
            </a:r>
            <a:r>
              <a:rPr lang="en-US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protein</a:t>
            </a:r>
            <a:r>
              <a:rPr lang="sr-Latn-RS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koji </a:t>
            </a:r>
            <a:r>
              <a:rPr lang="en-US" dirty="0" err="1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sadrže</a:t>
            </a:r>
            <a:r>
              <a:rPr lang="en-US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triptofan</a:t>
            </a:r>
            <a:endParaRPr lang="sr-Latn-RS" dirty="0"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42900" algn="just">
              <a:lnSpc>
                <a:spcPct val="150000"/>
              </a:lnSpc>
            </a:pPr>
            <a:r>
              <a:rPr lang="sr-Latn-RS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Čišćenje dlake (lažno pozitivni rezultati)</a:t>
            </a:r>
          </a:p>
          <a:p>
            <a:pPr indent="342900" algn="just">
              <a:lnSpc>
                <a:spcPct val="150000"/>
              </a:lnSpc>
            </a:pPr>
            <a:r>
              <a:rPr lang="sr-Latn-RS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dirty="0" err="1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atamnjen</a:t>
            </a:r>
            <a:r>
              <a:rPr lang="sr-Latn-RS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 err="1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prostorij</a:t>
            </a:r>
            <a:r>
              <a:rPr lang="sr-Latn-RS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</a:p>
          <a:p>
            <a:pPr indent="342900" algn="just">
              <a:lnSpc>
                <a:spcPct val="150000"/>
              </a:lnSpc>
            </a:pPr>
            <a:r>
              <a:rPr lang="en-US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365 nm</a:t>
            </a:r>
            <a:endParaRPr lang="sr-Latn-RS" dirty="0"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42900" algn="just">
              <a:lnSpc>
                <a:spcPct val="150000"/>
              </a:lnSpc>
            </a:pPr>
            <a:r>
              <a:rPr lang="en-US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5–10 cm</a:t>
            </a:r>
            <a:endParaRPr lang="sr-Latn-RS" dirty="0"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42900" algn="just">
              <a:lnSpc>
                <a:spcPct val="150000"/>
              </a:lnSpc>
            </a:pPr>
            <a:r>
              <a:rPr lang="sr-Latn-RS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 err="1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reliminarn</a:t>
            </a:r>
            <a:r>
              <a:rPr lang="sr-Latn-RS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dijagnoz</a:t>
            </a:r>
            <a:r>
              <a:rPr lang="sr-Latn-RS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  <a:p>
            <a:pPr indent="342900" algn="just">
              <a:lnSpc>
                <a:spcPct val="150000"/>
              </a:lnSpc>
            </a:pPr>
            <a:r>
              <a:rPr lang="en-US" i="1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i="1" dirty="0" err="1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canis</a:t>
            </a:r>
            <a:endParaRPr lang="en-US" sz="16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918" y="5120379"/>
            <a:ext cx="4211782" cy="1737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 descr="C:\Users\Isidora\Desktop\dermatophytosis-fig-1-41686-articl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19" y="4120002"/>
            <a:ext cx="3306737" cy="273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Isidora\Desktop\downloa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699" y="5120379"/>
            <a:ext cx="1655619" cy="173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0540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1474" y="136236"/>
            <a:ext cx="5032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latin typeface="Garamond" panose="02020404030301010803" pitchFamily="18" charset="0"/>
              </a:rPr>
              <a:t>KONVENCIONALNE METODE</a:t>
            </a:r>
            <a:endParaRPr lang="en-US" sz="2400" b="1" dirty="0">
              <a:latin typeface="Garamond" panose="020204040303010108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8156" y="613259"/>
            <a:ext cx="4012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latin typeface="Garamond" panose="02020404030301010803" pitchFamily="18" charset="0"/>
              </a:rPr>
              <a:t>2. Dermoskopija</a:t>
            </a:r>
            <a:endParaRPr lang="en-US" sz="2400" b="1" dirty="0">
              <a:latin typeface="Garamond" panose="020204040303010108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13559" y="807238"/>
            <a:ext cx="368093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Garamond" panose="02020404030301010803" pitchFamily="18" charset="0"/>
              </a:rPr>
              <a:t>Dermoskop</a:t>
            </a:r>
            <a:endParaRPr lang="sr-Latn-RS" sz="2400" dirty="0">
              <a:latin typeface="Garamond" panose="02020404030301010803" pitchFamily="18" charset="0"/>
            </a:endParaRPr>
          </a:p>
          <a:p>
            <a:endParaRPr lang="sr-Latn-RS" sz="1500" dirty="0">
              <a:latin typeface="Garamond" panose="020204040303010108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11" y="1045278"/>
            <a:ext cx="3680930" cy="37807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590" y="1196300"/>
            <a:ext cx="1850231" cy="13858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675" y="2684680"/>
            <a:ext cx="4664558" cy="3487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442" y="4572000"/>
            <a:ext cx="3412893" cy="220834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120526" y="4338255"/>
            <a:ext cx="1758295" cy="1469230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7213559" y="4459631"/>
            <a:ext cx="4572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r-Latn-RS" sz="1350" b="1" dirty="0">
                <a:latin typeface="Garamond" panose="02020404030301010803" pitchFamily="18" charset="0"/>
              </a:rPr>
              <a:t>1.N</a:t>
            </a:r>
            <a:r>
              <a:rPr lang="en-US" sz="1350" b="1" dirty="0" err="1">
                <a:latin typeface="Garamond" panose="02020404030301010803" pitchFamily="18" charset="0"/>
              </a:rPr>
              <a:t>eprozirne</a:t>
            </a:r>
            <a:endParaRPr lang="sr-Latn-RS" sz="1350" b="1" dirty="0">
              <a:latin typeface="Garamond" panose="02020404030301010803" pitchFamily="18" charset="0"/>
            </a:endParaRPr>
          </a:p>
          <a:p>
            <a:r>
              <a:rPr lang="sr-Latn-RS" sz="1350" b="1" dirty="0">
                <a:latin typeface="Garamond" panose="02020404030301010803" pitchFamily="18" charset="0"/>
              </a:rPr>
              <a:t>2.B</a:t>
            </a:r>
            <a:r>
              <a:rPr lang="en-US" sz="1350" b="1" dirty="0" err="1">
                <a:latin typeface="Garamond" panose="02020404030301010803" pitchFamily="18" charset="0"/>
              </a:rPr>
              <a:t>lago</a:t>
            </a:r>
            <a:r>
              <a:rPr lang="en-US" sz="1350" b="1" dirty="0">
                <a:latin typeface="Garamond" panose="02020404030301010803" pitchFamily="18" charset="0"/>
              </a:rPr>
              <a:t> </a:t>
            </a:r>
            <a:r>
              <a:rPr lang="en-US" sz="1350" b="1" dirty="0" err="1">
                <a:latin typeface="Garamond" panose="02020404030301010803" pitchFamily="18" charset="0"/>
              </a:rPr>
              <a:t>zakrivljene</a:t>
            </a:r>
            <a:r>
              <a:rPr lang="en-US" sz="1350" b="1" dirty="0">
                <a:latin typeface="Garamond" panose="02020404030301010803" pitchFamily="18" charset="0"/>
              </a:rPr>
              <a:t> </a:t>
            </a:r>
            <a:r>
              <a:rPr lang="en-US" sz="1350" b="1" dirty="0" err="1">
                <a:latin typeface="Garamond" panose="02020404030301010803" pitchFamily="18" charset="0"/>
              </a:rPr>
              <a:t>ili</a:t>
            </a:r>
            <a:r>
              <a:rPr lang="en-US" sz="1350" b="1" dirty="0">
                <a:latin typeface="Garamond" panose="02020404030301010803" pitchFamily="18" charset="0"/>
              </a:rPr>
              <a:t> </a:t>
            </a:r>
            <a:endParaRPr lang="sr-Latn-RS" sz="1350" b="1" dirty="0">
              <a:latin typeface="Garamond" panose="02020404030301010803" pitchFamily="18" charset="0"/>
            </a:endParaRPr>
          </a:p>
          <a:p>
            <a:r>
              <a:rPr lang="en-US" sz="1350" b="1" dirty="0" err="1">
                <a:latin typeface="Garamond" panose="02020404030301010803" pitchFamily="18" charset="0"/>
              </a:rPr>
              <a:t>prelomljene</a:t>
            </a:r>
            <a:endParaRPr lang="sr-Latn-RS" sz="1350" b="1" dirty="0">
              <a:latin typeface="Garamond" panose="02020404030301010803" pitchFamily="18" charset="0"/>
            </a:endParaRPr>
          </a:p>
          <a:p>
            <a:r>
              <a:rPr lang="sr-Latn-RS" sz="1350" b="1" dirty="0">
                <a:latin typeface="Garamond" panose="02020404030301010803" pitchFamily="18" charset="0"/>
              </a:rPr>
              <a:t>3.H</a:t>
            </a:r>
            <a:r>
              <a:rPr lang="en-US" sz="1350" b="1" dirty="0" err="1">
                <a:latin typeface="Garamond" panose="02020404030301010803" pitchFamily="18" charset="0"/>
              </a:rPr>
              <a:t>omogene</a:t>
            </a:r>
            <a:r>
              <a:rPr lang="en-US" sz="1350" b="1" dirty="0">
                <a:latin typeface="Garamond" panose="02020404030301010803" pitchFamily="18" charset="0"/>
              </a:rPr>
              <a:t> </a:t>
            </a:r>
            <a:r>
              <a:rPr lang="en-US" sz="1350" b="1" dirty="0" err="1">
                <a:latin typeface="Garamond" panose="02020404030301010803" pitchFamily="18" charset="0"/>
              </a:rPr>
              <a:t>debljine</a:t>
            </a:r>
            <a:endParaRPr lang="sr-Latn-RS" sz="1350" b="1" dirty="0">
              <a:latin typeface="Garamond" panose="02020404030301010803" pitchFamily="18" charset="0"/>
            </a:endParaRPr>
          </a:p>
          <a:p>
            <a:r>
              <a:rPr lang="sr-Latn-RS" sz="1350" b="1" dirty="0">
                <a:latin typeface="Garamond" panose="02020404030301010803" pitchFamily="18" charset="0"/>
              </a:rPr>
              <a:t>4.B</a:t>
            </a:r>
            <a:r>
              <a:rPr lang="en-US" sz="1350" b="1" dirty="0" err="1">
                <a:latin typeface="Garamond" panose="02020404030301010803" pitchFamily="18" charset="0"/>
              </a:rPr>
              <a:t>ez</a:t>
            </a:r>
            <a:r>
              <a:rPr lang="en-US" sz="1350" b="1" dirty="0">
                <a:latin typeface="Garamond" panose="02020404030301010803" pitchFamily="18" charset="0"/>
              </a:rPr>
              <a:t> </a:t>
            </a:r>
            <a:r>
              <a:rPr lang="en-US" sz="1350" b="1" dirty="0" err="1">
                <a:latin typeface="Garamond" panose="02020404030301010803" pitchFamily="18" charset="0"/>
              </a:rPr>
              <a:t>normalnog</a:t>
            </a:r>
            <a:r>
              <a:rPr lang="en-US" sz="1350" b="1" dirty="0">
                <a:latin typeface="Garamond" panose="02020404030301010803" pitchFamily="18" charset="0"/>
              </a:rPr>
              <a:t> </a:t>
            </a:r>
            <a:endParaRPr lang="sr-Latn-RS" sz="1350" b="1" dirty="0">
              <a:latin typeface="Garamond" panose="02020404030301010803" pitchFamily="18" charset="0"/>
            </a:endParaRPr>
          </a:p>
          <a:p>
            <a:r>
              <a:rPr lang="en-US" sz="1350" b="1" dirty="0" err="1">
                <a:latin typeface="Garamond" panose="02020404030301010803" pitchFamily="18" charset="0"/>
              </a:rPr>
              <a:t>sužavanja</a:t>
            </a:r>
            <a:r>
              <a:rPr lang="en-US" sz="1350" b="1" dirty="0">
                <a:latin typeface="Garamond" panose="02020404030301010803" pitchFamily="18" charset="0"/>
              </a:rPr>
              <a:t> </a:t>
            </a:r>
            <a:r>
              <a:rPr lang="sr-Latn-RS" sz="1350" b="1" dirty="0">
                <a:latin typeface="Garamond" panose="02020404030301010803" pitchFamily="18" charset="0"/>
              </a:rPr>
              <a:t>ka</a:t>
            </a:r>
            <a:r>
              <a:rPr lang="en-US" sz="1350" b="1" dirty="0">
                <a:latin typeface="Garamond" panose="02020404030301010803" pitchFamily="18" charset="0"/>
              </a:rPr>
              <a:t> </a:t>
            </a:r>
            <a:r>
              <a:rPr lang="en-US" sz="1350" b="1" dirty="0" err="1">
                <a:latin typeface="Garamond" panose="02020404030301010803" pitchFamily="18" charset="0"/>
              </a:rPr>
              <a:t>vrhu</a:t>
            </a:r>
            <a:endParaRPr lang="en-US" sz="135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1950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5525" y="233267"/>
            <a:ext cx="4012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b="1" dirty="0">
                <a:latin typeface="Garamond" panose="02020404030301010803" pitchFamily="18" charset="0"/>
              </a:rPr>
              <a:t>KONVENCIONALNE METODE</a:t>
            </a:r>
            <a:endParaRPr lang="en-US" sz="2000" b="1" dirty="0">
              <a:latin typeface="Garamond" panose="020204040303010108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0" y="664095"/>
            <a:ext cx="4012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b="1" dirty="0">
                <a:latin typeface="Garamond" panose="02020404030301010803" pitchFamily="18" charset="0"/>
              </a:rPr>
              <a:t>3. Direktna mikroskopija</a:t>
            </a:r>
            <a:endParaRPr lang="en-US" sz="2000" b="1" dirty="0">
              <a:latin typeface="Garamond" panose="02020404030301010803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903" y="848761"/>
            <a:ext cx="4572000" cy="280653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42900">
              <a:lnSpc>
                <a:spcPct val="150000"/>
              </a:lnSpc>
            </a:pPr>
            <a:r>
              <a:rPr lang="sr-Latn-RS" sz="2400" b="1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Izvođenje:</a:t>
            </a:r>
          </a:p>
          <a:p>
            <a:pPr algn="just">
              <a:lnSpc>
                <a:spcPct val="150000"/>
              </a:lnSpc>
            </a:pPr>
            <a:r>
              <a:rPr lang="sr-Latn-RS" sz="24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1. </a:t>
            </a:r>
            <a:r>
              <a:rPr lang="en-US" sz="24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10% KOH</a:t>
            </a:r>
            <a:endParaRPr lang="sr-Latn-RS" sz="2400" dirty="0"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sr-Latn-RS" sz="24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2. M</a:t>
            </a:r>
            <a:r>
              <a:rPr lang="en-US" sz="2400" dirty="0" err="1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ik</a:t>
            </a:r>
            <a:r>
              <a:rPr lang="sr-Latn-RS" sz="24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ljuspi</a:t>
            </a:r>
            <a:r>
              <a:rPr lang="sr-Latn-RS" sz="24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4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sr-Latn-RS" sz="2400" dirty="0"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sr-Latn-RS" sz="24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3. Z</a:t>
            </a:r>
            <a:r>
              <a:rPr lang="en-US" sz="2400" dirty="0" err="1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agreva</a:t>
            </a:r>
            <a:r>
              <a:rPr lang="sr-Latn-RS" sz="24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nje</a:t>
            </a:r>
            <a:r>
              <a:rPr lang="en-US" sz="24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sr-Latn-RS" sz="2400" dirty="0"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sr-Latn-RS" sz="24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4. S</a:t>
            </a:r>
            <a:r>
              <a:rPr lang="en-US" sz="2400" dirty="0" err="1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obn</a:t>
            </a:r>
            <a:r>
              <a:rPr lang="sr-Latn-RS" sz="24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temp</a:t>
            </a:r>
            <a:r>
              <a:rPr lang="sr-Latn-RS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332" y="1185594"/>
            <a:ext cx="3889334" cy="27548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7691" y="2859715"/>
            <a:ext cx="4744538" cy="314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543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0886" y="857250"/>
            <a:ext cx="9144000" cy="51435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/>
          <p:cNvSpPr txBox="1"/>
          <p:nvPr/>
        </p:nvSpPr>
        <p:spPr>
          <a:xfrm>
            <a:off x="2545071" y="39860"/>
            <a:ext cx="4012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b="1" dirty="0">
                <a:latin typeface="Garamond" panose="02020404030301010803" pitchFamily="18" charset="0"/>
              </a:rPr>
              <a:t>KONVENCIONALNE METODE</a:t>
            </a:r>
            <a:endParaRPr lang="en-US" sz="2000" b="1" dirty="0"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600" y="438090"/>
            <a:ext cx="4012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b="1" dirty="0">
                <a:latin typeface="Garamond" panose="02020404030301010803" pitchFamily="18" charset="0"/>
              </a:rPr>
              <a:t>4. Izolacija i identifikacija</a:t>
            </a:r>
            <a:endParaRPr lang="en-US" sz="2000" b="1" dirty="0">
              <a:latin typeface="Garamond" panose="020204040303010108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3381" y="1919446"/>
            <a:ext cx="769633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Garamond" panose="02020404030301010803" pitchFamily="18" charset="0"/>
              </a:rPr>
              <a:t>Iz</a:t>
            </a:r>
            <a:r>
              <a:rPr lang="en-US" sz="2000" b="1" dirty="0">
                <a:latin typeface="Garamond" panose="02020404030301010803" pitchFamily="18" charset="0"/>
              </a:rPr>
              <a:t> </a:t>
            </a:r>
            <a:r>
              <a:rPr lang="en-US" sz="2000" b="1" dirty="0" err="1">
                <a:latin typeface="Garamond" panose="02020404030301010803" pitchFamily="18" charset="0"/>
              </a:rPr>
              <a:t>formiranih</a:t>
            </a:r>
            <a:r>
              <a:rPr lang="en-US" sz="2000" b="1" dirty="0">
                <a:latin typeface="Garamond" panose="02020404030301010803" pitchFamily="18" charset="0"/>
              </a:rPr>
              <a:t> </a:t>
            </a:r>
            <a:r>
              <a:rPr lang="en-US" sz="2000" b="1" dirty="0" err="1">
                <a:latin typeface="Garamond" panose="02020404030301010803" pitchFamily="18" charset="0"/>
              </a:rPr>
              <a:t>kolonija</a:t>
            </a:r>
            <a:r>
              <a:rPr lang="en-US" sz="2000" b="1" dirty="0">
                <a:latin typeface="Garamond" panose="02020404030301010803" pitchFamily="18" charset="0"/>
              </a:rPr>
              <a:t> se </a:t>
            </a:r>
            <a:r>
              <a:rPr lang="en-US" sz="2000" b="1" dirty="0" err="1">
                <a:latin typeface="Garamond" panose="02020404030301010803" pitchFamily="18" charset="0"/>
              </a:rPr>
              <a:t>prave</a:t>
            </a:r>
            <a:r>
              <a:rPr lang="en-US" sz="2000" b="1" dirty="0">
                <a:latin typeface="Garamond" panose="02020404030301010803" pitchFamily="18" charset="0"/>
              </a:rPr>
              <a:t> </a:t>
            </a:r>
            <a:r>
              <a:rPr lang="en-US" sz="2000" b="1" dirty="0" err="1">
                <a:latin typeface="Garamond" panose="02020404030301010803" pitchFamily="18" charset="0"/>
              </a:rPr>
              <a:t>nativni</a:t>
            </a:r>
            <a:r>
              <a:rPr lang="en-US" sz="2000" b="1" dirty="0">
                <a:latin typeface="Garamond" panose="02020404030301010803" pitchFamily="18" charset="0"/>
              </a:rPr>
              <a:t> </a:t>
            </a:r>
            <a:r>
              <a:rPr lang="en-US" sz="2000" b="1" dirty="0" err="1">
                <a:latin typeface="Garamond" panose="02020404030301010803" pitchFamily="18" charset="0"/>
              </a:rPr>
              <a:t>preparati</a:t>
            </a:r>
            <a:r>
              <a:rPr lang="en-US" sz="2000" b="1" dirty="0">
                <a:latin typeface="Garamond" panose="02020404030301010803" pitchFamily="18" charset="0"/>
              </a:rPr>
              <a:t> </a:t>
            </a:r>
            <a:r>
              <a:rPr lang="en-US" sz="2000" b="1" dirty="0" err="1">
                <a:latin typeface="Garamond" panose="02020404030301010803" pitchFamily="18" charset="0"/>
              </a:rPr>
              <a:t>sa</a:t>
            </a:r>
            <a:r>
              <a:rPr lang="en-US" sz="2000" b="1" dirty="0">
                <a:latin typeface="Garamond" panose="02020404030301010803" pitchFamily="18" charset="0"/>
              </a:rPr>
              <a:t> </a:t>
            </a:r>
            <a:r>
              <a:rPr lang="en-US" sz="2000" b="1" dirty="0" err="1">
                <a:latin typeface="Garamond" panose="02020404030301010803" pitchFamily="18" charset="0"/>
              </a:rPr>
              <a:t>laktofenolom</a:t>
            </a:r>
            <a:r>
              <a:rPr lang="en-US" sz="2000" b="1" dirty="0">
                <a:latin typeface="Garamond" panose="02020404030301010803" pitchFamily="18" charset="0"/>
              </a:rPr>
              <a:t> </a:t>
            </a:r>
            <a:r>
              <a:rPr lang="en-US" sz="2000" b="1" dirty="0" err="1">
                <a:latin typeface="Garamond" panose="02020404030301010803" pitchFamily="18" charset="0"/>
              </a:rPr>
              <a:t>za</a:t>
            </a:r>
            <a:r>
              <a:rPr lang="en-US" sz="2000" b="1" dirty="0">
                <a:latin typeface="Garamond" panose="02020404030301010803" pitchFamily="18" charset="0"/>
              </a:rPr>
              <a:t> </a:t>
            </a:r>
            <a:r>
              <a:rPr lang="en-US" sz="2000" b="1" dirty="0" err="1">
                <a:latin typeface="Garamond" panose="02020404030301010803" pitchFamily="18" charset="0"/>
              </a:rPr>
              <a:t>mikroskopsku</a:t>
            </a:r>
            <a:r>
              <a:rPr lang="en-US" sz="2000" b="1" dirty="0">
                <a:latin typeface="Garamond" panose="02020404030301010803" pitchFamily="18" charset="0"/>
              </a:rPr>
              <a:t> </a:t>
            </a:r>
            <a:r>
              <a:rPr lang="en-US" sz="2000" b="1" dirty="0" err="1">
                <a:latin typeface="Garamond" panose="02020404030301010803" pitchFamily="18" charset="0"/>
              </a:rPr>
              <a:t>analizu</a:t>
            </a:r>
            <a:r>
              <a:rPr lang="en-US" sz="2000" b="1" dirty="0">
                <a:latin typeface="Garamond" panose="02020404030301010803" pitchFamily="18" charset="0"/>
              </a:rPr>
              <a:t> </a:t>
            </a:r>
            <a:r>
              <a:rPr lang="en-US" sz="2000" b="1" dirty="0" err="1">
                <a:latin typeface="Garamond" panose="02020404030301010803" pitchFamily="18" charset="0"/>
              </a:rPr>
              <a:t>i</a:t>
            </a:r>
            <a:r>
              <a:rPr lang="en-US" sz="2000" b="1" dirty="0">
                <a:latin typeface="Garamond" panose="02020404030301010803" pitchFamily="18" charset="0"/>
              </a:rPr>
              <a:t> </a:t>
            </a:r>
            <a:r>
              <a:rPr lang="en-US" sz="2000" b="1" dirty="0" err="1">
                <a:latin typeface="Garamond" panose="02020404030301010803" pitchFamily="18" charset="0"/>
              </a:rPr>
              <a:t>identifikaciju</a:t>
            </a:r>
            <a:r>
              <a:rPr lang="en-US" sz="2000" b="1" dirty="0">
                <a:latin typeface="Garamond" panose="02020404030301010803" pitchFamily="18" charset="0"/>
              </a:rPr>
              <a:t> </a:t>
            </a:r>
            <a:r>
              <a:rPr lang="en-US" sz="2000" b="1" dirty="0" err="1">
                <a:latin typeface="Garamond" panose="02020404030301010803" pitchFamily="18" charset="0"/>
              </a:rPr>
              <a:t>koja</a:t>
            </a:r>
            <a:r>
              <a:rPr lang="en-US" sz="2000" b="1" dirty="0">
                <a:latin typeface="Garamond" panose="02020404030301010803" pitchFamily="18" charset="0"/>
              </a:rPr>
              <a:t> je </a:t>
            </a:r>
            <a:r>
              <a:rPr lang="en-US" sz="2000" b="1" dirty="0" err="1">
                <a:latin typeface="Garamond" panose="02020404030301010803" pitchFamily="18" charset="0"/>
              </a:rPr>
              <a:t>omogućena</a:t>
            </a:r>
            <a:r>
              <a:rPr lang="en-US" sz="2000" b="1" dirty="0">
                <a:latin typeface="Garamond" panose="02020404030301010803" pitchFamily="18" charset="0"/>
              </a:rPr>
              <a:t> </a:t>
            </a:r>
            <a:r>
              <a:rPr lang="en-US" sz="2000" b="1" dirty="0" err="1">
                <a:latin typeface="Garamond" panose="02020404030301010803" pitchFamily="18" charset="0"/>
              </a:rPr>
              <a:t>suptilnom</a:t>
            </a:r>
            <a:r>
              <a:rPr lang="en-US" sz="2000" b="1" dirty="0">
                <a:latin typeface="Garamond" panose="02020404030301010803" pitchFamily="18" charset="0"/>
              </a:rPr>
              <a:t> </a:t>
            </a:r>
            <a:r>
              <a:rPr lang="en-US" sz="2000" b="1" dirty="0" err="1">
                <a:latin typeface="Garamond" panose="02020404030301010803" pitchFamily="18" charset="0"/>
              </a:rPr>
              <a:t>razlikom</a:t>
            </a:r>
            <a:r>
              <a:rPr lang="en-US" sz="2000" b="1" dirty="0">
                <a:latin typeface="Garamond" panose="02020404030301010803" pitchFamily="18" charset="0"/>
              </a:rPr>
              <a:t> u </a:t>
            </a:r>
            <a:r>
              <a:rPr lang="en-US" sz="2000" b="1" dirty="0" err="1">
                <a:latin typeface="Garamond" panose="02020404030301010803" pitchFamily="18" charset="0"/>
              </a:rPr>
              <a:t>građi</a:t>
            </a:r>
            <a:r>
              <a:rPr lang="en-US" sz="2000" b="1" dirty="0">
                <a:latin typeface="Garamond" panose="02020404030301010803" pitchFamily="18" charset="0"/>
              </a:rPr>
              <a:t> </a:t>
            </a:r>
            <a:r>
              <a:rPr lang="en-US" sz="2000" b="1" dirty="0" err="1">
                <a:latin typeface="Garamond" panose="02020404030301010803" pitchFamily="18" charset="0"/>
              </a:rPr>
              <a:t>kod</a:t>
            </a:r>
            <a:r>
              <a:rPr lang="en-US" sz="2000" b="1" dirty="0">
                <a:latin typeface="Garamond" panose="02020404030301010803" pitchFamily="18" charset="0"/>
              </a:rPr>
              <a:t> </a:t>
            </a:r>
            <a:r>
              <a:rPr lang="en-US" sz="2000" b="1" dirty="0" err="1">
                <a:latin typeface="Garamond" panose="02020404030301010803" pitchFamily="18" charset="0"/>
              </a:rPr>
              <a:t>različitih</a:t>
            </a:r>
            <a:r>
              <a:rPr lang="en-US" sz="2000" b="1" dirty="0">
                <a:latin typeface="Garamond" panose="02020404030301010803" pitchFamily="18" charset="0"/>
              </a:rPr>
              <a:t> </a:t>
            </a:r>
            <a:r>
              <a:rPr lang="en-US" sz="2000" b="1" dirty="0" err="1">
                <a:latin typeface="Garamond" panose="02020404030301010803" pitchFamily="18" charset="0"/>
              </a:rPr>
              <a:t>rodova</a:t>
            </a:r>
            <a:r>
              <a:rPr lang="en-US" sz="2000" b="1" dirty="0">
                <a:latin typeface="Garamond" panose="02020404030301010803" pitchFamily="18" charset="0"/>
              </a:rPr>
              <a:t>, a </a:t>
            </a:r>
            <a:r>
              <a:rPr lang="en-US" sz="2000" b="1" dirty="0" err="1">
                <a:latin typeface="Garamond" panose="02020404030301010803" pitchFamily="18" charset="0"/>
              </a:rPr>
              <a:t>često</a:t>
            </a:r>
            <a:r>
              <a:rPr lang="en-US" sz="2000" b="1" dirty="0">
                <a:latin typeface="Garamond" panose="02020404030301010803" pitchFamily="18" charset="0"/>
              </a:rPr>
              <a:t> </a:t>
            </a:r>
            <a:r>
              <a:rPr lang="en-US" sz="2000" b="1" dirty="0" err="1">
                <a:latin typeface="Garamond" panose="02020404030301010803" pitchFamily="18" charset="0"/>
              </a:rPr>
              <a:t>i</a:t>
            </a:r>
            <a:r>
              <a:rPr lang="en-US" sz="2000" b="1" dirty="0">
                <a:latin typeface="Garamond" panose="02020404030301010803" pitchFamily="18" charset="0"/>
              </a:rPr>
              <a:t> </a:t>
            </a:r>
            <a:r>
              <a:rPr lang="en-US" sz="2000" b="1" dirty="0" err="1">
                <a:latin typeface="Garamond" panose="02020404030301010803" pitchFamily="18" charset="0"/>
              </a:rPr>
              <a:t>vrsta</a:t>
            </a:r>
            <a:endParaRPr lang="sr-Latn-RS" sz="2000" dirty="0">
              <a:solidFill>
                <a:srgbClr val="000000"/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endParaRPr lang="sr-Latn-RS" dirty="0">
              <a:solidFill>
                <a:srgbClr val="000000"/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99678"/>
            <a:ext cx="5371034" cy="17903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65203" y="4251031"/>
            <a:ext cx="50679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i="1" dirty="0" err="1">
                <a:latin typeface="Garamond" panose="02020404030301010803" pitchFamily="18" charset="0"/>
              </a:rPr>
              <a:t>Microsporum</a:t>
            </a:r>
            <a:r>
              <a:rPr lang="en-US" sz="1350" dirty="0">
                <a:latin typeface="Garamond" panose="02020404030301010803" pitchFamily="18" charset="0"/>
              </a:rPr>
              <a:t> </a:t>
            </a:r>
            <a:r>
              <a:rPr lang="en-US" sz="1350" dirty="0" err="1">
                <a:latin typeface="Garamond" panose="02020404030301010803" pitchFamily="18" charset="0"/>
              </a:rPr>
              <a:t>i</a:t>
            </a:r>
            <a:r>
              <a:rPr lang="en-US" sz="1350" dirty="0">
                <a:latin typeface="Garamond" panose="02020404030301010803" pitchFamily="18" charset="0"/>
              </a:rPr>
              <a:t> </a:t>
            </a:r>
            <a:r>
              <a:rPr lang="en-US" sz="1350" i="1" dirty="0" err="1">
                <a:latin typeface="Garamond" panose="02020404030301010803" pitchFamily="18" charset="0"/>
              </a:rPr>
              <a:t>Nannizzia</a:t>
            </a:r>
            <a:r>
              <a:rPr lang="en-US" sz="1350" dirty="0">
                <a:latin typeface="Garamond" panose="02020404030301010803" pitchFamily="18" charset="0"/>
              </a:rPr>
              <a:t> </a:t>
            </a:r>
            <a:r>
              <a:rPr lang="en-US" sz="1350" dirty="0" err="1">
                <a:latin typeface="Garamond" panose="02020404030301010803" pitchFamily="18" charset="0"/>
              </a:rPr>
              <a:t>vrste</a:t>
            </a:r>
            <a:r>
              <a:rPr lang="en-US" sz="1350" dirty="0">
                <a:latin typeface="Garamond" panose="02020404030301010803" pitchFamily="18" charset="0"/>
              </a:rPr>
              <a:t>                        </a:t>
            </a:r>
            <a:r>
              <a:rPr lang="en-US" sz="1350" i="1" dirty="0" err="1">
                <a:latin typeface="Garamond" panose="02020404030301010803" pitchFamily="18" charset="0"/>
              </a:rPr>
              <a:t>Trichophyton</a:t>
            </a:r>
            <a:r>
              <a:rPr lang="en-US" sz="1350" dirty="0">
                <a:latin typeface="Garamond" panose="02020404030301010803" pitchFamily="18" charset="0"/>
              </a:rPr>
              <a:t> </a:t>
            </a:r>
            <a:r>
              <a:rPr lang="en-US" sz="1350" dirty="0" err="1">
                <a:latin typeface="Garamond" panose="02020404030301010803" pitchFamily="18" charset="0"/>
              </a:rPr>
              <a:t>vrste</a:t>
            </a:r>
            <a:r>
              <a:rPr lang="en-US" sz="1350" dirty="0">
                <a:latin typeface="Garamond" panose="02020404030301010803" pitchFamily="18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493458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7A615-BF25-F7D6-4E6C-17162A266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77683EE-FA53-D95E-F162-7F79A843F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3971"/>
            <a:ext cx="9144000" cy="40440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7F1943F-B13A-A59A-5806-AA2116F3940A}"/>
              </a:ext>
            </a:extLst>
          </p:cNvPr>
          <p:cNvSpPr/>
          <p:nvPr/>
        </p:nvSpPr>
        <p:spPr>
          <a:xfrm>
            <a:off x="0" y="-1"/>
            <a:ext cx="9144000" cy="2813971"/>
          </a:xfrm>
          <a:prstGeom prst="rect">
            <a:avLst/>
          </a:prstGeom>
          <a:solidFill>
            <a:srgbClr val="000B18"/>
          </a:solidFill>
          <a:ln>
            <a:solidFill>
              <a:srgbClr val="000B1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0055" y="1219200"/>
            <a:ext cx="90539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AutoNum type="arabicPeriod"/>
            </a:pPr>
            <a:r>
              <a:rPr lang="sr-Latn-RS" sz="2400" b="1" dirty="0">
                <a:solidFill>
                  <a:schemeClr val="bg1"/>
                </a:solidFill>
                <a:latin typeface="Calisto MT" pitchFamily="18" charset="0"/>
                <a:ea typeface="Meiryo" pitchFamily="34" charset="-128"/>
                <a:cs typeface="Meiryo" pitchFamily="34" charset="-128"/>
              </a:rPr>
              <a:t>Disbioza (promenjen mikrobiom)</a:t>
            </a:r>
          </a:p>
          <a:p>
            <a:pPr algn="ctr"/>
            <a:r>
              <a:rPr lang="sr-Latn-RS" sz="2400" b="1" dirty="0">
                <a:solidFill>
                  <a:schemeClr val="bg1"/>
                </a:solidFill>
                <a:latin typeface="Calisto MT" pitchFamily="18" charset="0"/>
                <a:ea typeface="Meiryo" pitchFamily="34" charset="-128"/>
                <a:cs typeface="Meiryo" pitchFamily="34" charset="-128"/>
              </a:rPr>
              <a:t>2. Imunosupresija</a:t>
            </a:r>
          </a:p>
          <a:p>
            <a:pPr algn="ctr"/>
            <a:r>
              <a:rPr lang="sr-Latn-RS" sz="2400" b="1" dirty="0">
                <a:solidFill>
                  <a:schemeClr val="bg1"/>
                </a:solidFill>
                <a:latin typeface="Calisto MT" pitchFamily="18" charset="0"/>
                <a:ea typeface="Meiryo" pitchFamily="34" charset="-128"/>
                <a:cs typeface="Meiryo" pitchFamily="34" charset="-128"/>
              </a:rPr>
              <a:t>3. Primarne infekcije nekim drugim MO</a:t>
            </a:r>
          </a:p>
          <a:p>
            <a:pPr algn="ctr"/>
            <a:r>
              <a:rPr lang="sr-Latn-RS" sz="2400" b="1" dirty="0">
                <a:solidFill>
                  <a:schemeClr val="bg1"/>
                </a:solidFill>
                <a:latin typeface="Calisto MT" pitchFamily="18" charset="0"/>
                <a:ea typeface="Meiryo" pitchFamily="34" charset="-128"/>
                <a:cs typeface="Meiryo" pitchFamily="34" charset="-128"/>
              </a:rPr>
              <a:t>4. Oštećena, vlažna koža</a:t>
            </a:r>
          </a:p>
          <a:p>
            <a:pPr algn="ctr"/>
            <a:r>
              <a:rPr lang="sr-Latn-RS" sz="2400" b="1" dirty="0">
                <a:solidFill>
                  <a:schemeClr val="bg1"/>
                </a:solidFill>
                <a:latin typeface="Calisto MT" pitchFamily="18" charset="0"/>
                <a:ea typeface="Meiryo" pitchFamily="34" charset="-128"/>
                <a:cs typeface="Meiryo" pitchFamily="34" charset="-128"/>
              </a:rPr>
              <a:t>5. Velika infektivna doza</a:t>
            </a:r>
            <a:endParaRPr lang="en-US" sz="2400" b="1" dirty="0">
              <a:solidFill>
                <a:schemeClr val="bg1"/>
              </a:solidFill>
              <a:latin typeface="Calisto MT" pitchFamily="18" charset="0"/>
              <a:ea typeface="Meiryo" pitchFamily="34" charset="-128"/>
              <a:cs typeface="Meiryo" pitchFamily="34" charset="-128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alisto MT" pitchFamily="18" charset="0"/>
                <a:ea typeface="Meiryo" pitchFamily="34" charset="-128"/>
                <a:cs typeface="Meiryo" pitchFamily="34" charset="-128"/>
              </a:rPr>
              <a:t>6. ……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126340" y="389286"/>
            <a:ext cx="7271659" cy="501539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357425"/>
            <a:ext cx="784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b="1" dirty="0">
                <a:solidFill>
                  <a:schemeClr val="bg1"/>
                </a:solidFill>
                <a:latin typeface="Calisto MT" pitchFamily="18" charset="0"/>
                <a:ea typeface="Meiryo" pitchFamily="34" charset="-128"/>
                <a:cs typeface="Meiryo" pitchFamily="34" charset="-128"/>
              </a:rPr>
              <a:t>Faktori koji doprinose pojavi mikoza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5500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0"/>
            <a:ext cx="4215212" cy="58368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23" y="2918414"/>
            <a:ext cx="2813737" cy="21075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12" y="788934"/>
            <a:ext cx="2442059" cy="24420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121208"/>
            <a:ext cx="35059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latin typeface="Garamond" panose="02020404030301010803" pitchFamily="18" charset="0"/>
              </a:rPr>
              <a:t>Diferencijalna</a:t>
            </a:r>
            <a:r>
              <a:rPr lang="en-US" sz="2100" b="1" dirty="0">
                <a:latin typeface="Garamond" panose="02020404030301010803" pitchFamily="18" charset="0"/>
              </a:rPr>
              <a:t> </a:t>
            </a:r>
            <a:r>
              <a:rPr lang="en-US" sz="2100" b="1" dirty="0" err="1">
                <a:latin typeface="Garamond" panose="02020404030301010803" pitchFamily="18" charset="0"/>
              </a:rPr>
              <a:t>dijagnoza</a:t>
            </a:r>
            <a:endParaRPr lang="en-US" sz="2100" b="1" dirty="0">
              <a:latin typeface="Garamond" panose="020204040303010108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3F40B9-53CC-31AC-9435-F3819E23DE98}"/>
              </a:ext>
            </a:extLst>
          </p:cNvPr>
          <p:cNvSpPr txBox="1"/>
          <p:nvPr/>
        </p:nvSpPr>
        <p:spPr>
          <a:xfrm>
            <a:off x="128188" y="5530457"/>
            <a:ext cx="335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dirty="0">
                <a:latin typeface="Calisto MT" panose="02040603050505030304" pitchFamily="18" charset="0"/>
              </a:rPr>
              <a:t>PCR</a:t>
            </a:r>
          </a:p>
          <a:p>
            <a:r>
              <a:rPr lang="sr-Latn-RS" sz="3200" dirty="0">
                <a:latin typeface="Calisto MT" panose="02040603050505030304" pitchFamily="18" charset="0"/>
              </a:rPr>
              <a:t>ANTIMIKOTICI</a:t>
            </a:r>
            <a:endParaRPr lang="en-US" sz="3200" dirty="0"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3404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8A2216-6A6F-E0E4-2575-BB7E683CA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3971"/>
            <a:ext cx="9144000" cy="40440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25F144B-E34A-5117-E220-9C74032CDB19}"/>
              </a:ext>
            </a:extLst>
          </p:cNvPr>
          <p:cNvSpPr/>
          <p:nvPr/>
        </p:nvSpPr>
        <p:spPr>
          <a:xfrm>
            <a:off x="0" y="-1"/>
            <a:ext cx="9144000" cy="2813971"/>
          </a:xfrm>
          <a:prstGeom prst="rect">
            <a:avLst/>
          </a:prstGeom>
          <a:solidFill>
            <a:srgbClr val="000B18"/>
          </a:solidFill>
          <a:ln>
            <a:solidFill>
              <a:srgbClr val="000B1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1"/>
          <p:cNvSpPr/>
          <p:nvPr/>
        </p:nvSpPr>
        <p:spPr>
          <a:xfrm>
            <a:off x="152400" y="76200"/>
            <a:ext cx="6324600" cy="7620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914400" y="76200"/>
            <a:ext cx="8458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sto MT" pitchFamily="18" charset="0"/>
                <a:ea typeface="Meiryo" pitchFamily="34" charset="-128"/>
                <a:cs typeface="Meiryo" pitchFamily="34" charset="-128"/>
              </a:rPr>
              <a:t>MIKOTOKSIKOZE</a:t>
            </a:r>
          </a:p>
        </p:txBody>
      </p:sp>
      <p:sp>
        <p:nvSpPr>
          <p:cNvPr id="6" name="Rectangle 5"/>
          <p:cNvSpPr/>
          <p:nvPr/>
        </p:nvSpPr>
        <p:spPr>
          <a:xfrm>
            <a:off x="48491" y="990600"/>
            <a:ext cx="9906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r-Latn-RS" sz="2400" b="1" dirty="0">
                <a:solidFill>
                  <a:schemeClr val="bg1"/>
                </a:solidFill>
                <a:latin typeface="Calisto MT" pitchFamily="18" charset="0"/>
              </a:rPr>
              <a:t>MIKOTOKSINI</a:t>
            </a:r>
            <a:r>
              <a:rPr lang="sr-Latn-RS" sz="2400" dirty="0">
                <a:solidFill>
                  <a:schemeClr val="bg1"/>
                </a:solidFill>
                <a:latin typeface="Calisto MT" pitchFamily="18" charset="0"/>
              </a:rPr>
              <a:t> – </a:t>
            </a:r>
            <a:r>
              <a:rPr lang="de-DE" sz="2400" dirty="0">
                <a:solidFill>
                  <a:schemeClr val="bg1"/>
                </a:solidFill>
                <a:latin typeface="Calisto MT" pitchFamily="18" charset="0"/>
              </a:rPr>
              <a:t>sekundarn</a:t>
            </a:r>
            <a:r>
              <a:rPr lang="sr-Latn-RS" sz="2400" dirty="0">
                <a:solidFill>
                  <a:schemeClr val="bg1"/>
                </a:solidFill>
                <a:latin typeface="Calisto MT" pitchFamily="18" charset="0"/>
              </a:rPr>
              <a:t>i </a:t>
            </a:r>
            <a:r>
              <a:rPr lang="de-DE" sz="2400" dirty="0">
                <a:solidFill>
                  <a:schemeClr val="bg1"/>
                </a:solidFill>
                <a:latin typeface="Calisto MT" pitchFamily="18" charset="0"/>
              </a:rPr>
              <a:t>metabolit</a:t>
            </a:r>
            <a:r>
              <a:rPr lang="sr-Latn-RS" sz="2400" dirty="0">
                <a:solidFill>
                  <a:schemeClr val="bg1"/>
                </a:solidFill>
                <a:latin typeface="Calisto MT" pitchFamily="18" charset="0"/>
              </a:rPr>
              <a:t>i pojedinih gljivica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Latn-RS" sz="2400" dirty="0">
                <a:solidFill>
                  <a:schemeClr val="bg1"/>
                </a:solidFill>
                <a:latin typeface="Calisto MT" pitchFamily="18" charset="0"/>
              </a:rPr>
              <a:t>Oboljenje – </a:t>
            </a:r>
            <a:r>
              <a:rPr lang="sr-Latn-RS" sz="2400" b="1" dirty="0">
                <a:solidFill>
                  <a:schemeClr val="bg1"/>
                </a:solidFill>
                <a:latin typeface="Calisto MT" pitchFamily="18" charset="0"/>
              </a:rPr>
              <a:t>mikotoksikoza</a:t>
            </a:r>
            <a:r>
              <a:rPr lang="sr-Latn-RS" sz="2400" dirty="0">
                <a:solidFill>
                  <a:schemeClr val="bg1"/>
                </a:solidFill>
                <a:latin typeface="Calisto MT" pitchFamily="18" charset="0"/>
              </a:rPr>
              <a:t> - ne prenosi se između životinja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Latn-RS" sz="2400" dirty="0">
                <a:solidFill>
                  <a:schemeClr val="bg1"/>
                </a:solidFill>
                <a:latin typeface="Calisto MT" pitchFamily="18" charset="0"/>
              </a:rPr>
              <a:t>Neki mikotoksini su </a:t>
            </a:r>
            <a:r>
              <a:rPr lang="sr-Latn-RS" sz="2400" b="1" dirty="0">
                <a:solidFill>
                  <a:schemeClr val="bg1"/>
                </a:solidFill>
                <a:latin typeface="Calisto MT" pitchFamily="18" charset="0"/>
              </a:rPr>
              <a:t>TERMOSTABILNI</a:t>
            </a:r>
          </a:p>
          <a:p>
            <a:endParaRPr lang="sr-Latn-RS" dirty="0">
              <a:solidFill>
                <a:schemeClr val="bg1"/>
              </a:solidFill>
            </a:endParaRPr>
          </a:p>
          <a:p>
            <a:endParaRPr lang="de-DE" dirty="0"/>
          </a:p>
          <a:p>
            <a:endParaRPr lang="sr-Latn-RS" dirty="0"/>
          </a:p>
          <a:p>
            <a:r>
              <a:rPr lang="de-DE" dirty="0"/>
              <a:t>   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9AA530-0692-38F3-735C-16D3E7C33886}"/>
              </a:ext>
            </a:extLst>
          </p:cNvPr>
          <p:cNvSpPr/>
          <p:nvPr/>
        </p:nvSpPr>
        <p:spPr>
          <a:xfrm>
            <a:off x="293176" y="2369095"/>
            <a:ext cx="60094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MIKOZE           MIKOTOKSIKOZE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A4B1D5-E777-1C2A-35FE-A0963D8F29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209800"/>
            <a:ext cx="820135" cy="101253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386" name="Picture 2" descr="C:\Users\Isidora\Desktop\1200px-(–)-Aflatoxin_B1_Structural_Formulae_V.1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491" y="1981200"/>
            <a:ext cx="1942607" cy="1397058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6543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430456-9E4B-735B-BF7D-6897AFC30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43" y="4971"/>
            <a:ext cx="8828314" cy="68530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42CD4F0-3169-1F7C-A9DF-1DBC952C1EB7}"/>
              </a:ext>
            </a:extLst>
          </p:cNvPr>
          <p:cNvSpPr/>
          <p:nvPr/>
        </p:nvSpPr>
        <p:spPr>
          <a:xfrm>
            <a:off x="647700" y="848380"/>
            <a:ext cx="7848600" cy="5247620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1086177"/>
            <a:ext cx="7467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</a:rPr>
              <a:t>DEJSTVO NA LJUDE I ŽIVOTINJE:</a:t>
            </a:r>
          </a:p>
          <a:p>
            <a:r>
              <a:rPr lang="sr-Latn-RS" sz="2800" dirty="0">
                <a:latin typeface="Calisto MT" pitchFamily="18" charset="0"/>
              </a:rPr>
              <a:t>1. a</a:t>
            </a:r>
            <a:r>
              <a:rPr lang="de-DE" sz="2800" dirty="0">
                <a:latin typeface="Calisto MT" pitchFamily="18" charset="0"/>
              </a:rPr>
              <a:t>kutn</a:t>
            </a:r>
            <a:r>
              <a:rPr lang="sr-Latn-RS" sz="2800" dirty="0">
                <a:latin typeface="Calisto MT" pitchFamily="18" charset="0"/>
              </a:rPr>
              <a:t>a trovanja </a:t>
            </a:r>
          </a:p>
          <a:p>
            <a:r>
              <a:rPr lang="sr-Latn-RS" sz="2800" dirty="0">
                <a:latin typeface="Calisto MT" pitchFamily="18" charset="0"/>
              </a:rPr>
              <a:t>2. </a:t>
            </a:r>
            <a:r>
              <a:rPr lang="de-DE" sz="2800" dirty="0">
                <a:latin typeface="Calisto MT" pitchFamily="18" charset="0"/>
              </a:rPr>
              <a:t>hroničn</a:t>
            </a:r>
            <a:r>
              <a:rPr lang="sr-Latn-RS" sz="2800" dirty="0">
                <a:latin typeface="Calisto MT" pitchFamily="18" charset="0"/>
              </a:rPr>
              <a:t>a </a:t>
            </a:r>
            <a:r>
              <a:rPr lang="de-DE" sz="2800" dirty="0">
                <a:latin typeface="Calisto MT" pitchFamily="18" charset="0"/>
              </a:rPr>
              <a:t>trovanja</a:t>
            </a:r>
            <a:endParaRPr lang="sr-Latn-RS" sz="2800" dirty="0">
              <a:latin typeface="Calisto MT" pitchFamily="18" charset="0"/>
            </a:endParaRPr>
          </a:p>
          <a:p>
            <a:r>
              <a:rPr lang="sr-Latn-RS" sz="2800" dirty="0">
                <a:latin typeface="Calisto MT" pitchFamily="18" charset="0"/>
              </a:rPr>
              <a:t>u</a:t>
            </a:r>
            <a:r>
              <a:rPr lang="de-DE" sz="2800" dirty="0">
                <a:latin typeface="Calisto MT" pitchFamily="18" charset="0"/>
              </a:rPr>
              <a:t>nošenje malih doza u organizam ne prouzrokuj</a:t>
            </a:r>
            <a:r>
              <a:rPr lang="sr-Latn-RS" sz="2800" dirty="0">
                <a:latin typeface="Calisto MT" pitchFamily="18" charset="0"/>
              </a:rPr>
              <a:t>e</a:t>
            </a:r>
            <a:r>
              <a:rPr lang="de-DE" sz="2800" dirty="0">
                <a:latin typeface="Calisto MT" pitchFamily="18" charset="0"/>
              </a:rPr>
              <a:t> klinički manifestnu mikotoksikozu</a:t>
            </a:r>
            <a:r>
              <a:rPr lang="sr-Latn-RS" sz="2800" dirty="0">
                <a:latin typeface="Calisto MT" pitchFamily="18" charset="0"/>
              </a:rPr>
              <a:t>, </a:t>
            </a:r>
            <a:r>
              <a:rPr lang="sr-Latn-RS" sz="2800" b="1" dirty="0">
                <a:latin typeface="Calisto MT" pitchFamily="18" charset="0"/>
              </a:rPr>
              <a:t>ali...</a:t>
            </a:r>
          </a:p>
          <a:p>
            <a:r>
              <a:rPr lang="sr-Latn-RS" sz="2800" b="1" dirty="0">
                <a:latin typeface="Calisto MT" pitchFamily="18" charset="0"/>
              </a:rPr>
              <a:t>Mikotoksini imaju:</a:t>
            </a:r>
            <a:endParaRPr lang="en-US" sz="2800" b="1" dirty="0">
              <a:latin typeface="Calisto MT" pitchFamily="18" charset="0"/>
            </a:endParaRPr>
          </a:p>
          <a:p>
            <a:r>
              <a:rPr lang="sr-Latn-RS" sz="2800" b="1" dirty="0">
                <a:latin typeface="Calisto MT" pitchFamily="18" charset="0"/>
              </a:rPr>
              <a:t> 1. IMUNOSUPRESIVNO</a:t>
            </a:r>
          </a:p>
          <a:p>
            <a:r>
              <a:rPr lang="sr-Latn-RS" sz="2800" b="1" dirty="0">
                <a:latin typeface="Calisto MT" pitchFamily="18" charset="0"/>
              </a:rPr>
              <a:t> 2. KARCINOGENO</a:t>
            </a:r>
          </a:p>
          <a:p>
            <a:r>
              <a:rPr lang="en-US" sz="2800" b="1" dirty="0">
                <a:latin typeface="Calisto MT" pitchFamily="18" charset="0"/>
              </a:rPr>
              <a:t> </a:t>
            </a:r>
            <a:r>
              <a:rPr lang="sr-Latn-RS" sz="2800" b="1" dirty="0">
                <a:latin typeface="Calisto MT" pitchFamily="18" charset="0"/>
              </a:rPr>
              <a:t>3. MUTAGENO</a:t>
            </a:r>
          </a:p>
          <a:p>
            <a:r>
              <a:rPr lang="sr-Latn-RS" sz="2800" b="1" dirty="0">
                <a:latin typeface="Calisto MT" pitchFamily="18" charset="0"/>
              </a:rPr>
              <a:t> 4. TERATOGENO </a:t>
            </a:r>
            <a:r>
              <a:rPr lang="sr-Latn-RS" sz="2800" dirty="0">
                <a:latin typeface="Calisto MT" pitchFamily="18" charset="0"/>
              </a:rPr>
              <a:t>dejstvo</a:t>
            </a:r>
            <a:endParaRPr lang="en-US" sz="2800" dirty="0">
              <a:latin typeface="Calisto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53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08" y="221673"/>
            <a:ext cx="92686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>
                <a:latin typeface="Calisto MT" pitchFamily="18" charset="0"/>
              </a:rPr>
              <a:t>Optimalni uslovi za produkciju mikotoksina su specifični za vrstu gljivica</a:t>
            </a:r>
            <a:r>
              <a:rPr lang="sr-Latn-RS" sz="2800" dirty="0">
                <a:latin typeface="Calisto MT" pitchFamily="18" charset="0"/>
              </a:rPr>
              <a:t>...</a:t>
            </a:r>
            <a:r>
              <a:rPr lang="de-DE" sz="2800" dirty="0">
                <a:latin typeface="Calisto MT" pitchFamily="18" charset="0"/>
              </a:rPr>
              <a:t>vlažnost, temperatur</a:t>
            </a:r>
            <a:r>
              <a:rPr lang="sr-Latn-RS" sz="2800" dirty="0">
                <a:latin typeface="Calisto MT" pitchFamily="18" charset="0"/>
              </a:rPr>
              <a:t>a</a:t>
            </a:r>
            <a:r>
              <a:rPr lang="de-DE" sz="2800" dirty="0">
                <a:latin typeface="Calisto MT" pitchFamily="18" charset="0"/>
              </a:rPr>
              <a:t>, atmosfer</a:t>
            </a:r>
            <a:r>
              <a:rPr lang="sr-Latn-RS" sz="2800" dirty="0">
                <a:latin typeface="Calisto MT" pitchFamily="18" charset="0"/>
              </a:rPr>
              <a:t>a, </a:t>
            </a:r>
            <a:r>
              <a:rPr lang="de-DE" sz="2800" dirty="0">
                <a:latin typeface="Calisto MT" pitchFamily="18" charset="0"/>
              </a:rPr>
              <a:t>vrst</a:t>
            </a:r>
            <a:r>
              <a:rPr lang="sr-Latn-RS" sz="2800" dirty="0">
                <a:latin typeface="Calisto MT" pitchFamily="18" charset="0"/>
              </a:rPr>
              <a:t>a</a:t>
            </a:r>
            <a:r>
              <a:rPr lang="de-DE" sz="2800" dirty="0">
                <a:latin typeface="Calisto MT" pitchFamily="18" charset="0"/>
              </a:rPr>
              <a:t> supstrata</a:t>
            </a:r>
            <a:endParaRPr lang="en-US" sz="2800" dirty="0">
              <a:latin typeface="Calisto MT" pitchFamily="18" charset="0"/>
            </a:endParaRPr>
          </a:p>
        </p:txBody>
      </p:sp>
      <p:pic>
        <p:nvPicPr>
          <p:cNvPr id="17410" name="Picture 2" descr="C:\Users\Isidora\Desktop\Mycotoxines_dans_les_croquettes_sans_cereale_pour_chien_900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77283"/>
            <a:ext cx="3722690" cy="238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5638800" y="2139944"/>
            <a:ext cx="609600" cy="2286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C:\Users\Isidora\Desktop\1200px-(–)-Aflatoxin_B1_Structural_Formulae_V.1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441415"/>
            <a:ext cx="1942607" cy="139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Isidora\Desktop\Bildergalerie-mykotoxi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355" y="3980141"/>
            <a:ext cx="4570894" cy="285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Isidora\Desktop\Isakeit-Cor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0141"/>
            <a:ext cx="3952875" cy="287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9753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Isidora\Desktop\istockphoto-1297005860-612x6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1" y="609600"/>
            <a:ext cx="8582415" cy="571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Isidora\Desktop\Captura-de-pantalla-2022-02-02-a-las-9.15.41-1024x6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1"/>
            <a:ext cx="4604976" cy="274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C:\Users\Isidora\Desktop\s.cmskd.nclsdkafncladsncalk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625" y="2808861"/>
            <a:ext cx="6411913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 descr="C:\Users\Isidora\Desktop\cdmflskdfnvls,nfkwENFKJWFKJWHFWKJEFHNEWJ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3" y="3810000"/>
            <a:ext cx="7593013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C:\Users\Isidora\Desktop\gorgonzola-600x6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2" y="1"/>
            <a:ext cx="2808288" cy="280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3855" y="1"/>
            <a:ext cx="4582153" cy="274319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7091" y="1981200"/>
            <a:ext cx="1094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b="1" dirty="0">
                <a:solidFill>
                  <a:srgbClr val="C00000"/>
                </a:solidFill>
              </a:rPr>
              <a:t>!!!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819BC1-F660-48F0-7518-E8868BC67F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3810000"/>
            <a:ext cx="9144000" cy="280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8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C75F11-AF3F-735B-7F39-851789C953A2}"/>
              </a:ext>
            </a:extLst>
          </p:cNvPr>
          <p:cNvSpPr txBox="1"/>
          <p:nvPr/>
        </p:nvSpPr>
        <p:spPr>
          <a:xfrm>
            <a:off x="381000" y="228600"/>
            <a:ext cx="88392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err="1">
                <a:latin typeface="Calisto MT" panose="02040603050505030304" pitchFamily="18" charset="0"/>
              </a:rPr>
              <a:t>Srbija</a:t>
            </a:r>
            <a:r>
              <a:rPr lang="en-US" sz="2400" dirty="0">
                <a:latin typeface="Calisto MT" panose="02040603050505030304" pitchFamily="18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sto MT" panose="02040603050505030304" pitchFamily="18" charset="0"/>
              </a:rPr>
              <a:t>klima</a:t>
            </a:r>
            <a:r>
              <a:rPr lang="en-US" sz="2400" dirty="0">
                <a:latin typeface="Calisto MT" panose="02040603050505030304" pitchFamily="18" charset="0"/>
              </a:rPr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sto MT" panose="02040603050505030304" pitchFamily="18" charset="0"/>
              </a:rPr>
              <a:t>skladištenje</a:t>
            </a:r>
            <a:r>
              <a:rPr lang="en-US" sz="2400" dirty="0">
                <a:latin typeface="Calisto MT" panose="02040603050505030304" pitchFamily="18" charset="0"/>
              </a:rPr>
              <a:t> </a:t>
            </a:r>
            <a:r>
              <a:rPr lang="en-US" sz="2400" dirty="0" err="1">
                <a:latin typeface="Calisto MT" panose="02040603050505030304" pitchFamily="18" charset="0"/>
              </a:rPr>
              <a:t>kukuruza</a:t>
            </a:r>
            <a:r>
              <a:rPr lang="en-US" sz="2400" dirty="0">
                <a:latin typeface="Calisto MT" panose="02040603050505030304" pitchFamily="18" charset="0"/>
              </a:rPr>
              <a:t>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sto MT" panose="02040603050505030304" pitchFamily="18" charset="0"/>
              </a:rPr>
              <a:t>kvalitet</a:t>
            </a:r>
            <a:r>
              <a:rPr lang="en-US" sz="2400" dirty="0">
                <a:latin typeface="Calisto MT" panose="02040603050505030304" pitchFamily="18" charset="0"/>
              </a:rPr>
              <a:t> </a:t>
            </a:r>
            <a:r>
              <a:rPr lang="en-US" sz="2400" dirty="0" err="1">
                <a:latin typeface="Calisto MT" panose="02040603050505030304" pitchFamily="18" charset="0"/>
              </a:rPr>
              <a:t>kontrole</a:t>
            </a:r>
            <a:r>
              <a:rPr lang="en-US" sz="2400" dirty="0">
                <a:latin typeface="Calisto MT" panose="02040603050505030304" pitchFamily="18" charset="0"/>
              </a:rPr>
              <a:t> </a:t>
            </a:r>
            <a:r>
              <a:rPr lang="en-US" sz="2400" dirty="0" err="1">
                <a:latin typeface="Calisto MT" panose="02040603050505030304" pitchFamily="18" charset="0"/>
              </a:rPr>
              <a:t>stočne</a:t>
            </a:r>
            <a:r>
              <a:rPr lang="en-US" sz="2400" dirty="0">
                <a:latin typeface="Calisto MT" panose="02040603050505030304" pitchFamily="18" charset="0"/>
              </a:rPr>
              <a:t> </a:t>
            </a:r>
            <a:r>
              <a:rPr lang="en-US" sz="2400" dirty="0" err="1">
                <a:latin typeface="Calisto MT" panose="02040603050505030304" pitchFamily="18" charset="0"/>
              </a:rPr>
              <a:t>hrane</a:t>
            </a:r>
            <a:r>
              <a:rPr lang="en-US" sz="2400" dirty="0">
                <a:latin typeface="Calisto MT" panose="02040603050505030304" pitchFamily="18" charset="0"/>
              </a:rPr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sto MT" panose="02040603050505030304" pitchFamily="18" charset="0"/>
              </a:rPr>
              <a:t>političko</a:t>
            </a:r>
            <a:r>
              <a:rPr lang="en-US" sz="2400" dirty="0">
                <a:latin typeface="Calisto MT" panose="02040603050505030304" pitchFamily="18" charset="0"/>
              </a:rPr>
              <a:t>/</a:t>
            </a:r>
            <a:r>
              <a:rPr lang="en-US" sz="2400" dirty="0" err="1">
                <a:latin typeface="Calisto MT" panose="02040603050505030304" pitchFamily="18" charset="0"/>
              </a:rPr>
              <a:t>regulatorno</a:t>
            </a:r>
            <a:r>
              <a:rPr lang="en-US" sz="2400" dirty="0">
                <a:latin typeface="Calisto MT" panose="02040603050505030304" pitchFamily="18" charset="0"/>
              </a:rPr>
              <a:t> “</a:t>
            </a:r>
            <a:r>
              <a:rPr lang="en-US" sz="2400" dirty="0" err="1">
                <a:latin typeface="Calisto MT" panose="02040603050505030304" pitchFamily="18" charset="0"/>
              </a:rPr>
              <a:t>pomeranje</a:t>
            </a:r>
            <a:r>
              <a:rPr lang="en-US" sz="2400" dirty="0">
                <a:latin typeface="Calisto MT" panose="02040603050505030304" pitchFamily="18" charset="0"/>
              </a:rPr>
              <a:t> </a:t>
            </a:r>
            <a:r>
              <a:rPr lang="en-US" sz="2400" dirty="0" err="1">
                <a:latin typeface="Calisto MT" panose="02040603050505030304" pitchFamily="18" charset="0"/>
              </a:rPr>
              <a:t>granica</a:t>
            </a:r>
            <a:r>
              <a:rPr lang="en-US" sz="2400" dirty="0">
                <a:latin typeface="Calisto MT" panose="02040603050505030304" pitchFamily="18" charset="0"/>
              </a:rPr>
              <a:t>”</a:t>
            </a:r>
          </a:p>
          <a:p>
            <a:pPr>
              <a:buNone/>
            </a:pPr>
            <a:endParaRPr lang="en-US" sz="2000" dirty="0">
              <a:solidFill>
                <a:srgbClr val="C00000"/>
              </a:solidFill>
              <a:latin typeface="Calisto MT" panose="02040603050505030304" pitchFamily="18" charset="0"/>
            </a:endParaRPr>
          </a:p>
          <a:p>
            <a:pPr>
              <a:buNone/>
            </a:pPr>
            <a:r>
              <a:rPr lang="en-US" sz="2000" dirty="0">
                <a:solidFill>
                  <a:srgbClr val="C00000"/>
                </a:solidFill>
                <a:latin typeface="Calisto MT" panose="02040603050505030304" pitchFamily="18" charset="0"/>
              </a:rPr>
              <a:t>EU: </a:t>
            </a:r>
            <a:r>
              <a:rPr lang="en-US" sz="2000" dirty="0" err="1">
                <a:solidFill>
                  <a:srgbClr val="C00000"/>
                </a:solidFill>
                <a:latin typeface="Calisto MT" panose="02040603050505030304" pitchFamily="18" charset="0"/>
              </a:rPr>
              <a:t>granica</a:t>
            </a:r>
            <a:r>
              <a:rPr lang="en-US" sz="2000" dirty="0">
                <a:solidFill>
                  <a:srgbClr val="C00000"/>
                </a:solidFill>
                <a:latin typeface="Calisto MT" panose="02040603050505030304" pitchFamily="18" charset="0"/>
              </a:rPr>
              <a:t> za AFM1 u </a:t>
            </a:r>
            <a:r>
              <a:rPr lang="en-US" sz="2000" dirty="0" err="1">
                <a:solidFill>
                  <a:srgbClr val="C00000"/>
                </a:solidFill>
                <a:latin typeface="Calisto MT" panose="02040603050505030304" pitchFamily="18" charset="0"/>
              </a:rPr>
              <a:t>mleku</a:t>
            </a:r>
            <a:r>
              <a:rPr lang="en-US" sz="2000" dirty="0">
                <a:solidFill>
                  <a:srgbClr val="C00000"/>
                </a:solidFill>
                <a:latin typeface="Calisto MT" panose="02040603050505030304" pitchFamily="18" charset="0"/>
              </a:rPr>
              <a:t> je </a:t>
            </a:r>
            <a:r>
              <a:rPr lang="en-US" sz="2000" b="1" dirty="0">
                <a:solidFill>
                  <a:srgbClr val="C00000"/>
                </a:solidFill>
                <a:latin typeface="Calisto MT" panose="02040603050505030304" pitchFamily="18" charset="0"/>
              </a:rPr>
              <a:t>0,05 µg/kg </a:t>
            </a:r>
          </a:p>
          <a:p>
            <a:pPr>
              <a:buNone/>
            </a:pPr>
            <a:r>
              <a:rPr lang="en-US" sz="2000" dirty="0" err="1">
                <a:solidFill>
                  <a:srgbClr val="C00000"/>
                </a:solidFill>
                <a:latin typeface="Calisto MT" panose="02040603050505030304" pitchFamily="18" charset="0"/>
              </a:rPr>
              <a:t>Srbija</a:t>
            </a:r>
            <a:r>
              <a:rPr lang="en-US" sz="2000" dirty="0">
                <a:solidFill>
                  <a:srgbClr val="C00000"/>
                </a:solidFill>
                <a:latin typeface="Calisto MT" panose="02040603050505030304" pitchFamily="18" charset="0"/>
              </a:rPr>
              <a:t>: </a:t>
            </a:r>
            <a:r>
              <a:rPr lang="en-US" sz="2000" b="1" dirty="0">
                <a:solidFill>
                  <a:srgbClr val="C00000"/>
                </a:solidFill>
                <a:latin typeface="Calisto MT" panose="02040603050505030304" pitchFamily="18" charset="0"/>
              </a:rPr>
              <a:t>0,5</a:t>
            </a:r>
            <a:r>
              <a:rPr lang="en-US" sz="2000" dirty="0">
                <a:solidFill>
                  <a:srgbClr val="C00000"/>
                </a:solidFill>
                <a:latin typeface="Calisto MT" panose="02040603050505030304" pitchFamily="18" charset="0"/>
              </a:rPr>
              <a:t>, pa </a:t>
            </a:r>
            <a:r>
              <a:rPr lang="en-US" sz="2000" b="1" dirty="0">
                <a:solidFill>
                  <a:srgbClr val="C00000"/>
                </a:solidFill>
                <a:latin typeface="Calisto MT" panose="02040603050505030304" pitchFamily="18" charset="0"/>
              </a:rPr>
              <a:t>0,25 µg/kg </a:t>
            </a:r>
            <a:r>
              <a:rPr lang="en-US" sz="2000" dirty="0">
                <a:solidFill>
                  <a:srgbClr val="C00000"/>
                </a:solidFill>
                <a:latin typeface="Calisto MT" panose="02040603050505030304" pitchFamily="18" charset="0"/>
              </a:rPr>
              <a:t>(5× </a:t>
            </a:r>
            <a:r>
              <a:rPr lang="en-US" sz="2000" dirty="0" err="1">
                <a:solidFill>
                  <a:srgbClr val="C00000"/>
                </a:solidFill>
                <a:latin typeface="Calisto MT" panose="02040603050505030304" pitchFamily="18" charset="0"/>
              </a:rPr>
              <a:t>više</a:t>
            </a:r>
            <a:r>
              <a:rPr lang="en-US" sz="2000" dirty="0">
                <a:solidFill>
                  <a:srgbClr val="C00000"/>
                </a:solidFill>
                <a:latin typeface="Calisto MT" panose="02040603050505030304" pitchFamily="18" charset="0"/>
              </a:rPr>
              <a:t> od EU </a:t>
            </a:r>
            <a:r>
              <a:rPr lang="en-US" sz="2000" dirty="0" err="1">
                <a:solidFill>
                  <a:srgbClr val="C00000"/>
                </a:solidFill>
                <a:latin typeface="Calisto MT" panose="02040603050505030304" pitchFamily="18" charset="0"/>
              </a:rPr>
              <a:t>standarda</a:t>
            </a:r>
            <a:r>
              <a:rPr lang="en-US" sz="2000" dirty="0">
                <a:solidFill>
                  <a:srgbClr val="C00000"/>
                </a:solidFill>
                <a:latin typeface="Calisto MT" panose="02040603050505030304" pitchFamily="18" charset="0"/>
              </a:rPr>
              <a:t>)</a:t>
            </a:r>
          </a:p>
          <a:p>
            <a:pPr>
              <a:buNone/>
            </a:pPr>
            <a:endParaRPr lang="en-US" sz="2000" dirty="0">
              <a:latin typeface="Calisto MT" panose="02040603050505030304" pitchFamily="18" charset="0"/>
            </a:endParaRPr>
          </a:p>
          <a:p>
            <a:r>
              <a:rPr lang="en-US" sz="2000" dirty="0" err="1">
                <a:latin typeface="Calisto MT" panose="02040603050505030304" pitchFamily="18" charset="0"/>
              </a:rPr>
              <a:t>Otpor</a:t>
            </a:r>
            <a:r>
              <a:rPr lang="en-US" sz="2000" dirty="0">
                <a:latin typeface="Calisto MT" panose="02040603050505030304" pitchFamily="18" charset="0"/>
              </a:rPr>
              <a:t> </a:t>
            </a:r>
            <a:r>
              <a:rPr lang="en-US" sz="2000" dirty="0" err="1">
                <a:latin typeface="Calisto MT" panose="02040603050505030304" pitchFamily="18" charset="0"/>
              </a:rPr>
              <a:t>proizvođača</a:t>
            </a:r>
            <a:endParaRPr lang="en-US" sz="2000" dirty="0">
              <a:latin typeface="Calisto MT" panose="0204060305050503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D45D7F-878E-DEE3-4000-04225AB17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90" y="4038600"/>
            <a:ext cx="8859010" cy="24538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4DF8A2-748C-863E-92EB-FD47F891E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24" y="0"/>
            <a:ext cx="837855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C75F11-AF3F-735B-7F39-851789C953A2}"/>
              </a:ext>
            </a:extLst>
          </p:cNvPr>
          <p:cNvSpPr txBox="1"/>
          <p:nvPr/>
        </p:nvSpPr>
        <p:spPr>
          <a:xfrm>
            <a:off x="152400" y="-136980"/>
            <a:ext cx="88392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endParaRPr lang="en-US" sz="2000" b="1" dirty="0">
              <a:latin typeface="Calisto MT" panose="02040603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alisto MT" panose="02040603050505030304" pitchFamily="18" charset="0"/>
              </a:rPr>
              <a:t>klima</a:t>
            </a:r>
            <a:r>
              <a:rPr lang="en-US" sz="2000" b="1" dirty="0">
                <a:latin typeface="Calisto MT" panose="02040603050505030304" pitchFamily="18" charset="0"/>
              </a:rPr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alisto MT" panose="02040603050505030304" pitchFamily="18" charset="0"/>
              </a:rPr>
              <a:t>skladištenje</a:t>
            </a:r>
            <a:r>
              <a:rPr lang="en-US" sz="2000" b="1" dirty="0">
                <a:latin typeface="Calisto MT" panose="02040603050505030304" pitchFamily="18" charset="0"/>
              </a:rPr>
              <a:t> </a:t>
            </a:r>
            <a:r>
              <a:rPr lang="en-US" sz="2000" b="1" dirty="0" err="1">
                <a:latin typeface="Calisto MT" panose="02040603050505030304" pitchFamily="18" charset="0"/>
              </a:rPr>
              <a:t>kukuruza</a:t>
            </a:r>
            <a:r>
              <a:rPr lang="en-US" sz="2000" b="1" dirty="0">
                <a:latin typeface="Calisto MT" panose="02040603050505030304" pitchFamily="18" charset="0"/>
              </a:rPr>
              <a:t>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alisto MT" panose="02040603050505030304" pitchFamily="18" charset="0"/>
              </a:rPr>
              <a:t>kvalitet</a:t>
            </a:r>
            <a:r>
              <a:rPr lang="en-US" sz="2000" b="1" dirty="0">
                <a:latin typeface="Calisto MT" panose="02040603050505030304" pitchFamily="18" charset="0"/>
              </a:rPr>
              <a:t> </a:t>
            </a:r>
            <a:r>
              <a:rPr lang="en-US" sz="2000" b="1" dirty="0" err="1">
                <a:latin typeface="Calisto MT" panose="02040603050505030304" pitchFamily="18" charset="0"/>
              </a:rPr>
              <a:t>kontrole</a:t>
            </a:r>
            <a:r>
              <a:rPr lang="en-US" sz="2000" b="1" dirty="0">
                <a:latin typeface="Calisto MT" panose="02040603050505030304" pitchFamily="18" charset="0"/>
              </a:rPr>
              <a:t> </a:t>
            </a:r>
            <a:r>
              <a:rPr lang="en-US" sz="2000" b="1" dirty="0" err="1">
                <a:latin typeface="Calisto MT" panose="02040603050505030304" pitchFamily="18" charset="0"/>
              </a:rPr>
              <a:t>stočne</a:t>
            </a:r>
            <a:r>
              <a:rPr lang="en-US" sz="2000" b="1" dirty="0">
                <a:latin typeface="Calisto MT" panose="02040603050505030304" pitchFamily="18" charset="0"/>
              </a:rPr>
              <a:t> </a:t>
            </a:r>
            <a:r>
              <a:rPr lang="en-US" sz="2000" b="1" dirty="0" err="1">
                <a:latin typeface="Calisto MT" panose="02040603050505030304" pitchFamily="18" charset="0"/>
              </a:rPr>
              <a:t>hrane</a:t>
            </a:r>
            <a:r>
              <a:rPr lang="en-US" sz="2000" b="1" dirty="0">
                <a:latin typeface="Calisto MT" panose="02040603050505030304" pitchFamily="18" charset="0"/>
              </a:rPr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alisto MT" panose="02040603050505030304" pitchFamily="18" charset="0"/>
              </a:rPr>
              <a:t>političko</a:t>
            </a:r>
            <a:r>
              <a:rPr lang="en-US" sz="2000" b="1" dirty="0">
                <a:latin typeface="Calisto MT" panose="02040603050505030304" pitchFamily="18" charset="0"/>
              </a:rPr>
              <a:t>/</a:t>
            </a:r>
            <a:r>
              <a:rPr lang="en-US" sz="2000" b="1" dirty="0" err="1">
                <a:latin typeface="Calisto MT" panose="02040603050505030304" pitchFamily="18" charset="0"/>
              </a:rPr>
              <a:t>regulatorno</a:t>
            </a:r>
            <a:r>
              <a:rPr lang="en-US" sz="2000" b="1" dirty="0">
                <a:latin typeface="Calisto MT" panose="02040603050505030304" pitchFamily="18" charset="0"/>
              </a:rPr>
              <a:t> “</a:t>
            </a:r>
            <a:r>
              <a:rPr lang="en-US" sz="2000" b="1" dirty="0" err="1">
                <a:latin typeface="Calisto MT" panose="02040603050505030304" pitchFamily="18" charset="0"/>
              </a:rPr>
              <a:t>pomeranje</a:t>
            </a:r>
            <a:r>
              <a:rPr lang="en-US" sz="2000" b="1" dirty="0">
                <a:latin typeface="Calisto MT" panose="02040603050505030304" pitchFamily="18" charset="0"/>
              </a:rPr>
              <a:t> </a:t>
            </a:r>
            <a:r>
              <a:rPr lang="en-US" sz="2000" b="1" dirty="0" err="1">
                <a:latin typeface="Calisto MT" panose="02040603050505030304" pitchFamily="18" charset="0"/>
              </a:rPr>
              <a:t>granica</a:t>
            </a:r>
            <a:r>
              <a:rPr lang="en-US" sz="2000" b="1" dirty="0">
                <a:latin typeface="Calisto MT" panose="02040603050505030304" pitchFamily="18" charset="0"/>
              </a:rPr>
              <a:t>”</a:t>
            </a:r>
          </a:p>
          <a:p>
            <a:pPr>
              <a:buNone/>
            </a:pPr>
            <a:endParaRPr lang="en-US" sz="2000" b="1" dirty="0">
              <a:solidFill>
                <a:srgbClr val="C00000"/>
              </a:solidFill>
              <a:latin typeface="Calisto MT" panose="02040603050505030304" pitchFamily="18" charset="0"/>
            </a:endParaRPr>
          </a:p>
          <a:p>
            <a:pPr>
              <a:buNone/>
            </a:pPr>
            <a:r>
              <a:rPr lang="en-US" sz="2000" b="1" dirty="0">
                <a:solidFill>
                  <a:srgbClr val="C00000"/>
                </a:solidFill>
                <a:latin typeface="Calisto MT" panose="02040603050505030304" pitchFamily="18" charset="0"/>
              </a:rPr>
              <a:t>   EU: </a:t>
            </a:r>
            <a:r>
              <a:rPr lang="en-US" sz="2000" b="1" dirty="0" err="1">
                <a:solidFill>
                  <a:srgbClr val="C00000"/>
                </a:solidFill>
                <a:latin typeface="Calisto MT" panose="02040603050505030304" pitchFamily="18" charset="0"/>
              </a:rPr>
              <a:t>granica</a:t>
            </a:r>
            <a:r>
              <a:rPr lang="en-US" sz="2000" b="1" dirty="0">
                <a:solidFill>
                  <a:srgbClr val="C00000"/>
                </a:solidFill>
                <a:latin typeface="Calisto MT" panose="02040603050505030304" pitchFamily="18" charset="0"/>
              </a:rPr>
              <a:t> za AFM1 u </a:t>
            </a:r>
            <a:r>
              <a:rPr lang="en-US" sz="2000" b="1" dirty="0" err="1">
                <a:solidFill>
                  <a:srgbClr val="C00000"/>
                </a:solidFill>
                <a:latin typeface="Calisto MT" panose="02040603050505030304" pitchFamily="18" charset="0"/>
              </a:rPr>
              <a:t>mleku</a:t>
            </a:r>
            <a:r>
              <a:rPr lang="en-US" sz="2000" b="1" dirty="0">
                <a:solidFill>
                  <a:srgbClr val="C00000"/>
                </a:solidFill>
                <a:latin typeface="Calisto MT" panose="02040603050505030304" pitchFamily="18" charset="0"/>
              </a:rPr>
              <a:t> je 0,05 µg/kg </a:t>
            </a:r>
          </a:p>
          <a:p>
            <a:pPr>
              <a:buNone/>
            </a:pPr>
            <a:r>
              <a:rPr lang="en-US" sz="2000" b="1" dirty="0">
                <a:solidFill>
                  <a:srgbClr val="C00000"/>
                </a:solidFill>
                <a:latin typeface="Calisto MT" panose="02040603050505030304" pitchFamily="18" charset="0"/>
              </a:rPr>
              <a:t>   </a:t>
            </a:r>
            <a:r>
              <a:rPr lang="en-US" sz="2000" b="1" dirty="0" err="1">
                <a:solidFill>
                  <a:srgbClr val="C00000"/>
                </a:solidFill>
                <a:latin typeface="Calisto MT" panose="02040603050505030304" pitchFamily="18" charset="0"/>
              </a:rPr>
              <a:t>Srbija</a:t>
            </a:r>
            <a:r>
              <a:rPr lang="en-US" sz="2000" b="1" dirty="0">
                <a:solidFill>
                  <a:srgbClr val="C00000"/>
                </a:solidFill>
                <a:latin typeface="Calisto MT" panose="02040603050505030304" pitchFamily="18" charset="0"/>
              </a:rPr>
              <a:t>: 0,5, pa 0,25 µg/kg (5× </a:t>
            </a:r>
            <a:r>
              <a:rPr lang="en-US" sz="2000" b="1" dirty="0" err="1">
                <a:solidFill>
                  <a:srgbClr val="C00000"/>
                </a:solidFill>
                <a:latin typeface="Calisto MT" panose="02040603050505030304" pitchFamily="18" charset="0"/>
              </a:rPr>
              <a:t>više</a:t>
            </a:r>
            <a:r>
              <a:rPr lang="en-US" sz="2000" b="1" dirty="0">
                <a:solidFill>
                  <a:srgbClr val="C00000"/>
                </a:solidFill>
                <a:latin typeface="Calisto MT" panose="02040603050505030304" pitchFamily="18" charset="0"/>
              </a:rPr>
              <a:t> od EU </a:t>
            </a:r>
            <a:r>
              <a:rPr lang="en-US" sz="2000" b="1" dirty="0" err="1">
                <a:solidFill>
                  <a:srgbClr val="C00000"/>
                </a:solidFill>
                <a:latin typeface="Calisto MT" panose="02040603050505030304" pitchFamily="18" charset="0"/>
              </a:rPr>
              <a:t>standarda</a:t>
            </a:r>
            <a:r>
              <a:rPr lang="en-US" sz="2000" b="1" dirty="0">
                <a:solidFill>
                  <a:srgbClr val="C00000"/>
                </a:solidFill>
                <a:latin typeface="Calisto MT" panose="02040603050505030304" pitchFamily="18" charset="0"/>
              </a:rPr>
              <a:t>)</a:t>
            </a:r>
          </a:p>
          <a:p>
            <a:pPr>
              <a:buNone/>
            </a:pPr>
            <a:endParaRPr lang="en-US" sz="2000" b="1" dirty="0">
              <a:latin typeface="Calisto MT" panose="02040603050505030304" pitchFamily="18" charset="0"/>
            </a:endParaRPr>
          </a:p>
          <a:p>
            <a:r>
              <a:rPr lang="en-US" sz="2000" b="1" dirty="0">
                <a:latin typeface="Calisto MT" panose="02040603050505030304" pitchFamily="18" charset="0"/>
              </a:rPr>
              <a:t>    </a:t>
            </a:r>
            <a:r>
              <a:rPr lang="en-US" sz="2000" b="1" dirty="0" err="1">
                <a:latin typeface="Calisto MT" panose="02040603050505030304" pitchFamily="18" charset="0"/>
              </a:rPr>
              <a:t>Otpor</a:t>
            </a:r>
            <a:r>
              <a:rPr lang="en-US" sz="2000" b="1" dirty="0">
                <a:latin typeface="Calisto MT" panose="02040603050505030304" pitchFamily="18" charset="0"/>
              </a:rPr>
              <a:t> </a:t>
            </a:r>
            <a:r>
              <a:rPr lang="en-US" sz="2000" b="1" dirty="0" err="1">
                <a:latin typeface="Calisto MT" panose="02040603050505030304" pitchFamily="18" charset="0"/>
              </a:rPr>
              <a:t>proizvođača</a:t>
            </a:r>
            <a:endParaRPr lang="en-US" sz="2000" b="1" dirty="0">
              <a:latin typeface="Calisto MT" panose="020406030505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D45D7F-878E-DEE3-4000-04225AB17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407644"/>
            <a:ext cx="8859010" cy="245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9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Isidora\Desktop\pjimage_12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0"/>
            <a:ext cx="9134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Isidora\Desktop\sdmvsd,.vms,.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25" y="4724400"/>
            <a:ext cx="8578078" cy="183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58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2569" y="872799"/>
            <a:ext cx="2326523" cy="609600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5929425" y="655533"/>
            <a:ext cx="3033086" cy="1107525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089882" y="847073"/>
            <a:ext cx="2168752" cy="609600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1490" y="846172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listo MT" pitchFamily="18" charset="0"/>
              </a:rPr>
              <a:t>1. KVASCI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09079" y="884310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listo MT" pitchFamily="18" charset="0"/>
              </a:rPr>
              <a:t>2. PLESNI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18750" y="656386"/>
            <a:ext cx="60544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sto MT" pitchFamily="18" charset="0"/>
              </a:rPr>
              <a:t>3. DIMORFNE</a:t>
            </a:r>
            <a:endParaRPr lang="sr-Latn-RS" sz="3200" b="1" dirty="0">
              <a:solidFill>
                <a:schemeClr val="bg1"/>
              </a:solidFill>
              <a:latin typeface="Calisto MT" pitchFamily="18" charset="0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Calisto MT" pitchFamily="18" charset="0"/>
              </a:rPr>
              <a:t>GLJIVICE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00800" y="3132209"/>
            <a:ext cx="586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dirty="0">
                <a:latin typeface="Calisto MT" pitchFamily="18" charset="0"/>
              </a:rPr>
              <a:t>37 </a:t>
            </a:r>
            <a:r>
              <a:rPr lang="sr-Latn-RS" sz="2800" baseline="30000" dirty="0">
                <a:latin typeface="Calisto MT" pitchFamily="18" charset="0"/>
              </a:rPr>
              <a:t>o</a:t>
            </a:r>
            <a:r>
              <a:rPr lang="sr-Latn-RS" sz="2800" dirty="0">
                <a:latin typeface="Calisto MT" pitchFamily="18" charset="0"/>
              </a:rPr>
              <a:t>C</a:t>
            </a:r>
            <a:r>
              <a:rPr lang="en-US" sz="2800" dirty="0">
                <a:latin typeface="Calisto MT" pitchFamily="18" charset="0"/>
              </a:rPr>
              <a:t> - </a:t>
            </a:r>
            <a:r>
              <a:rPr lang="sr-Latn-RS" sz="2800" dirty="0">
                <a:latin typeface="Calisto MT" pitchFamily="18" charset="0"/>
              </a:rPr>
              <a:t> kvasci</a:t>
            </a:r>
            <a:endParaRPr lang="en-US" sz="2800" dirty="0">
              <a:latin typeface="Calisto MT" pitchFamily="18" charset="0"/>
            </a:endParaRPr>
          </a:p>
          <a:p>
            <a:r>
              <a:rPr lang="sr-Latn-RS" sz="2800" dirty="0">
                <a:latin typeface="Calisto MT" pitchFamily="18" charset="0"/>
              </a:rPr>
              <a:t>25 </a:t>
            </a:r>
            <a:r>
              <a:rPr lang="sr-Latn-RS" sz="2800" baseline="30000" dirty="0">
                <a:latin typeface="Calisto MT" pitchFamily="18" charset="0"/>
              </a:rPr>
              <a:t>o</a:t>
            </a:r>
            <a:r>
              <a:rPr lang="sr-Latn-RS" sz="2800" dirty="0">
                <a:latin typeface="Calisto MT" pitchFamily="18" charset="0"/>
              </a:rPr>
              <a:t>C </a:t>
            </a:r>
            <a:r>
              <a:rPr lang="en-US" sz="2800" dirty="0">
                <a:latin typeface="Calisto MT" pitchFamily="18" charset="0"/>
              </a:rPr>
              <a:t>-</a:t>
            </a:r>
            <a:r>
              <a:rPr lang="sr-Latn-RS" sz="2800" dirty="0">
                <a:latin typeface="Calisto MT" pitchFamily="18" charset="0"/>
              </a:rPr>
              <a:t> plesni</a:t>
            </a:r>
            <a:endParaRPr lang="en-US" sz="2800" dirty="0">
              <a:latin typeface="Calisto MT" pitchFamily="18" charset="0"/>
            </a:endParaRPr>
          </a:p>
        </p:txBody>
      </p:sp>
      <p:pic>
        <p:nvPicPr>
          <p:cNvPr id="11" name="Picture 2" descr="C:\Users\Isidora\Desktop\Kitchen-Kneads-Compressed-Yeast-Cake-1-Pou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54" y="148602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Isidora\Desktop\iStock-4671893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464" y="1650412"/>
            <a:ext cx="1985386" cy="132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6146946" y="3006144"/>
            <a:ext cx="2743200" cy="1206239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C:\Users\Isidora\Desktop\Saccha-Fermented-brewers-spent-yeast-protein-the-tastiest-vegan-protein-in-the-worl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05" y="3491238"/>
            <a:ext cx="2091789" cy="139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Isidora\Desktop\depositphotos_497544718-stock-photo-rhizopus-mold-also-known-brea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554" y="3101056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71172" y="5105400"/>
            <a:ext cx="36679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alisto MT" pitchFamily="18" charset="0"/>
              </a:rPr>
              <a:t>Jedno</a:t>
            </a:r>
            <a:r>
              <a:rPr lang="sr-Latn-RS" sz="2000" dirty="0">
                <a:latin typeface="Calisto MT" pitchFamily="18" charset="0"/>
              </a:rPr>
              <a:t>ćelijski mo</a:t>
            </a:r>
          </a:p>
          <a:p>
            <a:endParaRPr lang="sr-Latn-RS" sz="2000" dirty="0">
              <a:latin typeface="Calisto MT" pitchFamily="18" charset="0"/>
            </a:endParaRPr>
          </a:p>
          <a:p>
            <a:r>
              <a:rPr lang="sr-Latn-RS" sz="2000" dirty="0">
                <a:latin typeface="Calisto MT" pitchFamily="18" charset="0"/>
              </a:rPr>
              <a:t>Razmnožavanje:</a:t>
            </a:r>
          </a:p>
          <a:p>
            <a:r>
              <a:rPr lang="sr-Latn-RS" sz="2000" dirty="0">
                <a:latin typeface="Calisto MT" pitchFamily="18" charset="0"/>
              </a:rPr>
              <a:t> binarna deoba</a:t>
            </a:r>
          </a:p>
          <a:p>
            <a:r>
              <a:rPr lang="sr-Latn-RS" sz="2000" dirty="0">
                <a:latin typeface="Calisto MT" pitchFamily="18" charset="0"/>
              </a:rPr>
              <a:t> ili pupljenje</a:t>
            </a:r>
            <a:endParaRPr lang="en-US" sz="2000" dirty="0">
              <a:latin typeface="Calisto MT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05554" y="4951512"/>
            <a:ext cx="289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dirty="0">
                <a:latin typeface="Calisto MT" pitchFamily="18" charset="0"/>
              </a:rPr>
              <a:t>Višećelijski mo</a:t>
            </a:r>
          </a:p>
          <a:p>
            <a:endParaRPr lang="sr-Latn-RS" sz="2000" dirty="0">
              <a:latin typeface="Calisto MT" pitchFamily="18" charset="0"/>
            </a:endParaRPr>
          </a:p>
          <a:p>
            <a:r>
              <a:rPr lang="sr-Latn-RS" sz="2000" dirty="0">
                <a:latin typeface="Calisto MT" pitchFamily="18" charset="0"/>
              </a:rPr>
              <a:t>Filamentozne forme</a:t>
            </a:r>
            <a:endParaRPr lang="en-US" sz="2000" dirty="0">
              <a:latin typeface="Calisto MT" pitchFamily="18" charset="0"/>
            </a:endParaRPr>
          </a:p>
          <a:p>
            <a:r>
              <a:rPr lang="en-US" sz="2000" dirty="0" err="1">
                <a:latin typeface="Calisto MT" pitchFamily="18" charset="0"/>
              </a:rPr>
              <a:t>Razmno</a:t>
            </a:r>
            <a:r>
              <a:rPr lang="sr-Latn-RS" sz="2000" dirty="0">
                <a:latin typeface="Calisto MT" pitchFamily="18" charset="0"/>
              </a:rPr>
              <a:t>žavanje</a:t>
            </a:r>
            <a:r>
              <a:rPr lang="en-US" sz="2000" dirty="0">
                <a:latin typeface="Calisto MT" pitchFamily="18" charset="0"/>
              </a:rPr>
              <a:t>:</a:t>
            </a:r>
          </a:p>
          <a:p>
            <a:r>
              <a:rPr lang="en-US" sz="2000" dirty="0" err="1">
                <a:latin typeface="Calisto MT" pitchFamily="18" charset="0"/>
              </a:rPr>
              <a:t>Bespolno</a:t>
            </a:r>
            <a:r>
              <a:rPr lang="en-US" sz="2000" dirty="0">
                <a:latin typeface="Calisto MT" pitchFamily="18" charset="0"/>
              </a:rPr>
              <a:t>/</a:t>
            </a:r>
            <a:r>
              <a:rPr lang="en-US" sz="2000" dirty="0" err="1">
                <a:latin typeface="Calisto MT" pitchFamily="18" charset="0"/>
              </a:rPr>
              <a:t>Polno</a:t>
            </a:r>
            <a:endParaRPr lang="en-US" sz="2000" dirty="0">
              <a:latin typeface="Calisto MT" pitchFamily="18" charset="0"/>
            </a:endParaRPr>
          </a:p>
          <a:p>
            <a:r>
              <a:rPr lang="en-US" sz="2000" dirty="0">
                <a:latin typeface="Calisto MT" pitchFamily="18" charset="0"/>
              </a:rPr>
              <a:t>SPORE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8976" y="45184"/>
            <a:ext cx="5978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Calisto MT" pitchFamily="18" charset="0"/>
              </a:rPr>
              <a:t>Gljivice</a:t>
            </a:r>
            <a:r>
              <a:rPr lang="en-US" sz="2800" b="1" dirty="0">
                <a:solidFill>
                  <a:srgbClr val="7030A0"/>
                </a:solidFill>
                <a:latin typeface="Calisto MT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sto MT" pitchFamily="18" charset="0"/>
              </a:rPr>
              <a:t>mogu</a:t>
            </a:r>
            <a:r>
              <a:rPr lang="en-US" sz="2800" b="1" dirty="0">
                <a:solidFill>
                  <a:srgbClr val="7030A0"/>
                </a:solidFill>
                <a:latin typeface="Calisto MT" pitchFamily="18" charset="0"/>
              </a:rPr>
              <a:t> da </a:t>
            </a:r>
            <a:r>
              <a:rPr lang="en-US" sz="2800" b="1" dirty="0" err="1">
                <a:solidFill>
                  <a:srgbClr val="7030A0"/>
                </a:solidFill>
                <a:latin typeface="Calisto MT" pitchFamily="18" charset="0"/>
              </a:rPr>
              <a:t>rastu</a:t>
            </a:r>
            <a:r>
              <a:rPr lang="en-US" sz="2800" b="1" dirty="0">
                <a:solidFill>
                  <a:srgbClr val="7030A0"/>
                </a:solidFill>
                <a:latin typeface="Calisto MT" pitchFamily="18" charset="0"/>
              </a:rPr>
              <a:t> u </a:t>
            </a:r>
            <a:r>
              <a:rPr lang="en-US" sz="2800" b="1" dirty="0" err="1">
                <a:solidFill>
                  <a:srgbClr val="7030A0"/>
                </a:solidFill>
                <a:latin typeface="Calisto MT" pitchFamily="18" charset="0"/>
              </a:rPr>
              <a:t>formi</a:t>
            </a:r>
            <a:r>
              <a:rPr lang="en-US" sz="2800" b="1" dirty="0">
                <a:solidFill>
                  <a:srgbClr val="7030A0"/>
                </a:solidFill>
                <a:latin typeface="Calisto MT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874388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DA64F-2E05-F98D-5961-AD4CE479F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26DDF57-6D29-1677-E575-D0EA554CF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3971"/>
            <a:ext cx="9144000" cy="40440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1F6AA6-8F7D-58B0-6B8B-5E6072F9BFF9}"/>
              </a:ext>
            </a:extLst>
          </p:cNvPr>
          <p:cNvSpPr/>
          <p:nvPr/>
        </p:nvSpPr>
        <p:spPr>
          <a:xfrm>
            <a:off x="0" y="-1"/>
            <a:ext cx="9144000" cy="2813971"/>
          </a:xfrm>
          <a:prstGeom prst="rect">
            <a:avLst/>
          </a:prstGeom>
          <a:solidFill>
            <a:srgbClr val="000B18"/>
          </a:solidFill>
          <a:ln>
            <a:solidFill>
              <a:srgbClr val="000B1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28800" y="424669"/>
            <a:ext cx="5257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itchFamily="34" charset="0"/>
              <a:buChar char="•"/>
            </a:pPr>
            <a:r>
              <a:rPr lang="en-US" sz="3600" dirty="0" err="1">
                <a:solidFill>
                  <a:srgbClr val="00B050"/>
                </a:solidFill>
                <a:latin typeface="Calisto MT" pitchFamily="18" charset="0"/>
              </a:rPr>
              <a:t>Kvasci</a:t>
            </a:r>
            <a:endParaRPr lang="en-US" sz="3600" dirty="0">
              <a:solidFill>
                <a:srgbClr val="00B050"/>
              </a:solidFill>
              <a:latin typeface="Calisto MT" pitchFamily="18" charset="0"/>
            </a:endParaRPr>
          </a:p>
          <a:p>
            <a:pPr marL="285750" indent="-285750" algn="ctr">
              <a:buFont typeface="Arial" pitchFamily="34" charset="0"/>
              <a:buChar char="•"/>
            </a:pPr>
            <a:r>
              <a:rPr lang="en-US" sz="3600" dirty="0" err="1">
                <a:solidFill>
                  <a:srgbClr val="00B050"/>
                </a:solidFill>
                <a:latin typeface="Calisto MT" pitchFamily="18" charset="0"/>
              </a:rPr>
              <a:t>Plesni</a:t>
            </a:r>
            <a:endParaRPr lang="sr-Latn-RS" sz="3600" dirty="0">
              <a:solidFill>
                <a:srgbClr val="00B050"/>
              </a:solidFill>
              <a:latin typeface="Calisto MT" pitchFamily="18" charset="0"/>
            </a:endParaRPr>
          </a:p>
          <a:p>
            <a:pPr marL="285750" indent="-285750" algn="ctr">
              <a:buFont typeface="Arial" pitchFamily="34" charset="0"/>
              <a:buChar char="•"/>
            </a:pPr>
            <a:r>
              <a:rPr lang="sr-Latn-RS" sz="3600" dirty="0">
                <a:solidFill>
                  <a:srgbClr val="00B050"/>
                </a:solidFill>
                <a:latin typeface="Calisto MT" pitchFamily="18" charset="0"/>
              </a:rPr>
              <a:t>Dimorfne gljivice</a:t>
            </a:r>
            <a:endParaRPr lang="en-US" sz="3600" dirty="0">
              <a:solidFill>
                <a:srgbClr val="00B050"/>
              </a:solidFill>
              <a:latin typeface="Calisto MT" pitchFamily="18" charset="0"/>
            </a:endParaRPr>
          </a:p>
          <a:p>
            <a:pPr marL="285750" indent="-285750" algn="ctr">
              <a:buFont typeface="Arial" pitchFamily="34" charset="0"/>
              <a:buChar char="•"/>
            </a:pPr>
            <a:r>
              <a:rPr lang="en-US" sz="3600" dirty="0" err="1">
                <a:solidFill>
                  <a:srgbClr val="00B050"/>
                </a:solidFill>
                <a:latin typeface="Calisto MT" pitchFamily="18" charset="0"/>
              </a:rPr>
              <a:t>Dermatofite</a:t>
            </a:r>
            <a:endParaRPr lang="en-US" sz="3600" dirty="0">
              <a:solidFill>
                <a:srgbClr val="00B050"/>
              </a:solidFill>
              <a:latin typeface="Calisto MT" pitchFamily="18" charset="0"/>
            </a:endParaRPr>
          </a:p>
          <a:p>
            <a:pPr marL="285750" indent="-285750" algn="ctr">
              <a:buFont typeface="Arial" pitchFamily="34" charset="0"/>
              <a:buChar char="•"/>
            </a:pPr>
            <a:r>
              <a:rPr lang="en-US" sz="3600" dirty="0" err="1">
                <a:solidFill>
                  <a:srgbClr val="00B050"/>
                </a:solidFill>
                <a:latin typeface="Calisto MT" pitchFamily="18" charset="0"/>
              </a:rPr>
              <a:t>Mikotoksikoze</a:t>
            </a:r>
            <a:endParaRPr lang="en-US" sz="3600" dirty="0">
              <a:solidFill>
                <a:srgbClr val="00B050"/>
              </a:solidFill>
              <a:latin typeface="Calisto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724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Isidora\Desktop\bacteria-fungal-yeast-comparison-cell-structure-similarities-differences-cross-section-anatomy-cell-biology-1963977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2819400"/>
            <a:ext cx="5838796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52400" y="76200"/>
            <a:ext cx="3124200" cy="7620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609600" y="76200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sto MT" pitchFamily="18" charset="0"/>
                <a:ea typeface="Meiryo" pitchFamily="34" charset="-128"/>
                <a:cs typeface="Meiryo" pitchFamily="34" charset="-128"/>
              </a:rPr>
              <a:t>KVASCI</a:t>
            </a:r>
          </a:p>
        </p:txBody>
      </p:sp>
      <p:pic>
        <p:nvPicPr>
          <p:cNvPr id="16" name="Picture 3" descr="C:\Users\Isidora\Desktop\Untitl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7" y="3412966"/>
            <a:ext cx="3548063" cy="344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Isidora\Desktop\candida-albicans-type-yeast-causes-candidiasis-fungal-infection-gastrointestinal-urinary-respiratory-tract-9981208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7"/>
          <a:stretch>
            <a:fillRect/>
          </a:stretch>
        </p:blipFill>
        <p:spPr bwMode="auto">
          <a:xfrm>
            <a:off x="5595937" y="533399"/>
            <a:ext cx="3525837" cy="315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1089646"/>
            <a:ext cx="373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u="sng" dirty="0">
                <a:latin typeface="Calisto MT" pitchFamily="18" charset="0"/>
              </a:rPr>
              <a:t>Patogeni kvasci:</a:t>
            </a:r>
          </a:p>
          <a:p>
            <a:pPr algn="ctr"/>
            <a:r>
              <a:rPr lang="sr-Latn-RS" sz="2400" i="1" dirty="0">
                <a:latin typeface="Calisto MT" pitchFamily="18" charset="0"/>
              </a:rPr>
              <a:t>Candida albicans</a:t>
            </a:r>
          </a:p>
          <a:p>
            <a:pPr algn="ctr"/>
            <a:r>
              <a:rPr lang="sr-Latn-RS" sz="2400" i="1" dirty="0">
                <a:latin typeface="Calisto MT" pitchFamily="18" charset="0"/>
              </a:rPr>
              <a:t>Malassezia pachydermatis</a:t>
            </a:r>
          </a:p>
          <a:p>
            <a:pPr algn="ctr"/>
            <a:r>
              <a:rPr lang="sr-Latn-RS" sz="2400" i="1" dirty="0">
                <a:latin typeface="Calisto MT" pitchFamily="18" charset="0"/>
              </a:rPr>
              <a:t>Cryptococcus neoformans</a:t>
            </a:r>
            <a:endParaRPr lang="en-US" sz="2400" i="1" dirty="0">
              <a:latin typeface="Calisto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508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sidora\Desktop\Mold-yeast-bacteria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57982"/>
            <a:ext cx="9158742" cy="322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C74429-7AF2-E541-1237-CC37E2CF84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30741" r="23334" b="26296"/>
          <a:stretch>
            <a:fillRect/>
          </a:stretch>
        </p:blipFill>
        <p:spPr>
          <a:xfrm rot="10800000">
            <a:off x="3886199" y="3809999"/>
            <a:ext cx="4485513" cy="27411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E2244B-D3C4-54CB-5E56-4DC592A7A4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4" t="24443" r="16624" b="25186"/>
          <a:stretch>
            <a:fillRect/>
          </a:stretch>
        </p:blipFill>
        <p:spPr>
          <a:xfrm rot="10800000">
            <a:off x="289775" y="3810000"/>
            <a:ext cx="3407599" cy="274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72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sidora\Desktop\drozdze-scerevisiae_11817129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5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-13855"/>
            <a:ext cx="9144000" cy="6844145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342864" y="-13855"/>
            <a:ext cx="44582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i="1" dirty="0">
                <a:solidFill>
                  <a:srgbClr val="7030A0"/>
                </a:solidFill>
                <a:latin typeface="Calisto MT" pitchFamily="18" charset="0"/>
              </a:rPr>
              <a:t>Candida </a:t>
            </a:r>
            <a:r>
              <a:rPr lang="en-US" sz="4800" b="1" i="1" dirty="0" err="1">
                <a:solidFill>
                  <a:srgbClr val="7030A0"/>
                </a:solidFill>
                <a:latin typeface="Calisto MT" pitchFamily="18" charset="0"/>
              </a:rPr>
              <a:t>albicans</a:t>
            </a:r>
            <a:endParaRPr lang="en-US" sz="4800" b="1" i="1" dirty="0">
              <a:solidFill>
                <a:srgbClr val="7030A0"/>
              </a:solidFill>
              <a:latin typeface="Calisto MT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3855" y="762000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latin typeface="Calisto MT" pitchFamily="18" charset="0"/>
              </a:rPr>
              <a:t>O</a:t>
            </a:r>
            <a:r>
              <a:rPr lang="sr-Latn-RS" sz="2400" dirty="0">
                <a:latin typeface="Calisto MT" pitchFamily="18" charset="0"/>
              </a:rPr>
              <a:t>portunističke </a:t>
            </a:r>
            <a:r>
              <a:rPr lang="en-US" sz="2400" dirty="0" err="1">
                <a:latin typeface="Calisto MT" pitchFamily="18" charset="0"/>
              </a:rPr>
              <a:t>infekcije</a:t>
            </a:r>
            <a:r>
              <a:rPr lang="en-US" sz="2400" dirty="0">
                <a:latin typeface="Calisto MT" pitchFamily="18" charset="0"/>
              </a:rPr>
              <a:t>,</a:t>
            </a:r>
            <a:r>
              <a:rPr lang="sr-Latn-RS" sz="2400" dirty="0">
                <a:latin typeface="Calisto MT" pitchFamily="18" charset="0"/>
              </a:rPr>
              <a:t> nastaju sporadično</a:t>
            </a:r>
            <a:endParaRPr lang="en-US" sz="2400" dirty="0">
              <a:latin typeface="Calisto MT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latin typeface="Calisto MT" pitchFamily="18" charset="0"/>
              </a:rPr>
              <a:t>I</a:t>
            </a:r>
            <a:r>
              <a:rPr lang="sr-Latn-RS" sz="2400" dirty="0">
                <a:latin typeface="Calisto MT" pitchFamily="18" charset="0"/>
              </a:rPr>
              <a:t>munosupresiv</a:t>
            </a:r>
            <a:r>
              <a:rPr lang="en-US" sz="2400" dirty="0" err="1">
                <a:latin typeface="Calisto MT" pitchFamily="18" charset="0"/>
              </a:rPr>
              <a:t>na</a:t>
            </a:r>
            <a:r>
              <a:rPr lang="sr-Latn-RS" sz="2400" dirty="0">
                <a:latin typeface="Calisto MT" pitchFamily="18" charset="0"/>
              </a:rPr>
              <a:t> stanja</a:t>
            </a:r>
            <a:r>
              <a:rPr lang="en-US" sz="2400" dirty="0">
                <a:latin typeface="Calisto MT" pitchFamily="18" charset="0"/>
              </a:rPr>
              <a:t>, </a:t>
            </a:r>
            <a:r>
              <a:rPr lang="sr-Latn-RS" sz="2400" dirty="0">
                <a:latin typeface="Calisto MT" pitchFamily="18" charset="0"/>
              </a:rPr>
              <a:t>duga upotreba AB</a:t>
            </a:r>
            <a:endParaRPr lang="en-US" sz="2400" dirty="0">
              <a:latin typeface="Calisto MT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" y="1666004"/>
            <a:ext cx="56388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r-Latn-RS" sz="1600" dirty="0">
                <a:latin typeface="Calisto MT" pitchFamily="18" charset="0"/>
              </a:rPr>
              <a:t>mikotični stomatitis kod štenadi, ždrebadi i mačića,</a:t>
            </a:r>
            <a:endParaRPr lang="en-US" sz="1600" dirty="0">
              <a:latin typeface="Calisto MT" pitchFamily="18" charset="0"/>
            </a:endParaRPr>
          </a:p>
          <a:p>
            <a:pPr lvl="0"/>
            <a:r>
              <a:rPr lang="sr-Latn-RS" sz="1600" dirty="0">
                <a:latin typeface="Calisto MT" pitchFamily="18" charset="0"/>
              </a:rPr>
              <a:t>gastro-ezofagusni ulkusi kod svinja, ždrebadi i teladi,</a:t>
            </a:r>
            <a:endParaRPr lang="en-US" sz="1600" dirty="0">
              <a:latin typeface="Calisto MT" pitchFamily="18" charset="0"/>
            </a:endParaRPr>
          </a:p>
          <a:p>
            <a:pPr lvl="0"/>
            <a:r>
              <a:rPr lang="sr-Latn-RS" sz="1600" dirty="0">
                <a:latin typeface="Calisto MT" pitchFamily="18" charset="0"/>
              </a:rPr>
              <a:t>rumenitis kod teladi,</a:t>
            </a:r>
            <a:endParaRPr lang="en-US" sz="1600" dirty="0">
              <a:latin typeface="Calisto MT" pitchFamily="18" charset="0"/>
            </a:endParaRPr>
          </a:p>
          <a:p>
            <a:pPr lvl="0"/>
            <a:r>
              <a:rPr lang="sr-Latn-RS" sz="1600" dirty="0">
                <a:latin typeface="Calisto MT" pitchFamily="18" charset="0"/>
              </a:rPr>
              <a:t>enteritis i lezije na koži kod pasa,</a:t>
            </a:r>
            <a:endParaRPr lang="en-US" sz="1600" dirty="0">
              <a:latin typeface="Calisto MT" pitchFamily="18" charset="0"/>
            </a:endParaRPr>
          </a:p>
          <a:p>
            <a:pPr lvl="0"/>
            <a:r>
              <a:rPr lang="sr-Latn-RS" sz="1600" dirty="0">
                <a:latin typeface="Calisto MT" pitchFamily="18" charset="0"/>
              </a:rPr>
              <a:t>naslage u jednjaku i voljci kod pilića,</a:t>
            </a:r>
            <a:endParaRPr lang="en-US" sz="1600" dirty="0">
              <a:latin typeface="Calisto MT" pitchFamily="18" charset="0"/>
            </a:endParaRPr>
          </a:p>
          <a:p>
            <a:pPr lvl="0"/>
            <a:r>
              <a:rPr lang="sr-Latn-RS" sz="1600" dirty="0">
                <a:latin typeface="Calisto MT" pitchFamily="18" charset="0"/>
              </a:rPr>
              <a:t>smanjena fertilnost, abortus i mastitis kod krava,</a:t>
            </a:r>
            <a:endParaRPr lang="en-US" sz="1600" dirty="0">
              <a:latin typeface="Calisto MT" pitchFamily="18" charset="0"/>
            </a:endParaRPr>
          </a:p>
          <a:p>
            <a:pPr lvl="0"/>
            <a:r>
              <a:rPr lang="sr-Latn-RS" sz="1600" dirty="0">
                <a:latin typeface="Calisto MT" pitchFamily="18" charset="0"/>
              </a:rPr>
              <a:t>piometra kod kobila,</a:t>
            </a:r>
            <a:endParaRPr lang="en-US" sz="1600" dirty="0">
              <a:latin typeface="Calisto MT" pitchFamily="18" charset="0"/>
            </a:endParaRPr>
          </a:p>
          <a:p>
            <a:pPr lvl="0"/>
            <a:r>
              <a:rPr lang="sr-Latn-RS" sz="1600" dirty="0">
                <a:latin typeface="Calisto MT" pitchFamily="18" charset="0"/>
              </a:rPr>
              <a:t>urocistitis i piotoraks kod mačaka,</a:t>
            </a:r>
            <a:endParaRPr lang="en-US" sz="1600" dirty="0">
              <a:latin typeface="Calisto MT" pitchFamily="18" charset="0"/>
            </a:endParaRPr>
          </a:p>
          <a:p>
            <a:r>
              <a:rPr lang="sr-Latn-RS" sz="1600" dirty="0">
                <a:latin typeface="Calisto MT" pitchFamily="18" charset="0"/>
              </a:rPr>
              <a:t>disiminovane infekcije kod pasa, mašaka, svinja i teladi</a:t>
            </a:r>
            <a:endParaRPr lang="en-US" sz="1600" dirty="0">
              <a:latin typeface="Calisto MT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9195" y="1716297"/>
            <a:ext cx="228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C00000"/>
                </a:solidFill>
                <a:latin typeface="Calisto MT" pitchFamily="18" charset="0"/>
              </a:rPr>
              <a:t>Oralna</a:t>
            </a:r>
            <a:r>
              <a:rPr lang="en-US" sz="2400" dirty="0">
                <a:solidFill>
                  <a:srgbClr val="C00000"/>
                </a:solidFill>
                <a:latin typeface="Calisto MT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Calisto MT" pitchFamily="18" charset="0"/>
              </a:rPr>
              <a:t>crevna</a:t>
            </a:r>
            <a:r>
              <a:rPr lang="en-US" sz="2400" dirty="0">
                <a:solidFill>
                  <a:srgbClr val="C00000"/>
                </a:solidFill>
                <a:latin typeface="Calisto MT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Calisto MT" pitchFamily="18" charset="0"/>
              </a:rPr>
              <a:t>vaginalna</a:t>
            </a:r>
            <a:r>
              <a:rPr lang="en-US" sz="2400" dirty="0">
                <a:solidFill>
                  <a:srgbClr val="C00000"/>
                </a:solidFill>
                <a:latin typeface="Calisto MT" pitchFamily="18" charset="0"/>
              </a:rPr>
              <a:t>, </a:t>
            </a:r>
          </a:p>
          <a:p>
            <a:pPr algn="ctr"/>
            <a:r>
              <a:rPr lang="en-US" sz="2400" dirty="0" err="1">
                <a:solidFill>
                  <a:srgbClr val="C00000"/>
                </a:solidFill>
                <a:latin typeface="Calisto MT" pitchFamily="18" charset="0"/>
              </a:rPr>
              <a:t>kutana</a:t>
            </a:r>
            <a:endParaRPr lang="en-US" sz="2400" dirty="0">
              <a:solidFill>
                <a:srgbClr val="C00000"/>
              </a:solidFill>
              <a:latin typeface="Calisto MT" pitchFamily="18" charset="0"/>
            </a:endParaRPr>
          </a:p>
          <a:p>
            <a:pPr algn="ctr"/>
            <a:r>
              <a:rPr lang="en-US" sz="2400" dirty="0" err="1">
                <a:solidFill>
                  <a:srgbClr val="C00000"/>
                </a:solidFill>
                <a:latin typeface="Calisto MT" pitchFamily="18" charset="0"/>
              </a:rPr>
              <a:t>sistemska</a:t>
            </a:r>
            <a:r>
              <a:rPr lang="en-US" sz="2400" dirty="0">
                <a:solidFill>
                  <a:srgbClr val="C00000"/>
                </a:solidFill>
                <a:latin typeface="Calisto MT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listo MT" pitchFamily="18" charset="0"/>
              </a:rPr>
              <a:t>kandidijaza</a:t>
            </a:r>
            <a:endParaRPr lang="en-US" sz="2400" dirty="0">
              <a:solidFill>
                <a:srgbClr val="C00000"/>
              </a:solidFill>
              <a:latin typeface="Calisto MT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267200" y="2667000"/>
            <a:ext cx="9906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098" name="Picture 2" descr="C:\Users\Isidora\Desktop\Candidiasis-bucal-y-de-buche-aviar1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4431144"/>
            <a:ext cx="3598718" cy="239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Isidora\Desktop\Macroscopic-lesions-of-candidiasis-on-the-tongue-dorsum-characterized-by-pseudomembranou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4191001"/>
            <a:ext cx="275477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Isidora\Desktop\figure-fig3_Q3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802" y="4086572"/>
            <a:ext cx="27813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413" y="1822949"/>
            <a:ext cx="1518805" cy="197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3483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7800" y="-76200"/>
            <a:ext cx="68738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i="1" dirty="0">
                <a:solidFill>
                  <a:srgbClr val="7030A0"/>
                </a:solidFill>
                <a:latin typeface="Calisto MT" pitchFamily="18" charset="0"/>
              </a:rPr>
              <a:t>Malassezia </a:t>
            </a:r>
            <a:r>
              <a:rPr lang="en-US" sz="4800" b="1" i="1" dirty="0" err="1">
                <a:solidFill>
                  <a:srgbClr val="7030A0"/>
                </a:solidFill>
                <a:latin typeface="Calisto MT" pitchFamily="18" charset="0"/>
              </a:rPr>
              <a:t>pachydermatis</a:t>
            </a:r>
            <a:endParaRPr lang="en-US" sz="4800" b="1" i="1" dirty="0">
              <a:solidFill>
                <a:srgbClr val="7030A0"/>
              </a:solidFill>
              <a:latin typeface="Calisto MT" pitchFamily="18" charset="0"/>
            </a:endParaRPr>
          </a:p>
        </p:txBody>
      </p:sp>
      <p:pic>
        <p:nvPicPr>
          <p:cNvPr id="5123" name="Picture 3" descr="C:\Users\Isidora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775" y="754797"/>
            <a:ext cx="4468673" cy="318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Isidora\Desktop\cki_mal_img01_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61" y="4082036"/>
            <a:ext cx="3253625" cy="225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Isidora\Desktop\downlo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31" y="762000"/>
            <a:ext cx="2650369" cy="289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Isidora\Desktop\12917_2021_3066_Fig1_HTM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543" y="2695754"/>
            <a:ext cx="2732314" cy="364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Isidora\Desktop\interdigital-skin-of-dog-with-malassezia-dermatiti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27" y="3726300"/>
            <a:ext cx="2720975" cy="252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33727" y="754797"/>
            <a:ext cx="2720975" cy="5493603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9031" y="6385449"/>
            <a:ext cx="8746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latin typeface="Calisto MT" pitchFamily="18" charset="0"/>
              </a:rPr>
              <a:t>DERMATITIS                               </a:t>
            </a:r>
            <a:r>
              <a:rPr lang="en-US" sz="2400" b="1" dirty="0">
                <a:latin typeface="Calisto MT" pitchFamily="18" charset="0"/>
              </a:rPr>
              <a:t>OTITIS EXTERNA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6190802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5977</TotalTime>
  <Words>934</Words>
  <Application>Microsoft Office PowerPoint</Application>
  <PresentationFormat>On-screen Show (4:3)</PresentationFormat>
  <Paragraphs>208</Paragraphs>
  <Slides>36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Calisto MT</vt:lpstr>
      <vt:lpstr>Garamond</vt:lpstr>
      <vt:lpstr>Wingdings 2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Isidora</dc:creator>
  <cp:lastModifiedBy>Isidora Prosic</cp:lastModifiedBy>
  <cp:revision>85</cp:revision>
  <dcterms:created xsi:type="dcterms:W3CDTF">2006-08-16T00:00:00Z</dcterms:created>
  <dcterms:modified xsi:type="dcterms:W3CDTF">2026-05-13T05:59:34Z</dcterms:modified>
</cp:coreProperties>
</file>