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47" r:id="rId2"/>
    <p:sldId id="368"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92" r:id="rId24"/>
    <p:sldId id="389" r:id="rId25"/>
    <p:sldId id="390" r:id="rId26"/>
    <p:sldId id="391" r:id="rId27"/>
    <p:sldId id="257" r:id="rId28"/>
    <p:sldId id="258" r:id="rId29"/>
    <p:sldId id="259" r:id="rId30"/>
    <p:sldId id="286" r:id="rId31"/>
    <p:sldId id="287" r:id="rId32"/>
    <p:sldId id="261" r:id="rId33"/>
    <p:sldId id="288" r:id="rId34"/>
    <p:sldId id="289" r:id="rId35"/>
    <p:sldId id="263" r:id="rId36"/>
    <p:sldId id="264" r:id="rId37"/>
    <p:sldId id="290" r:id="rId38"/>
    <p:sldId id="350" r:id="rId39"/>
    <p:sldId id="266" r:id="rId40"/>
    <p:sldId id="267" r:id="rId41"/>
    <p:sldId id="291" r:id="rId42"/>
    <p:sldId id="268" r:id="rId43"/>
    <p:sldId id="351" r:id="rId44"/>
    <p:sldId id="265" r:id="rId45"/>
    <p:sldId id="352" r:id="rId46"/>
    <p:sldId id="292" r:id="rId47"/>
    <p:sldId id="353" r:id="rId48"/>
    <p:sldId id="314" r:id="rId49"/>
    <p:sldId id="269" r:id="rId50"/>
    <p:sldId id="354" r:id="rId51"/>
    <p:sldId id="294" r:id="rId52"/>
    <p:sldId id="317" r:id="rId53"/>
    <p:sldId id="318" r:id="rId54"/>
    <p:sldId id="272" r:id="rId55"/>
    <p:sldId id="355" r:id="rId56"/>
    <p:sldId id="296" r:id="rId57"/>
    <p:sldId id="319" r:id="rId58"/>
    <p:sldId id="274" r:id="rId59"/>
    <p:sldId id="356" r:id="rId60"/>
    <p:sldId id="320" r:id="rId61"/>
    <p:sldId id="276" r:id="rId62"/>
    <p:sldId id="297" r:id="rId63"/>
    <p:sldId id="357" r:id="rId64"/>
    <p:sldId id="321" r:id="rId65"/>
    <p:sldId id="278" r:id="rId66"/>
    <p:sldId id="358" r:id="rId67"/>
    <p:sldId id="298" r:id="rId68"/>
    <p:sldId id="322" r:id="rId69"/>
    <p:sldId id="279" r:id="rId70"/>
    <p:sldId id="359" r:id="rId71"/>
    <p:sldId id="323" r:id="rId72"/>
    <p:sldId id="280" r:id="rId73"/>
    <p:sldId id="299" r:id="rId74"/>
    <p:sldId id="360" r:id="rId75"/>
    <p:sldId id="324" r:id="rId76"/>
    <p:sldId id="281" r:id="rId77"/>
    <p:sldId id="282" r:id="rId78"/>
    <p:sldId id="344" r:id="rId79"/>
    <p:sldId id="302" r:id="rId80"/>
    <p:sldId id="300" r:id="rId81"/>
    <p:sldId id="304" r:id="rId82"/>
    <p:sldId id="335" r:id="rId83"/>
    <p:sldId id="283" r:id="rId84"/>
    <p:sldId id="361" r:id="rId85"/>
    <p:sldId id="349" r:id="rId86"/>
    <p:sldId id="348" r:id="rId87"/>
    <p:sldId id="307" r:id="rId88"/>
    <p:sldId id="346" r:id="rId89"/>
    <p:sldId id="328" r:id="rId90"/>
    <p:sldId id="284" r:id="rId91"/>
    <p:sldId id="285" r:id="rId92"/>
    <p:sldId id="362" r:id="rId93"/>
    <p:sldId id="327" r:id="rId94"/>
    <p:sldId id="325" r:id="rId95"/>
    <p:sldId id="363" r:id="rId96"/>
    <p:sldId id="329" r:id="rId97"/>
    <p:sldId id="364" r:id="rId98"/>
    <p:sldId id="336" r:id="rId99"/>
    <p:sldId id="365" r:id="rId100"/>
    <p:sldId id="337" r:id="rId101"/>
    <p:sldId id="366" r:id="rId102"/>
    <p:sldId id="338" r:id="rId103"/>
    <p:sldId id="339" r:id="rId104"/>
    <p:sldId id="340" r:id="rId105"/>
    <p:sldId id="341"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23447F95-A8CD-429C-AF3D-E0898E747055}" type="datetimeFigureOut">
              <a:rPr lang="en-US" smtClean="0"/>
              <a:pPr/>
              <a:t>21-Apr-26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E378D0A-AE90-4B5F-9159-D971FCDB7F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447F95-A8CD-429C-AF3D-E0898E747055}" type="datetimeFigureOut">
              <a:rPr lang="en-US" smtClean="0"/>
              <a:pPr/>
              <a:t>21-Apr-26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78D0A-AE90-4B5F-9159-D971FCDB7F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447F95-A8CD-429C-AF3D-E0898E747055}" type="datetimeFigureOut">
              <a:rPr lang="en-US" smtClean="0"/>
              <a:pPr/>
              <a:t>21-Apr-26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78D0A-AE90-4B5F-9159-D971FCDB7F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lvl1pPr>
              <a:defRPr sz="2800">
                <a:latin typeface="Times New Roman" pitchFamily="18" charset="0"/>
                <a:cs typeface="Times New Roman" pitchFamily="18"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fld id="{23447F95-A8CD-429C-AF3D-E0898E747055}" type="datetimeFigureOut">
              <a:rPr lang="en-US" smtClean="0"/>
              <a:pPr/>
              <a:t>21-Apr-26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E378D0A-AE90-4B5F-9159-D971FCDB7F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23447F95-A8CD-429C-AF3D-E0898E747055}" type="datetimeFigureOut">
              <a:rPr lang="en-US" smtClean="0"/>
              <a:pPr/>
              <a:t>21-Apr-26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E378D0A-AE90-4B5F-9159-D971FCDB7FD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23447F95-A8CD-429C-AF3D-E0898E747055}" type="datetimeFigureOut">
              <a:rPr lang="en-US" smtClean="0"/>
              <a:pPr/>
              <a:t>21-Apr-26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E378D0A-AE90-4B5F-9159-D971FCDB7F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23447F95-A8CD-429C-AF3D-E0898E747055}" type="datetimeFigureOut">
              <a:rPr lang="en-US" smtClean="0"/>
              <a:pPr/>
              <a:t>21-Apr-26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E378D0A-AE90-4B5F-9159-D971FCDB7FD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23447F95-A8CD-429C-AF3D-E0898E747055}" type="datetimeFigureOut">
              <a:rPr lang="en-US" smtClean="0"/>
              <a:pPr/>
              <a:t>21-Apr-26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78D0A-AE90-4B5F-9159-D971FCDB7F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447F95-A8CD-429C-AF3D-E0898E747055}" type="datetimeFigureOut">
              <a:rPr lang="en-US" smtClean="0"/>
              <a:pPr/>
              <a:t>21-Apr-26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78D0A-AE90-4B5F-9159-D971FCDB7F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23447F95-A8CD-429C-AF3D-E0898E747055}" type="datetimeFigureOut">
              <a:rPr lang="en-US" smtClean="0"/>
              <a:pPr/>
              <a:t>21-Apr-26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78D0A-AE90-4B5F-9159-D971FCDB7F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23447F95-A8CD-429C-AF3D-E0898E747055}" type="datetimeFigureOut">
              <a:rPr lang="en-US" smtClean="0"/>
              <a:pPr/>
              <a:t>21-Apr-26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E378D0A-AE90-4B5F-9159-D971FCDB7FD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47F95-A8CD-429C-AF3D-E0898E747055}" type="datetimeFigureOut">
              <a:rPr lang="en-US" smtClean="0"/>
              <a:pPr/>
              <a:t>21-Apr-26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E378D0A-AE90-4B5F-9159-D971FCDB7FD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686800" cy="4525963"/>
          </a:xfrm>
        </p:spPr>
        <p:txBody>
          <a:bodyPr>
            <a:normAutofit/>
          </a:bodyPr>
          <a:lstStyle/>
          <a:p>
            <a:pPr>
              <a:buNone/>
            </a:pPr>
            <a:r>
              <a:rPr lang="sr-Latn-RS" sz="3200" dirty="0"/>
              <a:t>Opšte osobine virusa</a:t>
            </a:r>
            <a:endParaRPr lang="en-US" sz="3200" dirty="0">
              <a:latin typeface="Times New Roman" pitchFamily="18" charset="0"/>
              <a:cs typeface="Times New Roman" pitchFamily="18" charset="0"/>
            </a:endParaRPr>
          </a:p>
          <a:p>
            <a:pPr>
              <a:buNone/>
            </a:pPr>
            <a:r>
              <a:rPr lang="sr-Latn-RS" sz="3200" dirty="0">
                <a:latin typeface="Times New Roman" pitchFamily="18" charset="0"/>
                <a:cs typeface="Times New Roman" pitchFamily="18" charset="0"/>
              </a:rPr>
              <a:t>Hemijski sastav virusa</a:t>
            </a:r>
          </a:p>
          <a:p>
            <a:pPr>
              <a:buNone/>
            </a:pPr>
            <a:r>
              <a:rPr lang="sr-Latn-RS" sz="3200" dirty="0">
                <a:latin typeface="Times New Roman" pitchFamily="18" charset="0"/>
                <a:cs typeface="Times New Roman" pitchFamily="18" charset="0"/>
              </a:rPr>
              <a:t>Uticaj fizičko-hemijskih faktora na viruse</a:t>
            </a:r>
          </a:p>
          <a:p>
            <a:pPr>
              <a:buNone/>
            </a:pPr>
            <a:r>
              <a:rPr lang="sr-Latn-RS" sz="3200" dirty="0">
                <a:latin typeface="Times New Roman" pitchFamily="18" charset="0"/>
                <a:cs typeface="Times New Roman" pitchFamily="18" charset="0"/>
              </a:rPr>
              <a:t>Replikacija virusa</a:t>
            </a:r>
          </a:p>
          <a:p>
            <a:pPr>
              <a:buNone/>
            </a:pPr>
            <a:r>
              <a:rPr lang="sr-Latn-RS" sz="3200" dirty="0">
                <a:latin typeface="Times New Roman" pitchFamily="18" charset="0"/>
                <a:cs typeface="Times New Roman" pitchFamily="18" charset="0"/>
              </a:rPr>
              <a:t>Bakteriofagi</a:t>
            </a:r>
            <a:endParaRPr lang="en-US" sz="3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US" sz="3400" dirty="0" err="1"/>
              <a:t>Virusi</a:t>
            </a:r>
            <a:r>
              <a:rPr lang="en-US" sz="3400" dirty="0"/>
              <a:t> </a:t>
            </a:r>
            <a:r>
              <a:rPr lang="en-US" sz="3400" dirty="0" err="1"/>
              <a:t>mogu</a:t>
            </a:r>
            <a:r>
              <a:rPr lang="en-US" sz="3400" dirty="0"/>
              <a:t> </a:t>
            </a:r>
            <a:r>
              <a:rPr lang="en-US" sz="3400" dirty="0" err="1"/>
              <a:t>biti</a:t>
            </a:r>
            <a:r>
              <a:rPr lang="en-US" sz="3400" dirty="0"/>
              <a:t> </a:t>
            </a:r>
            <a:r>
              <a:rPr lang="en-US" sz="3400" dirty="0" err="1"/>
              <a:t>različitog</a:t>
            </a:r>
            <a:r>
              <a:rPr lang="en-US" sz="3400" dirty="0"/>
              <a:t> </a:t>
            </a:r>
            <a:r>
              <a:rPr lang="en-US" sz="3400" dirty="0" err="1"/>
              <a:t>oblika</a:t>
            </a:r>
            <a:r>
              <a:rPr lang="en-US" sz="3400" dirty="0"/>
              <a:t> </a:t>
            </a:r>
            <a:r>
              <a:rPr lang="en-US" sz="3400" dirty="0" err="1"/>
              <a:t>tako</a:t>
            </a:r>
            <a:r>
              <a:rPr lang="en-US" sz="3400" dirty="0"/>
              <a:t> da </a:t>
            </a:r>
            <a:r>
              <a:rPr lang="en-US" sz="3400" dirty="0" err="1"/>
              <a:t>njihovi</a:t>
            </a:r>
            <a:r>
              <a:rPr lang="en-US" sz="3400" dirty="0"/>
              <a:t> </a:t>
            </a:r>
            <a:r>
              <a:rPr lang="en-US" sz="3400" dirty="0" err="1"/>
              <a:t>virioni</a:t>
            </a:r>
            <a:r>
              <a:rPr lang="en-US" sz="3400" dirty="0"/>
              <a:t> </a:t>
            </a:r>
            <a:r>
              <a:rPr lang="en-US" sz="3400" dirty="0" err="1"/>
              <a:t>mogu</a:t>
            </a:r>
            <a:r>
              <a:rPr lang="en-US" sz="3400" dirty="0"/>
              <a:t> </a:t>
            </a:r>
            <a:r>
              <a:rPr lang="en-US" sz="3400" dirty="0" err="1"/>
              <a:t>biti</a:t>
            </a:r>
            <a:r>
              <a:rPr lang="en-US" sz="3400" dirty="0"/>
              <a:t> </a:t>
            </a:r>
            <a:r>
              <a:rPr lang="en-US" sz="3400" dirty="0" err="1">
                <a:solidFill>
                  <a:srgbClr val="FF0000"/>
                </a:solidFill>
              </a:rPr>
              <a:t>štapićasti</a:t>
            </a:r>
            <a:r>
              <a:rPr lang="en-US" sz="3400" dirty="0">
                <a:solidFill>
                  <a:srgbClr val="FF0000"/>
                </a:solidFill>
              </a:rPr>
              <a:t>, </a:t>
            </a:r>
            <a:r>
              <a:rPr lang="en-US" sz="3400" dirty="0" err="1">
                <a:solidFill>
                  <a:srgbClr val="FF0000"/>
                </a:solidFill>
              </a:rPr>
              <a:t>sferični</a:t>
            </a:r>
            <a:r>
              <a:rPr lang="en-US" sz="3400" dirty="0">
                <a:solidFill>
                  <a:srgbClr val="FF0000"/>
                </a:solidFill>
              </a:rPr>
              <a:t> (</a:t>
            </a:r>
            <a:r>
              <a:rPr lang="en-US" sz="3400" dirty="0" err="1">
                <a:solidFill>
                  <a:srgbClr val="FF0000"/>
                </a:solidFill>
              </a:rPr>
              <a:t>okruglasti</a:t>
            </a:r>
            <a:r>
              <a:rPr lang="en-US" sz="3400" dirty="0">
                <a:solidFill>
                  <a:srgbClr val="FF0000"/>
                </a:solidFill>
              </a:rPr>
              <a:t>),</a:t>
            </a:r>
            <a:r>
              <a:rPr lang="en-US" sz="3400" dirty="0" err="1">
                <a:solidFill>
                  <a:srgbClr val="FF0000"/>
                </a:solidFill>
              </a:rPr>
              <a:t>kuboidni</a:t>
            </a:r>
            <a:r>
              <a:rPr lang="en-US" sz="3400" dirty="0">
                <a:solidFill>
                  <a:srgbClr val="FF0000"/>
                </a:solidFill>
              </a:rPr>
              <a:t> (</a:t>
            </a:r>
            <a:r>
              <a:rPr lang="en-US" sz="3400" dirty="0" err="1">
                <a:solidFill>
                  <a:srgbClr val="FF0000"/>
                </a:solidFill>
              </a:rPr>
              <a:t>kao</a:t>
            </a:r>
            <a:r>
              <a:rPr lang="en-US" sz="3400" dirty="0">
                <a:solidFill>
                  <a:srgbClr val="FF0000"/>
                </a:solidFill>
              </a:rPr>
              <a:t> </a:t>
            </a:r>
            <a:r>
              <a:rPr lang="en-US" sz="3400" dirty="0" err="1">
                <a:solidFill>
                  <a:srgbClr val="FF0000"/>
                </a:solidFill>
              </a:rPr>
              <a:t>kutija</a:t>
            </a:r>
            <a:r>
              <a:rPr lang="en-US" sz="3400" dirty="0">
                <a:solidFill>
                  <a:srgbClr val="FF0000"/>
                </a:solidFill>
              </a:rPr>
              <a:t> </a:t>
            </a:r>
            <a:r>
              <a:rPr lang="en-US" sz="3400" dirty="0" err="1">
                <a:solidFill>
                  <a:srgbClr val="FF0000"/>
                </a:solidFill>
              </a:rPr>
              <a:t>šibica</a:t>
            </a:r>
            <a:r>
              <a:rPr lang="en-US" sz="3400" dirty="0">
                <a:solidFill>
                  <a:srgbClr val="FF0000"/>
                </a:solidFill>
              </a:rPr>
              <a:t> </a:t>
            </a:r>
            <a:r>
              <a:rPr lang="en-US" sz="3400" dirty="0" err="1">
                <a:solidFill>
                  <a:srgbClr val="FF0000"/>
                </a:solidFill>
              </a:rPr>
              <a:t>sa</a:t>
            </a:r>
            <a:r>
              <a:rPr lang="en-US" sz="3400" dirty="0">
                <a:solidFill>
                  <a:srgbClr val="FF0000"/>
                </a:solidFill>
              </a:rPr>
              <a:t> </a:t>
            </a:r>
            <a:r>
              <a:rPr lang="en-US" sz="3400" dirty="0" err="1">
                <a:solidFill>
                  <a:srgbClr val="FF0000"/>
                </a:solidFill>
              </a:rPr>
              <a:t>zaobljenim</a:t>
            </a:r>
            <a:r>
              <a:rPr lang="en-US" sz="3400" dirty="0">
                <a:solidFill>
                  <a:srgbClr val="FF0000"/>
                </a:solidFill>
              </a:rPr>
              <a:t> </a:t>
            </a:r>
            <a:r>
              <a:rPr lang="en-US" sz="3400" dirty="0" err="1">
                <a:solidFill>
                  <a:srgbClr val="FF0000"/>
                </a:solidFill>
              </a:rPr>
              <a:t>krajevima</a:t>
            </a:r>
            <a:r>
              <a:rPr lang="en-US" sz="3400" dirty="0">
                <a:solidFill>
                  <a:srgbClr val="FF0000"/>
                </a:solidFill>
              </a:rPr>
              <a:t>), </a:t>
            </a:r>
            <a:r>
              <a:rPr lang="en-US" sz="3400" dirty="0" err="1">
                <a:solidFill>
                  <a:srgbClr val="FF0000"/>
                </a:solidFill>
              </a:rPr>
              <a:t>končasti</a:t>
            </a:r>
            <a:r>
              <a:rPr lang="en-US" sz="3400" dirty="0">
                <a:solidFill>
                  <a:srgbClr val="FF0000"/>
                </a:solidFill>
              </a:rPr>
              <a:t> (</a:t>
            </a:r>
            <a:r>
              <a:rPr lang="en-US" sz="3400" dirty="0" err="1">
                <a:solidFill>
                  <a:srgbClr val="FF0000"/>
                </a:solidFill>
              </a:rPr>
              <a:t>filamentozni</a:t>
            </a:r>
            <a:r>
              <a:rPr lang="en-US" sz="3400" dirty="0">
                <a:solidFill>
                  <a:srgbClr val="FF0000"/>
                </a:solidFill>
              </a:rPr>
              <a:t>), </a:t>
            </a:r>
            <a:r>
              <a:rPr lang="en-US" sz="3400" dirty="0" err="1">
                <a:solidFill>
                  <a:srgbClr val="FF0000"/>
                </a:solidFill>
              </a:rPr>
              <a:t>oblika</a:t>
            </a:r>
            <a:r>
              <a:rPr lang="en-US" sz="3400" dirty="0">
                <a:solidFill>
                  <a:srgbClr val="FF0000"/>
                </a:solidFill>
              </a:rPr>
              <a:t> </a:t>
            </a:r>
            <a:r>
              <a:rPr lang="en-US" sz="3400" dirty="0" err="1">
                <a:solidFill>
                  <a:srgbClr val="FF0000"/>
                </a:solidFill>
              </a:rPr>
              <a:t>puščanog</a:t>
            </a:r>
            <a:r>
              <a:rPr lang="en-US" sz="3400" dirty="0">
                <a:solidFill>
                  <a:srgbClr val="FF0000"/>
                </a:solidFill>
              </a:rPr>
              <a:t> </a:t>
            </a:r>
            <a:r>
              <a:rPr lang="en-US" sz="3400" dirty="0" err="1">
                <a:solidFill>
                  <a:srgbClr val="FF0000"/>
                </a:solidFill>
              </a:rPr>
              <a:t>zrna</a:t>
            </a:r>
            <a:r>
              <a:rPr lang="en-US" sz="3400" dirty="0">
                <a:solidFill>
                  <a:srgbClr val="FF0000"/>
                </a:solidFill>
              </a:rPr>
              <a:t> (</a:t>
            </a:r>
            <a:r>
              <a:rPr lang="en-US" sz="3400" dirty="0" err="1">
                <a:solidFill>
                  <a:srgbClr val="FF0000"/>
                </a:solidFill>
              </a:rPr>
              <a:t>štapićasti</a:t>
            </a:r>
            <a:r>
              <a:rPr lang="en-US" sz="3400" dirty="0">
                <a:solidFill>
                  <a:srgbClr val="FF0000"/>
                </a:solidFill>
              </a:rPr>
              <a:t> </a:t>
            </a:r>
            <a:r>
              <a:rPr lang="en-US" sz="3400" dirty="0" err="1">
                <a:solidFill>
                  <a:srgbClr val="FF0000"/>
                </a:solidFill>
              </a:rPr>
              <a:t>sa</a:t>
            </a:r>
            <a:r>
              <a:rPr lang="en-US" sz="3400" dirty="0">
                <a:solidFill>
                  <a:srgbClr val="FF0000"/>
                </a:solidFill>
              </a:rPr>
              <a:t> </a:t>
            </a:r>
            <a:r>
              <a:rPr lang="en-US" sz="3400" dirty="0" err="1">
                <a:solidFill>
                  <a:srgbClr val="FF0000"/>
                </a:solidFill>
              </a:rPr>
              <a:t>jednim</a:t>
            </a:r>
            <a:r>
              <a:rPr lang="en-US" sz="3400" dirty="0">
                <a:solidFill>
                  <a:srgbClr val="FF0000"/>
                </a:solidFill>
              </a:rPr>
              <a:t> </a:t>
            </a:r>
            <a:r>
              <a:rPr lang="en-US" sz="3400" dirty="0" err="1">
                <a:solidFill>
                  <a:srgbClr val="FF0000"/>
                </a:solidFill>
              </a:rPr>
              <a:t>zaobljenim</a:t>
            </a:r>
            <a:r>
              <a:rPr lang="en-US" sz="3400" dirty="0">
                <a:solidFill>
                  <a:srgbClr val="FF0000"/>
                </a:solidFill>
              </a:rPr>
              <a:t> i </a:t>
            </a:r>
            <a:r>
              <a:rPr lang="en-US" sz="3400" dirty="0" err="1">
                <a:solidFill>
                  <a:srgbClr val="FF0000"/>
                </a:solidFill>
              </a:rPr>
              <a:t>drugim</a:t>
            </a:r>
            <a:r>
              <a:rPr lang="en-US" sz="3400" dirty="0">
                <a:solidFill>
                  <a:srgbClr val="FF0000"/>
                </a:solidFill>
              </a:rPr>
              <a:t> </a:t>
            </a:r>
            <a:r>
              <a:rPr lang="en-US" sz="3400" dirty="0" err="1">
                <a:solidFill>
                  <a:srgbClr val="FF0000"/>
                </a:solidFill>
              </a:rPr>
              <a:t>ravno</a:t>
            </a:r>
            <a:r>
              <a:rPr lang="en-US" sz="3400" dirty="0">
                <a:solidFill>
                  <a:srgbClr val="FF0000"/>
                </a:solidFill>
              </a:rPr>
              <a:t> </a:t>
            </a:r>
            <a:r>
              <a:rPr lang="en-US" sz="3400" dirty="0" err="1">
                <a:solidFill>
                  <a:srgbClr val="FF0000"/>
                </a:solidFill>
              </a:rPr>
              <a:t>zasečenim</a:t>
            </a:r>
            <a:r>
              <a:rPr lang="en-US" sz="3400" dirty="0">
                <a:solidFill>
                  <a:srgbClr val="FF0000"/>
                </a:solidFill>
              </a:rPr>
              <a:t> </a:t>
            </a:r>
            <a:r>
              <a:rPr lang="en-US" sz="3400" dirty="0" err="1">
                <a:solidFill>
                  <a:srgbClr val="FF0000"/>
                </a:solidFill>
              </a:rPr>
              <a:t>krajem</a:t>
            </a:r>
            <a:r>
              <a:rPr lang="en-US" sz="3400" dirty="0">
                <a:solidFill>
                  <a:srgbClr val="FF0000"/>
                </a:solidFill>
              </a:rPr>
              <a:t>) </a:t>
            </a:r>
            <a:r>
              <a:rPr lang="en-US" sz="3400" dirty="0" err="1">
                <a:solidFill>
                  <a:srgbClr val="FF0000"/>
                </a:solidFill>
              </a:rPr>
              <a:t>ili</a:t>
            </a:r>
            <a:r>
              <a:rPr lang="en-US" sz="3400" dirty="0">
                <a:solidFill>
                  <a:srgbClr val="FF0000"/>
                </a:solidFill>
              </a:rPr>
              <a:t> </a:t>
            </a:r>
            <a:r>
              <a:rPr lang="en-US" sz="3400" dirty="0" err="1">
                <a:solidFill>
                  <a:srgbClr val="FF0000"/>
                </a:solidFill>
              </a:rPr>
              <a:t>oblika</a:t>
            </a:r>
            <a:r>
              <a:rPr lang="en-US" sz="3400" dirty="0">
                <a:solidFill>
                  <a:srgbClr val="FF0000"/>
                </a:solidFill>
              </a:rPr>
              <a:t> </a:t>
            </a:r>
            <a:r>
              <a:rPr lang="en-US" sz="3400" dirty="0" err="1">
                <a:solidFill>
                  <a:srgbClr val="FF0000"/>
                </a:solidFill>
              </a:rPr>
              <a:t>spermatozoida</a:t>
            </a:r>
            <a:r>
              <a:rPr lang="en-US" sz="3400" dirty="0">
                <a:solidFill>
                  <a:srgbClr val="FF0000"/>
                </a:solidFill>
              </a:rPr>
              <a:t> (</a:t>
            </a:r>
            <a:r>
              <a:rPr lang="en-US" sz="3400" dirty="0" err="1">
                <a:solidFill>
                  <a:srgbClr val="FF0000"/>
                </a:solidFill>
              </a:rPr>
              <a:t>bakteriofagi</a:t>
            </a:r>
            <a:r>
              <a:rPr lang="en-US" sz="3400" dirty="0">
                <a:solidFill>
                  <a:srgbClr val="FF0000"/>
                </a:solidFill>
              </a:rPr>
              <a:t>).</a:t>
            </a:r>
          </a:p>
          <a:p>
            <a:pPr algn="just"/>
            <a:endParaRPr lang="en-US" sz="3400" dirty="0"/>
          </a:p>
          <a:p>
            <a:pPr algn="just"/>
            <a:r>
              <a:rPr lang="en-US" sz="3400" dirty="0"/>
              <a:t>Pored toga, </a:t>
            </a:r>
            <a:r>
              <a:rPr lang="en-US" sz="3400" dirty="0" err="1"/>
              <a:t>kod</a:t>
            </a:r>
            <a:r>
              <a:rPr lang="en-US" sz="3400" dirty="0"/>
              <a:t> </a:t>
            </a:r>
            <a:r>
              <a:rPr lang="en-US" sz="3400" dirty="0" err="1"/>
              <a:t>virusa</a:t>
            </a:r>
            <a:r>
              <a:rPr lang="en-US" sz="3400" dirty="0"/>
              <a:t> </a:t>
            </a:r>
            <a:r>
              <a:rPr lang="en-US" sz="3400" dirty="0" err="1"/>
              <a:t>koji</a:t>
            </a:r>
            <a:r>
              <a:rPr lang="en-US" sz="3400" dirty="0"/>
              <a:t> </a:t>
            </a:r>
            <a:r>
              <a:rPr lang="en-US" sz="3400" dirty="0" err="1"/>
              <a:t>poseduju</a:t>
            </a:r>
            <a:r>
              <a:rPr lang="en-US" sz="3400" dirty="0"/>
              <a:t> </a:t>
            </a:r>
            <a:r>
              <a:rPr lang="en-US" sz="3400" dirty="0" err="1"/>
              <a:t>spoljašnji</a:t>
            </a:r>
            <a:r>
              <a:rPr lang="en-US" sz="3400" dirty="0"/>
              <a:t> </a:t>
            </a:r>
            <a:r>
              <a:rPr lang="en-US" sz="3400" dirty="0" err="1"/>
              <a:t>omotač</a:t>
            </a:r>
            <a:r>
              <a:rPr lang="en-US" sz="3400" dirty="0"/>
              <a:t> (</a:t>
            </a:r>
            <a:r>
              <a:rPr lang="en-US" sz="3400" dirty="0" err="1"/>
              <a:t>peplos</a:t>
            </a:r>
            <a:r>
              <a:rPr lang="en-US" sz="3400" dirty="0"/>
              <a:t>) </a:t>
            </a:r>
            <a:r>
              <a:rPr lang="en-US" sz="3400" dirty="0" err="1"/>
              <a:t>kao</a:t>
            </a:r>
            <a:r>
              <a:rPr lang="en-US" sz="3400" dirty="0"/>
              <a:t> </a:t>
            </a:r>
            <a:r>
              <a:rPr lang="en-US" sz="3400" dirty="0" err="1"/>
              <a:t>na</a:t>
            </a:r>
            <a:r>
              <a:rPr lang="en-US" sz="3400" dirty="0"/>
              <a:t> primer </a:t>
            </a:r>
            <a:r>
              <a:rPr lang="en-US" sz="3400" dirty="0" err="1"/>
              <a:t>kod</a:t>
            </a:r>
            <a:r>
              <a:rPr lang="en-US" sz="3400" dirty="0"/>
              <a:t> </a:t>
            </a:r>
            <a:r>
              <a:rPr lang="en-US" sz="3400" dirty="0" err="1"/>
              <a:t>virusa</a:t>
            </a:r>
            <a:r>
              <a:rPr lang="en-US" sz="3400" dirty="0"/>
              <a:t> </a:t>
            </a:r>
            <a:r>
              <a:rPr lang="en-US" sz="3400" dirty="0" err="1"/>
              <a:t>parainfluence</a:t>
            </a:r>
            <a:r>
              <a:rPr lang="en-US" sz="3400" dirty="0"/>
              <a:t> 3 </a:t>
            </a:r>
            <a:r>
              <a:rPr lang="en-US" sz="3400" dirty="0" err="1"/>
              <a:t>iz</a:t>
            </a:r>
            <a:r>
              <a:rPr lang="en-US" sz="3400" dirty="0"/>
              <a:t> </a:t>
            </a:r>
            <a:r>
              <a:rPr lang="en-US" sz="3400" dirty="0" err="1"/>
              <a:t>familije</a:t>
            </a:r>
            <a:r>
              <a:rPr lang="en-US" sz="3400" dirty="0"/>
              <a:t> </a:t>
            </a:r>
            <a:r>
              <a:rPr lang="en-US" sz="3400" i="1" dirty="0" err="1"/>
              <a:t>Paramyxoviridae</a:t>
            </a:r>
            <a:r>
              <a:rPr lang="en-US" sz="3400" dirty="0"/>
              <a:t> i </a:t>
            </a:r>
            <a:r>
              <a:rPr lang="en-US" sz="3400" dirty="0" err="1"/>
              <a:t>virusa</a:t>
            </a:r>
            <a:r>
              <a:rPr lang="en-US" sz="3400" dirty="0"/>
              <a:t> influence </a:t>
            </a:r>
            <a:r>
              <a:rPr lang="en-US" sz="3400" dirty="0" err="1"/>
              <a:t>iz</a:t>
            </a:r>
            <a:r>
              <a:rPr lang="en-US" sz="3400" dirty="0"/>
              <a:t> </a:t>
            </a:r>
            <a:r>
              <a:rPr lang="en-US" sz="3400" dirty="0" err="1"/>
              <a:t>familije</a:t>
            </a:r>
            <a:r>
              <a:rPr lang="en-US" sz="3400" dirty="0"/>
              <a:t> </a:t>
            </a:r>
            <a:r>
              <a:rPr lang="en-US" sz="3400" i="1" dirty="0" err="1"/>
              <a:t>Orthomyxoviridae</a:t>
            </a:r>
            <a:r>
              <a:rPr lang="en-US" sz="3400" dirty="0"/>
              <a:t> </a:t>
            </a:r>
            <a:r>
              <a:rPr lang="en-US" sz="3400" dirty="0" err="1"/>
              <a:t>prisutan</a:t>
            </a:r>
            <a:r>
              <a:rPr lang="en-US" sz="3400" dirty="0"/>
              <a:t> je i </a:t>
            </a:r>
            <a:r>
              <a:rPr lang="en-US" sz="3400" dirty="0" err="1">
                <a:solidFill>
                  <a:srgbClr val="FF0000"/>
                </a:solidFill>
              </a:rPr>
              <a:t>polimorfizam</a:t>
            </a:r>
            <a:r>
              <a:rPr lang="en-US" sz="3400" dirty="0">
                <a:solidFill>
                  <a:srgbClr val="FF0000"/>
                </a:solidFill>
              </a:rPr>
              <a:t> </a:t>
            </a:r>
            <a:r>
              <a:rPr lang="en-US" sz="3400" dirty="0" err="1">
                <a:solidFill>
                  <a:srgbClr val="FF0000"/>
                </a:solidFill>
              </a:rPr>
              <a:t>virusnih</a:t>
            </a:r>
            <a:r>
              <a:rPr lang="en-US" sz="3400" dirty="0">
                <a:solidFill>
                  <a:srgbClr val="FF0000"/>
                </a:solidFill>
              </a:rPr>
              <a:t> </a:t>
            </a:r>
            <a:r>
              <a:rPr lang="en-US" sz="3400" dirty="0" err="1">
                <a:solidFill>
                  <a:srgbClr val="FF0000"/>
                </a:solidFill>
              </a:rPr>
              <a:t>čestica</a:t>
            </a:r>
            <a:r>
              <a:rPr lang="en-US" sz="3400" dirty="0">
                <a:solidFill>
                  <a:srgbClr val="FF0000"/>
                </a:solidFill>
              </a:rPr>
              <a:t>.</a:t>
            </a: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16442207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39552" y="2204864"/>
            <a:ext cx="8229600" cy="6248400"/>
          </a:xfrm>
        </p:spPr>
        <p:txBody>
          <a:bodyPr/>
          <a:lstStyle/>
          <a:p>
            <a:pPr eaLnBrk="1" hangingPunct="1">
              <a:defRPr/>
            </a:pPr>
            <a:r>
              <a:rPr lang="sr-Latn-CS" sz="2400" dirty="0">
                <a:solidFill>
                  <a:schemeClr val="tx1"/>
                </a:solidFill>
                <a:latin typeface="Times New Roman" pitchFamily="18" charset="0"/>
              </a:rPr>
              <a:t>Posle adsorpcije faga, odvaja se njegova DNK od proteinskog dela i prodire u ćeliju.</a:t>
            </a:r>
          </a:p>
          <a:p>
            <a:pPr eaLnBrk="1" hangingPunct="1">
              <a:defRPr/>
            </a:pPr>
            <a:endParaRPr lang="sr-Latn-CS" sz="2400" dirty="0">
              <a:solidFill>
                <a:schemeClr val="tx1"/>
              </a:solidFill>
              <a:latin typeface="Times New Roman" pitchFamily="18" charset="0"/>
            </a:endParaRPr>
          </a:p>
          <a:p>
            <a:pPr eaLnBrk="1" hangingPunct="1">
              <a:defRPr/>
            </a:pPr>
            <a:r>
              <a:rPr lang="sr-Latn-CS" sz="2400" b="1" u="sng" dirty="0">
                <a:solidFill>
                  <a:schemeClr val="tx1"/>
                </a:solidFill>
                <a:latin typeface="Times New Roman" pitchFamily="18" charset="0"/>
              </a:rPr>
              <a:t>T fagi unose svoju nukleinsku kiselinu kroz centralni cilindar repa kontrakcijama proteinskih prstenova, što je slično principu rada brizgalice</a:t>
            </a:r>
            <a:r>
              <a:rPr lang="sr-Latn-CS" sz="2400" b="1" dirty="0">
                <a:solidFill>
                  <a:schemeClr val="tx1"/>
                </a:solidFill>
                <a:latin typeface="Times New Roman" pitchFamily="18" charset="0"/>
              </a:rPr>
              <a:t>.</a:t>
            </a:r>
          </a:p>
          <a:p>
            <a:pPr eaLnBrk="1" hangingPunct="1">
              <a:defRPr/>
            </a:pPr>
            <a:endParaRPr lang="sr-Latn-CS" sz="2000" dirty="0">
              <a:solidFill>
                <a:schemeClr val="tx1"/>
              </a:solidFill>
              <a:latin typeface="Times New Roman" pitchFamily="18" charset="0"/>
            </a:endParaRPr>
          </a:p>
          <a:p>
            <a:pPr marL="0" indent="0" eaLnBrk="1" hangingPunct="1">
              <a:buNone/>
              <a:defRPr/>
            </a:pPr>
            <a:endParaRPr lang="sr-Latn-CS" sz="2000" dirty="0">
              <a:solidFill>
                <a:schemeClr val="tx1"/>
              </a:solidFill>
              <a:latin typeface="Times New Roman" pitchFamily="18" charset="0"/>
            </a:endParaRPr>
          </a:p>
          <a:p>
            <a:pPr eaLnBrk="1" hangingPunct="1">
              <a:defRPr/>
            </a:pPr>
            <a:endParaRPr lang="en-US" sz="2000" dirty="0">
              <a:solidFill>
                <a:schemeClr val="tx1"/>
              </a:solidFill>
              <a:latin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588" y="2204864"/>
            <a:ext cx="8686800" cy="4525963"/>
          </a:xfrm>
        </p:spPr>
        <p:txBody>
          <a:bodyPr/>
          <a:lstStyle/>
          <a:p>
            <a:pPr>
              <a:defRPr/>
            </a:pPr>
            <a:r>
              <a:rPr lang="sr-Latn-CS" sz="2400" dirty="0">
                <a:solidFill>
                  <a:schemeClr val="tx1"/>
                </a:solidFill>
              </a:rPr>
              <a:t>Nekoliko minuta posle pojave DNK faga u bakteriji</a:t>
            </a:r>
            <a:r>
              <a:rPr lang="sr-Latn-CS" sz="2400" b="1" dirty="0">
                <a:solidFill>
                  <a:schemeClr val="tx1"/>
                </a:solidFill>
              </a:rPr>
              <a:t>, </a:t>
            </a:r>
            <a:r>
              <a:rPr lang="sr-Latn-CS" sz="2400" b="1" u="sng" dirty="0">
                <a:solidFill>
                  <a:schemeClr val="tx1"/>
                </a:solidFill>
              </a:rPr>
              <a:t>prestaje sinteza bakterijskih DNK, RNK i proteina, a razvija se sinteza virusnih komponenata.</a:t>
            </a:r>
          </a:p>
          <a:p>
            <a:pPr>
              <a:defRPr/>
            </a:pPr>
            <a:endParaRPr lang="sr-Latn-CS" sz="2400" u="sng" dirty="0">
              <a:solidFill>
                <a:schemeClr val="tx1"/>
              </a:solidFill>
            </a:endParaRPr>
          </a:p>
          <a:p>
            <a:pPr>
              <a:defRPr/>
            </a:pPr>
            <a:r>
              <a:rPr lang="sr-Latn-CS" sz="2400" dirty="0">
                <a:solidFill>
                  <a:schemeClr val="tx1"/>
                </a:solidFill>
              </a:rPr>
              <a:t>Transkripcija virusne DNK – identična procesu replikacije dvolančanih DNK virusa.  </a:t>
            </a:r>
          </a:p>
          <a:p>
            <a:endParaRPr lang="en-US" dirty="0"/>
          </a:p>
        </p:txBody>
      </p:sp>
    </p:spTree>
    <p:extLst>
      <p:ext uri="{BB962C8B-B14F-4D97-AF65-F5344CB8AC3E}">
        <p14:creationId xmlns:p14="http://schemas.microsoft.com/office/powerpoint/2010/main" val="7672752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4943-004-5350FC7A"/>
          <p:cNvPicPr>
            <a:picLocks noChangeAspect="1" noChangeArrowheads="1"/>
          </p:cNvPicPr>
          <p:nvPr/>
        </p:nvPicPr>
        <p:blipFill>
          <a:blip r:embed="rId2"/>
          <a:srcRect/>
          <a:stretch>
            <a:fillRect/>
          </a:stretch>
        </p:blipFill>
        <p:spPr bwMode="auto">
          <a:xfrm>
            <a:off x="1295400" y="381000"/>
            <a:ext cx="6705600" cy="60198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67544" y="1916832"/>
            <a:ext cx="8229600" cy="6172200"/>
          </a:xfrm>
        </p:spPr>
        <p:txBody>
          <a:bodyPr>
            <a:normAutofit/>
          </a:bodyPr>
          <a:lstStyle/>
          <a:p>
            <a:pPr eaLnBrk="1" hangingPunct="1">
              <a:defRPr/>
            </a:pPr>
            <a:endParaRPr lang="sr-Latn-CS" sz="2400" dirty="0">
              <a:solidFill>
                <a:srgbClr val="FFFF00"/>
              </a:solidFill>
              <a:latin typeface="Times New Roman" pitchFamily="18" charset="0"/>
            </a:endParaRPr>
          </a:p>
          <a:p>
            <a:pPr eaLnBrk="1" hangingPunct="1">
              <a:defRPr/>
            </a:pPr>
            <a:r>
              <a:rPr lang="sr-Latn-CS" sz="2400" dirty="0">
                <a:solidFill>
                  <a:schemeClr val="tx1"/>
                </a:solidFill>
                <a:latin typeface="Times New Roman" pitchFamily="18" charset="0"/>
              </a:rPr>
              <a:t>Fagi koji sadrže </a:t>
            </a:r>
            <a:r>
              <a:rPr lang="sr-Latn-CS" sz="2400" b="1" u="sng" dirty="0">
                <a:solidFill>
                  <a:schemeClr val="tx1"/>
                </a:solidFill>
                <a:latin typeface="Times New Roman" pitchFamily="18" charset="0"/>
              </a:rPr>
              <a:t>jednolančanu DNK ubrizgavaju svoju DNK na sličan način.</a:t>
            </a:r>
          </a:p>
          <a:p>
            <a:pPr eaLnBrk="1" hangingPunct="1">
              <a:defRPr/>
            </a:pPr>
            <a:endParaRPr lang="sr-Latn-CS" sz="2400" u="sng" dirty="0">
              <a:solidFill>
                <a:schemeClr val="tx1"/>
              </a:solidFill>
              <a:latin typeface="Times New Roman" pitchFamily="18" charset="0"/>
            </a:endParaRPr>
          </a:p>
          <a:p>
            <a:pPr eaLnBrk="1" hangingPunct="1">
              <a:defRPr/>
            </a:pPr>
            <a:r>
              <a:rPr lang="sr-Latn-CS" sz="2400" b="1" u="sng" dirty="0">
                <a:solidFill>
                  <a:schemeClr val="tx1"/>
                </a:solidFill>
                <a:latin typeface="Times New Roman" pitchFamily="18" charset="0"/>
              </a:rPr>
              <a:t>Replikacija jednolančanih DNK faga identična procesu replikacije jednolančanih DNK virusa.</a:t>
            </a:r>
            <a:endParaRPr lang="en-US" sz="2400" b="1" dirty="0">
              <a:solidFill>
                <a:schemeClr val="tx1"/>
              </a:solidFill>
              <a:latin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23528" y="1988840"/>
            <a:ext cx="8686800" cy="4525963"/>
          </a:xfrm>
        </p:spPr>
        <p:txBody>
          <a:bodyPr/>
          <a:lstStyle/>
          <a:p>
            <a:pPr eaLnBrk="1" hangingPunct="1">
              <a:lnSpc>
                <a:spcPct val="90000"/>
              </a:lnSpc>
              <a:defRPr/>
            </a:pPr>
            <a:r>
              <a:rPr lang="sr-Latn-CS" sz="2400" b="1" u="sng" dirty="0">
                <a:solidFill>
                  <a:schemeClr val="tx1"/>
                </a:solidFill>
                <a:latin typeface="Times New Roman" pitchFamily="18" charset="0"/>
              </a:rPr>
              <a:t>Fagi koji sadrže RNK</a:t>
            </a:r>
            <a:r>
              <a:rPr lang="sr-Latn-CS" sz="2400" b="1" dirty="0">
                <a:solidFill>
                  <a:schemeClr val="tx1"/>
                </a:solidFill>
                <a:latin typeface="Times New Roman" pitchFamily="18" charset="0"/>
              </a:rPr>
              <a:t> unose je kroz pile muških bakterija za koje se vezuju</a:t>
            </a:r>
            <a:r>
              <a:rPr lang="sr-Latn-CS" sz="2400" dirty="0">
                <a:solidFill>
                  <a:schemeClr val="tx1"/>
                </a:solidFill>
                <a:latin typeface="Times New Roman" pitchFamily="18" charset="0"/>
              </a:rPr>
              <a:t>.</a:t>
            </a:r>
          </a:p>
          <a:p>
            <a:pPr eaLnBrk="1" hangingPunct="1">
              <a:lnSpc>
                <a:spcPct val="90000"/>
              </a:lnSpc>
              <a:defRPr/>
            </a:pPr>
            <a:endParaRPr lang="sr-Latn-CS" sz="2400" dirty="0">
              <a:solidFill>
                <a:schemeClr val="tx1"/>
              </a:solidFill>
              <a:latin typeface="Times New Roman" pitchFamily="18" charset="0"/>
            </a:endParaRPr>
          </a:p>
          <a:p>
            <a:pPr eaLnBrk="1" hangingPunct="1">
              <a:lnSpc>
                <a:spcPct val="90000"/>
              </a:lnSpc>
              <a:defRPr/>
            </a:pPr>
            <a:r>
              <a:rPr lang="sr-Latn-CS" sz="2400" u="sng" dirty="0">
                <a:solidFill>
                  <a:schemeClr val="tx1"/>
                </a:solidFill>
                <a:latin typeface="Times New Roman" pitchFamily="18" charset="0"/>
              </a:rPr>
              <a:t>Prelazni oblici – replikativni oblik</a:t>
            </a:r>
            <a:r>
              <a:rPr lang="en-US" sz="2400" u="sng" dirty="0">
                <a:solidFill>
                  <a:schemeClr val="tx1"/>
                </a:solidFill>
                <a:latin typeface="Times New Roman" pitchFamily="18" charset="0"/>
              </a:rPr>
              <a:t> </a:t>
            </a:r>
            <a:r>
              <a:rPr lang="sr-Latn-CS" sz="2400" u="sng" dirty="0">
                <a:solidFill>
                  <a:schemeClr val="tx1"/>
                </a:solidFill>
                <a:latin typeface="Times New Roman" pitchFamily="18" charset="0"/>
              </a:rPr>
              <a:t>čiji</a:t>
            </a:r>
            <a:r>
              <a:rPr lang="sr-Latn-CS" sz="2400" dirty="0">
                <a:solidFill>
                  <a:schemeClr val="tx1"/>
                </a:solidFill>
                <a:latin typeface="Times New Roman" pitchFamily="18" charset="0"/>
              </a:rPr>
              <a:t> se komplementaran lanac sintetiše na virusnom. Iz njega se formira </a:t>
            </a:r>
            <a:r>
              <a:rPr lang="sr-Latn-CS" sz="2400" u="sng" dirty="0">
                <a:solidFill>
                  <a:schemeClr val="tx1"/>
                </a:solidFill>
                <a:latin typeface="Times New Roman" pitchFamily="18" charset="0"/>
              </a:rPr>
              <a:t>intermedijarni oblik</a:t>
            </a:r>
            <a:r>
              <a:rPr lang="sr-Latn-CS" sz="2400" dirty="0">
                <a:solidFill>
                  <a:schemeClr val="tx1"/>
                </a:solidFill>
                <a:latin typeface="Times New Roman" pitchFamily="18" charset="0"/>
              </a:rPr>
              <a:t> i nazad novi molekul virusne RNK koji će biti osnov novih viriona.</a:t>
            </a:r>
          </a:p>
          <a:p>
            <a:pPr eaLnBrk="1" hangingPunct="1">
              <a:lnSpc>
                <a:spcPct val="90000"/>
              </a:lnSpc>
              <a:defRPr/>
            </a:pPr>
            <a:endParaRPr lang="sr-Latn-CS" sz="2400" dirty="0">
              <a:solidFill>
                <a:schemeClr val="tx1"/>
              </a:solidFill>
              <a:latin typeface="Times New Roman" pitchFamily="18" charset="0"/>
            </a:endParaRPr>
          </a:p>
          <a:p>
            <a:pPr eaLnBrk="1" hangingPunct="1">
              <a:lnSpc>
                <a:spcPct val="90000"/>
              </a:lnSpc>
              <a:defRPr/>
            </a:pPr>
            <a:r>
              <a:rPr lang="sr-Latn-CS" sz="2400" dirty="0">
                <a:solidFill>
                  <a:schemeClr val="tx1"/>
                </a:solidFill>
                <a:latin typeface="Times New Roman" pitchFamily="18" charset="0"/>
              </a:rPr>
              <a:t>Sazrevanje i formiranje novih viriona i napuštanje ćelije.</a:t>
            </a:r>
          </a:p>
          <a:p>
            <a:pPr eaLnBrk="1" hangingPunct="1">
              <a:lnSpc>
                <a:spcPct val="90000"/>
              </a:lnSpc>
              <a:defRPr/>
            </a:pPr>
            <a:endParaRPr lang="sr-Latn-CS" sz="2400" dirty="0">
              <a:solidFill>
                <a:srgbClr val="FFFF00"/>
              </a:solidFill>
              <a:latin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18864" y="692696"/>
            <a:ext cx="8229600" cy="6172200"/>
          </a:xfrm>
        </p:spPr>
        <p:txBody>
          <a:bodyPr>
            <a:normAutofit lnSpcReduction="10000"/>
          </a:bodyPr>
          <a:lstStyle/>
          <a:p>
            <a:pPr eaLnBrk="1" hangingPunct="1">
              <a:buFont typeface="Wingdings" pitchFamily="2" charset="2"/>
              <a:buNone/>
              <a:defRPr/>
            </a:pPr>
            <a:endParaRPr lang="sr-Latn-CS" sz="2400" dirty="0">
              <a:solidFill>
                <a:srgbClr val="FFFF00"/>
              </a:solidFill>
              <a:latin typeface="Times New Roman" pitchFamily="18" charset="0"/>
            </a:endParaRPr>
          </a:p>
          <a:p>
            <a:pPr eaLnBrk="1" hangingPunct="1">
              <a:defRPr/>
            </a:pPr>
            <a:r>
              <a:rPr lang="sr-Latn-CS" sz="2400" u="sng" dirty="0">
                <a:solidFill>
                  <a:schemeClr val="tx1"/>
                </a:solidFill>
                <a:latin typeface="Times New Roman" pitchFamily="18" charset="0"/>
              </a:rPr>
              <a:t>Lizogeni odn</a:t>
            </a:r>
            <a:r>
              <a:rPr lang="en-US" sz="2400" u="sng" dirty="0" err="1">
                <a:solidFill>
                  <a:schemeClr val="tx1"/>
                </a:solidFill>
                <a:latin typeface="Times New Roman" pitchFamily="18" charset="0"/>
              </a:rPr>
              <a:t>os</a:t>
            </a:r>
            <a:r>
              <a:rPr lang="sr-Latn-CS" sz="2400" u="sng" dirty="0">
                <a:solidFill>
                  <a:schemeClr val="tx1"/>
                </a:solidFill>
                <a:latin typeface="Times New Roman" pitchFamily="18" charset="0"/>
              </a:rPr>
              <a:t> bakteriofaga i bakterija – kada umereni fag inficira bakteriju</a:t>
            </a:r>
            <a:r>
              <a:rPr lang="sr-Latn-CS" sz="2400" dirty="0">
                <a:solidFill>
                  <a:schemeClr val="tx1"/>
                </a:solidFill>
                <a:latin typeface="Times New Roman" pitchFamily="18" charset="0"/>
              </a:rPr>
              <a:t>. </a:t>
            </a:r>
          </a:p>
          <a:p>
            <a:pPr eaLnBrk="1" hangingPunct="1">
              <a:defRPr/>
            </a:pPr>
            <a:endParaRPr lang="sr-Latn-CS" sz="2400" dirty="0">
              <a:solidFill>
                <a:schemeClr val="tx1"/>
              </a:solidFill>
              <a:latin typeface="Times New Roman" pitchFamily="18" charset="0"/>
            </a:endParaRPr>
          </a:p>
          <a:p>
            <a:pPr eaLnBrk="1" hangingPunct="1">
              <a:defRPr/>
            </a:pPr>
            <a:r>
              <a:rPr lang="sr-Latn-CS" sz="2400" dirty="0">
                <a:solidFill>
                  <a:schemeClr val="tx1"/>
                </a:solidFill>
                <a:latin typeface="Times New Roman" pitchFamily="18" charset="0"/>
              </a:rPr>
              <a:t>Tada se njegova </a:t>
            </a:r>
            <a:r>
              <a:rPr lang="sr-Latn-CS" sz="2400" u="sng" dirty="0">
                <a:solidFill>
                  <a:schemeClr val="tx1"/>
                </a:solidFill>
                <a:latin typeface="Times New Roman" pitchFamily="18" charset="0"/>
              </a:rPr>
              <a:t>nukleinska kiselina integriše u bakterijski hromozom</a:t>
            </a:r>
            <a:r>
              <a:rPr lang="sr-Latn-CS" sz="2400" dirty="0">
                <a:solidFill>
                  <a:schemeClr val="tx1"/>
                </a:solidFill>
                <a:latin typeface="Times New Roman" pitchFamily="18" charset="0"/>
              </a:rPr>
              <a:t> i ostaje u ćeliji tokom više generacija bakterijskih ćelija ili neograničeno.</a:t>
            </a:r>
          </a:p>
          <a:p>
            <a:pPr eaLnBrk="1" hangingPunct="1">
              <a:defRPr/>
            </a:pPr>
            <a:endParaRPr lang="sr-Latn-CS" sz="2400" dirty="0">
              <a:solidFill>
                <a:schemeClr val="tx1"/>
              </a:solidFill>
              <a:latin typeface="Times New Roman" pitchFamily="18" charset="0"/>
            </a:endParaRPr>
          </a:p>
          <a:p>
            <a:pPr eaLnBrk="1" hangingPunct="1">
              <a:defRPr/>
            </a:pPr>
            <a:r>
              <a:rPr lang="sr-Latn-CS" sz="2400" u="sng" dirty="0">
                <a:solidFill>
                  <a:schemeClr val="tx1"/>
                </a:solidFill>
                <a:latin typeface="Times New Roman" pitchFamily="18" charset="0"/>
              </a:rPr>
              <a:t>Ovaj oblik faga je nazvan </a:t>
            </a:r>
            <a:r>
              <a:rPr lang="sr-Latn-CS" sz="2400" b="1" u="sng" dirty="0">
                <a:solidFill>
                  <a:schemeClr val="tx1"/>
                </a:solidFill>
                <a:latin typeface="Times New Roman" pitchFamily="18" charset="0"/>
              </a:rPr>
              <a:t>profag</a:t>
            </a:r>
            <a:r>
              <a:rPr lang="sr-Latn-CS" sz="2400" u="sng" dirty="0">
                <a:solidFill>
                  <a:schemeClr val="tx1"/>
                </a:solidFill>
                <a:latin typeface="Times New Roman" pitchFamily="18" charset="0"/>
              </a:rPr>
              <a:t>, a bakterije koje ga nose lizogenim bakterijama</a:t>
            </a:r>
            <a:r>
              <a:rPr lang="sr-Latn-CS" sz="2400" dirty="0">
                <a:solidFill>
                  <a:schemeClr val="tx1"/>
                </a:solidFill>
                <a:latin typeface="Times New Roman" pitchFamily="18" charset="0"/>
              </a:rPr>
              <a:t>.</a:t>
            </a:r>
          </a:p>
          <a:p>
            <a:pPr eaLnBrk="1" hangingPunct="1">
              <a:defRPr/>
            </a:pPr>
            <a:endParaRPr lang="sr-Latn-CS" sz="2400" dirty="0">
              <a:solidFill>
                <a:schemeClr val="tx1"/>
              </a:solidFill>
              <a:latin typeface="Times New Roman" pitchFamily="18" charset="0"/>
            </a:endParaRPr>
          </a:p>
          <a:p>
            <a:pPr eaLnBrk="1" hangingPunct="1">
              <a:defRPr/>
            </a:pPr>
            <a:r>
              <a:rPr lang="sr-Latn-CS" sz="2400" dirty="0">
                <a:solidFill>
                  <a:schemeClr val="tx1"/>
                </a:solidFill>
                <a:latin typeface="Times New Roman" pitchFamily="18" charset="0"/>
              </a:rPr>
              <a:t>Lizogena bakterija je imuna na isti fag koji se u vidu profaga nalazi u njoj.</a:t>
            </a:r>
          </a:p>
          <a:p>
            <a:pPr eaLnBrk="1" hangingPunct="1">
              <a:defRPr/>
            </a:pPr>
            <a:endParaRPr lang="sr-Latn-CS" sz="2400" dirty="0">
              <a:solidFill>
                <a:schemeClr val="tx1"/>
              </a:solidFill>
              <a:latin typeface="Times New Roman" pitchFamily="18" charset="0"/>
            </a:endParaRPr>
          </a:p>
          <a:p>
            <a:pPr eaLnBrk="1" hangingPunct="1">
              <a:defRPr/>
            </a:pPr>
            <a:r>
              <a:rPr lang="sr-Latn-CS" sz="2400" dirty="0">
                <a:solidFill>
                  <a:schemeClr val="tx1"/>
                </a:solidFill>
                <a:latin typeface="Times New Roman" pitchFamily="18" charset="0"/>
              </a:rPr>
              <a:t>Značaj lizogenije – evolucija virusa.</a:t>
            </a:r>
          </a:p>
          <a:p>
            <a:pPr eaLnBrk="1" hangingPunct="1">
              <a:defRPr/>
            </a:pPr>
            <a:endParaRPr lang="sr-Latn-CS" sz="2000" dirty="0">
              <a:solidFill>
                <a:schemeClr val="tx1"/>
              </a:solidFill>
              <a:latin typeface="Times New Roman" pitchFamily="18" charset="0"/>
            </a:endParaRPr>
          </a:p>
          <a:p>
            <a:pPr eaLnBrk="1" hangingPunct="1">
              <a:buFont typeface="Wingdings" pitchFamily="2" charset="2"/>
              <a:buNone/>
              <a:defRPr/>
            </a:pPr>
            <a:endParaRPr lang="en-US" sz="2000" dirty="0">
              <a:solidFill>
                <a:srgbClr val="FFFF00"/>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6096000"/>
          </a:xfrm>
        </p:spPr>
        <p:txBody>
          <a:bodyPr>
            <a:noAutofit/>
          </a:bodyPr>
          <a:lstStyle/>
          <a:p>
            <a:pPr algn="just"/>
            <a:r>
              <a:rPr lang="vi-VN" sz="2400" dirty="0">
                <a:solidFill>
                  <a:srgbClr val="FF0000"/>
                </a:solidFill>
              </a:rPr>
              <a:t>Dve osnovne vrste simetrija viriona su ikosaedrična i helikoidna (spiralna) simterija.</a:t>
            </a:r>
            <a:endParaRPr lang="sr-Latn-RS" sz="2400" dirty="0">
              <a:solidFill>
                <a:srgbClr val="FF0000"/>
              </a:solidFill>
            </a:endParaRPr>
          </a:p>
          <a:p>
            <a:pPr marL="0" indent="0" algn="just">
              <a:buNone/>
            </a:pPr>
            <a:endParaRPr lang="vi-VN" sz="2400" dirty="0">
              <a:latin typeface="+mj-lt"/>
            </a:endParaRPr>
          </a:p>
        </p:txBody>
      </p:sp>
      <p:pic>
        <p:nvPicPr>
          <p:cNvPr id="4" name="Picture 2" descr="C:\Users\Jakov\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3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638800"/>
          </a:xfrm>
        </p:spPr>
        <p:txBody>
          <a:bodyPr>
            <a:normAutofit fontScale="85000" lnSpcReduction="20000"/>
          </a:bodyPr>
          <a:lstStyle/>
          <a:p>
            <a:pPr algn="just"/>
            <a:r>
              <a:rPr lang="vi-VN" sz="2800" b="1" u="sng" dirty="0">
                <a:solidFill>
                  <a:srgbClr val="FF0000"/>
                </a:solidFill>
              </a:rPr>
              <a:t>Kapsomere ili morfološke jedinice </a:t>
            </a:r>
            <a:r>
              <a:rPr lang="vi-VN" sz="2800" dirty="0"/>
              <a:t>učestvuju u izgradnji kapsida virusa</a:t>
            </a:r>
            <a:r>
              <a:rPr lang="sr-Latn-RS" sz="2800" dirty="0"/>
              <a:t>.</a:t>
            </a:r>
            <a:r>
              <a:rPr lang="vi-VN" sz="2800" dirty="0"/>
              <a:t> </a:t>
            </a:r>
            <a:endParaRPr lang="sr-Latn-RS" sz="2800" dirty="0"/>
          </a:p>
          <a:p>
            <a:pPr algn="just"/>
            <a:endParaRPr lang="sr-Latn-RS" sz="2800" dirty="0"/>
          </a:p>
          <a:p>
            <a:pPr algn="just"/>
            <a:r>
              <a:rPr lang="vi-VN" sz="2800" dirty="0">
                <a:solidFill>
                  <a:srgbClr val="FF0000"/>
                </a:solidFill>
              </a:rPr>
              <a:t>Svaka kapsomera koja ulazi u sastav virusnog kapsida izgrađena je od identičnih subjedinica, tzv. protomera</a:t>
            </a:r>
            <a:r>
              <a:rPr lang="vi-VN" sz="2800" dirty="0"/>
              <a:t>. </a:t>
            </a:r>
            <a:endParaRPr lang="sr-Latn-RS" sz="2800" dirty="0"/>
          </a:p>
          <a:p>
            <a:pPr marL="0" indent="0" algn="just">
              <a:buNone/>
            </a:pPr>
            <a:endParaRPr lang="vi-VN" sz="2800" dirty="0"/>
          </a:p>
          <a:p>
            <a:pPr algn="just"/>
            <a:r>
              <a:rPr lang="vi-VN" sz="2800" dirty="0"/>
              <a:t>Subjedinice kapsida (protomere) su uglavnom sastavljene od </a:t>
            </a:r>
            <a:r>
              <a:rPr lang="vi-VN" sz="2800" dirty="0">
                <a:solidFill>
                  <a:srgbClr val="FF0000"/>
                </a:solidFill>
              </a:rPr>
              <a:t>proteinskih subjedinica</a:t>
            </a:r>
            <a:r>
              <a:rPr lang="vi-VN" sz="2800" dirty="0"/>
              <a:t>, odnosno savijenog polipeptidnog lanca koji kodira virusni genom.</a:t>
            </a:r>
            <a:endParaRPr lang="sr-Latn-RS" sz="2800" dirty="0"/>
          </a:p>
          <a:p>
            <a:pPr algn="just"/>
            <a:endParaRPr lang="sr-Latn-RS" sz="2800" dirty="0"/>
          </a:p>
          <a:p>
            <a:pPr algn="just"/>
            <a:r>
              <a:rPr lang="vi-VN" sz="2800" dirty="0">
                <a:solidFill>
                  <a:srgbClr val="FF0000"/>
                </a:solidFill>
              </a:rPr>
              <a:t>Protomere se udružuju i formiraju strukturne jedinice. Udruživanjem ovih strukturnih jedinica (kapsomera) se formira kapsid virusa. </a:t>
            </a:r>
            <a:endParaRPr lang="sr-Latn-RS" sz="2800" dirty="0">
              <a:solidFill>
                <a:srgbClr val="FF0000"/>
              </a:solidFill>
            </a:endParaRPr>
          </a:p>
          <a:p>
            <a:pPr algn="just"/>
            <a:endParaRPr lang="sr-Latn-RS" sz="2800" dirty="0">
              <a:solidFill>
                <a:srgbClr val="FF0000"/>
              </a:solidFill>
            </a:endParaRPr>
          </a:p>
          <a:p>
            <a:pPr algn="just"/>
            <a:r>
              <a:rPr lang="sr-Latn-RS" sz="3500" b="1" u="sng" dirty="0">
                <a:solidFill>
                  <a:srgbClr val="FF0000"/>
                </a:solidFill>
              </a:rPr>
              <a:t>Polipeptidni lanac – protomere – kapsomere – kapsid</a:t>
            </a:r>
            <a:r>
              <a:rPr lang="sr-Latn-RS" sz="2800" dirty="0"/>
              <a:t>.</a:t>
            </a:r>
          </a:p>
          <a:p>
            <a:pPr marL="0" indent="0" algn="just">
              <a:buNone/>
            </a:pPr>
            <a:endParaRPr lang="sr-Latn-RS" dirty="0">
              <a:latin typeface="+mj-lt"/>
            </a:endParaRPr>
          </a:p>
        </p:txBody>
      </p:sp>
    </p:spTree>
    <p:extLst>
      <p:ext uri="{BB962C8B-B14F-4D97-AF65-F5344CB8AC3E}">
        <p14:creationId xmlns:p14="http://schemas.microsoft.com/office/powerpoint/2010/main" val="325059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a:solidFill>
                  <a:srgbClr val="FF0000"/>
                </a:solidFill>
                <a:latin typeface="Times New Roman" pitchFamily="18" charset="0"/>
                <a:cs typeface="Times New Roman" pitchFamily="18" charset="0"/>
              </a:rPr>
              <a:t>Od </a:t>
            </a:r>
            <a:r>
              <a:rPr lang="en-US" dirty="0" err="1">
                <a:solidFill>
                  <a:srgbClr val="FF0000"/>
                </a:solidFill>
                <a:latin typeface="Times New Roman" pitchFamily="18" charset="0"/>
                <a:cs typeface="Times New Roman" pitchFamily="18" charset="0"/>
              </a:rPr>
              <a:t>broja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oblika</a:t>
            </a:r>
            <a:r>
              <a:rPr lang="en-US" dirty="0">
                <a:solidFill>
                  <a:srgbClr val="FF0000"/>
                </a:solidFill>
                <a:latin typeface="Times New Roman" pitchFamily="18" charset="0"/>
                <a:cs typeface="Times New Roman" pitchFamily="18" charset="0"/>
              </a:rPr>
              <a:t> i </a:t>
            </a:r>
            <a:r>
              <a:rPr lang="en-US" dirty="0" err="1">
                <a:solidFill>
                  <a:srgbClr val="FF0000"/>
                </a:solidFill>
                <a:latin typeface="Times New Roman" pitchFamily="18" charset="0"/>
                <a:cs typeface="Times New Roman" pitchFamily="18" charset="0"/>
              </a:rPr>
              <a:t>načina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udruživanja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kapsomera</a:t>
            </a:r>
            <a:r>
              <a:rPr lang="en-US" dirty="0">
                <a:solidFill>
                  <a:srgbClr val="FF0000"/>
                </a:solidFill>
                <a:latin typeface="Times New Roman" pitchFamily="18" charset="0"/>
                <a:cs typeface="Times New Roman" pitchFamily="18" charset="0"/>
              </a:rPr>
              <a:t> </a:t>
            </a:r>
            <a:r>
              <a:rPr lang="en-US" dirty="0" err="1">
                <a:latin typeface="Times New Roman" pitchFamily="18" charset="0"/>
                <a:cs typeface="Times New Roman" pitchFamily="18" charset="0"/>
              </a:rPr>
              <a:t>prilikom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formiranja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kapsida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završnoj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fazi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virusne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biosinteze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prilikom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tzv</a:t>
            </a:r>
            <a:r>
              <a:rPr lang="en-US" dirty="0">
                <a:latin typeface="Times New Roman" pitchFamily="18" charset="0"/>
                <a:cs typeface="Times New Roman" pitchFamily="18" charset="0"/>
              </a:rPr>
              <a:t>. </a:t>
            </a:r>
            <a:r>
              <a:rPr lang="en-US" b="1" u="sng" dirty="0" err="1">
                <a:latin typeface="Times New Roman" pitchFamily="18" charset="0"/>
                <a:cs typeface="Times New Roman" pitchFamily="18" charset="0"/>
              </a:rPr>
              <a:t>sazrevanja</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viriona</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koje</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obuhvata</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udruživanje</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sintetisanih</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virusnih</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proteina</a:t>
            </a:r>
            <a:r>
              <a:rPr lang="en-US" b="1" u="sng" dirty="0">
                <a:latin typeface="Times New Roman" pitchFamily="18" charset="0"/>
                <a:cs typeface="Times New Roman" pitchFamily="18" charset="0"/>
              </a:rPr>
              <a:t> i </a:t>
            </a:r>
            <a:r>
              <a:rPr lang="en-US" b="1" u="sng" dirty="0" err="1">
                <a:latin typeface="Times New Roman" pitchFamily="18" charset="0"/>
                <a:cs typeface="Times New Roman" pitchFamily="18" charset="0"/>
              </a:rPr>
              <a:t>nukleinskih</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kiselina</a:t>
            </a:r>
            <a:r>
              <a:rPr lang="en-US" b="1" u="sng" dirty="0">
                <a:latin typeface="Times New Roman" pitchFamily="18" charset="0"/>
                <a:cs typeface="Times New Roman" pitchFamily="18" charset="0"/>
              </a:rPr>
              <a:t> </a:t>
            </a:r>
            <a:r>
              <a:rPr lang="en-US" dirty="0" err="1">
                <a:latin typeface="Times New Roman" pitchFamily="18" charset="0"/>
                <a:cs typeface="Times New Roman" pitchFamily="18" charset="0"/>
              </a:rPr>
              <a:t>čime</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formi</a:t>
            </a:r>
            <a:r>
              <a:rPr lang="sr-Latn-RS" dirty="0">
                <a:latin typeface="Times New Roman" pitchFamily="18" charset="0"/>
                <a:cs typeface="Times New Roman" pitchFamily="18" charset="0"/>
              </a:rPr>
              <a:t>r</a:t>
            </a:r>
            <a:r>
              <a:rPr lang="en-US" dirty="0" err="1">
                <a:latin typeface="Times New Roman" pitchFamily="18" charset="0"/>
                <a:cs typeface="Times New Roman" pitchFamily="18" charset="0"/>
              </a:rPr>
              <a:t>aju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nukleokapsidi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direktno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zavise</a:t>
            </a:r>
            <a:r>
              <a:rPr lang="en-US" dirty="0">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osnovne</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morfološke</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karakteristike</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virusnih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čestica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kao</a:t>
            </a:r>
            <a:r>
              <a:rPr lang="en-US" dirty="0">
                <a:solidFill>
                  <a:srgbClr val="FF0000"/>
                </a:solidFill>
                <a:latin typeface="Times New Roman" pitchFamily="18" charset="0"/>
                <a:cs typeface="Times New Roman" pitchFamily="18" charset="0"/>
              </a:rPr>
              <a:t> i </a:t>
            </a:r>
            <a:r>
              <a:rPr lang="en-US" dirty="0" err="1">
                <a:solidFill>
                  <a:srgbClr val="FF0000"/>
                </a:solidFill>
                <a:latin typeface="Times New Roman" pitchFamily="18" charset="0"/>
                <a:cs typeface="Times New Roman" pitchFamily="18" charset="0"/>
              </a:rPr>
              <a:t>simetrija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njihovih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viriona</a:t>
            </a:r>
            <a:r>
              <a:rPr lang="en-US" dirty="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Broj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kapsomera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ulaze</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sastav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virusnih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kapsida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animalnih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virusa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razlikuje</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zavisnosti</a:t>
            </a:r>
            <a:r>
              <a:rPr lang="en-US" dirty="0">
                <a:latin typeface="Times New Roman" pitchFamily="18" charset="0"/>
                <a:cs typeface="Times New Roman" pitchFamily="18" charset="0"/>
              </a:rPr>
              <a:t> od </a:t>
            </a:r>
            <a:r>
              <a:rPr lang="en-US" dirty="0" err="1">
                <a:latin typeface="Times New Roman" pitchFamily="18" charset="0"/>
                <a:cs typeface="Times New Roman" pitchFamily="18" charset="0"/>
              </a:rPr>
              <a:t>njihove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vrste</a:t>
            </a:r>
            <a:r>
              <a:rPr lang="en-US" dirty="0">
                <a:latin typeface="Times New Roman" pitchFamily="18" charset="0"/>
                <a:cs typeface="Times New Roman" pitchFamily="18" charset="0"/>
              </a:rPr>
              <a:t> i </a:t>
            </a:r>
            <a:r>
              <a:rPr lang="en-US" dirty="0" err="1">
                <a:latin typeface="Times New Roman" pitchFamily="18" charset="0"/>
                <a:cs typeface="Times New Roman" pitchFamily="18" charset="0"/>
              </a:rPr>
              <a:t>veličine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primer, </a:t>
            </a:r>
            <a:r>
              <a:rPr lang="en-US" dirty="0" err="1">
                <a:latin typeface="Times New Roman" pitchFamily="18" charset="0"/>
                <a:cs typeface="Times New Roman" pitchFamily="18" charset="0"/>
              </a:rPr>
              <a:t>kapsid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herpesvirusa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a:t>
            </a:r>
            <a:r>
              <a:rPr lang="en-US" dirty="0">
                <a:latin typeface="Times New Roman" pitchFamily="18" charset="0"/>
                <a:cs typeface="Times New Roman" pitchFamily="18" charset="0"/>
              </a:rPr>
              <a:t> 162. </a:t>
            </a:r>
          </a:p>
          <a:p>
            <a:endParaRPr lang="en-US" dirty="0"/>
          </a:p>
          <a:p>
            <a:endParaRPr lang="en-US" dirty="0"/>
          </a:p>
          <a:p>
            <a:endParaRPr lang="en-US" dirty="0"/>
          </a:p>
        </p:txBody>
      </p:sp>
    </p:spTree>
    <p:extLst>
      <p:ext uri="{BB962C8B-B14F-4D97-AF65-F5344CB8AC3E}">
        <p14:creationId xmlns:p14="http://schemas.microsoft.com/office/powerpoint/2010/main" val="167027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232564"/>
          </a:xfrm>
        </p:spPr>
        <p:txBody>
          <a:bodyPr>
            <a:normAutofit/>
          </a:bodyPr>
          <a:lstStyle/>
          <a:p>
            <a:pPr marL="0" indent="0">
              <a:buNone/>
            </a:pPr>
            <a:endParaRPr lang="vi-VN" dirty="0"/>
          </a:p>
          <a:p>
            <a:pPr marL="0" indent="0" algn="just">
              <a:buNone/>
            </a:pPr>
            <a:endParaRPr lang="vi-VN" sz="2600" dirty="0">
              <a:latin typeface="+mj-lt"/>
            </a:endParaRPr>
          </a:p>
          <a:p>
            <a:pPr algn="just"/>
            <a:r>
              <a:rPr lang="vi-VN" sz="2600" dirty="0"/>
              <a:t>Od </a:t>
            </a:r>
            <a:r>
              <a:rPr lang="vi-VN" sz="2600" dirty="0">
                <a:solidFill>
                  <a:srgbClr val="FF0000"/>
                </a:solidFill>
              </a:rPr>
              <a:t>štapićastih </a:t>
            </a:r>
            <a:r>
              <a:rPr lang="vi-VN" sz="2600" dirty="0"/>
              <a:t>viriona najbolje je proučena struktura virusa mozaične bolesti duvana</a:t>
            </a:r>
            <a:r>
              <a:rPr lang="sr-Latn-RS" sz="2600" dirty="0"/>
              <a:t> </a:t>
            </a:r>
            <a:r>
              <a:rPr lang="vi-VN" sz="2600" dirty="0"/>
              <a:t>koji liči na šuplji štapić čiji je kapsid sastavljen od 2130 kapsomere spiralno raspoređene duž centralnog cilindra koji sadrži RNK</a:t>
            </a:r>
            <a:r>
              <a:rPr lang="vi-VN" sz="2600" dirty="0">
                <a:latin typeface="+mj-lt"/>
              </a:rPr>
              <a:t>. </a:t>
            </a:r>
            <a:endParaRPr lang="sr-Latn-RS" sz="2600" dirty="0">
              <a:latin typeface="+mj-lt"/>
            </a:endParaRPr>
          </a:p>
          <a:p>
            <a:pPr algn="just"/>
            <a:endParaRPr lang="sr-Latn-RS" sz="3400" dirty="0">
              <a:latin typeface="+mj-lt"/>
            </a:endParaRPr>
          </a:p>
        </p:txBody>
      </p:sp>
    </p:spTree>
    <p:extLst>
      <p:ext uri="{BB962C8B-B14F-4D97-AF65-F5344CB8AC3E}">
        <p14:creationId xmlns:p14="http://schemas.microsoft.com/office/powerpoint/2010/main" val="229139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err="1">
                <a:latin typeface="Times New Roman" pitchFamily="18" charset="0"/>
                <a:cs typeface="Times New Roman" pitchFamily="18" charset="0"/>
              </a:rPr>
              <a:t>Ovakvi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virioni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nazvani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spiralnim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ili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helikoidnim</a:t>
            </a:r>
            <a:r>
              <a:rPr lang="en-US" sz="2400" dirty="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Spiralne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virione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imaju</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rabdovirusi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besnila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vezikularnog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stomatita</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dr</a:t>
            </a:r>
            <a:r>
              <a:rPr lang="en-US" sz="2400" dirty="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Oni </a:t>
            </a:r>
            <a:r>
              <a:rPr lang="en-US" sz="2400" dirty="0" err="1">
                <a:latin typeface="Times New Roman" pitchFamily="18" charset="0"/>
                <a:cs typeface="Times New Roman" pitchFamily="18" charset="0"/>
              </a:rPr>
              <a:t>su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štapićastog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oblika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jednim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zaobljenim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krajem</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drugim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koji</a:t>
            </a:r>
            <a:r>
              <a:rPr lang="en-US" sz="2400" dirty="0">
                <a:latin typeface="Times New Roman" pitchFamily="18" charset="0"/>
                <a:cs typeface="Times New Roman" pitchFamily="18" charset="0"/>
              </a:rPr>
              <a:t> je </a:t>
            </a:r>
            <a:r>
              <a:rPr lang="en-US" sz="2400" dirty="0" err="1">
                <a:latin typeface="Times New Roman" pitchFamily="18" charset="0"/>
                <a:cs typeface="Times New Roman" pitchFamily="18" charset="0"/>
              </a:rPr>
              <a:t>oštro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odsečen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tako</a:t>
            </a:r>
            <a:r>
              <a:rPr lang="en-US" sz="2400" dirty="0">
                <a:latin typeface="Times New Roman" pitchFamily="18" charset="0"/>
                <a:cs typeface="Times New Roman" pitchFamily="18" charset="0"/>
              </a:rPr>
              <a:t> da </a:t>
            </a:r>
            <a:r>
              <a:rPr lang="en-US" sz="2400" dirty="0" err="1">
                <a:latin typeface="Times New Roman" pitchFamily="18" charset="0"/>
                <a:cs typeface="Times New Roman" pitchFamily="18" charset="0"/>
              </a:rPr>
              <a:t>ceo</a:t>
            </a:r>
            <a:r>
              <a:rPr lang="en-US" sz="2400" dirty="0">
                <a:latin typeface="Times New Roman" pitchFamily="18" charset="0"/>
                <a:cs typeface="Times New Roman" pitchFamily="18" charset="0"/>
              </a:rPr>
              <a:t> virus </a:t>
            </a:r>
            <a:r>
              <a:rPr lang="en-US" sz="2400" dirty="0" err="1">
                <a:latin typeface="Times New Roman" pitchFamily="18" charset="0"/>
                <a:cs typeface="Times New Roman" pitchFamily="18" charset="0"/>
              </a:rPr>
              <a:t>liči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puščano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zrno</a:t>
            </a:r>
            <a:r>
              <a:rPr lang="en-US" sz="2400"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76493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7360" y="838200"/>
            <a:ext cx="566928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6019800"/>
            <a:ext cx="4572000" cy="738664"/>
          </a:xfrm>
          <a:prstGeom prst="rect">
            <a:avLst/>
          </a:prstGeom>
        </p:spPr>
        <p:txBody>
          <a:bodyPr>
            <a:spAutoFit/>
          </a:bodyPr>
          <a:lstStyle/>
          <a:p>
            <a:pPr algn="ctr"/>
            <a:r>
              <a:rPr lang="en-US" sz="2400" dirty="0">
                <a:latin typeface="Times New Roman" pitchFamily="18" charset="0"/>
                <a:cs typeface="Times New Roman" pitchFamily="18" charset="0"/>
              </a:rPr>
              <a:t>Virus </a:t>
            </a:r>
            <a:r>
              <a:rPr lang="en-US" sz="2400" dirty="0" err="1">
                <a:latin typeface="Times New Roman" pitchFamily="18" charset="0"/>
                <a:cs typeface="Times New Roman" pitchFamily="18" charset="0"/>
              </a:rPr>
              <a:t>mozaične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bolesti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duvana</a:t>
            </a:r>
            <a:endParaRPr lang="en-US" sz="2400"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79192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029200"/>
            <a:ext cx="7543800" cy="1431925"/>
          </a:xfrm>
        </p:spPr>
        <p:txBody>
          <a:bodyPr/>
          <a:lstStyle/>
          <a:p>
            <a:pPr eaLnBrk="1" hangingPunct="1">
              <a:defRPr/>
            </a:pPr>
            <a:r>
              <a:rPr lang="sr-Latn-CS" sz="1800" dirty="0">
                <a:solidFill>
                  <a:srgbClr val="FFFF00"/>
                </a:solidFill>
                <a:latin typeface="Times New Roman" pitchFamily="18" charset="0"/>
              </a:rPr>
              <a:t>               </a:t>
            </a:r>
            <a:br>
              <a:rPr lang="sr-Latn-CS" sz="1800" dirty="0">
                <a:solidFill>
                  <a:srgbClr val="FFFF00"/>
                </a:solidFill>
                <a:latin typeface="Times New Roman" pitchFamily="18" charset="0"/>
              </a:rPr>
            </a:br>
            <a:r>
              <a:rPr lang="sr-Latn-CS" sz="1800" dirty="0">
                <a:solidFill>
                  <a:srgbClr val="FFFF00"/>
                </a:solidFill>
                <a:latin typeface="Times New Roman" pitchFamily="18" charset="0"/>
              </a:rPr>
              <a:t>                	             </a:t>
            </a:r>
            <a:r>
              <a:rPr lang="sr-Latn-CS" sz="2400" dirty="0">
                <a:solidFill>
                  <a:srgbClr val="FF0000"/>
                </a:solidFill>
                <a:latin typeface="Times New Roman" pitchFamily="18" charset="0"/>
              </a:rPr>
              <a:t>Virus besnila</a:t>
            </a:r>
          </a:p>
        </p:txBody>
      </p:sp>
      <p:pic>
        <p:nvPicPr>
          <p:cNvPr id="25603" name="Picture 4" descr="rna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7800" y="914400"/>
            <a:ext cx="6248400" cy="46863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4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lnSpcReduction="10000"/>
          </a:bodyPr>
          <a:lstStyle/>
          <a:p>
            <a:pPr algn="just"/>
            <a:r>
              <a:rPr lang="en-US" sz="2400" dirty="0" err="1">
                <a:solidFill>
                  <a:srgbClr val="FF0000"/>
                </a:solidFill>
                <a:latin typeface="Times New Roman" pitchFamily="18" charset="0"/>
                <a:cs typeface="Times New Roman" pitchFamily="18" charset="0"/>
              </a:rPr>
              <a:t>Sferični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okruglasti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loptasti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virusi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imaju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kapside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kockaste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simetrije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kubične</a:t>
            </a:r>
            <a:r>
              <a:rPr lang="en-US" sz="2400" dirty="0">
                <a:solidFill>
                  <a:srgbClr val="FF0000"/>
                </a:solidFill>
                <a:latin typeface="Times New Roman" pitchFamily="18" charset="0"/>
                <a:cs typeface="Times New Roman" pitchFamily="18" charset="0"/>
              </a:rPr>
              <a:t>). </a:t>
            </a:r>
            <a:endParaRPr lang="sr-Latn-RS" sz="2400" dirty="0">
              <a:solidFill>
                <a:srgbClr val="FF0000"/>
              </a:solidFill>
              <a:latin typeface="Times New Roman" pitchFamily="18" charset="0"/>
              <a:cs typeface="Times New Roman" pitchFamily="18" charset="0"/>
            </a:endParaRPr>
          </a:p>
          <a:p>
            <a:pPr algn="just"/>
            <a:endParaRPr lang="sr-Latn-RS"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Kod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nekih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animalnih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zapaženi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polimorfni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virioni</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orto</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paramiksovirusi</a:t>
            </a:r>
            <a:r>
              <a:rPr lang="en-US" sz="2400" dirty="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a:p>
            <a:pPr algn="just"/>
            <a:endParaRPr lang="sr-Latn-RS" sz="2400" dirty="0">
              <a:latin typeface="Times New Roman" pitchFamily="18" charset="0"/>
              <a:cs typeface="Times New Roman" pitchFamily="18" charset="0"/>
            </a:endParaRPr>
          </a:p>
          <a:p>
            <a:pPr algn="just"/>
            <a:r>
              <a:rPr lang="en-US" sz="2400" dirty="0" err="1">
                <a:solidFill>
                  <a:srgbClr val="FF0000"/>
                </a:solidFill>
                <a:latin typeface="Times New Roman" pitchFamily="18" charset="0"/>
                <a:cs typeface="Times New Roman" pitchFamily="18" charset="0"/>
              </a:rPr>
              <a:t>Polimorfizam</a:t>
            </a:r>
            <a:r>
              <a:rPr lang="en-US" sz="2400" dirty="0">
                <a:solidFill>
                  <a:srgbClr val="FF0000"/>
                </a:solidFill>
                <a:latin typeface="Times New Roman" pitchFamily="18" charset="0"/>
                <a:cs typeface="Times New Roman" pitchFamily="18" charset="0"/>
              </a:rPr>
              <a:t> </a:t>
            </a:r>
            <a:r>
              <a:rPr lang="sr-Latn-RS" sz="2400" dirty="0">
                <a:solidFill>
                  <a:srgbClr val="FF0000"/>
                </a:solidFill>
                <a:latin typeface="Times New Roman" pitchFamily="18" charset="0"/>
                <a:cs typeface="Times New Roman" pitchFamily="18" charset="0"/>
              </a:rPr>
              <a:t>je </a:t>
            </a:r>
            <a:r>
              <a:rPr lang="en-US" sz="2400" dirty="0" err="1">
                <a:solidFill>
                  <a:srgbClr val="FF0000"/>
                </a:solidFill>
                <a:latin typeface="Times New Roman" pitchFamily="18" charset="0"/>
                <a:cs typeface="Times New Roman" pitchFamily="18" charset="0"/>
              </a:rPr>
              <a:t>posledica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savitljivosti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peplosa</a:t>
            </a:r>
            <a:r>
              <a:rPr lang="en-US" sz="2400" dirty="0">
                <a:solidFill>
                  <a:srgbClr val="FF0000"/>
                </a:solidFill>
                <a:latin typeface="Times New Roman" pitchFamily="18" charset="0"/>
                <a:cs typeface="Times New Roman" pitchFamily="18" charset="0"/>
              </a:rPr>
              <a:t> i </a:t>
            </a:r>
            <a:r>
              <a:rPr lang="en-US" sz="2400" dirty="0" err="1">
                <a:solidFill>
                  <a:srgbClr val="FF0000"/>
                </a:solidFill>
                <a:latin typeface="Times New Roman" pitchFamily="18" charset="0"/>
                <a:cs typeface="Times New Roman" pitchFamily="18" charset="0"/>
              </a:rPr>
              <a:t>nukleokapsida</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što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izaziva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pojavu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različitih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oblika</a:t>
            </a:r>
            <a:r>
              <a:rPr lang="en-US" sz="2400" dirty="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Virioni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nekih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krupnih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grupa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boginja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imaju</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kuboidan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oblik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odnosno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liče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kutiju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šibica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čije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ivice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zaobljene</a:t>
            </a:r>
            <a:r>
              <a:rPr lang="en-US" sz="2400" dirty="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5886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ilesimage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990600"/>
            <a:ext cx="6858000" cy="51435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9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85800"/>
            <a:ext cx="8229600" cy="6172200"/>
          </a:xfrm>
        </p:spPr>
        <p:txBody>
          <a:bodyPr>
            <a:normAutofit lnSpcReduction="10000"/>
          </a:bodyPr>
          <a:lstStyle/>
          <a:p>
            <a:pPr marL="0" indent="0">
              <a:buNone/>
            </a:pPr>
            <a:endParaRPr lang="vi-VN" dirty="0"/>
          </a:p>
          <a:p>
            <a:pPr algn="just"/>
            <a:r>
              <a:rPr lang="en-US" sz="2400" dirty="0">
                <a:latin typeface="Times New Roman" pitchFamily="18" charset="0"/>
                <a:cs typeface="Times New Roman" pitchFamily="18" charset="0"/>
              </a:rPr>
              <a:t>V</a:t>
            </a:r>
            <a:r>
              <a:rPr lang="vi-VN" sz="2400" dirty="0">
                <a:latin typeface="Times New Roman" pitchFamily="18" charset="0"/>
                <a:cs typeface="Times New Roman" pitchFamily="18" charset="0"/>
              </a:rPr>
              <a:t>irusna oboljenja ljudi i životinja bila su poznata mnogo vremena pre otkrića njihovih uzročnika. </a:t>
            </a:r>
            <a:endParaRPr lang="sr-Latn-RS" sz="2400" dirty="0">
              <a:latin typeface="Times New Roman" pitchFamily="18" charset="0"/>
              <a:cs typeface="Times New Roman" pitchFamily="18" charset="0"/>
            </a:endParaRPr>
          </a:p>
          <a:p>
            <a:pPr algn="just"/>
            <a:endParaRPr lang="sr-Latn-RS" sz="2400" dirty="0">
              <a:latin typeface="Times New Roman" pitchFamily="18" charset="0"/>
              <a:cs typeface="Times New Roman" pitchFamily="18" charset="0"/>
            </a:endParaRPr>
          </a:p>
          <a:p>
            <a:pPr algn="just"/>
            <a:r>
              <a:rPr lang="sr-Latn-RS" sz="2400" dirty="0">
                <a:latin typeface="Times New Roman" pitchFamily="18" charset="0"/>
                <a:cs typeface="Times New Roman" pitchFamily="18" charset="0"/>
              </a:rPr>
              <a:t>K</a:t>
            </a:r>
            <a:r>
              <a:rPr lang="vi-VN" sz="2400" dirty="0">
                <a:latin typeface="Times New Roman" pitchFamily="18" charset="0"/>
                <a:cs typeface="Times New Roman" pitchFamily="18" charset="0"/>
              </a:rPr>
              <a:t>ineski i indijski rukopis</a:t>
            </a:r>
            <a:r>
              <a:rPr lang="sr-Latn-RS" sz="2400" dirty="0">
                <a:latin typeface="Times New Roman" pitchFamily="18" charset="0"/>
                <a:cs typeface="Times New Roman" pitchFamily="18" charset="0"/>
              </a:rPr>
              <a:t>i</a:t>
            </a:r>
            <a:r>
              <a:rPr lang="vi-VN" sz="2400" dirty="0">
                <a:latin typeface="Times New Roman" pitchFamily="18" charset="0"/>
                <a:cs typeface="Times New Roman" pitchFamily="18" charset="0"/>
              </a:rPr>
              <a:t> iz perioda pre nove ere</a:t>
            </a:r>
            <a:r>
              <a:rPr lang="sr-Latn-RS" sz="2400" dirty="0">
                <a:latin typeface="Times New Roman" pitchFamily="18" charset="0"/>
                <a:cs typeface="Times New Roman" pitchFamily="18" charset="0"/>
              </a:rPr>
              <a:t> - </a:t>
            </a:r>
            <a:r>
              <a:rPr lang="vi-VN" sz="2400" dirty="0">
                <a:latin typeface="Times New Roman" pitchFamily="18" charset="0"/>
                <a:cs typeface="Times New Roman" pitchFamily="18" charset="0"/>
              </a:rPr>
              <a:t>pojav</a:t>
            </a:r>
            <a:r>
              <a:rPr lang="sr-Latn-RS" sz="2400" dirty="0">
                <a:latin typeface="Times New Roman" pitchFamily="18" charset="0"/>
                <a:cs typeface="Times New Roman" pitchFamily="18" charset="0"/>
              </a:rPr>
              <a:t>a</a:t>
            </a:r>
            <a:r>
              <a:rPr lang="vi-VN" sz="2400" dirty="0">
                <a:latin typeface="Times New Roman" pitchFamily="18" charset="0"/>
                <a:cs typeface="Times New Roman" pitchFamily="18" charset="0"/>
              </a:rPr>
              <a:t> velikih boginja kod ljudi</a:t>
            </a:r>
            <a:r>
              <a:rPr lang="en-US" sz="2400" dirty="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sr-Latn-RS" sz="2400" dirty="0">
                <a:latin typeface="Times New Roman" pitchFamily="18" charset="0"/>
                <a:cs typeface="Times New Roman" pitchFamily="18" charset="0"/>
              </a:rPr>
              <a:t>Prvu uspešnu imunizaciju protiv velikih boginja izvršio je engleski lekar Edward Jenner 1796. godine tako što je za vakcinaciju ljudi upotrebio sadržaj pustula krava obolelih od kravljih boginja. </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sr-Latn-RS" sz="2400" dirty="0">
                <a:latin typeface="Times New Roman" pitchFamily="18" charset="0"/>
                <a:cs typeface="Times New Roman" pitchFamily="18" charset="0"/>
              </a:rPr>
              <a:t>Luj Paster - vakcina protiv virusa besnila.</a:t>
            </a:r>
          </a:p>
          <a:p>
            <a:pPr algn="just"/>
            <a:endParaRPr lang="sr-Latn-RS" sz="2400" dirty="0">
              <a:latin typeface="Times New Roman" pitchFamily="18" charset="0"/>
              <a:cs typeface="Times New Roman" pitchFamily="18" charset="0"/>
            </a:endParaRPr>
          </a:p>
          <a:p>
            <a:pPr algn="just"/>
            <a:r>
              <a:rPr lang="sr-Latn-RS" sz="2400" dirty="0">
                <a:latin typeface="Times New Roman" pitchFamily="18" charset="0"/>
                <a:cs typeface="Times New Roman" pitchFamily="18" charset="0"/>
              </a:rPr>
              <a:t>D. I. Ivanovski 1892. god. – korpuskularna priroda uzročnika. </a:t>
            </a:r>
          </a:p>
          <a:p>
            <a:pPr algn="just"/>
            <a:endParaRPr lang="sr-Latn-RS" sz="2400" dirty="0">
              <a:latin typeface="Times New Roman" pitchFamily="18" charset="0"/>
              <a:cs typeface="Times New Roman" pitchFamily="18" charset="0"/>
            </a:endParaRPr>
          </a:p>
          <a:p>
            <a:pPr algn="just"/>
            <a:endParaRPr lang="sr-Latn-RS" sz="2400" dirty="0">
              <a:latin typeface="Times New Roman" pitchFamily="18" charset="0"/>
              <a:cs typeface="Times New Roman" pitchFamily="18" charset="0"/>
            </a:endParaRPr>
          </a:p>
          <a:p>
            <a:pPr algn="just"/>
            <a:endParaRPr lang="sr-Latn-RS" sz="2400" dirty="0">
              <a:latin typeface="+mj-lt"/>
            </a:endParaRPr>
          </a:p>
          <a:p>
            <a:pPr algn="just"/>
            <a:endParaRPr lang="sr-Latn-RS" sz="2400" dirty="0">
              <a:latin typeface="+mj-lt"/>
            </a:endParaRPr>
          </a:p>
          <a:p>
            <a:pPr algn="just"/>
            <a:endParaRPr lang="sr-Latn-RS" sz="3100" dirty="0">
              <a:latin typeface="+mj-lt"/>
            </a:endParaRPr>
          </a:p>
        </p:txBody>
      </p:sp>
    </p:spTree>
    <p:extLst>
      <p:ext uri="{BB962C8B-B14F-4D97-AF65-F5344CB8AC3E}">
        <p14:creationId xmlns:p14="http://schemas.microsoft.com/office/powerpoint/2010/main" val="205037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Autofit/>
          </a:bodyPr>
          <a:lstStyle/>
          <a:p>
            <a:pPr algn="just"/>
            <a:r>
              <a:rPr lang="vi-VN" sz="2400" dirty="0"/>
              <a:t>Virioni </a:t>
            </a:r>
            <a:r>
              <a:rPr lang="vi-VN" sz="2400" dirty="0">
                <a:solidFill>
                  <a:srgbClr val="FF0000"/>
                </a:solidFill>
              </a:rPr>
              <a:t>oblika spermatozoida </a:t>
            </a:r>
            <a:r>
              <a:rPr lang="vi-VN" sz="2400" dirty="0"/>
              <a:t>nađeni su kod većeg broja bakteriofaga. </a:t>
            </a:r>
          </a:p>
          <a:p>
            <a:pPr algn="just"/>
            <a:endParaRPr lang="vi-VN" sz="2400" dirty="0"/>
          </a:p>
          <a:p>
            <a:pPr algn="just"/>
            <a:r>
              <a:rPr lang="vi-VN" sz="2400" dirty="0">
                <a:solidFill>
                  <a:srgbClr val="FF0000"/>
                </a:solidFill>
              </a:rPr>
              <a:t>Oni imaju jedan prošireni deo nazvan „glava” i drugi izdužen u vidu vlaknastog produžetka, „rep”. </a:t>
            </a:r>
          </a:p>
          <a:p>
            <a:pPr marL="0" indent="0" algn="just">
              <a:buNone/>
            </a:pPr>
            <a:endParaRPr lang="vi-VN" sz="2400" dirty="0">
              <a:solidFill>
                <a:srgbClr val="FF0000"/>
              </a:solidFill>
            </a:endParaRPr>
          </a:p>
          <a:p>
            <a:pPr algn="just"/>
            <a:r>
              <a:rPr lang="vi-VN" sz="2400" dirty="0"/>
              <a:t>Glava faga sastoji se iz jezgra sa nukleinskom kiselinom i kapsida koji ga zatvara</a:t>
            </a:r>
            <a:r>
              <a:rPr lang="vi-VN" sz="2400" dirty="0">
                <a:latin typeface="+mj-lt"/>
              </a:rPr>
              <a:t>.</a:t>
            </a:r>
          </a:p>
          <a:p>
            <a:pPr algn="just"/>
            <a:endParaRPr lang="en-US" sz="2400" dirty="0">
              <a:latin typeface="+mj-lt"/>
            </a:endParaRPr>
          </a:p>
        </p:txBody>
      </p:sp>
    </p:spTree>
    <p:extLst>
      <p:ext uri="{BB962C8B-B14F-4D97-AF65-F5344CB8AC3E}">
        <p14:creationId xmlns:p14="http://schemas.microsoft.com/office/powerpoint/2010/main" val="116279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838200"/>
            <a:ext cx="5156200" cy="524697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30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3962400"/>
          </a:xfrm>
        </p:spPr>
        <p:txBody>
          <a:bodyPr>
            <a:normAutofit/>
          </a:bodyPr>
          <a:lstStyle/>
          <a:p>
            <a:pPr marL="0" indent="0">
              <a:buNone/>
            </a:pPr>
            <a:endParaRPr lang="vi-VN" dirty="0"/>
          </a:p>
          <a:p>
            <a:pPr algn="just"/>
            <a:r>
              <a:rPr lang="vi-VN" sz="2400" dirty="0"/>
              <a:t>Spoljašnji omotač mnogih animalnih virusa – peplos j</a:t>
            </a:r>
            <a:r>
              <a:rPr lang="sr-Latn-RS" sz="2400" dirty="0"/>
              <a:t>e</a:t>
            </a:r>
            <a:r>
              <a:rPr lang="vi-VN" sz="2400" dirty="0"/>
              <a:t> sastavljen od </a:t>
            </a:r>
            <a:r>
              <a:rPr lang="vi-VN" sz="2400" dirty="0">
                <a:solidFill>
                  <a:srgbClr val="FF0000"/>
                </a:solidFill>
              </a:rPr>
              <a:t>glikoproteinskih i lipidnih komponenti </a:t>
            </a:r>
            <a:r>
              <a:rPr lang="vi-VN" sz="2400" dirty="0"/>
              <a:t>u potpunosti obavija njihov </a:t>
            </a:r>
            <a:r>
              <a:rPr lang="vi-VN" sz="2400" dirty="0">
                <a:solidFill>
                  <a:srgbClr val="FF0000"/>
                </a:solidFill>
              </a:rPr>
              <a:t>virusni nukleokapsid </a:t>
            </a:r>
            <a:r>
              <a:rPr lang="vi-VN" sz="2400" dirty="0"/>
              <a:t>formirajući kompletnu virusnu česticu navedenih virusa</a:t>
            </a:r>
            <a:r>
              <a:rPr lang="vi-VN" sz="2400" dirty="0">
                <a:latin typeface="+mj-lt"/>
              </a:rPr>
              <a:t>. </a:t>
            </a:r>
            <a:endParaRPr lang="sr-Latn-RS" sz="2400" dirty="0">
              <a:latin typeface="+mj-lt"/>
            </a:endParaRPr>
          </a:p>
          <a:p>
            <a:pPr marL="0" indent="0" algn="just">
              <a:buNone/>
            </a:pPr>
            <a:endParaRPr lang="sr-Latn-RS" sz="2800" dirty="0">
              <a:latin typeface="+mj-lt"/>
            </a:endParaRPr>
          </a:p>
        </p:txBody>
      </p:sp>
    </p:spTree>
    <p:extLst>
      <p:ext uri="{BB962C8B-B14F-4D97-AF65-F5344CB8AC3E}">
        <p14:creationId xmlns:p14="http://schemas.microsoft.com/office/powerpoint/2010/main" val="206307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959C5-4186-2C01-B058-9E6411FFF6AE}"/>
            </a:ext>
          </a:extLst>
        </p:cNvPr>
        <p:cNvGrpSpPr/>
        <p:nvPr/>
      </p:nvGrpSpPr>
      <p:grpSpPr>
        <a:xfrm>
          <a:off x="0" y="0"/>
          <a:ext cx="0" cy="0"/>
          <a:chOff x="0" y="0"/>
          <a:chExt cx="0" cy="0"/>
        </a:xfrm>
      </p:grpSpPr>
      <p:sp>
        <p:nvSpPr>
          <p:cNvPr id="19459" name="Rectangle 3">
            <a:extLst>
              <a:ext uri="{FF2B5EF4-FFF2-40B4-BE49-F238E27FC236}">
                <a16:creationId xmlns:a16="http://schemas.microsoft.com/office/drawing/2014/main" id="{116B38F5-6EAD-EDCE-8961-AF5D97FA6047}"/>
              </a:ext>
            </a:extLst>
          </p:cNvPr>
          <p:cNvSpPr>
            <a:spLocks noGrp="1" noChangeArrowheads="1"/>
          </p:cNvSpPr>
          <p:nvPr>
            <p:ph type="body" idx="1"/>
          </p:nvPr>
        </p:nvSpPr>
        <p:spPr/>
        <p:txBody>
          <a:bodyPr/>
          <a:lstStyle/>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buFont typeface="Wingdings" pitchFamily="2" charset="2"/>
              <a:buNone/>
              <a:defRPr/>
            </a:pPr>
            <a:endParaRPr lang="sr-Latn-CS" sz="1800">
              <a:solidFill>
                <a:srgbClr val="FFFF00"/>
              </a:solidFill>
              <a:latin typeface="Times New Roman" pitchFamily="18" charset="0"/>
            </a:endParaRPr>
          </a:p>
          <a:p>
            <a:pPr eaLnBrk="1" hangingPunct="1">
              <a:lnSpc>
                <a:spcPct val="80000"/>
              </a:lnSpc>
              <a:buFont typeface="Wingdings" pitchFamily="2" charset="2"/>
              <a:buNone/>
              <a:defRPr/>
            </a:pPr>
            <a:r>
              <a:rPr lang="sr-Latn-CS" sz="1800">
                <a:solidFill>
                  <a:srgbClr val="FFFF00"/>
                </a:solidFill>
                <a:latin typeface="Times New Roman" pitchFamily="18" charset="0"/>
              </a:rPr>
              <a:t>                                             Razmnožavanje virusa u ćeliji </a:t>
            </a:r>
            <a:endParaRPr lang="en-US" sz="1800">
              <a:solidFill>
                <a:srgbClr val="FFFF00"/>
              </a:solidFill>
              <a:latin typeface="Times New Roman" pitchFamily="18" charset="0"/>
            </a:endParaRPr>
          </a:p>
        </p:txBody>
      </p:sp>
      <p:pic>
        <p:nvPicPr>
          <p:cNvPr id="4099" name="Picture 7" descr="image004">
            <a:extLst>
              <a:ext uri="{FF2B5EF4-FFF2-40B4-BE49-F238E27FC236}">
                <a16:creationId xmlns:a16="http://schemas.microsoft.com/office/drawing/2014/main" id="{B046170A-4A31-4881-434E-BF826399017F}"/>
              </a:ext>
            </a:extLst>
          </p:cNvPr>
          <p:cNvPicPr>
            <a:picLocks noChangeAspect="1" noChangeArrowheads="1"/>
          </p:cNvPicPr>
          <p:nvPr/>
        </p:nvPicPr>
        <p:blipFill>
          <a:blip r:embed="rId2"/>
          <a:srcRect/>
          <a:stretch>
            <a:fillRect/>
          </a:stretch>
        </p:blipFill>
        <p:spPr bwMode="auto">
          <a:xfrm>
            <a:off x="1214414" y="928670"/>
            <a:ext cx="6553200" cy="5410200"/>
          </a:xfrm>
          <a:prstGeom prst="rect">
            <a:avLst/>
          </a:prstGeom>
          <a:noFill/>
          <a:ln w="9525">
            <a:noFill/>
            <a:miter lim="800000"/>
            <a:headEnd/>
            <a:tailEnd/>
          </a:ln>
        </p:spPr>
      </p:pic>
    </p:spTree>
    <p:extLst>
      <p:ext uri="{BB962C8B-B14F-4D97-AF65-F5344CB8AC3E}">
        <p14:creationId xmlns:p14="http://schemas.microsoft.com/office/powerpoint/2010/main" val="426648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err="1">
                <a:latin typeface="Times New Roman" pitchFamily="18" charset="0"/>
                <a:cs typeface="Times New Roman" pitchFamily="18" charset="0"/>
              </a:rPr>
              <a:t>Iz</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navedenih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razloga</a:t>
            </a:r>
            <a:r>
              <a:rPr lang="en-US" sz="2400" dirty="0">
                <a:latin typeface="Times New Roman" pitchFamily="18" charset="0"/>
                <a:cs typeface="Times New Roman" pitchFamily="18" charset="0"/>
              </a:rPr>
              <a:t> je </a:t>
            </a:r>
            <a:r>
              <a:rPr lang="en-US" sz="2400" dirty="0" err="1">
                <a:latin typeface="Times New Roman" pitchFamily="18" charset="0"/>
                <a:cs typeface="Times New Roman" pitchFamily="18" charset="0"/>
              </a:rPr>
              <a:t>očuvan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integritet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spoljašnjeg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virusnog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omotača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veoma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značajan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infektivnost</a:t>
            </a:r>
            <a:r>
              <a:rPr lang="en-US" sz="2400" dirty="0">
                <a:latin typeface="Times New Roman" pitchFamily="18" charset="0"/>
                <a:cs typeface="Times New Roman" pitchFamily="18" charset="0"/>
              </a:rPr>
              <a:t> </a:t>
            </a:r>
            <a:r>
              <a:rPr lang="sr-Latn-R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animalnih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virusa</a:t>
            </a:r>
            <a:r>
              <a:rPr lang="en-US" sz="2400" dirty="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Virusi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stiču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spoljašnji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omotač</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procesom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pupljenja</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egzocitoze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koji</a:t>
            </a:r>
            <a:r>
              <a:rPr lang="en-US" sz="2400" dirty="0">
                <a:latin typeface="Times New Roman" pitchFamily="18" charset="0"/>
                <a:cs typeface="Times New Roman" pitchFamily="18" charset="0"/>
              </a:rPr>
              <a:t> se </a:t>
            </a:r>
            <a:r>
              <a:rPr lang="en-US" sz="2400" dirty="0" err="1">
                <a:latin typeface="Times New Roman" pitchFamily="18" charset="0"/>
                <a:cs typeface="Times New Roman" pitchFamily="18" charset="0"/>
              </a:rPr>
              <a:t>odvija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formirani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virioni</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napuštaju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inficiranu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ćeliju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najčešće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kroz</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njenu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citoplazmatičnu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membranu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dok</a:t>
            </a:r>
            <a:r>
              <a:rPr lang="en-US" sz="2400" dirty="0">
                <a:latin typeface="Times New Roman" pitchFamily="18" charset="0"/>
                <a:cs typeface="Times New Roman" pitchFamily="18" charset="0"/>
              </a:rPr>
              <a:t> je </a:t>
            </a:r>
            <a:r>
              <a:rPr lang="en-US" sz="2400" dirty="0" err="1">
                <a:latin typeface="Times New Roman" pitchFamily="18" charset="0"/>
                <a:cs typeface="Times New Roman" pitchFamily="18" charset="0"/>
              </a:rPr>
              <a:t>kod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nekih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poreklom</a:t>
            </a:r>
            <a:r>
              <a:rPr lang="en-US" sz="2400" dirty="0">
                <a:latin typeface="Times New Roman" pitchFamily="18" charset="0"/>
                <a:cs typeface="Times New Roman" pitchFamily="18" charset="0"/>
              </a:rPr>
              <a:t> od membrane </a:t>
            </a:r>
            <a:r>
              <a:rPr lang="en-US" sz="2400" dirty="0" err="1">
                <a:latin typeface="Times New Roman" pitchFamily="18" charset="0"/>
                <a:cs typeface="Times New Roman" pitchFamily="18" charset="0"/>
              </a:rPr>
              <a:t>endoplazmatičnog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retikuluma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Goldžijevog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kompleksa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ili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jedarne</a:t>
            </a:r>
            <a:r>
              <a:rPr lang="en-US" sz="2400" dirty="0">
                <a:latin typeface="Times New Roman" pitchFamily="18" charset="0"/>
                <a:cs typeface="Times New Roman" pitchFamily="18" charset="0"/>
              </a:rPr>
              <a:t> membrane – </a:t>
            </a:r>
            <a:r>
              <a:rPr lang="en-US" sz="2400" dirty="0" err="1">
                <a:latin typeface="Times New Roman" pitchFamily="18" charset="0"/>
                <a:cs typeface="Times New Roman" pitchFamily="18" charset="0"/>
              </a:rPr>
              <a:t>nukleoleme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npr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herpesvirusa</a:t>
            </a:r>
            <a:r>
              <a:rPr lang="en-US" sz="2400" dirty="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9220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990600" y="533400"/>
            <a:ext cx="7543800" cy="5867400"/>
          </a:xfrm>
        </p:spPr>
        <p:txBody>
          <a:bodyPr>
            <a:normAutofit/>
          </a:bodyPr>
          <a:lstStyle/>
          <a:p>
            <a:pPr marL="0" indent="0" eaLnBrk="1" hangingPunct="1">
              <a:buNone/>
              <a:defRPr/>
            </a:pPr>
            <a:r>
              <a:rPr lang="sr-Latn-CS" sz="2400" u="sng" dirty="0">
                <a:latin typeface="Times New Roman" pitchFamily="18" charset="0"/>
              </a:rPr>
              <a:t>Klasifikacija virusa</a:t>
            </a:r>
            <a:r>
              <a:rPr lang="sr-Latn-CS" sz="2400" dirty="0">
                <a:latin typeface="Times New Roman" pitchFamily="18" charset="0"/>
              </a:rPr>
              <a:t>:</a:t>
            </a:r>
          </a:p>
          <a:p>
            <a:pPr marL="609600" indent="-609600" eaLnBrk="1" hangingPunct="1">
              <a:buFont typeface="Wingdings" pitchFamily="2" charset="2"/>
              <a:buAutoNum type="arabicPeriod"/>
              <a:defRPr/>
            </a:pPr>
            <a:r>
              <a:rPr lang="sr-Latn-CS" sz="2400" dirty="0">
                <a:latin typeface="Times New Roman" pitchFamily="18" charset="0"/>
              </a:rPr>
              <a:t>Tip nukleinske kiseline;</a:t>
            </a:r>
          </a:p>
          <a:p>
            <a:pPr marL="609600" indent="-609600" eaLnBrk="1" hangingPunct="1">
              <a:buFont typeface="Wingdings" pitchFamily="2" charset="2"/>
              <a:buAutoNum type="arabicPeriod"/>
              <a:defRPr/>
            </a:pPr>
            <a:r>
              <a:rPr lang="sr-Latn-CS" sz="2400" dirty="0">
                <a:latin typeface="Times New Roman" pitchFamily="18" charset="0"/>
              </a:rPr>
              <a:t>Veličina i morfologija virusa uključujući simetriju kapsida, broj kapsomera, prisustvo ili odsustvo spoljašnjeg omotača;</a:t>
            </a:r>
          </a:p>
          <a:p>
            <a:pPr marL="609600" indent="-609600" eaLnBrk="1" hangingPunct="1">
              <a:buFont typeface="Wingdings" pitchFamily="2" charset="2"/>
              <a:buAutoNum type="arabicPeriod"/>
              <a:defRPr/>
            </a:pPr>
            <a:r>
              <a:rPr lang="sr-Latn-CS" sz="2400" dirty="0">
                <a:latin typeface="Times New Roman" pitchFamily="18" charset="0"/>
              </a:rPr>
              <a:t>Posedovanje određenih enzima neophodnih za replikaciju – DNK ili RNK polimeraze, odnosno za napuštanje ćelije domaćina  - neuraminidaze.</a:t>
            </a:r>
          </a:p>
          <a:p>
            <a:pPr marL="609600" indent="-609600" eaLnBrk="1" hangingPunct="1">
              <a:buFont typeface="Wingdings" pitchFamily="2" charset="2"/>
              <a:buAutoNum type="arabicPeriod"/>
              <a:defRPr/>
            </a:pPr>
            <a:r>
              <a:rPr lang="sr-Latn-CS" sz="2400" dirty="0">
                <a:latin typeface="Times New Roman" pitchFamily="18" charset="0"/>
              </a:rPr>
              <a:t>Osetljivosti na fizičke i hemijske faktore;</a:t>
            </a:r>
          </a:p>
          <a:p>
            <a:pPr marL="609600" indent="-609600" eaLnBrk="1" hangingPunct="1">
              <a:buFont typeface="Wingdings" pitchFamily="2" charset="2"/>
              <a:buAutoNum type="arabicPeriod"/>
              <a:defRPr/>
            </a:pPr>
            <a:r>
              <a:rPr lang="sr-Latn-CS" sz="2400" dirty="0">
                <a:latin typeface="Times New Roman" pitchFamily="18" charset="0"/>
              </a:rPr>
              <a:t>Antigenska građa;</a:t>
            </a:r>
          </a:p>
          <a:p>
            <a:pPr marL="609600" indent="-609600" eaLnBrk="1" hangingPunct="1">
              <a:buFont typeface="Wingdings" pitchFamily="2" charset="2"/>
              <a:buAutoNum type="arabicPeriod"/>
              <a:defRPr/>
            </a:pPr>
            <a:r>
              <a:rPr lang="sr-Latn-CS" sz="2400" dirty="0">
                <a:latin typeface="Times New Roman" pitchFamily="18" charset="0"/>
              </a:rPr>
              <a:t>Način prenošenja;</a:t>
            </a:r>
          </a:p>
          <a:p>
            <a:pPr marL="609600" indent="-609600" eaLnBrk="1" hangingPunct="1">
              <a:buFont typeface="Wingdings" pitchFamily="2" charset="2"/>
              <a:buAutoNum type="arabicPeriod"/>
              <a:defRPr/>
            </a:pPr>
            <a:r>
              <a:rPr lang="sr-Latn-CS" sz="2400" dirty="0">
                <a:latin typeface="Times New Roman" pitchFamily="18" charset="0"/>
              </a:rPr>
              <a:t>Specifičnost i tropizam prema određenoj vrsti životinja, tkiva i ćelija;</a:t>
            </a:r>
          </a:p>
          <a:p>
            <a:pPr marL="609600" indent="-609600" eaLnBrk="1" hangingPunct="1">
              <a:buFont typeface="Wingdings" pitchFamily="2" charset="2"/>
              <a:buAutoNum type="arabicPeriod"/>
              <a:defRPr/>
            </a:pPr>
            <a:r>
              <a:rPr lang="sr-Latn-CS" sz="2400" dirty="0">
                <a:latin typeface="Times New Roman" pitchFamily="18" charset="0"/>
              </a:rPr>
              <a:t>Patološke promene i simptomi oboljenja.</a:t>
            </a:r>
          </a:p>
        </p:txBody>
      </p:sp>
    </p:spTree>
    <p:extLst>
      <p:ext uri="{BB962C8B-B14F-4D97-AF65-F5344CB8AC3E}">
        <p14:creationId xmlns:p14="http://schemas.microsoft.com/office/powerpoint/2010/main" val="294805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57200" y="1447800"/>
            <a:ext cx="8229600" cy="4525963"/>
          </a:xfrm>
        </p:spPr>
        <p:txBody>
          <a:bodyPr>
            <a:noAutofit/>
          </a:bodyPr>
          <a:lstStyle/>
          <a:p>
            <a:pPr marL="0" indent="0" eaLnBrk="1" hangingPunct="1">
              <a:buNone/>
              <a:defRPr/>
            </a:pPr>
            <a:endParaRPr lang="sr-Latn-CS" sz="2400" dirty="0">
              <a:latin typeface="Times New Roman" pitchFamily="18" charset="0"/>
            </a:endParaRPr>
          </a:p>
          <a:p>
            <a:pPr eaLnBrk="1" hangingPunct="1">
              <a:defRPr/>
            </a:pPr>
            <a:r>
              <a:rPr lang="sr-Latn-CS" sz="2400" dirty="0">
                <a:latin typeface="Times New Roman" pitchFamily="18" charset="0"/>
              </a:rPr>
              <a:t>Subvirusni agensi su </a:t>
            </a:r>
            <a:r>
              <a:rPr lang="sr-Latn-CS" sz="2400" dirty="0">
                <a:solidFill>
                  <a:srgbClr val="FF0000"/>
                </a:solidFill>
                <a:latin typeface="Times New Roman" pitchFamily="18" charset="0"/>
              </a:rPr>
              <a:t>virusi sateliti, viroidi i prioni</a:t>
            </a:r>
            <a:r>
              <a:rPr lang="sr-Latn-CS" sz="2400" dirty="0">
                <a:latin typeface="Times New Roman" pitchFamily="18" charset="0"/>
              </a:rPr>
              <a:t>.</a:t>
            </a:r>
          </a:p>
          <a:p>
            <a:pPr eaLnBrk="1" hangingPunct="1">
              <a:defRPr/>
            </a:pPr>
            <a:endParaRPr lang="sr-Latn-CS" sz="2400" dirty="0">
              <a:latin typeface="Times New Roman" pitchFamily="18" charset="0"/>
            </a:endParaRPr>
          </a:p>
          <a:p>
            <a:pPr eaLnBrk="1" hangingPunct="1">
              <a:defRPr/>
            </a:pPr>
            <a:r>
              <a:rPr lang="sr-Latn-CS" sz="2400" dirty="0">
                <a:solidFill>
                  <a:srgbClr val="FF0000"/>
                </a:solidFill>
                <a:latin typeface="Times New Roman" pitchFamily="18" charset="0"/>
              </a:rPr>
              <a:t>Virusni sateliti </a:t>
            </a:r>
            <a:r>
              <a:rPr lang="sr-Latn-CS" sz="2400" dirty="0">
                <a:latin typeface="Times New Roman" pitchFamily="18" charset="0"/>
              </a:rPr>
              <a:t>imaju nepotpun genom pa se mogu umnožavati samo u prisustvu nekog drugog virusa – </a:t>
            </a:r>
            <a:r>
              <a:rPr lang="sr-Latn-CS" sz="2400" dirty="0">
                <a:solidFill>
                  <a:srgbClr val="FF0000"/>
                </a:solidFill>
                <a:latin typeface="Times New Roman" pitchFamily="18" charset="0"/>
              </a:rPr>
              <a:t>virusa pomagača.</a:t>
            </a:r>
          </a:p>
          <a:p>
            <a:pPr eaLnBrk="1" hangingPunct="1">
              <a:defRPr/>
            </a:pPr>
            <a:endParaRPr lang="sr-Latn-CS" sz="2400" dirty="0">
              <a:latin typeface="Times New Roman" pitchFamily="18" charset="0"/>
            </a:endParaRPr>
          </a:p>
          <a:p>
            <a:pPr eaLnBrk="1" hangingPunct="1">
              <a:defRPr/>
            </a:pPr>
            <a:r>
              <a:rPr lang="sr-Latn-CS" sz="2400" dirty="0">
                <a:solidFill>
                  <a:srgbClr val="FF0000"/>
                </a:solidFill>
                <a:latin typeface="Times New Roman" pitchFamily="18" charset="0"/>
              </a:rPr>
              <a:t>Viroidi</a:t>
            </a:r>
            <a:r>
              <a:rPr lang="sr-Latn-CS" sz="2400" dirty="0">
                <a:latin typeface="Times New Roman" pitchFamily="18" charset="0"/>
              </a:rPr>
              <a:t> su građeni od samo </a:t>
            </a:r>
            <a:r>
              <a:rPr lang="sr-Latn-CS" sz="2400" dirty="0">
                <a:solidFill>
                  <a:srgbClr val="FF0000"/>
                </a:solidFill>
                <a:latin typeface="Times New Roman" pitchFamily="18" charset="0"/>
              </a:rPr>
              <a:t>jednog kratkog lanca RNK, bez kapsida</a:t>
            </a:r>
            <a:r>
              <a:rPr lang="sr-Latn-CS" sz="2400" dirty="0">
                <a:latin typeface="Times New Roman" pitchFamily="18" charset="0"/>
              </a:rPr>
              <a:t>. Do sada su uzrokovali samo oboljenja biljaka</a:t>
            </a:r>
            <a:r>
              <a:rPr lang="en-US" sz="2400" dirty="0">
                <a:latin typeface="Times New Roman" pitchFamily="18" charset="0"/>
              </a:rPr>
              <a:t>.</a:t>
            </a:r>
            <a:r>
              <a:rPr lang="sr-Latn-CS" sz="2400" dirty="0">
                <a:latin typeface="Times New Roman" pitchFamily="18" charset="0"/>
              </a:rPr>
              <a:t> </a:t>
            </a:r>
            <a:endParaRPr lang="sr-Latn-CS" sz="2400" dirty="0">
              <a:solidFill>
                <a:srgbClr val="FFFF00"/>
              </a:solidFill>
              <a:latin typeface="Times New Roman" pitchFamily="18" charset="0"/>
            </a:endParaRPr>
          </a:p>
        </p:txBody>
      </p:sp>
    </p:spTree>
    <p:extLst>
      <p:ext uri="{BB962C8B-B14F-4D97-AF65-F5344CB8AC3E}">
        <p14:creationId xmlns:p14="http://schemas.microsoft.com/office/powerpoint/2010/main" val="4166384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429684" cy="6192688"/>
          </a:xfrm>
        </p:spPr>
        <p:txBody>
          <a:bodyPr>
            <a:normAutofit/>
          </a:bodyPr>
          <a:lstStyle/>
          <a:p>
            <a:r>
              <a:rPr lang="sr-Latn-RS" sz="2400" b="1" u="sng" dirty="0">
                <a:latin typeface="Times New Roman" pitchFamily="18" charset="0"/>
                <a:cs typeface="Times New Roman" pitchFamily="18" charset="0"/>
              </a:rPr>
              <a:t>Hemijski sastav virusa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Genom virusa čini molekul DNK ili RNK.</a:t>
            </a:r>
          </a:p>
          <a:p>
            <a:endParaRPr lang="sr-Latn-RS" sz="2400" dirty="0">
              <a:latin typeface="Times New Roman" pitchFamily="18" charset="0"/>
              <a:cs typeface="Times New Roman" pitchFamily="18" charset="0"/>
            </a:endParaRPr>
          </a:p>
          <a:p>
            <a:pPr algn="just"/>
            <a:r>
              <a:rPr lang="sr-Latn-RS" sz="2400" dirty="0">
                <a:latin typeface="Times New Roman" pitchFamily="18" charset="0"/>
                <a:cs typeface="Times New Roman" pitchFamily="18" charset="0"/>
              </a:rPr>
              <a:t>U sastav virusa ulaze strukturni proteini kapsida, proteini spoljašnjeg omotača virusa, nestrukturni proteini virusa neophodni za formiranje virusne čestice kao i enzimi koji učestvuju u replikaciji virusa (replikaze, polimeraze, transkriptaze). </a:t>
            </a:r>
          </a:p>
          <a:p>
            <a:endParaRPr lang="en-U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Virusi u svom sastavu imaju i ugljene – hidrate i lipide.</a:t>
            </a:r>
          </a:p>
          <a:p>
            <a:pPr>
              <a:buNone/>
            </a:pPr>
            <a:r>
              <a:rPr lang="sr-Latn-RS"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Najjednostavniji virusi kao što je virus mozaičnog duvana sintetišu </a:t>
            </a:r>
            <a:r>
              <a:rPr lang="sr-Latn-RS" sz="2400" u="sng" dirty="0">
                <a:latin typeface="Times New Roman" pitchFamily="18" charset="0"/>
                <a:cs typeface="Times New Roman" pitchFamily="18" charset="0"/>
              </a:rPr>
              <a:t>samo jedan protein</a:t>
            </a:r>
            <a:r>
              <a:rPr lang="sr-Latn-RS" sz="2400" dirty="0">
                <a:latin typeface="Times New Roman" pitchFamily="18" charset="0"/>
                <a:cs typeface="Times New Roman" pitchFamily="18" charset="0"/>
              </a:rPr>
              <a:t>, a najveći virusi kao što su poksvirusi i herpesvirusi sintetišu do </a:t>
            </a:r>
            <a:r>
              <a:rPr lang="sr-Latn-RS" sz="2400" u="sng" dirty="0">
                <a:latin typeface="Times New Roman" pitchFamily="18" charset="0"/>
                <a:cs typeface="Times New Roman" pitchFamily="18" charset="0"/>
              </a:rPr>
              <a:t>200 proteina</a:t>
            </a:r>
            <a:r>
              <a:rPr lang="sr-Latn-RS"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3116"/>
            <a:ext cx="8229600" cy="6000768"/>
          </a:xfrm>
        </p:spPr>
        <p:txBody>
          <a:bodyPr>
            <a:normAutofit/>
          </a:bodyPr>
          <a:lstStyle/>
          <a:p>
            <a:endParaRPr lang="sr-Latn-RS" sz="2000" dirty="0">
              <a:latin typeface="Times New Roman" pitchFamily="18" charset="0"/>
              <a:cs typeface="Times New Roman" pitchFamily="18" charset="0"/>
            </a:endParaRPr>
          </a:p>
          <a:p>
            <a:r>
              <a:rPr lang="sr-Latn-RS" sz="2400" b="1" dirty="0">
                <a:latin typeface="Times New Roman" pitchFamily="18" charset="0"/>
                <a:cs typeface="Times New Roman" pitchFamily="18" charset="0"/>
              </a:rPr>
              <a:t>Nukleinska kiselina virusa može biti DNK ili RNK. </a:t>
            </a:r>
          </a:p>
          <a:p>
            <a:pPr>
              <a:buNone/>
            </a:pPr>
            <a:endParaRPr lang="en-US" sz="2400" dirty="0">
              <a:latin typeface="Times New Roman" pitchFamily="18" charset="0"/>
              <a:cs typeface="Times New Roman" pitchFamily="18" charset="0"/>
            </a:endParaRPr>
          </a:p>
          <a:p>
            <a:r>
              <a:rPr lang="es-ES_tradnl" sz="2400" dirty="0" err="1">
                <a:latin typeface="Times New Roman" pitchFamily="18" charset="0"/>
                <a:cs typeface="Times New Roman" pitchFamily="18" charset="0"/>
              </a:rPr>
              <a:t>Koli</a:t>
            </a:r>
            <a:r>
              <a:rPr lang="sr-Latn-CS" sz="2400" dirty="0">
                <a:latin typeface="Times New Roman" pitchFamily="18" charset="0"/>
                <a:cs typeface="Times New Roman" pitchFamily="18" charset="0"/>
              </a:rPr>
              <a:t>č</a:t>
            </a:r>
            <a:r>
              <a:rPr lang="es-ES_tradnl" sz="2400" dirty="0" err="1">
                <a:latin typeface="Times New Roman" pitchFamily="18" charset="0"/>
                <a:cs typeface="Times New Roman" pitchFamily="18" charset="0"/>
              </a:rPr>
              <a:t>ina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nukleinskih</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kiselina</a:t>
            </a:r>
            <a:r>
              <a:rPr lang="es-ES_tradnl" sz="2400" dirty="0">
                <a:latin typeface="Times New Roman" pitchFamily="18" charset="0"/>
                <a:cs typeface="Times New Roman" pitchFamily="18" charset="0"/>
              </a:rPr>
              <a:t> je </a:t>
            </a:r>
            <a:r>
              <a:rPr lang="es-ES_tradnl" sz="2400" dirty="0" err="1">
                <a:latin typeface="Times New Roman" pitchFamily="18" charset="0"/>
                <a:cs typeface="Times New Roman" pitchFamily="18" charset="0"/>
              </a:rPr>
              <a:t>vrlo</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razli</a:t>
            </a:r>
            <a:r>
              <a:rPr lang="sr-Latn-CS" sz="2400" dirty="0">
                <a:latin typeface="Times New Roman" pitchFamily="18" charset="0"/>
                <a:cs typeface="Times New Roman" pitchFamily="18" charset="0"/>
              </a:rPr>
              <a:t>č</a:t>
            </a:r>
            <a:r>
              <a:rPr lang="es-ES_tradnl" sz="2400" dirty="0" err="1">
                <a:latin typeface="Times New Roman" pitchFamily="18" charset="0"/>
                <a:cs typeface="Times New Roman" pitchFamily="18" charset="0"/>
              </a:rPr>
              <a:t>ita</a:t>
            </a:r>
            <a:r>
              <a:rPr lang="es-ES_tradnl" sz="2400" dirty="0">
                <a:latin typeface="Times New Roman" pitchFamily="18" charset="0"/>
                <a:cs typeface="Times New Roman" pitchFamily="18" charset="0"/>
              </a:rPr>
              <a:t> u </a:t>
            </a:r>
            <a:r>
              <a:rPr lang="es-ES_tradnl" sz="2400" dirty="0" err="1">
                <a:latin typeface="Times New Roman" pitchFamily="18" charset="0"/>
                <a:cs typeface="Times New Roman" pitchFamily="18" charset="0"/>
              </a:rPr>
              <a:t>raznim</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virusima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Kod</a:t>
            </a:r>
            <a:r>
              <a:rPr lang="es-ES_tradnl" sz="2400" dirty="0">
                <a:latin typeface="Times New Roman" pitchFamily="18" charset="0"/>
                <a:cs typeface="Times New Roman" pitchFamily="18" charset="0"/>
              </a:rPr>
              <a:t> RNK virusa </a:t>
            </a:r>
            <a:r>
              <a:rPr lang="es-ES_tradnl" sz="2400" dirty="0" err="1">
                <a:latin typeface="Times New Roman" pitchFamily="18" charset="0"/>
                <a:cs typeface="Times New Roman" pitchFamily="18" charset="0"/>
              </a:rPr>
              <a:t>kre</a:t>
            </a:r>
            <a:r>
              <a:rPr lang="sr-Latn-CS" sz="2400" dirty="0">
                <a:latin typeface="Times New Roman" pitchFamily="18" charset="0"/>
                <a:cs typeface="Times New Roman" pitchFamily="18" charset="0"/>
              </a:rPr>
              <a:t>ć</a:t>
            </a:r>
            <a:r>
              <a:rPr lang="es-ES_tradnl" sz="2400" dirty="0">
                <a:latin typeface="Times New Roman" pitchFamily="18" charset="0"/>
                <a:cs typeface="Times New Roman" pitchFamily="18" charset="0"/>
              </a:rPr>
              <a:t>e se </a:t>
            </a:r>
            <a:r>
              <a:rPr lang="es-ES_tradnl" sz="2400" dirty="0" err="1">
                <a:latin typeface="Times New Roman" pitchFamily="18" charset="0"/>
                <a:cs typeface="Times New Roman" pitchFamily="18" charset="0"/>
              </a:rPr>
              <a:t>od</a:t>
            </a:r>
            <a:r>
              <a:rPr lang="es-ES_tradnl" sz="2400" dirty="0">
                <a:latin typeface="Times New Roman" pitchFamily="18" charset="0"/>
                <a:cs typeface="Times New Roman" pitchFamily="18" charset="0"/>
              </a:rPr>
              <a:t> </a:t>
            </a:r>
            <a:r>
              <a:rPr lang="es-ES_tradnl" sz="2400" b="1" dirty="0">
                <a:latin typeface="Times New Roman" pitchFamily="18" charset="0"/>
                <a:cs typeface="Times New Roman" pitchFamily="18" charset="0"/>
              </a:rPr>
              <a:t>1% (virus gripa) do 50% (</a:t>
            </a:r>
            <a:r>
              <a:rPr lang="es-ES_tradnl" sz="2400" b="1" dirty="0" err="1">
                <a:latin typeface="Times New Roman" pitchFamily="18" charset="0"/>
                <a:cs typeface="Times New Roman" pitchFamily="18" charset="0"/>
              </a:rPr>
              <a:t>neki</a:t>
            </a:r>
            <a:r>
              <a:rPr lang="es-ES_tradnl" sz="2400" b="1" dirty="0">
                <a:latin typeface="Times New Roman" pitchFamily="18" charset="0"/>
                <a:cs typeface="Times New Roman" pitchFamily="18" charset="0"/>
              </a:rPr>
              <a:t> </a:t>
            </a:r>
            <a:r>
              <a:rPr lang="es-ES_tradnl" sz="2400" b="1" dirty="0" err="1">
                <a:latin typeface="Times New Roman" pitchFamily="18" charset="0"/>
                <a:cs typeface="Times New Roman" pitchFamily="18" charset="0"/>
              </a:rPr>
              <a:t>arbovirusi</a:t>
            </a:r>
            <a:r>
              <a:rPr lang="es-ES_tradnl" sz="2400" b="1" dirty="0">
                <a:latin typeface="Times New Roman" pitchFamily="18" charset="0"/>
                <a:cs typeface="Times New Roman" pitchFamily="18" charset="0"/>
              </a:rPr>
              <a:t>). </a:t>
            </a:r>
            <a:endParaRPr lang="sr-Latn-RS" sz="2400" b="1"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pl-PL" sz="2400" dirty="0">
                <a:latin typeface="Times New Roman" pitchFamily="18" charset="0"/>
                <a:cs typeface="Times New Roman" pitchFamily="18" charset="0"/>
              </a:rPr>
              <a:t>Sli</a:t>
            </a:r>
            <a:r>
              <a:rPr lang="sr-Latn-CS" sz="2400" dirty="0">
                <a:latin typeface="Times New Roman" pitchFamily="18" charset="0"/>
                <a:cs typeface="Times New Roman" pitchFamily="18" charset="0"/>
              </a:rPr>
              <a:t>č</a:t>
            </a:r>
            <a:r>
              <a:rPr lang="pl-PL" sz="2400" dirty="0">
                <a:latin typeface="Times New Roman" pitchFamily="18" charset="0"/>
                <a:cs typeface="Times New Roman" pitchFamily="18" charset="0"/>
              </a:rPr>
              <a:t>ni odnosi zapaženi su i u </a:t>
            </a:r>
            <a:r>
              <a:rPr lang="pl-PL" sz="2400" b="1" dirty="0">
                <a:latin typeface="Times New Roman" pitchFamily="18" charset="0"/>
                <a:cs typeface="Times New Roman" pitchFamily="18" charset="0"/>
              </a:rPr>
              <a:t>DNK – virusima </a:t>
            </a:r>
            <a:r>
              <a:rPr lang="en-US" sz="2400" b="1" dirty="0">
                <a:latin typeface="Times New Roman" pitchFamily="18" charset="0"/>
                <a:cs typeface="Times New Roman" pitchFamily="18" charset="0"/>
              </a:rPr>
              <a:t>o</a:t>
            </a:r>
            <a:r>
              <a:rPr lang="pl-PL" sz="2400" b="1" dirty="0">
                <a:latin typeface="Times New Roman" pitchFamily="18" charset="0"/>
                <a:cs typeface="Times New Roman" pitchFamily="18" charset="0"/>
              </a:rPr>
              <a:t>d 5% (vakcina) do 50% neki bakteriofagi</a:t>
            </a:r>
            <a:r>
              <a:rPr lang="pl-PL"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229600" cy="4525963"/>
          </a:xfrm>
        </p:spPr>
        <p:txBody>
          <a:bodyPr>
            <a:noAutofit/>
          </a:bodyPr>
          <a:lstStyle/>
          <a:p>
            <a:r>
              <a:rPr lang="sr-Latn-RS" sz="2400" b="1" u="sng" dirty="0">
                <a:latin typeface="Times New Roman" pitchFamily="18" charset="0"/>
                <a:cs typeface="Times New Roman" pitchFamily="18" charset="0"/>
              </a:rPr>
              <a:t>Virusna DNK </a:t>
            </a:r>
          </a:p>
          <a:p>
            <a:endParaRPr lang="en-U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Genomi većine DNK virusa kičmenjaka su </a:t>
            </a:r>
            <a:r>
              <a:rPr lang="sr-Latn-RS" sz="2400" b="1" dirty="0">
                <a:latin typeface="Times New Roman" pitchFamily="18" charset="0"/>
                <a:cs typeface="Times New Roman" pitchFamily="18" charset="0"/>
              </a:rPr>
              <a:t>nesegmentirani </a:t>
            </a:r>
            <a:r>
              <a:rPr lang="sr-Latn-RS" sz="2400" dirty="0">
                <a:latin typeface="Times New Roman" pitchFamily="18" charset="0"/>
                <a:cs typeface="Times New Roman" pitchFamily="18" charset="0"/>
              </a:rPr>
              <a:t>i čini ih jedan molekul dvolančane DNK.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Genom DNK virusa može biti </a:t>
            </a:r>
            <a:r>
              <a:rPr lang="sr-Latn-RS" sz="2400" b="1" dirty="0">
                <a:latin typeface="Times New Roman" pitchFamily="18" charset="0"/>
                <a:cs typeface="Times New Roman" pitchFamily="18" charset="0"/>
              </a:rPr>
              <a:t>linearan ili cirkularan </a:t>
            </a:r>
            <a:r>
              <a:rPr lang="sr-Latn-RS" sz="2400" dirty="0">
                <a:latin typeface="Times New Roman" pitchFamily="18" charset="0"/>
                <a:cs typeface="Times New Roman" pitchFamily="18" charset="0"/>
              </a:rPr>
              <a:t>u zavisnosti od familije virusa.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Kod najvećeg broja familija je </a:t>
            </a:r>
            <a:r>
              <a:rPr lang="sr-Latn-RS" sz="2400" b="1" dirty="0">
                <a:latin typeface="Times New Roman" pitchFamily="18" charset="0"/>
                <a:cs typeface="Times New Roman" pitchFamily="18" charset="0"/>
              </a:rPr>
              <a:t>linearan</a:t>
            </a:r>
            <a:r>
              <a:rPr lang="sr-Latn-RS" sz="2400" dirty="0">
                <a:latin typeface="Times New Roman" pitchFamily="18" charset="0"/>
                <a:cs typeface="Times New Roman" pitchFamily="18" charset="0"/>
              </a:rPr>
              <a:t>.</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 Genom cirkovirusa, hepadnavirusa i papovavirusa je cirkularan. </a:t>
            </a:r>
          </a:p>
          <a:p>
            <a:endParaRPr lang="sr-Latn-RS"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229600" cy="4525963"/>
          </a:xfrm>
        </p:spPr>
        <p:txBody>
          <a:bodyPr>
            <a:noAutofit/>
          </a:bodyPr>
          <a:lstStyle/>
          <a:p>
            <a:pPr marL="0" indent="0" algn="just">
              <a:buNone/>
            </a:pPr>
            <a:endParaRPr lang="sr-Latn-RS" sz="2400" dirty="0">
              <a:latin typeface="Times New Roman" pitchFamily="18" charset="0"/>
              <a:cs typeface="Times New Roman" pitchFamily="18" charset="0"/>
            </a:endParaRPr>
          </a:p>
          <a:p>
            <a:pPr marL="0" indent="0" algn="just">
              <a:buNone/>
            </a:pPr>
            <a:endParaRPr lang="vi-VN" sz="2400" dirty="0">
              <a:latin typeface="Times New Roman" pitchFamily="18" charset="0"/>
              <a:cs typeface="Times New Roman" pitchFamily="18" charset="0"/>
            </a:endParaRPr>
          </a:p>
          <a:p>
            <a:pPr algn="just"/>
            <a:r>
              <a:rPr lang="sr-Latn-RS" sz="2800" b="1" u="sng" dirty="0">
                <a:solidFill>
                  <a:srgbClr val="FF0000"/>
                </a:solidFill>
                <a:latin typeface="Times New Roman" pitchFamily="18" charset="0"/>
                <a:cs typeface="Times New Roman" pitchFamily="18" charset="0"/>
              </a:rPr>
              <a:t>V</a:t>
            </a:r>
            <a:r>
              <a:rPr lang="vi-VN" sz="2800" b="1" u="sng" dirty="0">
                <a:solidFill>
                  <a:srgbClr val="FF0000"/>
                </a:solidFill>
                <a:latin typeface="Times New Roman" pitchFamily="18" charset="0"/>
                <a:cs typeface="Times New Roman" pitchFamily="18" charset="0"/>
              </a:rPr>
              <a:t>irusi predstavljaju obligatne intracelularne parazite čiji genom može biti samo jedan tip nukleinske kiseline, RNK ili DNK pri čemu za svoje razmnožavanje koriste ćelijske mehanizme za biosintezu kojima tada upravlja genom virusa. </a:t>
            </a:r>
          </a:p>
        </p:txBody>
      </p:sp>
    </p:spTree>
    <p:extLst>
      <p:ext uri="{BB962C8B-B14F-4D97-AF65-F5344CB8AC3E}">
        <p14:creationId xmlns:p14="http://schemas.microsoft.com/office/powerpoint/2010/main" val="1489663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229600" cy="6048672"/>
          </a:xfrm>
        </p:spPr>
        <p:txBody>
          <a:bodyPr>
            <a:normAutofit lnSpcReduction="10000"/>
          </a:bodyPr>
          <a:lstStyle/>
          <a:p>
            <a:endParaRPr lang="en-US" sz="2000" dirty="0">
              <a:latin typeface="Times New Roman" pitchFamily="18" charset="0"/>
              <a:cs typeface="Times New Roman" pitchFamily="18" charset="0"/>
            </a:endParaRPr>
          </a:p>
          <a:p>
            <a:endParaRPr lang="sr-Latn-RS" sz="20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DNK virusa sadrži između 2 do 200 gena i kodira sintezu od 2 do 200 proteina.</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u="sng" dirty="0" err="1">
                <a:latin typeface="Times New Roman" pitchFamily="18" charset="0"/>
                <a:cs typeface="Times New Roman" pitchFamily="18" charset="0"/>
              </a:rPr>
              <a:t>Virusna</a:t>
            </a:r>
            <a:r>
              <a:rPr lang="en-US" sz="2400" b="1" u="sng" dirty="0">
                <a:latin typeface="Times New Roman" pitchFamily="18" charset="0"/>
                <a:cs typeface="Times New Roman" pitchFamily="18" charset="0"/>
              </a:rPr>
              <a:t> RNK </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Virusi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kičmenjaka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sadrže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jednolančanu</a:t>
            </a:r>
            <a:r>
              <a:rPr lang="en-US" sz="2400" dirty="0">
                <a:latin typeface="Times New Roman" pitchFamily="18" charset="0"/>
                <a:cs typeface="Times New Roman" pitchFamily="18" charset="0"/>
              </a:rPr>
              <a:t> RNK, </a:t>
            </a:r>
            <a:r>
              <a:rPr lang="en-US" sz="2400" dirty="0" err="1">
                <a:latin typeface="Times New Roman" pitchFamily="18" charset="0"/>
                <a:cs typeface="Times New Roman" pitchFamily="18" charset="0"/>
              </a:rPr>
              <a:t>izuzev</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reovirusa</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birnavirusa</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Genomska</a:t>
            </a:r>
            <a:r>
              <a:rPr lang="en-US" sz="2400" dirty="0">
                <a:latin typeface="Times New Roman" pitchFamily="18" charset="0"/>
                <a:cs typeface="Times New Roman" pitchFamily="18" charset="0"/>
              </a:rPr>
              <a:t> RNK je </a:t>
            </a:r>
            <a:r>
              <a:rPr lang="en-US" sz="2400" dirty="0" err="1">
                <a:latin typeface="Times New Roman" pitchFamily="18" charset="0"/>
                <a:cs typeface="Times New Roman" pitchFamily="18" charset="0"/>
              </a:rPr>
              <a:t>linearna</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može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nesegmentisana</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segmentisana</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Genom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ortomiksovirusa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ima</a:t>
            </a:r>
            <a:r>
              <a:rPr lang="en-US" sz="2400" dirty="0">
                <a:latin typeface="Times New Roman" pitchFamily="18" charset="0"/>
                <a:cs typeface="Times New Roman" pitchFamily="18" charset="0"/>
              </a:rPr>
              <a:t> od 6 do 8 </a:t>
            </a:r>
            <a:r>
              <a:rPr lang="en-US" sz="2400" dirty="0" err="1">
                <a:latin typeface="Times New Roman" pitchFamily="18" charset="0"/>
                <a:cs typeface="Times New Roman" pitchFamily="18" charset="0"/>
              </a:rPr>
              <a:t>segmenata</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reovirusa</a:t>
            </a:r>
            <a:r>
              <a:rPr lang="en-US" sz="2400" dirty="0">
                <a:latin typeface="Times New Roman" pitchFamily="18" charset="0"/>
                <a:cs typeface="Times New Roman" pitchFamily="18" charset="0"/>
              </a:rPr>
              <a:t> od 10 do 12 </a:t>
            </a:r>
            <a:r>
              <a:rPr lang="en-US" sz="2400" dirty="0" err="1">
                <a:latin typeface="Times New Roman" pitchFamily="18" charset="0"/>
                <a:cs typeface="Times New Roman" pitchFamily="18" charset="0"/>
              </a:rPr>
              <a:t>segmenata</a:t>
            </a:r>
            <a:r>
              <a:rPr lang="en-US" sz="2400" dirty="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6215106"/>
          </a:xfrm>
        </p:spPr>
        <p:txBody>
          <a:bodyPr>
            <a:normAutofit/>
          </a:bodyPr>
          <a:lstStyle/>
          <a:p>
            <a:r>
              <a:rPr lang="sr-Latn-RS" sz="2400" dirty="0"/>
              <a:t>Jednolančana RNK virusa može biti </a:t>
            </a:r>
            <a:r>
              <a:rPr lang="sr-Latn-RS" sz="2400" b="1" dirty="0"/>
              <a:t>pozitivno orijentisana</a:t>
            </a:r>
            <a:r>
              <a:rPr lang="sr-Latn-RS" sz="2400" dirty="0"/>
              <a:t>, kao što je to slučaj kod pikornavirusa, kalicivirusa ili togavirusa. </a:t>
            </a:r>
          </a:p>
          <a:p>
            <a:endParaRPr lang="sr-Latn-RS" sz="2400" dirty="0"/>
          </a:p>
          <a:p>
            <a:r>
              <a:rPr lang="sr-Latn-RS" sz="2400" dirty="0"/>
              <a:t>Ona nosi informacije za direktnu sintezu proteina virusa. </a:t>
            </a:r>
          </a:p>
          <a:p>
            <a:endParaRPr lang="sr-Latn-RS" sz="2400" dirty="0"/>
          </a:p>
          <a:p>
            <a:r>
              <a:rPr lang="sr-Latn-RS" sz="2400" dirty="0"/>
              <a:t>Kod paramiksovirusa, rabdovirusa ili filovirusa je </a:t>
            </a:r>
            <a:r>
              <a:rPr lang="sr-Latn-RS" sz="2400" b="1" dirty="0"/>
              <a:t>virusna RNK negativno orijentisana. </a:t>
            </a:r>
          </a:p>
          <a:p>
            <a:endParaRPr lang="sr-Latn-RS" sz="2400" dirty="0"/>
          </a:p>
          <a:p>
            <a:r>
              <a:rPr lang="sr-Latn-RS" sz="2400" dirty="0"/>
              <a:t>Ovi virusi poseduju enzim RNK zavisnu RNK polimerazu ili virusnu transkriptazu koja transkribuje virusni genom u pozitivno orijentisanu RNK.</a:t>
            </a:r>
          </a:p>
          <a:p>
            <a:pPr>
              <a:buNone/>
            </a:pPr>
            <a:r>
              <a:rPr lang="sr-Latn-RS" sz="2400" dirty="0"/>
              <a:t> </a:t>
            </a:r>
            <a:endParaRPr lang="en-US" sz="2400" dirty="0"/>
          </a:p>
          <a:p>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28712"/>
            <a:ext cx="8229600" cy="5429288"/>
          </a:xfrm>
        </p:spPr>
        <p:txBody>
          <a:bodyPr>
            <a:noAutofit/>
          </a:bodyPr>
          <a:lstStyle/>
          <a:p>
            <a:r>
              <a:rPr lang="sr-Latn-RS" sz="2400" b="1" u="sng" dirty="0">
                <a:latin typeface="Times New Roman" pitchFamily="18" charset="0"/>
                <a:cs typeface="Times New Roman" pitchFamily="18" charset="0"/>
              </a:rPr>
              <a:t>Proteini virusa</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Virusni proteini određuju oblik i veličinu virusa.</a:t>
            </a:r>
          </a:p>
          <a:p>
            <a:pPr marL="0" indent="0">
              <a:buNone/>
            </a:pPr>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Neki virusni proteini su strukturni proteini koji ulaze u sastav kapsida i drugih komponenti viriona. </a:t>
            </a:r>
          </a:p>
          <a:p>
            <a:pPr>
              <a:buNone/>
            </a:pPr>
            <a:endParaRPr lang="en-U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Drugi proteini su nestrukturni.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Ovi proteini nisu sastavni deo zrelog viriona, ali su uključeni u proces formiranja zrelog viriona i u proces replikacije virusa. </a:t>
            </a:r>
          </a:p>
          <a:p>
            <a:endParaRPr lang="sr-Latn-R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686800" cy="4525963"/>
          </a:xfrm>
        </p:spPr>
        <p:txBody>
          <a:bodyPr>
            <a:normAutofit/>
          </a:bodyPr>
          <a:lstStyle/>
          <a:p>
            <a:r>
              <a:rPr lang="sr-Latn-RS" sz="2400" b="1" dirty="0">
                <a:latin typeface="Times New Roman" pitchFamily="18" charset="0"/>
                <a:cs typeface="Times New Roman" pitchFamily="18" charset="0"/>
              </a:rPr>
              <a:t>Enzimi </a:t>
            </a:r>
            <a:r>
              <a:rPr lang="sr-Latn-RS" sz="2400" dirty="0">
                <a:latin typeface="Times New Roman" pitchFamily="18" charset="0"/>
                <a:cs typeface="Times New Roman" pitchFamily="18" charset="0"/>
              </a:rPr>
              <a:t>su proteini koji su uključeni u procese replikacije nukleinske kiseline, transkripciju, translaciju i onemogućavanje odvijanje metaboličkih procesa u inficiranoj ćeliji. </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sr-Latn-RS" sz="2400" b="1" u="sng" dirty="0">
                <a:latin typeface="Times New Roman" pitchFamily="18" charset="0"/>
                <a:cs typeface="Times New Roman" pitchFamily="18" charset="0"/>
              </a:rPr>
              <a:t>Lipidi virusa</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Većina virusa koji sadrže lipide poseduju spoljašnji omotač.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Kod virusa koji nemaju peplos, lipidne komponente se nalaze u sastavu kapsida virusa.</a:t>
            </a:r>
          </a:p>
          <a:p>
            <a:endParaRPr lang="sr-Latn-R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marL="0" indent="0">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6572272"/>
          </a:xfrm>
        </p:spPr>
        <p:txBody>
          <a:bodyPr>
            <a:normAutofit/>
          </a:bodyPr>
          <a:lstStyle/>
          <a:p>
            <a:pPr>
              <a:buNone/>
            </a:pPr>
            <a:endParaRPr lang="sr-Latn-RS" sz="20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Od 50% do 60% lipida omotača virusa su </a:t>
            </a:r>
            <a:r>
              <a:rPr lang="sr-Latn-RS" sz="2400" b="1" dirty="0">
                <a:latin typeface="Times New Roman" pitchFamily="18" charset="0"/>
                <a:cs typeface="Times New Roman" pitchFamily="18" charset="0"/>
              </a:rPr>
              <a:t>fosfolipidi</a:t>
            </a:r>
            <a:r>
              <a:rPr lang="sr-Latn-RS" sz="2400" dirty="0">
                <a:latin typeface="Times New Roman" pitchFamily="18" charset="0"/>
                <a:cs typeface="Times New Roman" pitchFamily="18" charset="0"/>
              </a:rPr>
              <a:t>, a ostatak čini </a:t>
            </a:r>
            <a:r>
              <a:rPr lang="sr-Latn-RS" sz="2400" b="1" dirty="0">
                <a:latin typeface="Times New Roman" pitchFamily="18" charset="0"/>
                <a:cs typeface="Times New Roman" pitchFamily="18" charset="0"/>
              </a:rPr>
              <a:t>holesterol</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Pored njih, u sastavu virusne čestice mogu se naći </a:t>
            </a:r>
            <a:r>
              <a:rPr lang="sr-Latn-RS" sz="2400" b="1" dirty="0">
                <a:latin typeface="Times New Roman" pitchFamily="18" charset="0"/>
                <a:cs typeface="Times New Roman" pitchFamily="18" charset="0"/>
              </a:rPr>
              <a:t>glikolipidi, neutralne masti i masne kiseline.</a:t>
            </a:r>
            <a:r>
              <a:rPr lang="pt-BR" sz="2400" b="1" dirty="0">
                <a:latin typeface="Times New Roman" pitchFamily="18" charset="0"/>
                <a:cs typeface="Times New Roman" pitchFamily="18" charset="0"/>
              </a:rPr>
              <a:t> </a:t>
            </a:r>
            <a:endParaRPr lang="sr-Latn-RS" sz="2400" b="1"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Neki virusi ne sadrže lipide (npr. pikornavirusi).</a:t>
            </a:r>
            <a:endParaRPr lang="sr-Latn-RS" sz="2400" dirty="0">
              <a:latin typeface="Times New Roman" pitchFamily="18" charset="0"/>
              <a:cs typeface="Times New Roman" pitchFamily="18" charset="0"/>
            </a:endParaRPr>
          </a:p>
          <a:p>
            <a:pPr marL="0" indent="0">
              <a:buNone/>
            </a:pP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76977"/>
            <a:ext cx="8229600" cy="4356279"/>
          </a:xfrm>
        </p:spPr>
        <p:txBody>
          <a:bodyPr>
            <a:normAutofit fontScale="92500" lnSpcReduction="20000"/>
          </a:bodyPr>
          <a:lstStyle/>
          <a:p>
            <a:r>
              <a:rPr lang="pt-BR" sz="2600" b="1" u="sng" dirty="0">
                <a:latin typeface="Times New Roman" pitchFamily="18" charset="0"/>
                <a:cs typeface="Times New Roman" pitchFamily="18" charset="0"/>
              </a:rPr>
              <a:t>Virusni ugljeni hidrati</a:t>
            </a:r>
            <a:endParaRPr lang="sr-Latn-RS" sz="2600" b="1" u="sng"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pt-BR" sz="2600" dirty="0">
                <a:latin typeface="Times New Roman" pitchFamily="18" charset="0"/>
                <a:cs typeface="Times New Roman" pitchFamily="18" charset="0"/>
              </a:rPr>
              <a:t>Svi virusi u sastavu svojih nukleinskih kiselina imaju ugljene hidrate jer su riboza i deoksiriboza njihove komponente. </a:t>
            </a:r>
            <a:endParaRPr lang="sr-Latn-RS" sz="2600" dirty="0">
              <a:latin typeface="Times New Roman" pitchFamily="18" charset="0"/>
              <a:cs typeface="Times New Roman" pitchFamily="18" charset="0"/>
            </a:endParaRPr>
          </a:p>
          <a:p>
            <a:pPr marL="0" indent="0">
              <a:buNone/>
            </a:pPr>
            <a:endParaRPr lang="sr-Latn-RS" sz="2600" dirty="0">
              <a:latin typeface="Times New Roman" pitchFamily="18" charset="0"/>
              <a:cs typeface="Times New Roman" pitchFamily="18" charset="0"/>
            </a:endParaRPr>
          </a:p>
          <a:p>
            <a:r>
              <a:rPr lang="pt-BR" sz="2600" dirty="0">
                <a:latin typeface="Times New Roman" pitchFamily="18" charset="0"/>
                <a:cs typeface="Times New Roman" pitchFamily="18" charset="0"/>
              </a:rPr>
              <a:t>Igli</a:t>
            </a:r>
            <a:r>
              <a:rPr lang="sr-Latn-CS" sz="2600" dirty="0">
                <a:latin typeface="Times New Roman" pitchFamily="18" charset="0"/>
                <a:cs typeface="Times New Roman" pitchFamily="18" charset="0"/>
              </a:rPr>
              <a:t>č</a:t>
            </a:r>
            <a:r>
              <a:rPr lang="pt-BR" sz="2600" dirty="0">
                <a:latin typeface="Times New Roman" pitchFamily="18" charset="0"/>
                <a:cs typeface="Times New Roman" pitchFamily="18" charset="0"/>
              </a:rPr>
              <a:t>asti produžeci (“antene”) mnogih virusa izgrađeni su od glikoproteina. </a:t>
            </a:r>
            <a:endParaRPr lang="sr-Latn-RS" sz="2600" dirty="0">
              <a:latin typeface="Times New Roman" pitchFamily="18" charset="0"/>
              <a:cs typeface="Times New Roman" pitchFamily="18" charset="0"/>
            </a:endParaRPr>
          </a:p>
          <a:p>
            <a:pPr marL="0" indent="0">
              <a:buNone/>
            </a:pPr>
            <a:endParaRPr lang="en-US" sz="2600" dirty="0">
              <a:latin typeface="Times New Roman" pitchFamily="18" charset="0"/>
              <a:cs typeface="Times New Roman" pitchFamily="18" charset="0"/>
            </a:endParaRPr>
          </a:p>
          <a:p>
            <a:r>
              <a:rPr lang="pt-BR" sz="2600" b="1" u="sng" dirty="0">
                <a:latin typeface="Times New Roman" pitchFamily="18" charset="0"/>
                <a:cs typeface="Times New Roman" pitchFamily="18" charset="0"/>
              </a:rPr>
              <a:t>Ostale komponente virusa</a:t>
            </a:r>
            <a:endParaRPr lang="sr-Latn-RS" sz="2600" b="1" u="sng"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pt-BR" sz="2600" dirty="0">
                <a:latin typeface="Times New Roman" pitchFamily="18" charset="0"/>
                <a:cs typeface="Times New Roman" pitchFamily="18" charset="0"/>
              </a:rPr>
              <a:t>U sastavu mnogih virusa nađeni su poliamini, putrescin i spermidin. </a:t>
            </a:r>
            <a:endParaRPr lang="sr-Latn-RS" sz="2600" dirty="0">
              <a:latin typeface="Times New Roman" pitchFamily="18" charset="0"/>
              <a:cs typeface="Times New Roman" pitchFamily="18" charset="0"/>
            </a:endParaRPr>
          </a:p>
          <a:p>
            <a:endParaRPr lang="sr-Latn-RS" sz="3600" dirty="0">
              <a:latin typeface="Times New Roman" pitchFamily="18" charset="0"/>
              <a:cs typeface="Times New Roman" pitchFamily="18"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16832"/>
            <a:ext cx="8229600" cy="5072098"/>
          </a:xfrm>
        </p:spPr>
        <p:txBody>
          <a:bodyPr>
            <a:normAutofit/>
          </a:bodyPr>
          <a:lstStyle/>
          <a:p>
            <a:r>
              <a:rPr lang="sr-Latn-RS" sz="2400" b="1" u="sng" dirty="0">
                <a:latin typeface="Times New Roman" pitchFamily="18" charset="0"/>
                <a:cs typeface="Times New Roman" pitchFamily="18" charset="0"/>
              </a:rPr>
              <a:t>Uticaj fizičko – hemijskih faktora na viruse</a:t>
            </a:r>
          </a:p>
          <a:p>
            <a:pPr>
              <a:buNone/>
            </a:pPr>
            <a:endParaRPr lang="en-US" sz="2400"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sr-Latn-RS" sz="2400" b="1" u="sng" dirty="0">
                <a:latin typeface="Times New Roman" pitchFamily="18" charset="0"/>
                <a:cs typeface="Times New Roman" pitchFamily="18" charset="0"/>
              </a:rPr>
              <a:t>Fizička sredstva </a:t>
            </a:r>
            <a:endParaRPr lang="en-US" sz="2400" b="1" u="sng"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Temperatura značajno utiče na infektivnost virusa.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Površinski proteini virusa se </a:t>
            </a:r>
            <a:r>
              <a:rPr lang="sr-Latn-RS" sz="2400" b="1" dirty="0">
                <a:latin typeface="Times New Roman" pitchFamily="18" charset="0"/>
                <a:cs typeface="Times New Roman" pitchFamily="18" charset="0"/>
              </a:rPr>
              <a:t>denaturišu</a:t>
            </a:r>
            <a:r>
              <a:rPr lang="sr-Latn-RS" sz="2400" dirty="0">
                <a:latin typeface="Times New Roman" pitchFamily="18" charset="0"/>
                <a:cs typeface="Times New Roman" pitchFamily="18" charset="0"/>
              </a:rPr>
              <a:t> za nekoliko minuta na temperaturama od 55</a:t>
            </a:r>
            <a:r>
              <a:rPr lang="sr-Latn-RS" sz="2400" baseline="30000" dirty="0">
                <a:latin typeface="Times New Roman" pitchFamily="18" charset="0"/>
                <a:cs typeface="Times New Roman" pitchFamily="18" charset="0"/>
              </a:rPr>
              <a:t>o</a:t>
            </a:r>
            <a:r>
              <a:rPr lang="sr-Latn-RS" sz="2400" dirty="0">
                <a:latin typeface="Times New Roman" pitchFamily="18" charset="0"/>
                <a:cs typeface="Times New Roman" pitchFamily="18" charset="0"/>
              </a:rPr>
              <a:t>C do 60</a:t>
            </a:r>
            <a:r>
              <a:rPr lang="sr-Latn-RS" sz="2400" baseline="30000" dirty="0">
                <a:latin typeface="Times New Roman" pitchFamily="18" charset="0"/>
                <a:cs typeface="Times New Roman" pitchFamily="18" charset="0"/>
              </a:rPr>
              <a:t>o</a:t>
            </a:r>
            <a:r>
              <a:rPr lang="sr-Latn-RS" sz="2400" dirty="0">
                <a:latin typeface="Times New Roman" pitchFamily="18" charset="0"/>
                <a:cs typeface="Times New Roman" pitchFamily="18" charset="0"/>
              </a:rPr>
              <a:t>C. </a:t>
            </a:r>
          </a:p>
          <a:p>
            <a:endParaRPr lang="sr-Latn-RS" sz="2000" dirty="0">
              <a:latin typeface="Times New Roman" pitchFamily="18" charset="0"/>
              <a:cs typeface="Times New Roman" pitchFamily="18" charset="0"/>
            </a:endParaRPr>
          </a:p>
          <a:p>
            <a:pPr marL="0" indent="0">
              <a:buNone/>
            </a:pPr>
            <a:endParaRPr lang="sr-Latn-RS" sz="5100" dirty="0">
              <a:latin typeface="Times New Roman" pitchFamily="18" charset="0"/>
              <a:cs typeface="Times New Roman" pitchFamily="18" charset="0"/>
            </a:endParaRPr>
          </a:p>
          <a:p>
            <a:endParaRPr lang="en-US" sz="51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16832"/>
            <a:ext cx="8229600" cy="4658860"/>
          </a:xfrm>
        </p:spPr>
        <p:txBody>
          <a:bodyPr>
            <a:noAutofit/>
          </a:bodyPr>
          <a:lstStyle/>
          <a:p>
            <a:r>
              <a:rPr lang="sr-Latn-RS" sz="2400" dirty="0">
                <a:latin typeface="Times New Roman" pitchFamily="18" charset="0"/>
                <a:cs typeface="Times New Roman" pitchFamily="18" charset="0"/>
              </a:rPr>
              <a:t>Na </a:t>
            </a:r>
            <a:r>
              <a:rPr lang="sr-Latn-RS" sz="2400" b="1" dirty="0">
                <a:latin typeface="Times New Roman" pitchFamily="18" charset="0"/>
                <a:cs typeface="Times New Roman" pitchFamily="18" charset="0"/>
              </a:rPr>
              <a:t>sobnoj temperaturi </a:t>
            </a:r>
            <a:r>
              <a:rPr lang="sr-Latn-RS" sz="2400" dirty="0">
                <a:latin typeface="Times New Roman" pitchFamily="18" charset="0"/>
                <a:cs typeface="Times New Roman" pitchFamily="18" charset="0"/>
              </a:rPr>
              <a:t>dolazi do opadanja infektivnosti virusa, naročito tokom letnjih meseci.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Virusi se mogu čuvati na </a:t>
            </a:r>
            <a:r>
              <a:rPr lang="sr-Latn-RS" sz="2400" b="1" dirty="0">
                <a:latin typeface="Times New Roman" pitchFamily="18" charset="0"/>
                <a:cs typeface="Times New Roman" pitchFamily="18" charset="0"/>
              </a:rPr>
              <a:t>4</a:t>
            </a:r>
            <a:r>
              <a:rPr lang="sr-Latn-RS" sz="2400" b="1" baseline="30000" dirty="0">
                <a:latin typeface="Times New Roman" pitchFamily="18" charset="0"/>
                <a:cs typeface="Times New Roman" pitchFamily="18" charset="0"/>
              </a:rPr>
              <a:t>o</a:t>
            </a:r>
            <a:r>
              <a:rPr lang="sr-Latn-RS" sz="2400" b="1" dirty="0">
                <a:latin typeface="Times New Roman" pitchFamily="18" charset="0"/>
                <a:cs typeface="Times New Roman" pitchFamily="18" charset="0"/>
              </a:rPr>
              <a:t>C jedan ili nekoliko dana</a:t>
            </a:r>
            <a:r>
              <a:rPr lang="sr-Latn-RS" sz="2400" dirty="0">
                <a:latin typeface="Times New Roman" pitchFamily="18" charset="0"/>
                <a:cs typeface="Times New Roman" pitchFamily="18" charset="0"/>
              </a:rPr>
              <a:t>, ali duže vremena se čuvaju na znatno nižim temperaturama.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To su temperature od </a:t>
            </a:r>
            <a:r>
              <a:rPr lang="sr-Latn-RS" sz="2400" b="1" dirty="0">
                <a:latin typeface="Times New Roman" pitchFamily="18" charset="0"/>
                <a:cs typeface="Times New Roman" pitchFamily="18" charset="0"/>
              </a:rPr>
              <a:t>-70</a:t>
            </a:r>
            <a:r>
              <a:rPr lang="sr-Latn-RS" sz="2400" b="1" baseline="30000" dirty="0">
                <a:latin typeface="Times New Roman" pitchFamily="18" charset="0"/>
                <a:cs typeface="Times New Roman" pitchFamily="18" charset="0"/>
              </a:rPr>
              <a:t>o</a:t>
            </a:r>
            <a:r>
              <a:rPr lang="sr-Latn-RS" sz="2400" b="1" dirty="0">
                <a:latin typeface="Times New Roman" pitchFamily="18" charset="0"/>
                <a:cs typeface="Times New Roman" pitchFamily="18" charset="0"/>
              </a:rPr>
              <a:t>C, </a:t>
            </a:r>
            <a:r>
              <a:rPr lang="sr-Latn-RS" sz="2400" dirty="0">
                <a:latin typeface="Times New Roman" pitchFamily="18" charset="0"/>
                <a:cs typeface="Times New Roman" pitchFamily="18" charset="0"/>
              </a:rPr>
              <a:t>odnosno temperatura suvog leda od </a:t>
            </a:r>
            <a:r>
              <a:rPr lang="sr-Latn-RS" sz="2400" b="1" dirty="0">
                <a:latin typeface="Times New Roman" pitchFamily="18" charset="0"/>
                <a:cs typeface="Times New Roman" pitchFamily="18" charset="0"/>
              </a:rPr>
              <a:t>-196</a:t>
            </a:r>
            <a:r>
              <a:rPr lang="sr-Latn-RS" sz="2400" b="1" baseline="30000" dirty="0">
                <a:latin typeface="Times New Roman" pitchFamily="18" charset="0"/>
                <a:cs typeface="Times New Roman" pitchFamily="18" charset="0"/>
              </a:rPr>
              <a:t>o</a:t>
            </a:r>
            <a:r>
              <a:rPr lang="sr-Latn-RS" sz="2400" b="1" dirty="0">
                <a:latin typeface="Times New Roman" pitchFamily="18" charset="0"/>
                <a:cs typeface="Times New Roman" pitchFamily="18" charset="0"/>
              </a:rPr>
              <a:t>C</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endParaRPr lang="en-US" sz="2000" dirty="0"/>
          </a:p>
          <a:p>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52" y="1556792"/>
            <a:ext cx="8686800" cy="4525963"/>
          </a:xfrm>
        </p:spPr>
        <p:txBody>
          <a:bodyPr>
            <a:normAutofit/>
          </a:bodyPr>
          <a:lstStyle/>
          <a:p>
            <a:r>
              <a:rPr lang="sr-Latn-RS" sz="2400" dirty="0"/>
              <a:t>Virusi sa omotačem su znatno </a:t>
            </a:r>
            <a:r>
              <a:rPr lang="sr-Latn-RS" sz="2400" b="1" dirty="0"/>
              <a:t>oseljiviji na delovanje temperature </a:t>
            </a:r>
            <a:r>
              <a:rPr lang="sr-Latn-RS" sz="2400" dirty="0"/>
              <a:t>od onih bez omotača. </a:t>
            </a:r>
          </a:p>
          <a:p>
            <a:pPr>
              <a:buNone/>
            </a:pPr>
            <a:endParaRPr lang="en-US" sz="2400" dirty="0"/>
          </a:p>
          <a:p>
            <a:r>
              <a:rPr lang="sr-Latn-RS" sz="2400" dirty="0"/>
              <a:t>U laboratorijskim uslovima je neophodno čuvati viruse tokom dužeg vremena. </a:t>
            </a:r>
          </a:p>
          <a:p>
            <a:endParaRPr lang="sr-Latn-RS" sz="2400" dirty="0"/>
          </a:p>
          <a:p>
            <a:r>
              <a:rPr lang="sr-Latn-RS" sz="2400" dirty="0"/>
              <a:t>To se postiže brzim zamrzavanjem u hranljivoj podlozi sa proteinima i/ili dimetil-sufoksidom na temperaturi od -70</a:t>
            </a:r>
            <a:r>
              <a:rPr lang="sr-Latn-RS" sz="2400" baseline="30000" dirty="0"/>
              <a:t>o</a:t>
            </a:r>
            <a:r>
              <a:rPr lang="sr-Latn-RS" sz="2400" dirty="0"/>
              <a:t>C ili 196</a:t>
            </a:r>
            <a:r>
              <a:rPr lang="sr-Latn-RS" sz="2400" baseline="30000" dirty="0"/>
              <a:t>o</a:t>
            </a:r>
            <a:r>
              <a:rPr lang="sr-Latn-RS" sz="2400" dirty="0"/>
              <a:t>C ili </a:t>
            </a:r>
            <a:r>
              <a:rPr lang="sr-Latn-RS" sz="2400" b="1" dirty="0"/>
              <a:t>liofilizacijom</a:t>
            </a:r>
            <a:r>
              <a:rPr lang="sr-Latn-RS" sz="2400" dirty="0"/>
              <a:t> i čuvanjem liofilizata na temp</a:t>
            </a:r>
            <a:r>
              <a:rPr lang="en-US" sz="2400" dirty="0"/>
              <a:t>e</a:t>
            </a:r>
            <a:r>
              <a:rPr lang="sr-Latn-RS" sz="2400" dirty="0"/>
              <a:t>raturama od 4</a:t>
            </a:r>
            <a:r>
              <a:rPr lang="sr-Latn-RS" sz="2400" baseline="30000" dirty="0"/>
              <a:t>o</a:t>
            </a:r>
            <a:r>
              <a:rPr lang="sr-Latn-RS" sz="2400" dirty="0"/>
              <a:t>C ili -20</a:t>
            </a:r>
            <a:r>
              <a:rPr lang="sr-Latn-RS" sz="2400" baseline="30000" dirty="0"/>
              <a:t>o</a:t>
            </a:r>
            <a:r>
              <a:rPr lang="sr-Latn-RS" sz="2400" dirty="0"/>
              <a:t>C. </a:t>
            </a:r>
            <a:endParaRPr lang="en-US" sz="2400" dirty="0"/>
          </a:p>
          <a:p>
            <a:endParaRPr lang="en-US" dirty="0"/>
          </a:p>
        </p:txBody>
      </p:sp>
    </p:spTree>
    <p:extLst>
      <p:ext uri="{BB962C8B-B14F-4D97-AF65-F5344CB8AC3E}">
        <p14:creationId xmlns:p14="http://schemas.microsoft.com/office/powerpoint/2010/main" val="2031049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52736"/>
            <a:ext cx="8229600" cy="5715040"/>
          </a:xfrm>
        </p:spPr>
        <p:txBody>
          <a:bodyPr>
            <a:noAutofit/>
          </a:bodyPr>
          <a:lstStyle/>
          <a:p>
            <a:r>
              <a:rPr lang="sr-Latn-RS" sz="2400" b="1" u="sng" dirty="0">
                <a:latin typeface="Times New Roman" pitchFamily="18" charset="0"/>
                <a:cs typeface="Times New Roman" pitchFamily="18" charset="0"/>
              </a:rPr>
              <a:t>Sušenje</a:t>
            </a:r>
          </a:p>
          <a:p>
            <a:endParaRPr lang="en-U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Isu</a:t>
            </a:r>
            <a:r>
              <a:rPr lang="sr-Latn-RS" sz="2400" dirty="0">
                <a:latin typeface="Times New Roman" pitchFamily="18" charset="0"/>
                <a:cs typeface="Times New Roman" pitchFamily="18" charset="0"/>
              </a:rPr>
              <a:t>š</a:t>
            </a:r>
            <a:r>
              <a:rPr lang="it-IT" sz="2400" dirty="0">
                <a:latin typeface="Times New Roman" pitchFamily="18" charset="0"/>
                <a:cs typeface="Times New Roman" pitchFamily="18" charset="0"/>
              </a:rPr>
              <a:t>ivanje materijala</a:t>
            </a:r>
            <a:r>
              <a:rPr lang="sr-Latn-RS" sz="2400" dirty="0">
                <a:latin typeface="Times New Roman" pitchFamily="18" charset="0"/>
                <a:cs typeface="Times New Roman" pitchFamily="18" charset="0"/>
              </a:rPr>
              <a:t>, </a:t>
            </a:r>
            <a:r>
              <a:rPr lang="it-IT" sz="2400" dirty="0">
                <a:latin typeface="Times New Roman" pitchFamily="18" charset="0"/>
                <a:cs typeface="Times New Roman" pitchFamily="18" charset="0"/>
              </a:rPr>
              <a:t>po pravilu</a:t>
            </a:r>
            <a:r>
              <a:rPr lang="sr-Latn-RS" sz="2400" dirty="0">
                <a:latin typeface="Times New Roman" pitchFamily="18" charset="0"/>
                <a:cs typeface="Times New Roman" pitchFamily="18" charset="0"/>
              </a:rPr>
              <a:t>, </a:t>
            </a:r>
            <a:r>
              <a:rPr lang="sr-Latn-RS" sz="2400" b="1" dirty="0">
                <a:latin typeface="Times New Roman" pitchFamily="18" charset="0"/>
                <a:cs typeface="Times New Roman" pitchFamily="18" charset="0"/>
              </a:rPr>
              <a:t>š</a:t>
            </a:r>
            <a:r>
              <a:rPr lang="it-IT" sz="2400" b="1" dirty="0">
                <a:latin typeface="Times New Roman" pitchFamily="18" charset="0"/>
                <a:cs typeface="Times New Roman" pitchFamily="18" charset="0"/>
              </a:rPr>
              <a:t>tetno uti</a:t>
            </a:r>
            <a:r>
              <a:rPr lang="sr-Latn-CS" sz="2400" b="1" dirty="0">
                <a:latin typeface="Times New Roman" pitchFamily="18" charset="0"/>
                <a:cs typeface="Times New Roman" pitchFamily="18" charset="0"/>
              </a:rPr>
              <a:t>č</a:t>
            </a:r>
            <a:r>
              <a:rPr lang="it-IT" sz="2400" b="1" dirty="0">
                <a:latin typeface="Times New Roman" pitchFamily="18" charset="0"/>
                <a:cs typeface="Times New Roman" pitchFamily="18" charset="0"/>
              </a:rPr>
              <a:t>e na viruse</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pl-PL" sz="2400" dirty="0">
                <a:latin typeface="Times New Roman" pitchFamily="18" charset="0"/>
                <a:cs typeface="Times New Roman" pitchFamily="18" charset="0"/>
              </a:rPr>
              <a:t>U sredini bogatoj organskim materijama virusi su otporniji prema sušenju, jer im ove materije pružaju izvesnu zaštitu. </a:t>
            </a:r>
          </a:p>
          <a:p>
            <a:pPr>
              <a:buNone/>
            </a:pPr>
            <a:endParaRPr lang="en-U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Sušenje sa istovremenim zamrzavanjem ve</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ina virusa dobro podnosi. Taj proces se naziva </a:t>
            </a:r>
            <a:r>
              <a:rPr lang="it-IT" sz="2400" b="1" dirty="0">
                <a:latin typeface="Times New Roman" pitchFamily="18" charset="0"/>
                <a:cs typeface="Times New Roman" pitchFamily="18" charset="0"/>
              </a:rPr>
              <a:t>liofilizacija</a:t>
            </a:r>
            <a:r>
              <a:rPr lang="it-IT" sz="2400" dirty="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Liofilizacija se koristi u laboratorijskoj tehnici radi </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uvanja virusa ili spravljanja vakcina koje sadrže žive, oslabljene (atenuisane) viruse. </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78333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62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229600" cy="6215106"/>
          </a:xfrm>
        </p:spPr>
        <p:txBody>
          <a:bodyPr>
            <a:normAutofit/>
          </a:bodyPr>
          <a:lstStyle/>
          <a:p>
            <a:r>
              <a:rPr lang="it-IT" sz="2400" b="1" u="sng" dirty="0">
                <a:latin typeface="Times New Roman" pitchFamily="18" charset="0"/>
                <a:cs typeface="Times New Roman" pitchFamily="18" charset="0"/>
              </a:rPr>
              <a:t>Zračenje</a:t>
            </a:r>
            <a:endParaRPr lang="sr-Latn-RS" sz="2400" b="1" u="sng"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Virusi su </a:t>
            </a:r>
            <a:r>
              <a:rPr lang="it-IT" sz="2400" b="1" dirty="0">
                <a:latin typeface="Times New Roman" pitchFamily="18" charset="0"/>
                <a:cs typeface="Times New Roman" pitchFamily="18" charset="0"/>
              </a:rPr>
              <a:t>vrlo osetljivi </a:t>
            </a:r>
            <a:r>
              <a:rPr lang="it-IT" sz="2400" dirty="0">
                <a:latin typeface="Times New Roman" pitchFamily="18" charset="0"/>
                <a:cs typeface="Times New Roman" pitchFamily="18" charset="0"/>
              </a:rPr>
              <a:t>na razli</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ita zra</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enja. </a:t>
            </a:r>
            <a:endParaRPr lang="sr-Latn-RS" sz="2400"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Stepen promena u virionima zavisi od vrste zra</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enja, doze, intenziteta, vremena trajanja zra</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enja</a:t>
            </a:r>
            <a:r>
              <a:rPr lang="sr-Latn-RS" sz="2400" dirty="0">
                <a:latin typeface="Times New Roman" pitchFamily="18" charset="0"/>
                <a:cs typeface="Times New Roman" pitchFamily="18" charset="0"/>
              </a:rPr>
              <a:t>.</a:t>
            </a:r>
            <a:r>
              <a:rPr lang="it-IT" sz="2400" dirty="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U rastvorima soli efekat zra</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enja je ja</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i nego u sredinama koje su bogate sa belan</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evinama jer one deluju zaštitno. </a:t>
            </a:r>
            <a:endParaRPr lang="sr-Latn-RS" sz="2400"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Podesnim zra</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enjem virusi menjaju osobine (mutacije) ili ih gube (inaktivisanje) i to postepeno</a:t>
            </a:r>
            <a:r>
              <a:rPr lang="sr-Latn-RS" sz="2400" dirty="0">
                <a:latin typeface="Times New Roman" pitchFamily="18" charset="0"/>
                <a:cs typeface="Times New Roman" pitchFamily="18" charset="0"/>
              </a:rPr>
              <a:t>.</a:t>
            </a:r>
          </a:p>
          <a:p>
            <a:pPr>
              <a:buNone/>
            </a:pP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86800" cy="4525963"/>
          </a:xfrm>
        </p:spPr>
        <p:txBody>
          <a:bodyPr>
            <a:normAutofit/>
          </a:bodyPr>
          <a:lstStyle/>
          <a:p>
            <a:r>
              <a:rPr lang="it-IT" sz="2400" dirty="0">
                <a:latin typeface="Times New Roman" pitchFamily="18" charset="0"/>
                <a:cs typeface="Times New Roman" pitchFamily="18" charset="0"/>
              </a:rPr>
              <a:t>Ultraljubi</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asti zraci talasne dužine od </a:t>
            </a:r>
            <a:r>
              <a:rPr lang="it-IT" sz="2400" b="1" dirty="0">
                <a:latin typeface="Times New Roman" pitchFamily="18" charset="0"/>
                <a:cs typeface="Times New Roman" pitchFamily="18" charset="0"/>
              </a:rPr>
              <a:t>260 nm deluju na nukleinske kiseline (nukleotropno dejstvo)</a:t>
            </a:r>
            <a:r>
              <a:rPr lang="it-IT" sz="2400" dirty="0">
                <a:latin typeface="Times New Roman" pitchFamily="18" charset="0"/>
                <a:cs typeface="Times New Roman" pitchFamily="18" charset="0"/>
              </a:rPr>
              <a:t>, dok oni talasne dužine od </a:t>
            </a:r>
            <a:r>
              <a:rPr lang="it-IT" sz="2400" b="1" dirty="0">
                <a:latin typeface="Times New Roman" pitchFamily="18" charset="0"/>
                <a:cs typeface="Times New Roman" pitchFamily="18" charset="0"/>
              </a:rPr>
              <a:t>235 nm deluju na proteine (protetropno </a:t>
            </a:r>
            <a:r>
              <a:rPr lang="sr-Latn-RS" sz="2400" b="1" dirty="0">
                <a:latin typeface="Times New Roman" pitchFamily="18" charset="0"/>
                <a:cs typeface="Times New Roman" pitchFamily="18" charset="0"/>
              </a:rPr>
              <a:t>dej</a:t>
            </a:r>
            <a:r>
              <a:rPr lang="it-IT" sz="2400" b="1" dirty="0">
                <a:latin typeface="Times New Roman" pitchFamily="18" charset="0"/>
                <a:cs typeface="Times New Roman" pitchFamily="18" charset="0"/>
              </a:rPr>
              <a:t>stvo)</a:t>
            </a:r>
            <a:r>
              <a:rPr lang="it-IT" sz="2400" dirty="0">
                <a:latin typeface="Times New Roman" pitchFamily="18" charset="0"/>
                <a:cs typeface="Times New Roman" pitchFamily="18" charset="0"/>
              </a:rPr>
              <a:t> virusa.</a:t>
            </a:r>
            <a:endParaRPr lang="sr-Latn-R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X – zraci deluju na razne komponente viriona (proteine, nukleinske kiseline).</a:t>
            </a:r>
            <a:endParaRPr lang="sr-Latn-R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Sun</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eva svetlost postepeno smanjuje virulenciju virusa. </a:t>
            </a:r>
            <a:r>
              <a:rPr lang="pl-PL" sz="2400" dirty="0">
                <a:latin typeface="Times New Roman" pitchFamily="18" charset="0"/>
                <a:cs typeface="Times New Roman" pitchFamily="18" charset="0"/>
              </a:rPr>
              <a:t>Taj proces traje od dva do nekoliko </a:t>
            </a:r>
            <a:r>
              <a:rPr lang="sr-Latn-CS" sz="2400" dirty="0">
                <a:latin typeface="Times New Roman" pitchFamily="18" charset="0"/>
                <a:cs typeface="Times New Roman" pitchFamily="18" charset="0"/>
              </a:rPr>
              <a:t>č</a:t>
            </a:r>
            <a:r>
              <a:rPr lang="pl-PL" sz="2400" dirty="0">
                <a:latin typeface="Times New Roman" pitchFamily="18" charset="0"/>
                <a:cs typeface="Times New Roman" pitchFamily="18" charset="0"/>
              </a:rPr>
              <a:t>asova, zavisno od vrste virusa i uslova sredine.</a:t>
            </a:r>
            <a:endParaRPr lang="en-US" sz="2400" dirty="0">
              <a:latin typeface="Times New Roman" pitchFamily="18" charset="0"/>
              <a:cs typeface="Times New Roman" pitchFamily="18" charset="0"/>
            </a:endParaRPr>
          </a:p>
          <a:p>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229600" cy="4752528"/>
          </a:xfrm>
        </p:spPr>
        <p:txBody>
          <a:bodyPr>
            <a:noAutofit/>
          </a:bodyPr>
          <a:lstStyle/>
          <a:p>
            <a:r>
              <a:rPr lang="pl-PL" sz="2400" b="1" u="sng" dirty="0">
                <a:latin typeface="Times New Roman" pitchFamily="18" charset="0"/>
                <a:cs typeface="Times New Roman" pitchFamily="18" charset="0"/>
              </a:rPr>
              <a:t>Hemijska sredstva</a:t>
            </a:r>
          </a:p>
          <a:p>
            <a:endParaRPr lang="en-US" sz="2400" dirty="0">
              <a:latin typeface="Times New Roman" pitchFamily="18" charset="0"/>
              <a:cs typeface="Times New Roman" pitchFamily="18" charset="0"/>
            </a:endParaRPr>
          </a:p>
          <a:p>
            <a:r>
              <a:rPr lang="pl-PL" sz="2400" b="1" dirty="0">
                <a:latin typeface="Times New Roman" pitchFamily="18" charset="0"/>
                <a:cs typeface="Times New Roman" pitchFamily="18" charset="0"/>
              </a:rPr>
              <a:t>Baze i kiseline </a:t>
            </a:r>
            <a:r>
              <a:rPr lang="pl-PL" sz="2400" dirty="0">
                <a:latin typeface="Times New Roman" pitchFamily="18" charset="0"/>
                <a:cs typeface="Times New Roman" pitchFamily="18" charset="0"/>
              </a:rPr>
              <a:t>su se pokazale kao vrlo efikasna dezinfekciona sredstva kod nekih virusnih bolesti, na pr. slinavke i šapa, svinjske kuge i dr. </a:t>
            </a:r>
          </a:p>
          <a:p>
            <a:endParaRPr lang="pl-PL" sz="2400" dirty="0">
              <a:latin typeface="Times New Roman" pitchFamily="18" charset="0"/>
              <a:cs typeface="Times New Roman" pitchFamily="18" charset="0"/>
            </a:endParaRPr>
          </a:p>
          <a:p>
            <a:r>
              <a:rPr lang="pl-PL" sz="2400" dirty="0">
                <a:latin typeface="Times New Roman" pitchFamily="18" charset="0"/>
                <a:cs typeface="Times New Roman" pitchFamily="18" charset="0"/>
              </a:rPr>
              <a:t>One su utoliko efikasnije ukoliko im je stepen disocojacije ve</a:t>
            </a:r>
            <a:r>
              <a:rPr lang="sr-Latn-CS" sz="2400" dirty="0">
                <a:latin typeface="Times New Roman" pitchFamily="18" charset="0"/>
                <a:cs typeface="Times New Roman" pitchFamily="18" charset="0"/>
              </a:rPr>
              <a:t>ć</a:t>
            </a:r>
            <a:r>
              <a:rPr lang="pl-PL" sz="2400" dirty="0">
                <a:latin typeface="Times New Roman" pitchFamily="18" charset="0"/>
                <a:cs typeface="Times New Roman" pitchFamily="18" charset="0"/>
              </a:rPr>
              <a:t>i. </a:t>
            </a:r>
            <a:endParaRPr lang="en-US"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2856"/>
            <a:ext cx="8686800" cy="4525963"/>
          </a:xfrm>
        </p:spPr>
        <p:txBody>
          <a:bodyPr>
            <a:normAutofit/>
          </a:bodyPr>
          <a:lstStyle/>
          <a:p>
            <a:r>
              <a:rPr lang="pl-PL" sz="2400" dirty="0"/>
              <a:t>Sli</a:t>
            </a:r>
            <a:r>
              <a:rPr lang="sr-Latn-CS" sz="2400" dirty="0"/>
              <a:t>č</a:t>
            </a:r>
            <a:r>
              <a:rPr lang="pl-PL" sz="2400" dirty="0"/>
              <a:t>no dejstvo pokazuju i </a:t>
            </a:r>
            <a:r>
              <a:rPr lang="pl-PL" sz="2400" b="1" dirty="0"/>
              <a:t>jake kiseline</a:t>
            </a:r>
            <a:r>
              <a:rPr lang="pl-PL" sz="2400" dirty="0"/>
              <a:t>. One ili inaktivišu virus ili izazivaju mutacije.</a:t>
            </a:r>
            <a:endParaRPr lang="en-US" sz="2400" dirty="0"/>
          </a:p>
          <a:p>
            <a:pPr>
              <a:buNone/>
            </a:pPr>
            <a:endParaRPr lang="pl-PL" sz="2400" dirty="0"/>
          </a:p>
          <a:p>
            <a:r>
              <a:rPr lang="pl-PL" sz="2400" b="1" dirty="0"/>
              <a:t>Formalin</a:t>
            </a:r>
            <a:r>
              <a:rPr lang="pl-PL" sz="2400" dirty="0"/>
              <a:t> </a:t>
            </a:r>
            <a:r>
              <a:rPr lang="en-US" sz="2400" dirty="0"/>
              <a:t>- </a:t>
            </a:r>
            <a:r>
              <a:rPr lang="pl-PL" sz="2400" dirty="0"/>
              <a:t>nema znatnijeg uticaja na fizi</a:t>
            </a:r>
            <a:r>
              <a:rPr lang="sr-Latn-CS" sz="2400" dirty="0"/>
              <a:t>č</a:t>
            </a:r>
            <a:r>
              <a:rPr lang="pl-PL" sz="2400" dirty="0"/>
              <a:t>ko-hemijske osobine virusnih proteina niti na njihove antigenske osobine, zbog </a:t>
            </a:r>
            <a:r>
              <a:rPr lang="sr-Latn-CS" sz="2400" dirty="0"/>
              <a:t>č</a:t>
            </a:r>
            <a:r>
              <a:rPr lang="pl-PL" sz="2400" dirty="0"/>
              <a:t>ega se upotrebljava za pripremanje inaktivisanih vakcina. </a:t>
            </a:r>
            <a:endParaRPr lang="en-US" sz="2400" dirty="0"/>
          </a:p>
          <a:p>
            <a:endParaRPr lang="en-US" sz="2400" dirty="0"/>
          </a:p>
        </p:txBody>
      </p:sp>
    </p:spTree>
    <p:extLst>
      <p:ext uri="{BB962C8B-B14F-4D97-AF65-F5344CB8AC3E}">
        <p14:creationId xmlns:p14="http://schemas.microsoft.com/office/powerpoint/2010/main" val="4073146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229600" cy="5257800"/>
          </a:xfrm>
        </p:spPr>
        <p:txBody>
          <a:bodyPr>
            <a:normAutofit/>
          </a:bodyPr>
          <a:lstStyle/>
          <a:p>
            <a:r>
              <a:rPr lang="sr-Latn-RS" sz="2400" b="1" u="sng" dirty="0">
                <a:latin typeface="Times New Roman" pitchFamily="18" charset="0"/>
                <a:cs typeface="Times New Roman" pitchFamily="18" charset="0"/>
              </a:rPr>
              <a:t>Uticaj pH vrednosti na viruse</a:t>
            </a:r>
          </a:p>
          <a:p>
            <a:endParaRPr lang="en-U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Viruse je najbolje čuvati na </a:t>
            </a:r>
            <a:r>
              <a:rPr lang="sr-Latn-RS" sz="2400" b="1" dirty="0">
                <a:latin typeface="Times New Roman" pitchFamily="18" charset="0"/>
                <a:cs typeface="Times New Roman" pitchFamily="18" charset="0"/>
              </a:rPr>
              <a:t>neutralnoj vrednosti pH</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Pojedini virusi tolerišu široke raspone vrednosti pH.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Virusi sa omotačem se inaktivišu na pH od 5 do 6, dok rotavirusi i mnogi pikornavirusi preživljavaju kisele vrednosti pH u želucu.</a:t>
            </a:r>
            <a:endParaRPr lang="en-US" sz="24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83357"/>
            <a:ext cx="8686800" cy="4525963"/>
          </a:xfrm>
        </p:spPr>
        <p:txBody>
          <a:bodyPr/>
          <a:lstStyle/>
          <a:p>
            <a:r>
              <a:rPr lang="sr-Latn-RS" sz="2400" b="1" u="sng" dirty="0"/>
              <a:t>Rastvarači masti i deterdženti</a:t>
            </a:r>
            <a:endParaRPr lang="en-US" sz="2400" b="1" u="sng" dirty="0"/>
          </a:p>
          <a:p>
            <a:r>
              <a:rPr lang="sr-Latn-RS" sz="2400" dirty="0"/>
              <a:t>Rastvarači masti kao što je </a:t>
            </a:r>
            <a:r>
              <a:rPr lang="sr-Latn-RS" sz="2400" b="1" dirty="0"/>
              <a:t>hloroform ili deterdženti </a:t>
            </a:r>
            <a:r>
              <a:rPr lang="sr-Latn-RS" sz="2400" dirty="0"/>
              <a:t>ne smeju doći u kontakt sa virusima. </a:t>
            </a:r>
          </a:p>
          <a:p>
            <a:endParaRPr lang="sr-Latn-RS" sz="2400" dirty="0"/>
          </a:p>
          <a:p>
            <a:r>
              <a:rPr lang="sr-Latn-RS" sz="2400" dirty="0"/>
              <a:t>Međutim, ovde treba naglasiti da se pojedini deterdženti koriste u virusologiji u cilju </a:t>
            </a:r>
            <a:r>
              <a:rPr lang="sr-Latn-RS" sz="2400" b="1" dirty="0"/>
              <a:t>razgrađivanja omotača virusa i oslobađanja njegovih proteina </a:t>
            </a:r>
            <a:r>
              <a:rPr lang="sr-Latn-RS" sz="2400" dirty="0"/>
              <a:t>koji se zatim koriste u pripremi vakcina ili za hemijske analize. </a:t>
            </a:r>
            <a:endParaRPr lang="en-US" sz="2400" dirty="0"/>
          </a:p>
          <a:p>
            <a:endParaRPr lang="en-US" dirty="0"/>
          </a:p>
        </p:txBody>
      </p:sp>
    </p:spTree>
    <p:extLst>
      <p:ext uri="{BB962C8B-B14F-4D97-AF65-F5344CB8AC3E}">
        <p14:creationId xmlns:p14="http://schemas.microsoft.com/office/powerpoint/2010/main" val="68016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3888432"/>
          </a:xfrm>
        </p:spPr>
        <p:txBody>
          <a:bodyPr>
            <a:normAutofit fontScale="92500" lnSpcReduction="20000"/>
          </a:bodyPr>
          <a:lstStyle/>
          <a:p>
            <a:r>
              <a:rPr lang="en-US" sz="2600" dirty="0" err="1">
                <a:latin typeface="Times New Roman" pitchFamily="18" charset="0"/>
                <a:cs typeface="Times New Roman" pitchFamily="18" charset="0"/>
              </a:rPr>
              <a:t>Poseban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zna</a:t>
            </a:r>
            <a:r>
              <a:rPr lang="sr-Latn-CS" sz="2600" dirty="0">
                <a:latin typeface="Times New Roman" pitchFamily="18" charset="0"/>
                <a:cs typeface="Times New Roman" pitchFamily="18" charset="0"/>
              </a:rPr>
              <a:t>č</a:t>
            </a:r>
            <a:r>
              <a:rPr lang="en-US" sz="2600" dirty="0" err="1">
                <a:latin typeface="Times New Roman" pitchFamily="18" charset="0"/>
                <a:cs typeface="Times New Roman" pitchFamily="18" charset="0"/>
              </a:rPr>
              <a:t>aj</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imaju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ona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sredstva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koja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inaktivišu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viruse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ali</a:t>
            </a:r>
            <a:r>
              <a:rPr lang="en-US" sz="2600" dirty="0">
                <a:latin typeface="Times New Roman" pitchFamily="18" charset="0"/>
                <a:cs typeface="Times New Roman" pitchFamily="18" charset="0"/>
              </a:rPr>
              <a:t> ne </a:t>
            </a:r>
            <a:r>
              <a:rPr lang="en-US" sz="2600" dirty="0" err="1">
                <a:latin typeface="Times New Roman" pitchFamily="18" charset="0"/>
                <a:cs typeface="Times New Roman" pitchFamily="18" charset="0"/>
              </a:rPr>
              <a:t>uti</a:t>
            </a:r>
            <a:r>
              <a:rPr lang="sr-Latn-CS" sz="2600" dirty="0">
                <a:latin typeface="Times New Roman" pitchFamily="18" charset="0"/>
                <a:cs typeface="Times New Roman" pitchFamily="18" charset="0"/>
              </a:rPr>
              <a:t>č</a:t>
            </a:r>
            <a:r>
              <a:rPr lang="en-US" sz="2600" dirty="0">
                <a:latin typeface="Times New Roman" pitchFamily="18" charset="0"/>
                <a:cs typeface="Times New Roman" pitchFamily="18" charset="0"/>
              </a:rPr>
              <a:t>u </a:t>
            </a:r>
            <a:r>
              <a:rPr lang="en-US" sz="2600" dirty="0" err="1">
                <a:latin typeface="Times New Roman" pitchFamily="18" charset="0"/>
                <a:cs typeface="Times New Roman" pitchFamily="18" charset="0"/>
              </a:rPr>
              <a:t>na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njihovu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antigensku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građu</a:t>
            </a:r>
            <a:r>
              <a:rPr lang="en-US" sz="2600" dirty="0">
                <a:latin typeface="Times New Roman" pitchFamily="18" charset="0"/>
                <a:cs typeface="Times New Roman" pitchFamily="18" charset="0"/>
              </a:rPr>
              <a:t>. </a:t>
            </a:r>
            <a:endParaRPr lang="sr-Latn-RS" sz="2600" dirty="0">
              <a:latin typeface="Times New Roman" pitchFamily="18" charset="0"/>
              <a:cs typeface="Times New Roman" pitchFamily="18" charset="0"/>
            </a:endParaRPr>
          </a:p>
          <a:p>
            <a:endParaRPr lang="sr-Latn-RS" sz="2600" dirty="0">
              <a:latin typeface="Times New Roman" pitchFamily="18" charset="0"/>
              <a:cs typeface="Times New Roman" pitchFamily="18" charset="0"/>
            </a:endParaRPr>
          </a:p>
          <a:p>
            <a:r>
              <a:rPr lang="en-US" sz="2600" dirty="0" err="1">
                <a:latin typeface="Times New Roman" pitchFamily="18" charset="0"/>
                <a:cs typeface="Times New Roman" pitchFamily="18" charset="0"/>
              </a:rPr>
              <a:t>Upotrebljavaju</a:t>
            </a:r>
            <a:r>
              <a:rPr lang="en-US" sz="2600" dirty="0">
                <a:latin typeface="Times New Roman" pitchFamily="18" charset="0"/>
                <a:cs typeface="Times New Roman" pitchFamily="18" charset="0"/>
              </a:rPr>
              <a:t> se </a:t>
            </a:r>
            <a:r>
              <a:rPr lang="en-US" sz="2600" dirty="0" err="1">
                <a:latin typeface="Times New Roman" pitchFamily="18" charset="0"/>
                <a:cs typeface="Times New Roman" pitchFamily="18" charset="0"/>
              </a:rPr>
              <a:t>za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pripremanje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inaktivisanih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vakcina</a:t>
            </a:r>
            <a:r>
              <a:rPr lang="en-US" sz="2600" dirty="0">
                <a:latin typeface="Times New Roman" pitchFamily="18" charset="0"/>
                <a:cs typeface="Times New Roman" pitchFamily="18" charset="0"/>
              </a:rPr>
              <a:t>. Beta – </a:t>
            </a:r>
            <a:r>
              <a:rPr lang="en-US" sz="2600" dirty="0" err="1">
                <a:latin typeface="Times New Roman" pitchFamily="18" charset="0"/>
                <a:cs typeface="Times New Roman" pitchFamily="18" charset="0"/>
              </a:rPr>
              <a:t>propiolakton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acetiletilenimin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etiletilenimin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spadaju</a:t>
            </a:r>
            <a:r>
              <a:rPr lang="en-US" sz="2600" dirty="0">
                <a:latin typeface="Times New Roman" pitchFamily="18" charset="0"/>
                <a:cs typeface="Times New Roman" pitchFamily="18" charset="0"/>
              </a:rPr>
              <a:t> u </a:t>
            </a:r>
            <a:r>
              <a:rPr lang="en-US" sz="2600" dirty="0" err="1">
                <a:latin typeface="Times New Roman" pitchFamily="18" charset="0"/>
                <a:cs typeface="Times New Roman" pitchFamily="18" charset="0"/>
              </a:rPr>
              <a:t>tu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grupu</a:t>
            </a:r>
            <a:r>
              <a:rPr lang="en-US" sz="2600" dirty="0">
                <a:latin typeface="Times New Roman" pitchFamily="18" charset="0"/>
                <a:cs typeface="Times New Roman" pitchFamily="18" charset="0"/>
              </a:rPr>
              <a:t>.</a:t>
            </a:r>
          </a:p>
          <a:p>
            <a:pPr marL="0" indent="0">
              <a:buNone/>
            </a:pPr>
            <a:endParaRPr lang="sr-Latn-RS" sz="2600" dirty="0">
              <a:latin typeface="Times New Roman" pitchFamily="18" charset="0"/>
              <a:cs typeface="Times New Roman" pitchFamily="18" charset="0"/>
            </a:endParaRPr>
          </a:p>
          <a:p>
            <a:r>
              <a:rPr lang="pl-PL" sz="2600" dirty="0">
                <a:latin typeface="Times New Roman" pitchFamily="18" charset="0"/>
                <a:cs typeface="Times New Roman" pitchFamily="18" charset="0"/>
              </a:rPr>
              <a:t>Soli teških metala u prvom redu živine soli, inaktivišu viruse posle dužeg vremena.</a:t>
            </a:r>
          </a:p>
          <a:p>
            <a:pPr>
              <a:buNone/>
            </a:pPr>
            <a:endParaRPr lang="en-US" sz="2000" dirty="0">
              <a:latin typeface="Times New Roman" pitchFamily="18" charset="0"/>
              <a:cs typeface="Times New Roman" pitchFamily="18" charset="0"/>
            </a:endParaRPr>
          </a:p>
          <a:p>
            <a:pPr marL="0" indent="0">
              <a:buNone/>
            </a:pPr>
            <a:r>
              <a:rPr lang="sr-Latn-RS"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buNone/>
            </a:pPr>
            <a:r>
              <a:rPr lang="sr-Latn-RS"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endParaRPr lang="en-US" sz="2000" dirty="0"/>
          </a:p>
          <a:p>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885" y="2332037"/>
            <a:ext cx="8686800" cy="4525963"/>
          </a:xfrm>
        </p:spPr>
        <p:txBody>
          <a:bodyPr/>
          <a:lstStyle/>
          <a:p>
            <a:r>
              <a:rPr lang="it-IT" sz="2400" dirty="0"/>
              <a:t>Virusi su razli</a:t>
            </a:r>
            <a:r>
              <a:rPr lang="sr-Latn-CS" sz="2400" dirty="0"/>
              <a:t>č</a:t>
            </a:r>
            <a:r>
              <a:rPr lang="it-IT" sz="2400" dirty="0"/>
              <a:t>ito osetljivi prema enzimima. Ve</a:t>
            </a:r>
            <a:r>
              <a:rPr lang="sr-Latn-CS" sz="2400" dirty="0"/>
              <a:t>ć</a:t>
            </a:r>
            <a:r>
              <a:rPr lang="it-IT" sz="2400" dirty="0"/>
              <a:t>ina ih je otporna na dejstvo tripsina, dok neki lipolitički enzimi mogu inaktivisati neke viruse koji sadrže lipide. Nukleaze razgrađuju slobodne nukleinske kiseline virusa koje su zaštićene od delovanja ovog enzima dok se nalaze u kapsidu.</a:t>
            </a:r>
            <a:endParaRPr lang="sr-Latn-CS" sz="2400" dirty="0"/>
          </a:p>
          <a:p>
            <a:endParaRPr lang="en-US" dirty="0"/>
          </a:p>
        </p:txBody>
      </p:sp>
    </p:spTree>
    <p:extLst>
      <p:ext uri="{BB962C8B-B14F-4D97-AF65-F5344CB8AC3E}">
        <p14:creationId xmlns:p14="http://schemas.microsoft.com/office/powerpoint/2010/main" val="3163008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355910"/>
            <a:ext cx="8686800" cy="4525963"/>
          </a:xfrm>
        </p:spPr>
        <p:txBody>
          <a:bodyPr/>
          <a:lstStyle/>
          <a:p>
            <a:pPr marL="609600" indent="-609600">
              <a:buNone/>
              <a:defRPr/>
            </a:pPr>
            <a:endParaRPr lang="sr-Latn-RS" sz="2000" dirty="0"/>
          </a:p>
          <a:p>
            <a:pPr marL="609600" indent="-609600" eaLnBrk="1" hangingPunct="1">
              <a:defRPr/>
            </a:pPr>
            <a:endParaRPr lang="en-US" sz="2000" b="1" dirty="0">
              <a:latin typeface="Times New Roman" pitchFamily="18" charset="0"/>
            </a:endParaRPr>
          </a:p>
          <a:p>
            <a:pPr marL="609600" indent="-609600" eaLnBrk="1" hangingPunct="1">
              <a:defRPr/>
            </a:pPr>
            <a:r>
              <a:rPr lang="sr-Latn-CS" sz="2400" b="1" dirty="0">
                <a:latin typeface="Times New Roman" pitchFamily="18" charset="0"/>
              </a:rPr>
              <a:t>Imunoprofilaksa</a:t>
            </a:r>
            <a:r>
              <a:rPr lang="sr-Latn-CS" sz="2400" dirty="0">
                <a:latin typeface="Times New Roman" pitchFamily="18" charset="0"/>
              </a:rPr>
              <a:t> – </a:t>
            </a:r>
            <a:r>
              <a:rPr lang="sr-Latn-CS" sz="2400" u="sng" dirty="0">
                <a:latin typeface="Times New Roman" pitchFamily="18" charset="0"/>
              </a:rPr>
              <a:t>osnova za suzbijanje virusnih bolesti</a:t>
            </a:r>
            <a:r>
              <a:rPr lang="sr-Latn-CS" sz="2400" dirty="0">
                <a:latin typeface="Times New Roman" pitchFamily="18" charset="0"/>
              </a:rPr>
              <a:t>;</a:t>
            </a:r>
            <a:endParaRPr lang="en-US" sz="2400" dirty="0">
              <a:latin typeface="Times New Roman" pitchFamily="18" charset="0"/>
            </a:endParaRPr>
          </a:p>
          <a:p>
            <a:pPr marL="0" indent="0" eaLnBrk="1" hangingPunct="1">
              <a:buNone/>
              <a:defRPr/>
            </a:pPr>
            <a:endParaRPr lang="sr-Latn-CS" sz="2400" dirty="0">
              <a:latin typeface="Times New Roman" pitchFamily="18" charset="0"/>
            </a:endParaRPr>
          </a:p>
          <a:p>
            <a:pPr marL="609600" indent="-609600" eaLnBrk="1" hangingPunct="1">
              <a:buFont typeface="Wingdings" pitchFamily="2" charset="2"/>
              <a:buNone/>
              <a:defRPr/>
            </a:pPr>
            <a:endParaRPr lang="sr-Latn-CS" sz="2000" dirty="0">
              <a:latin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44824"/>
            <a:ext cx="8229600" cy="4375388"/>
          </a:xfrm>
        </p:spPr>
        <p:txBody>
          <a:bodyPr>
            <a:normAutofit/>
          </a:bodyPr>
          <a:lstStyle/>
          <a:p>
            <a:r>
              <a:rPr lang="sr-Latn-CS" sz="2400" b="1" u="sng" dirty="0">
                <a:latin typeface="Times New Roman" pitchFamily="18" charset="0"/>
                <a:cs typeface="Times New Roman" pitchFamily="18" charset="0"/>
              </a:rPr>
              <a:t>Odnos virusa prema ćeliji domaćina</a:t>
            </a:r>
          </a:p>
          <a:p>
            <a:endParaRPr lang="en-US" sz="2400" dirty="0">
              <a:latin typeface="Times New Roman" pitchFamily="18" charset="0"/>
              <a:cs typeface="Times New Roman" pitchFamily="18" charset="0"/>
            </a:endParaRPr>
          </a:p>
          <a:p>
            <a:r>
              <a:rPr lang="sr-Latn-RS" sz="2400" b="1" u="sng" dirty="0">
                <a:latin typeface="Times New Roman" pitchFamily="18" charset="0"/>
                <a:cs typeface="Times New Roman" pitchFamily="18" charset="0"/>
              </a:rPr>
              <a:t>Replikacija virusa</a:t>
            </a:r>
          </a:p>
          <a:p>
            <a:pPr>
              <a:buNone/>
            </a:pPr>
            <a:endParaRPr lang="en-U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U toku replikacije virusa zapaženo je nekoliko uzastopnih faza: </a:t>
            </a:r>
            <a:r>
              <a:rPr lang="sr-Latn-CS" sz="2400" b="1" u="sng" dirty="0">
                <a:latin typeface="Times New Roman" pitchFamily="18" charset="0"/>
                <a:cs typeface="Times New Roman" pitchFamily="18" charset="0"/>
              </a:rPr>
              <a:t>1. vezivanje virusa za površinu ćelije (adsorpcija), 2. prodiranje u ćeliju, 3. biosinteza u ćeliji i 4. formiranje novih viriona i napuštanje ćelije.</a:t>
            </a:r>
          </a:p>
          <a:p>
            <a:endParaRPr lang="en-US" sz="2400" dirty="0">
              <a:latin typeface="Times New Roman" pitchFamily="18" charset="0"/>
              <a:cs typeface="Times New Roman" pitchFamily="18" charset="0"/>
            </a:endParaRPr>
          </a:p>
          <a:p>
            <a:pPr>
              <a:buNone/>
            </a:pPr>
            <a:r>
              <a:rPr lang="sr-Latn-C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229600" cy="3428999"/>
          </a:xfrm>
        </p:spPr>
        <p:txBody>
          <a:bodyPr>
            <a:normAutofit/>
          </a:bodyPr>
          <a:lstStyle/>
          <a:p>
            <a:pPr marL="0" indent="0">
              <a:buNone/>
            </a:pPr>
            <a:endParaRPr lang="vi-VN" dirty="0"/>
          </a:p>
          <a:p>
            <a:pPr algn="just"/>
            <a:r>
              <a:rPr lang="vi-VN" sz="2800" b="1" u="sng" dirty="0">
                <a:solidFill>
                  <a:srgbClr val="FF0000"/>
                </a:solidFill>
              </a:rPr>
              <a:t>Naziv virusa </a:t>
            </a:r>
            <a:r>
              <a:rPr lang="vi-VN" sz="2800" dirty="0">
                <a:solidFill>
                  <a:srgbClr val="FF0000"/>
                </a:solidFill>
              </a:rPr>
              <a:t>vodi poreklo od latinske reči </a:t>
            </a:r>
            <a:r>
              <a:rPr lang="vi-VN" sz="2800" b="1" u="sng" dirty="0">
                <a:solidFill>
                  <a:srgbClr val="FF0000"/>
                </a:solidFill>
              </a:rPr>
              <a:t>virus, što znači otrov</a:t>
            </a:r>
            <a:r>
              <a:rPr lang="vi-VN" sz="2800" dirty="0">
                <a:solidFill>
                  <a:srgbClr val="FF0000"/>
                </a:solidFill>
              </a:rPr>
              <a:t> </a:t>
            </a:r>
            <a:r>
              <a:rPr lang="vi-VN" sz="2800" dirty="0"/>
              <a:t>pri čemu navedeni mikroorganizmi imaju jedinstvenu građu, prostiju od ćelijske i ne poseduju funkcionalne ćelijske organele. </a:t>
            </a:r>
            <a:endParaRPr lang="sr-Latn-RS" sz="2800" dirty="0"/>
          </a:p>
          <a:p>
            <a:pPr algn="just"/>
            <a:endParaRPr lang="sr-Latn-RS" sz="2800" dirty="0">
              <a:latin typeface="+mj-lt"/>
            </a:endParaRPr>
          </a:p>
        </p:txBody>
      </p:sp>
    </p:spTree>
    <p:extLst>
      <p:ext uri="{BB962C8B-B14F-4D97-AF65-F5344CB8AC3E}">
        <p14:creationId xmlns:p14="http://schemas.microsoft.com/office/powerpoint/2010/main" val="74168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132856"/>
            <a:ext cx="8686800" cy="4525963"/>
          </a:xfrm>
        </p:spPr>
        <p:txBody>
          <a:bodyPr>
            <a:normAutofit/>
          </a:bodyPr>
          <a:lstStyle/>
          <a:p>
            <a:r>
              <a:rPr lang="sr-Latn-RS" sz="2400" dirty="0"/>
              <a:t>Ceo ciklus replikacije virusa traje </a:t>
            </a:r>
            <a:r>
              <a:rPr lang="sr-Latn-RS" sz="2400" b="1" dirty="0"/>
              <a:t>od 6 do 40 časova</a:t>
            </a:r>
            <a:r>
              <a:rPr lang="sr-Latn-RS" sz="2400" dirty="0"/>
              <a:t>. </a:t>
            </a:r>
          </a:p>
          <a:p>
            <a:endParaRPr lang="en-US" sz="2400" dirty="0"/>
          </a:p>
          <a:p>
            <a:r>
              <a:rPr lang="sr-Latn-RS" sz="2400" dirty="0"/>
              <a:t>Unutar jednog sata od virusne infekcije dolazi do pojave eklipse, odnosno faze u kojoj se virus </a:t>
            </a:r>
            <a:r>
              <a:rPr lang="sr-Latn-RS" sz="2400" b="1" dirty="0"/>
              <a:t>ne može detektovati u ćeliji</a:t>
            </a:r>
            <a:r>
              <a:rPr lang="sr-Latn-RS" sz="2400" dirty="0"/>
              <a:t>. </a:t>
            </a:r>
          </a:p>
          <a:p>
            <a:endParaRPr lang="sr-Latn-RS" sz="2400" dirty="0"/>
          </a:p>
          <a:p>
            <a:r>
              <a:rPr lang="sr-Latn-RS" sz="2400" dirty="0"/>
              <a:t>Ova faza u</a:t>
            </a:r>
            <a:r>
              <a:rPr lang="sr-Latn-CS" sz="2400" dirty="0"/>
              <a:t> </a:t>
            </a:r>
            <a:r>
              <a:rPr lang="sr-Latn-CS" sz="2400" b="1" dirty="0"/>
              <a:t>proseku traje nekoliko časova, odnosno od 2 do 12 časova</a:t>
            </a:r>
            <a:r>
              <a:rPr lang="sr-Latn-CS" sz="2400" dirty="0"/>
              <a:t>. </a:t>
            </a:r>
            <a:r>
              <a:rPr lang="sr-Latn-RS" sz="2400" dirty="0"/>
              <a:t>Posle ove faze, virioni se mogu uočiti i intracelularno i ekstracelularno.</a:t>
            </a:r>
            <a:endParaRPr lang="en-US" sz="2400" dirty="0"/>
          </a:p>
        </p:txBody>
      </p:sp>
    </p:spTree>
    <p:extLst>
      <p:ext uri="{BB962C8B-B14F-4D97-AF65-F5344CB8AC3E}">
        <p14:creationId xmlns:p14="http://schemas.microsoft.com/office/powerpoint/2010/main" val="640711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6000792"/>
          </a:xfrm>
        </p:spPr>
        <p:txBody>
          <a:bodyPr>
            <a:normAutofit/>
          </a:bodyPr>
          <a:lstStyle/>
          <a:p>
            <a:r>
              <a:rPr lang="sr-Latn-RS" sz="2400" dirty="0">
                <a:latin typeface="Times New Roman" pitchFamily="18" charset="0"/>
                <a:cs typeface="Times New Roman" pitchFamily="18" charset="0"/>
              </a:rPr>
              <a:t>Virusi se vezuju za </a:t>
            </a:r>
            <a:r>
              <a:rPr lang="sr-Latn-RS" sz="2400" b="1" dirty="0">
                <a:latin typeface="Times New Roman" pitchFamily="18" charset="0"/>
                <a:cs typeface="Times New Roman" pitchFamily="18" charset="0"/>
              </a:rPr>
              <a:t>receptore na površini ćelije</a:t>
            </a:r>
            <a:r>
              <a:rPr lang="sr-Latn-RS" sz="2400" dirty="0">
                <a:latin typeface="Times New Roman" pitchFamily="18" charset="0"/>
                <a:cs typeface="Times New Roman" pitchFamily="18" charset="0"/>
              </a:rPr>
              <a:t>.</a:t>
            </a:r>
          </a:p>
          <a:p>
            <a:pPr>
              <a:buNone/>
            </a:pPr>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Najčešći receptori virusa su </a:t>
            </a:r>
            <a:r>
              <a:rPr lang="sr-Latn-RS" sz="2400" b="1" dirty="0">
                <a:latin typeface="Times New Roman" pitchFamily="18" charset="0"/>
                <a:cs typeface="Times New Roman" pitchFamily="18" charset="0"/>
              </a:rPr>
              <a:t>proteoglikani, glukokonjugati sa terminalnim sijalinskim reziduama, integrini</a:t>
            </a:r>
            <a:r>
              <a:rPr lang="en-US" sz="2400" b="1" dirty="0">
                <a:latin typeface="Times New Roman" pitchFamily="18" charset="0"/>
                <a:cs typeface="Times New Roman" pitchFamily="18" charset="0"/>
              </a:rPr>
              <a:t>...</a:t>
            </a:r>
            <a:r>
              <a:rPr lang="sr-Latn-RS" sz="2400" b="1"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Herpesvirusi se za nekoliko vrsta receptora na površini ćelije vezuju preko glikoproteina spoljašnjeg omotača.	</a:t>
            </a:r>
          </a:p>
          <a:p>
            <a:endParaRPr lang="sr-Latn-C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Ćelijski receptori za većinu paramiksovirusa su </a:t>
            </a:r>
            <a:r>
              <a:rPr lang="sr-Latn-CS" sz="2400" b="1" dirty="0">
                <a:latin typeface="Times New Roman" pitchFamily="18" charset="0"/>
                <a:cs typeface="Times New Roman" pitchFamily="18" charset="0"/>
              </a:rPr>
              <a:t>terminalne grupe sijalinske kiseline na oligosaharidnom delu glikoproteina ili glikolipida </a:t>
            </a:r>
            <a:r>
              <a:rPr lang="sr-Latn-CS" sz="2400" dirty="0">
                <a:latin typeface="Times New Roman" pitchFamily="18" charset="0"/>
                <a:cs typeface="Times New Roman" pitchFamily="18" charset="0"/>
              </a:rPr>
              <a:t>koji su eksprimirani na površini ćelije. Vezivanje se odvija preko virusnih hemaglutinina. </a:t>
            </a:r>
          </a:p>
          <a:p>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79512" y="1567333"/>
            <a:ext cx="8686800" cy="4525963"/>
          </a:xfrm>
        </p:spPr>
        <p:txBody>
          <a:bodyPr>
            <a:normAutofit/>
          </a:bodyPr>
          <a:lstStyle/>
          <a:p>
            <a:pPr marL="609600" indent="-609600" eaLnBrk="1" hangingPunct="1">
              <a:defRPr/>
            </a:pPr>
            <a:r>
              <a:rPr lang="sr-Latn-CS" sz="2400" dirty="0">
                <a:solidFill>
                  <a:schemeClr val="tx1"/>
                </a:solidFill>
                <a:latin typeface="Times New Roman" pitchFamily="18" charset="0"/>
              </a:rPr>
              <a:t>Prodiranje animalnih virusa u ćeliju:</a:t>
            </a:r>
          </a:p>
          <a:p>
            <a:pPr marL="609600" indent="-609600" eaLnBrk="1" hangingPunct="1">
              <a:buFont typeface="Wingdings" pitchFamily="2" charset="2"/>
              <a:buNone/>
              <a:defRPr/>
            </a:pPr>
            <a:endParaRPr lang="sr-Latn-CS" sz="2400" dirty="0">
              <a:solidFill>
                <a:schemeClr val="tx1"/>
              </a:solidFill>
              <a:latin typeface="Times New Roman" pitchFamily="18" charset="0"/>
            </a:endParaRPr>
          </a:p>
          <a:p>
            <a:pPr marL="609600" indent="-609600" eaLnBrk="1" hangingPunct="1">
              <a:buFont typeface="Wingdings" pitchFamily="2" charset="2"/>
              <a:buAutoNum type="alphaLcParenR"/>
              <a:defRPr/>
            </a:pPr>
            <a:r>
              <a:rPr lang="sr-Latn-CS" u="sng" dirty="0">
                <a:solidFill>
                  <a:schemeClr val="tx1"/>
                </a:solidFill>
                <a:latin typeface="Times New Roman" pitchFamily="18" charset="0"/>
              </a:rPr>
              <a:t>Viropexis</a:t>
            </a:r>
            <a:r>
              <a:rPr lang="sr-Latn-CS" sz="2400" dirty="0">
                <a:solidFill>
                  <a:schemeClr val="tx1"/>
                </a:solidFill>
                <a:latin typeface="Times New Roman" pitchFamily="18" charset="0"/>
              </a:rPr>
              <a:t> – fagocitoza u kome ćelija uvlači virus;</a:t>
            </a:r>
          </a:p>
          <a:p>
            <a:pPr marL="609600" indent="-609600" eaLnBrk="1" hangingPunct="1">
              <a:buFont typeface="Wingdings" pitchFamily="2" charset="2"/>
              <a:buAutoNum type="alphaLcParenR"/>
              <a:defRPr/>
            </a:pPr>
            <a:r>
              <a:rPr lang="sr-Latn-CS" u="sng" dirty="0">
                <a:solidFill>
                  <a:schemeClr val="tx1"/>
                </a:solidFill>
                <a:latin typeface="Times New Roman" pitchFamily="18" charset="0"/>
              </a:rPr>
              <a:t>Virusi sa peplosom</a:t>
            </a:r>
            <a:r>
              <a:rPr lang="sr-Latn-CS" sz="2400" dirty="0">
                <a:solidFill>
                  <a:schemeClr val="tx1"/>
                </a:solidFill>
                <a:latin typeface="Times New Roman" pitchFamily="18" charset="0"/>
              </a:rPr>
              <a:t> – stapanje peplosa sa ćelijskom membranom i prodiranje nukleokapsida u ćeliju;</a:t>
            </a:r>
          </a:p>
          <a:p>
            <a:pPr marL="609600" indent="-609600" eaLnBrk="1" hangingPunct="1">
              <a:buFont typeface="Wingdings" pitchFamily="2" charset="2"/>
              <a:buAutoNum type="alphaLcParenR"/>
              <a:defRPr/>
            </a:pPr>
            <a:r>
              <a:rPr lang="sr-Latn-CS" u="sng" dirty="0">
                <a:solidFill>
                  <a:schemeClr val="tx1"/>
                </a:solidFill>
                <a:latin typeface="Times New Roman" pitchFamily="18" charset="0"/>
              </a:rPr>
              <a:t>Neki virusi se vezuju za receptore</a:t>
            </a:r>
            <a:r>
              <a:rPr lang="sr-Latn-CS" sz="2400" dirty="0">
                <a:solidFill>
                  <a:schemeClr val="tx1"/>
                </a:solidFill>
                <a:latin typeface="Times New Roman" pitchFamily="18" charset="0"/>
              </a:rPr>
              <a:t> na ćelijskoj membrani na kojoj počinje razgrađivanje kapsida i prodiranje nukleinske kiseline;</a:t>
            </a:r>
          </a:p>
          <a:p>
            <a:pPr marL="609600" indent="-609600" eaLnBrk="1" hangingPunct="1">
              <a:buFont typeface="Wingdings" pitchFamily="2" charset="2"/>
              <a:buAutoNum type="alphaLcParenR"/>
              <a:defRPr/>
            </a:pPr>
            <a:r>
              <a:rPr lang="sr-Latn-CS" u="sng" dirty="0">
                <a:solidFill>
                  <a:schemeClr val="tx1"/>
                </a:solidFill>
                <a:latin typeface="Times New Roman" pitchFamily="18" charset="0"/>
              </a:rPr>
              <a:t>Izvesni virusi prodiru</a:t>
            </a:r>
            <a:r>
              <a:rPr lang="sr-Latn-CS" sz="2400" dirty="0">
                <a:solidFill>
                  <a:schemeClr val="tx1"/>
                </a:solidFill>
                <a:latin typeface="Times New Roman" pitchFamily="18" charset="0"/>
              </a:rPr>
              <a:t> direktno u citoplazmu neizmenjenim virionom.</a:t>
            </a:r>
            <a:endParaRPr lang="en-US" sz="2400" dirty="0">
              <a:solidFill>
                <a:schemeClr val="tx1"/>
              </a:solidFill>
              <a:latin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67544" y="1196752"/>
            <a:ext cx="8229600" cy="6400800"/>
          </a:xfrm>
        </p:spPr>
        <p:txBody>
          <a:bodyPr/>
          <a:lstStyle/>
          <a:p>
            <a:pPr eaLnBrk="1" hangingPunct="1">
              <a:lnSpc>
                <a:spcPct val="80000"/>
              </a:lnSpc>
              <a:defRPr/>
            </a:pPr>
            <a:r>
              <a:rPr lang="sr-Latn-CS" sz="2400" u="sng" dirty="0">
                <a:solidFill>
                  <a:schemeClr val="tx1"/>
                </a:solidFill>
                <a:latin typeface="Times New Roman" pitchFamily="18" charset="0"/>
              </a:rPr>
              <a:t>Za oslobađanje virusne nukleinske kiseline neophodno je razlaganje kapsida</a:t>
            </a:r>
            <a:r>
              <a:rPr lang="sr-Latn-CS" sz="2400" dirty="0">
                <a:solidFill>
                  <a:schemeClr val="tx1"/>
                </a:solidFill>
                <a:latin typeface="Times New Roman" pitchFamily="18" charset="0"/>
              </a:rPr>
              <a:t>.</a:t>
            </a:r>
          </a:p>
          <a:p>
            <a:pPr eaLnBrk="1" hangingPunct="1">
              <a:lnSpc>
                <a:spcPct val="80000"/>
              </a:lnSpc>
              <a:defRPr/>
            </a:pPr>
            <a:endParaRPr lang="sr-Latn-CS" sz="2400" dirty="0">
              <a:solidFill>
                <a:schemeClr val="tx1"/>
              </a:solidFill>
              <a:latin typeface="Times New Roman" pitchFamily="18" charset="0"/>
            </a:endParaRPr>
          </a:p>
          <a:p>
            <a:pPr eaLnBrk="1" hangingPunct="1">
              <a:lnSpc>
                <a:spcPct val="80000"/>
              </a:lnSpc>
              <a:defRPr/>
            </a:pPr>
            <a:r>
              <a:rPr lang="sr-Latn-CS" sz="2400" u="sng" dirty="0">
                <a:solidFill>
                  <a:schemeClr val="tx1"/>
                </a:solidFill>
                <a:latin typeface="Times New Roman" pitchFamily="18" charset="0"/>
              </a:rPr>
              <a:t>Viropexis </a:t>
            </a:r>
            <a:r>
              <a:rPr lang="sr-Latn-CS" sz="2400" dirty="0">
                <a:solidFill>
                  <a:schemeClr val="tx1"/>
                </a:solidFill>
                <a:latin typeface="Times New Roman" pitchFamily="18" charset="0"/>
              </a:rPr>
              <a:t>– kaspide razlažu enzimi u fagocitnoj vakuoli.</a:t>
            </a:r>
          </a:p>
          <a:p>
            <a:pPr eaLnBrk="1" hangingPunct="1">
              <a:lnSpc>
                <a:spcPct val="80000"/>
              </a:lnSpc>
              <a:defRPr/>
            </a:pPr>
            <a:endParaRPr lang="sr-Latn-CS" sz="2400" dirty="0">
              <a:solidFill>
                <a:schemeClr val="tx1"/>
              </a:solidFill>
              <a:latin typeface="Times New Roman" pitchFamily="18" charset="0"/>
            </a:endParaRPr>
          </a:p>
          <a:p>
            <a:pPr eaLnBrk="1" hangingPunct="1">
              <a:lnSpc>
                <a:spcPct val="80000"/>
              </a:lnSpc>
              <a:defRPr/>
            </a:pPr>
            <a:r>
              <a:rPr lang="sr-Latn-CS" sz="2400" u="sng" dirty="0">
                <a:solidFill>
                  <a:schemeClr val="tx1"/>
                </a:solidFill>
                <a:latin typeface="Times New Roman" pitchFamily="18" charset="0"/>
              </a:rPr>
              <a:t>Izuzetak su virusi boginja</a:t>
            </a:r>
            <a:r>
              <a:rPr lang="sr-Latn-CS" sz="2400" dirty="0">
                <a:solidFill>
                  <a:schemeClr val="tx1"/>
                </a:solidFill>
                <a:latin typeface="Times New Roman" pitchFamily="18" charset="0"/>
              </a:rPr>
              <a:t> – u fagocitnoj vakuoli </a:t>
            </a:r>
            <a:r>
              <a:rPr lang="en-US" sz="2400" dirty="0">
                <a:solidFill>
                  <a:schemeClr val="tx1"/>
                </a:solidFill>
                <a:latin typeface="Times New Roman" pitchFamily="18" charset="0"/>
              </a:rPr>
              <a:t>se </a:t>
            </a:r>
            <a:r>
              <a:rPr lang="sr-Latn-CS" sz="2400" dirty="0">
                <a:solidFill>
                  <a:schemeClr val="tx1"/>
                </a:solidFill>
                <a:latin typeface="Times New Roman" pitchFamily="18" charset="0"/>
              </a:rPr>
              <a:t>odvaja jedan deo kapsidnog proteina i virusnu transkriptazu iz centralnog dela viriona. </a:t>
            </a:r>
          </a:p>
          <a:p>
            <a:pPr eaLnBrk="1" hangingPunct="1">
              <a:lnSpc>
                <a:spcPct val="80000"/>
              </a:lnSpc>
              <a:defRPr/>
            </a:pPr>
            <a:endParaRPr lang="sr-Latn-CS" sz="2400" dirty="0">
              <a:solidFill>
                <a:schemeClr val="tx1"/>
              </a:solidFill>
              <a:latin typeface="Times New Roman" pitchFamily="18" charset="0"/>
            </a:endParaRPr>
          </a:p>
          <a:p>
            <a:pPr eaLnBrk="1" hangingPunct="1">
              <a:lnSpc>
                <a:spcPct val="80000"/>
              </a:lnSpc>
              <a:defRPr/>
            </a:pPr>
            <a:r>
              <a:rPr lang="sr-Latn-CS" sz="2400" dirty="0">
                <a:solidFill>
                  <a:schemeClr val="tx1"/>
                </a:solidFill>
                <a:latin typeface="Times New Roman" pitchFamily="18" charset="0"/>
              </a:rPr>
              <a:t>Transkriptaza indukuje sintezu iRNK koja reguliše sintezu enzima koji razlažu preostali deo kapsida.</a:t>
            </a:r>
            <a:endParaRPr lang="en-US" sz="2400" dirty="0">
              <a:solidFill>
                <a:schemeClr val="tx1"/>
              </a:solidFill>
              <a:latin typeface="Times New Roman" pitchFamily="18" charset="0"/>
            </a:endParaRPr>
          </a:p>
          <a:p>
            <a:pPr eaLnBrk="1" hangingPunct="1">
              <a:lnSpc>
                <a:spcPct val="80000"/>
              </a:lnSpc>
              <a:buFont typeface="Wingdings" pitchFamily="2" charset="2"/>
              <a:buNone/>
              <a:defRPr/>
            </a:pPr>
            <a:endParaRPr lang="en-US" sz="2400" dirty="0">
              <a:solidFill>
                <a:schemeClr val="tx1"/>
              </a:solidFill>
              <a:latin typeface="Times New Roman" pitchFamily="18" charset="0"/>
            </a:endParaRPr>
          </a:p>
          <a:p>
            <a:pPr eaLnBrk="1" hangingPunct="1">
              <a:lnSpc>
                <a:spcPct val="80000"/>
              </a:lnSpc>
              <a:defRPr/>
            </a:pPr>
            <a:r>
              <a:rPr lang="sr-Latn-CS" sz="2400" u="sng" dirty="0">
                <a:solidFill>
                  <a:schemeClr val="tx1"/>
                </a:solidFill>
                <a:latin typeface="Times New Roman" pitchFamily="18" charset="0"/>
              </a:rPr>
              <a:t>Kod virusa koji se vezuju za Rc (npr. poliovirusi) kao i kod onih čiji se peplos spaja sa ćelijskom membranom, oslobađanje nukleinske kiseline počinje u toj fazi</a:t>
            </a:r>
            <a:r>
              <a:rPr lang="sr-Latn-CS" sz="2400" dirty="0">
                <a:solidFill>
                  <a:schemeClr val="tx1"/>
                </a:solidFill>
                <a:latin typeface="Times New Roman" pitchFamily="18" charset="0"/>
              </a:rPr>
              <a:t>.</a:t>
            </a:r>
          </a:p>
          <a:p>
            <a:pPr eaLnBrk="1" hangingPunct="1">
              <a:lnSpc>
                <a:spcPct val="80000"/>
              </a:lnSpc>
              <a:buFont typeface="Wingdings" pitchFamily="2" charset="2"/>
              <a:buNone/>
              <a:defRPr/>
            </a:pPr>
            <a:endParaRPr lang="sr-Latn-CS" sz="2000" dirty="0">
              <a:solidFill>
                <a:schemeClr val="tx1"/>
              </a:solidFill>
              <a:latin typeface="Times New Roman" pitchFamily="18" charset="0"/>
            </a:endParaRPr>
          </a:p>
          <a:p>
            <a:pPr marL="0" indent="0" eaLnBrk="1" hangingPunct="1">
              <a:lnSpc>
                <a:spcPct val="80000"/>
              </a:lnSpc>
              <a:buNone/>
              <a:defRPr/>
            </a:pPr>
            <a:endParaRPr lang="sr-Latn-CS" sz="2000" dirty="0">
              <a:solidFill>
                <a:schemeClr val="tx1"/>
              </a:solidFill>
              <a:latin typeface="Times New Roman" pitchFamily="18" charset="0"/>
            </a:endParaRPr>
          </a:p>
          <a:p>
            <a:pPr eaLnBrk="1" hangingPunct="1">
              <a:lnSpc>
                <a:spcPct val="80000"/>
              </a:lnSpc>
              <a:buNone/>
              <a:defRPr/>
            </a:pPr>
            <a:endParaRPr lang="sr-Latn-CS" sz="2000" dirty="0">
              <a:solidFill>
                <a:schemeClr val="tx1"/>
              </a:solidFill>
              <a:latin typeface="Times New Roman" pitchFamily="18" charset="0"/>
            </a:endParaRPr>
          </a:p>
          <a:p>
            <a:pPr eaLnBrk="1" hangingPunct="1">
              <a:lnSpc>
                <a:spcPct val="80000"/>
              </a:lnSpc>
              <a:defRPr/>
            </a:pPr>
            <a:endParaRPr lang="sr-Latn-CS" sz="2000" dirty="0">
              <a:solidFill>
                <a:srgbClr val="FFFF00"/>
              </a:solidFill>
              <a:latin typeface="Times New Roman" pitchFamily="18" charset="0"/>
            </a:endParaRPr>
          </a:p>
          <a:p>
            <a:pPr eaLnBrk="1" hangingPunct="1">
              <a:lnSpc>
                <a:spcPct val="80000"/>
              </a:lnSpc>
              <a:defRPr/>
            </a:pPr>
            <a:endParaRPr lang="en-US" sz="2000" dirty="0">
              <a:solidFill>
                <a:srgbClr val="FFFF00"/>
              </a:solidFill>
              <a:latin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229600" cy="3657588"/>
          </a:xfrm>
        </p:spPr>
        <p:txBody>
          <a:bodyPr>
            <a:normAutofit fontScale="40000" lnSpcReduction="20000"/>
          </a:bodyPr>
          <a:lstStyle/>
          <a:p>
            <a:r>
              <a:rPr lang="pt-BR" sz="6000" b="1" u="sng" dirty="0">
                <a:latin typeface="Times New Roman" pitchFamily="18" charset="0"/>
                <a:cs typeface="Times New Roman" pitchFamily="18" charset="0"/>
              </a:rPr>
              <a:t>Replikacija animalnih virusa</a:t>
            </a:r>
            <a:endParaRPr lang="sr-Latn-RS" sz="6000" b="1" u="sng" dirty="0">
              <a:latin typeface="Times New Roman" pitchFamily="18" charset="0"/>
              <a:cs typeface="Times New Roman" pitchFamily="18" charset="0"/>
            </a:endParaRPr>
          </a:p>
          <a:p>
            <a:pPr>
              <a:buNone/>
            </a:pPr>
            <a:endParaRPr lang="en-US" sz="6000" dirty="0">
              <a:latin typeface="Times New Roman" pitchFamily="18" charset="0"/>
              <a:cs typeface="Times New Roman" pitchFamily="18" charset="0"/>
            </a:endParaRPr>
          </a:p>
          <a:p>
            <a:r>
              <a:rPr lang="sr-Latn-RS" sz="6000" b="1" u="sng" dirty="0">
                <a:latin typeface="Times New Roman" pitchFamily="18" charset="0"/>
                <a:cs typeface="Times New Roman" pitchFamily="18" charset="0"/>
              </a:rPr>
              <a:t>Replikacija dvolančanih DNK virusa</a:t>
            </a:r>
          </a:p>
          <a:p>
            <a:endParaRPr lang="en-US" sz="6000" dirty="0">
              <a:latin typeface="Times New Roman" pitchFamily="18" charset="0"/>
              <a:cs typeface="Times New Roman" pitchFamily="18" charset="0"/>
            </a:endParaRPr>
          </a:p>
          <a:p>
            <a:r>
              <a:rPr lang="sr-Latn-RS" sz="6000" dirty="0">
                <a:latin typeface="Times New Roman" pitchFamily="18" charset="0"/>
                <a:cs typeface="Times New Roman" pitchFamily="18" charset="0"/>
              </a:rPr>
              <a:t>Virusi koji poseduju dvolančani DNK molekul kao što su herpesvirusi, papilomavirusi i adenovirusi i koji se umnožavaju u jedru inficirane ćelije se replikuju tako što najpre dolazi do transkripcije ranih gena virusne DNK pod uticajem </a:t>
            </a:r>
            <a:r>
              <a:rPr lang="sr-Latn-RS" sz="6000" b="1" u="sng" dirty="0">
                <a:latin typeface="Times New Roman" pitchFamily="18" charset="0"/>
                <a:cs typeface="Times New Roman" pitchFamily="18" charset="0"/>
              </a:rPr>
              <a:t>ćelijske DNK zavisne RNK polimeraze (transkriptaze</a:t>
            </a:r>
            <a:r>
              <a:rPr lang="sr-Latn-RS" sz="6000" b="1" dirty="0">
                <a:latin typeface="Times New Roman" pitchFamily="18" charset="0"/>
                <a:cs typeface="Times New Roman" pitchFamily="18" charset="0"/>
              </a:rPr>
              <a:t>). </a:t>
            </a:r>
          </a:p>
          <a:p>
            <a:pPr marL="0" indent="0">
              <a:buNone/>
            </a:pPr>
            <a:r>
              <a:rPr lang="sr-Latn-RS" sz="5100" dirty="0">
                <a:latin typeface="Times New Roman" pitchFamily="18" charset="0"/>
                <a:cs typeface="Times New Roman" pitchFamily="18" charset="0"/>
              </a:rPr>
              <a:t> </a:t>
            </a:r>
          </a:p>
          <a:p>
            <a:endParaRPr lang="sr-Latn-R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02" y="2636912"/>
            <a:ext cx="8686800" cy="4525963"/>
          </a:xfrm>
        </p:spPr>
        <p:txBody>
          <a:bodyPr>
            <a:normAutofit/>
          </a:bodyPr>
          <a:lstStyle/>
          <a:p>
            <a:r>
              <a:rPr lang="sr-Latn-RS" sz="2400" dirty="0"/>
              <a:t>Rezultat ovog procesa je formiranje </a:t>
            </a:r>
            <a:r>
              <a:rPr lang="sr-Latn-RS" sz="2400" b="1" u="sng" dirty="0"/>
              <a:t>rane iRNK</a:t>
            </a:r>
            <a:r>
              <a:rPr lang="sr-Latn-RS" sz="2400" dirty="0"/>
              <a:t>. </a:t>
            </a:r>
          </a:p>
          <a:p>
            <a:endParaRPr lang="sr-Latn-RS" sz="2400" dirty="0"/>
          </a:p>
          <a:p>
            <a:r>
              <a:rPr lang="sr-Latn-RS" sz="2400" dirty="0"/>
              <a:t>Novonastala rana iRNK nosi informacije za sintezu ranih proteina neophodnih za replikaciju virusne DNK, kao što su na primer neki enzimi.</a:t>
            </a:r>
            <a:endParaRPr lang="en-US" sz="2400" dirty="0"/>
          </a:p>
        </p:txBody>
      </p:sp>
    </p:spTree>
    <p:extLst>
      <p:ext uri="{BB962C8B-B14F-4D97-AF65-F5344CB8AC3E}">
        <p14:creationId xmlns:p14="http://schemas.microsoft.com/office/powerpoint/2010/main" val="278962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84784"/>
            <a:ext cx="8686800" cy="4303730"/>
          </a:xfrm>
        </p:spPr>
        <p:txBody>
          <a:bodyPr>
            <a:normAutofit fontScale="25000" lnSpcReduction="20000"/>
          </a:bodyPr>
          <a:lstStyle/>
          <a:p>
            <a:r>
              <a:rPr lang="sr-Latn-RS" sz="9600" dirty="0">
                <a:latin typeface="Times New Roman" pitchFamily="18" charset="0"/>
                <a:cs typeface="Times New Roman" pitchFamily="18" charset="0"/>
              </a:rPr>
              <a:t>Posle ovoga dolazi do </a:t>
            </a:r>
            <a:r>
              <a:rPr lang="sr-Latn-RS" sz="9600" b="1" u="sng" dirty="0">
                <a:latin typeface="Times New Roman" pitchFamily="18" charset="0"/>
                <a:cs typeface="Times New Roman" pitchFamily="18" charset="0"/>
              </a:rPr>
              <a:t>replikacije virusne nukleinske kiseline</a:t>
            </a:r>
            <a:r>
              <a:rPr lang="sr-Latn-RS" sz="9600" dirty="0">
                <a:latin typeface="Times New Roman" pitchFamily="18" charset="0"/>
                <a:cs typeface="Times New Roman" pitchFamily="18" charset="0"/>
              </a:rPr>
              <a:t>.</a:t>
            </a:r>
          </a:p>
          <a:p>
            <a:endParaRPr lang="sr-Latn-RS" sz="9600" dirty="0">
              <a:latin typeface="Times New Roman" pitchFamily="18" charset="0"/>
              <a:cs typeface="Times New Roman" pitchFamily="18" charset="0"/>
            </a:endParaRPr>
          </a:p>
          <a:p>
            <a:r>
              <a:rPr lang="sr-Latn-RS" sz="9600" dirty="0">
                <a:latin typeface="Times New Roman" pitchFamily="18" charset="0"/>
                <a:cs typeface="Times New Roman" pitchFamily="18" charset="0"/>
              </a:rPr>
              <a:t> Rezultat ovog procesa je sinteza velikog broja kopija novih virusnih DNK.</a:t>
            </a:r>
          </a:p>
          <a:p>
            <a:endParaRPr lang="sr-Latn-RS" sz="9600" dirty="0">
              <a:latin typeface="Times New Roman" pitchFamily="18" charset="0"/>
              <a:cs typeface="Times New Roman" pitchFamily="18" charset="0"/>
            </a:endParaRPr>
          </a:p>
          <a:p>
            <a:r>
              <a:rPr lang="sr-Latn-RS" sz="9600" dirty="0">
                <a:latin typeface="Times New Roman" pitchFamily="18" charset="0"/>
                <a:cs typeface="Times New Roman" pitchFamily="18" charset="0"/>
              </a:rPr>
              <a:t> Nakon odvijanja procesa replikacije virusne nukleinske kiseline dolazi do </a:t>
            </a:r>
            <a:r>
              <a:rPr lang="sr-Latn-RS" sz="9600" b="1" u="sng" dirty="0">
                <a:latin typeface="Times New Roman" pitchFamily="18" charset="0"/>
                <a:cs typeface="Times New Roman" pitchFamily="18" charset="0"/>
              </a:rPr>
              <a:t>transkripcije kasnih virusnih gena </a:t>
            </a:r>
            <a:r>
              <a:rPr lang="sr-Latn-RS" sz="9600" dirty="0">
                <a:latin typeface="Times New Roman" pitchFamily="18" charset="0"/>
                <a:cs typeface="Times New Roman" pitchFamily="18" charset="0"/>
              </a:rPr>
              <a:t>koji kodiraju sintezu kasnih proteina. </a:t>
            </a:r>
          </a:p>
          <a:p>
            <a:endParaRPr lang="sr-Latn-RS" sz="9600" dirty="0">
              <a:latin typeface="Times New Roman" pitchFamily="18" charset="0"/>
              <a:cs typeface="Times New Roman" pitchFamily="18" charset="0"/>
            </a:endParaRPr>
          </a:p>
          <a:p>
            <a:r>
              <a:rPr lang="sr-Latn-RS" sz="9600" dirty="0">
                <a:latin typeface="Times New Roman" pitchFamily="18" charset="0"/>
                <a:cs typeface="Times New Roman" pitchFamily="18" charset="0"/>
              </a:rPr>
              <a:t>Kasni proteini su nazvani zato što se sintetišu posle replikacije virusne DNK. </a:t>
            </a:r>
          </a:p>
          <a:p>
            <a:endParaRPr lang="sr-Latn-RS" sz="9600" dirty="0">
              <a:latin typeface="Times New Roman" pitchFamily="18" charset="0"/>
              <a:cs typeface="Times New Roman" pitchFamily="18" charset="0"/>
            </a:endParaRPr>
          </a:p>
          <a:p>
            <a:r>
              <a:rPr lang="sr-Latn-RS" sz="9600" dirty="0">
                <a:latin typeface="Times New Roman" pitchFamily="18" charset="0"/>
                <a:cs typeface="Times New Roman" pitchFamily="18" charset="0"/>
              </a:rPr>
              <a:t>Ovi kasni proteini predstavljaju strukturne komponente virusa, odnosno ulaze u sastav virusnog kapsida. </a:t>
            </a:r>
            <a:endParaRPr lang="en-US" sz="96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apture"/>
          <p:cNvPicPr>
            <a:picLocks noChangeAspect="1" noChangeArrowheads="1"/>
          </p:cNvPicPr>
          <p:nvPr/>
        </p:nvPicPr>
        <p:blipFill>
          <a:blip r:embed="rId2"/>
          <a:srcRect/>
          <a:stretch>
            <a:fillRect/>
          </a:stretch>
        </p:blipFill>
        <p:spPr bwMode="auto">
          <a:xfrm>
            <a:off x="356" y="-20604"/>
            <a:ext cx="9144000" cy="6858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10476"/>
            <a:ext cx="8229600" cy="3794788"/>
          </a:xfrm>
        </p:spPr>
        <p:txBody>
          <a:bodyPr>
            <a:normAutofit fontScale="92500" lnSpcReduction="20000"/>
          </a:bodyPr>
          <a:lstStyle/>
          <a:p>
            <a:r>
              <a:rPr lang="sr-Latn-RS" sz="2600" dirty="0">
                <a:latin typeface="Times New Roman" pitchFamily="18" charset="0"/>
                <a:cs typeface="Times New Roman" pitchFamily="18" charset="0"/>
              </a:rPr>
              <a:t>Kod jednolančanih DNK virusa kao na primer parvovirusa i cirkovirusa koji se replikuju u jedru ćelije, najpre se pod dejstvom </a:t>
            </a:r>
            <a:r>
              <a:rPr lang="sr-Latn-RS" sz="2600" b="1" u="sng" dirty="0">
                <a:latin typeface="Times New Roman" pitchFamily="18" charset="0"/>
                <a:cs typeface="Times New Roman" pitchFamily="18" charset="0"/>
              </a:rPr>
              <a:t>ćelijske DNK polimeraze </a:t>
            </a:r>
            <a:r>
              <a:rPr lang="sr-Latn-RS" sz="2600" dirty="0">
                <a:latin typeface="Times New Roman" pitchFamily="18" charset="0"/>
                <a:cs typeface="Times New Roman" pitchFamily="18" charset="0"/>
              </a:rPr>
              <a:t>sintetiše </a:t>
            </a:r>
            <a:r>
              <a:rPr lang="sr-Latn-RS" sz="2600" b="1" u="sng" dirty="0">
                <a:latin typeface="Times New Roman" pitchFamily="18" charset="0"/>
                <a:cs typeface="Times New Roman" pitchFamily="18" charset="0"/>
              </a:rPr>
              <a:t>dvolančani molekul DNK</a:t>
            </a:r>
            <a:r>
              <a:rPr lang="sr-Latn-RS" sz="2600" dirty="0">
                <a:latin typeface="Times New Roman" pitchFamily="18" charset="0"/>
                <a:cs typeface="Times New Roman" pitchFamily="18" charset="0"/>
              </a:rPr>
              <a:t>. </a:t>
            </a:r>
          </a:p>
          <a:p>
            <a:endParaRPr lang="sr-Latn-RS" sz="2600" dirty="0">
              <a:latin typeface="Times New Roman" pitchFamily="18" charset="0"/>
              <a:cs typeface="Times New Roman" pitchFamily="18" charset="0"/>
            </a:endParaRPr>
          </a:p>
          <a:p>
            <a:r>
              <a:rPr lang="sr-Latn-RS" sz="2600" dirty="0">
                <a:latin typeface="Times New Roman" pitchFamily="18" charset="0"/>
                <a:cs typeface="Times New Roman" pitchFamily="18" charset="0"/>
              </a:rPr>
              <a:t>Novonastali dvolančani molekul DNK se zatim u jedru pod dejstvom ćelijske </a:t>
            </a:r>
            <a:r>
              <a:rPr lang="sr-Latn-RS" sz="2600" b="1" u="sng" dirty="0">
                <a:latin typeface="Times New Roman" pitchFamily="18" charset="0"/>
                <a:cs typeface="Times New Roman" pitchFamily="18" charset="0"/>
              </a:rPr>
              <a:t>DNK zavisne RNK polimeraze </a:t>
            </a:r>
            <a:r>
              <a:rPr lang="sr-Latn-RS" sz="2600" dirty="0">
                <a:latin typeface="Times New Roman" pitchFamily="18" charset="0"/>
                <a:cs typeface="Times New Roman" pitchFamily="18" charset="0"/>
              </a:rPr>
              <a:t>transkribuje u iRNK. </a:t>
            </a:r>
          </a:p>
          <a:p>
            <a:endParaRPr lang="sr-Latn-RS" sz="2600" dirty="0">
              <a:latin typeface="Times New Roman" pitchFamily="18" charset="0"/>
              <a:cs typeface="Times New Roman" pitchFamily="18" charset="0"/>
            </a:endParaRPr>
          </a:p>
          <a:p>
            <a:r>
              <a:rPr lang="sr-Latn-RS" sz="2600" dirty="0">
                <a:latin typeface="Times New Roman" pitchFamily="18" charset="0"/>
                <a:cs typeface="Times New Roman" pitchFamily="18" charset="0"/>
              </a:rPr>
              <a:t>Novonastala iRNK nosi informacije za sintezu virusnih proteina. </a:t>
            </a:r>
          </a:p>
          <a:p>
            <a:pPr>
              <a:buNone/>
            </a:pPr>
            <a:endParaRPr lang="sr-Latn-R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306676"/>
            <a:ext cx="8686800" cy="4525963"/>
          </a:xfrm>
        </p:spPr>
        <p:txBody>
          <a:bodyPr/>
          <a:lstStyle/>
          <a:p>
            <a:r>
              <a:rPr lang="sr-Latn-RS" sz="2400" dirty="0"/>
              <a:t>U daljem toku replikacije se pod dejstvom </a:t>
            </a:r>
            <a:r>
              <a:rPr lang="sr-Latn-RS" sz="2400" b="1" u="sng" dirty="0"/>
              <a:t>enzima DNK zavisne DNK polimeraze</a:t>
            </a:r>
            <a:r>
              <a:rPr lang="sr-Latn-RS" sz="2400" b="1" dirty="0"/>
              <a:t> </a:t>
            </a:r>
            <a:r>
              <a:rPr lang="sr-Latn-RS" sz="2400" dirty="0"/>
              <a:t>kopira negativan lanac DNK iz prelaznog dvolančanog replikativnog oblika i nastaje jednolančani, pozitivno orijentisani molekul DNK koji ulazi u sastav virusa.</a:t>
            </a:r>
          </a:p>
          <a:p>
            <a:endParaRPr lang="sr-Latn-RS" sz="2400" dirty="0"/>
          </a:p>
          <a:p>
            <a:r>
              <a:rPr lang="sr-Latn-RS" sz="2400" dirty="0"/>
              <a:t> S obzirom da genom ovih virusa sadrži nekoliko gena, replikacija ovih virusa je vezana pre svega za ćelije koje se brzo dele. </a:t>
            </a:r>
            <a:endParaRPr lang="en-US" sz="2400" dirty="0"/>
          </a:p>
          <a:p>
            <a:endParaRPr lang="en-US" dirty="0"/>
          </a:p>
        </p:txBody>
      </p:sp>
    </p:spTree>
    <p:extLst>
      <p:ext uri="{BB962C8B-B14F-4D97-AF65-F5344CB8AC3E}">
        <p14:creationId xmlns:p14="http://schemas.microsoft.com/office/powerpoint/2010/main" val="286531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419600"/>
          </a:xfrm>
        </p:spPr>
        <p:txBody>
          <a:bodyPr>
            <a:normAutofit fontScale="77500" lnSpcReduction="20000"/>
          </a:bodyPr>
          <a:lstStyle/>
          <a:p>
            <a:pPr algn="just"/>
            <a:r>
              <a:rPr lang="vi-VN" sz="3100" dirty="0"/>
              <a:t>Na osnovu navedene definicije virusa može se izvesti zaključak da geni koje sadrži </a:t>
            </a:r>
            <a:r>
              <a:rPr lang="vi-VN" sz="3100" b="1" u="sng" dirty="0">
                <a:solidFill>
                  <a:srgbClr val="FF0000"/>
                </a:solidFill>
              </a:rPr>
              <a:t>virusna nukleinska kiselina sadrže samo informacije za kodiranje sinteze strukturnih komponenti virusne čestice, dok sve ostalo, kao npr. enzime ili nestrukturne komponente koje ulaze u sastave nekih virusa, uzimaju od ćelija u kojima se razmnožavaju</a:t>
            </a:r>
            <a:r>
              <a:rPr lang="vi-VN" sz="3100" dirty="0"/>
              <a:t>. </a:t>
            </a:r>
            <a:endParaRPr lang="sr-Latn-RS" sz="3100" dirty="0"/>
          </a:p>
          <a:p>
            <a:pPr marL="0" indent="0" algn="just">
              <a:buNone/>
            </a:pPr>
            <a:endParaRPr lang="vi-VN" sz="3100" dirty="0"/>
          </a:p>
          <a:p>
            <a:pPr algn="just"/>
            <a:r>
              <a:rPr lang="vi-VN" sz="3100" dirty="0"/>
              <a:t>U zavisnosti od prilagođenosti u pogledu razmnožavanja i/ili održavanja u različitim grupama i vrstama </a:t>
            </a:r>
            <a:r>
              <a:rPr lang="vi-VN" sz="3100" b="1" u="sng" dirty="0">
                <a:solidFill>
                  <a:srgbClr val="FF0000"/>
                </a:solidFill>
              </a:rPr>
              <a:t>prijemčivih domaćina, virusi se mogu podeliti na: bakterijske (bakteriofage), animalne (viruse ljudi i životinja) i biljne viruse</a:t>
            </a:r>
            <a:r>
              <a:rPr lang="vi-VN" sz="3100" dirty="0"/>
              <a:t>, dok se virusi koji mogu da indukuju ćelijsku transformaciju što dovodi do nekontrolisane proliferacije izmenjenioh ćelija i pojave tumora nazivaju </a:t>
            </a:r>
            <a:r>
              <a:rPr lang="vi-VN" sz="3100" b="1" u="sng" dirty="0">
                <a:solidFill>
                  <a:srgbClr val="FF0000"/>
                </a:solidFill>
              </a:rPr>
              <a:t>onkogeni virusi</a:t>
            </a:r>
            <a:r>
              <a:rPr lang="vi-VN" sz="3100" dirty="0">
                <a:solidFill>
                  <a:srgbClr val="FF0000"/>
                </a:solidFill>
              </a:rPr>
              <a:t>.</a:t>
            </a:r>
          </a:p>
          <a:p>
            <a:endParaRPr lang="en-US" dirty="0"/>
          </a:p>
        </p:txBody>
      </p:sp>
    </p:spTree>
    <p:extLst>
      <p:ext uri="{BB962C8B-B14F-4D97-AF65-F5344CB8AC3E}">
        <p14:creationId xmlns:p14="http://schemas.microsoft.com/office/powerpoint/2010/main" val="1705170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Grp="1" noChangeAspect="1"/>
          </p:cNvGraphicFramePr>
          <p:nvPr>
            <p:ph idx="1"/>
            <p:extLst>
              <p:ext uri="{D42A27DB-BD31-4B8C-83A1-F6EECF244321}">
                <p14:modId xmlns:p14="http://schemas.microsoft.com/office/powerpoint/2010/main" val="3515405016"/>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2" imgW="5972002" imgH="2973643" progId="Word.Document.8">
                  <p:embed/>
                </p:oleObj>
              </mc:Choice>
              <mc:Fallback>
                <p:oleObj name="Document" r:id="rId2" imgW="5972002" imgH="2973643" progId="Word.Document.8">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334028"/>
            <a:ext cx="8686800" cy="4525963"/>
          </a:xfrm>
        </p:spPr>
        <p:txBody>
          <a:bodyPr>
            <a:normAutofit/>
          </a:bodyPr>
          <a:lstStyle/>
          <a:p>
            <a:r>
              <a:rPr lang="sr-Latn-RS" sz="2400" b="1" u="sng" dirty="0">
                <a:latin typeface="Times New Roman" pitchFamily="18" charset="0"/>
                <a:cs typeface="Times New Roman" pitchFamily="18" charset="0"/>
              </a:rPr>
              <a:t>Replikacija RNK virusa</a:t>
            </a:r>
          </a:p>
          <a:p>
            <a:endParaRPr lang="en-U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Najveći </a:t>
            </a:r>
            <a:r>
              <a:rPr lang="sr-Latn-RS" sz="2400" b="1" dirty="0">
                <a:latin typeface="Times New Roman" pitchFamily="18" charset="0"/>
                <a:cs typeface="Times New Roman" pitchFamily="18" charset="0"/>
              </a:rPr>
              <a:t>broj RNK virusa </a:t>
            </a:r>
            <a:r>
              <a:rPr lang="sr-Latn-RS" sz="2400" dirty="0">
                <a:latin typeface="Times New Roman" pitchFamily="18" charset="0"/>
                <a:cs typeface="Times New Roman" pitchFamily="18" charset="0"/>
              </a:rPr>
              <a:t>se replikuje u </a:t>
            </a:r>
            <a:r>
              <a:rPr lang="sr-Latn-RS" sz="2400" b="1" dirty="0">
                <a:latin typeface="Times New Roman" pitchFamily="18" charset="0"/>
                <a:cs typeface="Times New Roman" pitchFamily="18" charset="0"/>
              </a:rPr>
              <a:t>citoplazmi </a:t>
            </a:r>
            <a:r>
              <a:rPr lang="sr-Latn-RS" sz="2400" dirty="0">
                <a:latin typeface="Times New Roman" pitchFamily="18" charset="0"/>
                <a:cs typeface="Times New Roman" pitchFamily="18" charset="0"/>
              </a:rPr>
              <a:t>inficirane ćelije.</a:t>
            </a:r>
          </a:p>
          <a:p>
            <a:endParaRPr lang="sr-Latn-RS" sz="2400" dirty="0">
              <a:latin typeface="Times New Roman" pitchFamily="18" charset="0"/>
              <a:cs typeface="Times New Roman" pitchFamily="18" charset="0"/>
            </a:endParaRPr>
          </a:p>
          <a:p>
            <a:pPr>
              <a:buNone/>
            </a:pPr>
            <a:endParaRPr lang="sr-Latn-RS" dirty="0">
              <a:latin typeface="Times New Roman" pitchFamily="18" charset="0"/>
              <a:cs typeface="Times New Roman" pitchFamily="18" charset="0"/>
            </a:endParaRPr>
          </a:p>
          <a:p>
            <a:endParaRPr lang="sr-Latn-RS" dirty="0"/>
          </a:p>
          <a:p>
            <a:endParaRPr lang="en-US"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6143668"/>
          </a:xfrm>
        </p:spPr>
        <p:txBody>
          <a:bodyPr>
            <a:normAutofit/>
          </a:bodyPr>
          <a:lstStyle/>
          <a:p>
            <a:r>
              <a:rPr lang="sr-Latn-RS" sz="2400" dirty="0">
                <a:latin typeface="Times New Roman" pitchFamily="18" charset="0"/>
                <a:cs typeface="Times New Roman" pitchFamily="18" charset="0"/>
              </a:rPr>
              <a:t>Kod virusa koji poseduju </a:t>
            </a:r>
            <a:r>
              <a:rPr lang="sr-Latn-RS" sz="2400" b="1" u="sng" dirty="0">
                <a:latin typeface="Times New Roman" pitchFamily="18" charset="0"/>
                <a:cs typeface="Times New Roman" pitchFamily="18" charset="0"/>
              </a:rPr>
              <a:t>pozitivno orijentisanu jednolančanu RNK</a:t>
            </a:r>
            <a:r>
              <a:rPr lang="sr-Latn-RS" sz="2400" dirty="0">
                <a:latin typeface="Times New Roman" pitchFamily="18" charset="0"/>
                <a:cs typeface="Times New Roman" pitchFamily="18" charset="0"/>
              </a:rPr>
              <a:t>, ona se ponaša kao iRNK tokom odvijanja procesa replikacije i odmah može da omogući sintezu proteina.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Neki od ovih proteina su enzimi kao na primer </a:t>
            </a:r>
            <a:r>
              <a:rPr lang="sr-Latn-RS" sz="2400" b="1" u="sng" dirty="0">
                <a:latin typeface="Times New Roman" pitchFamily="18" charset="0"/>
                <a:cs typeface="Times New Roman" pitchFamily="18" charset="0"/>
              </a:rPr>
              <a:t>RNK zavisna RNK polimeraza.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Pozitivno orijentisana jednolančana RNK služi kao model za sintezu negativno orijentisane jednolančane RNK koji nastaje pod dejstvom enzima </a:t>
            </a:r>
            <a:r>
              <a:rPr lang="sr-Latn-RS" sz="2400" b="1" u="sng" dirty="0">
                <a:latin typeface="Times New Roman" pitchFamily="18" charset="0"/>
                <a:cs typeface="Times New Roman" pitchFamily="18" charset="0"/>
              </a:rPr>
              <a:t>RNK zavisne RNK polimeraze.</a:t>
            </a:r>
          </a:p>
          <a:p>
            <a:endParaRPr lang="sr-Latn-RS" sz="2200" u="sng" dirty="0">
              <a:latin typeface="Times New Roman" pitchFamily="18" charset="0"/>
              <a:cs typeface="Times New Roman" pitchFamily="18" charset="0"/>
            </a:endParaRP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60848"/>
            <a:ext cx="8686800" cy="4525963"/>
          </a:xfrm>
        </p:spPr>
        <p:txBody>
          <a:bodyPr/>
          <a:lstStyle/>
          <a:p>
            <a:r>
              <a:rPr lang="sr-Latn-RS" sz="2400" dirty="0"/>
              <a:t>Ovaj </a:t>
            </a:r>
            <a:r>
              <a:rPr lang="sr-Latn-RS" sz="2400" b="1" u="sng" dirty="0"/>
              <a:t>negativno orijentisani jednolančani molekul RNK </a:t>
            </a:r>
            <a:r>
              <a:rPr lang="sr-Latn-RS" sz="2400" dirty="0"/>
              <a:t>služi opet kao model (template) i pod dejstvom prethodno navedenog enzima od njega nastaje veliki broj </a:t>
            </a:r>
            <a:r>
              <a:rPr lang="sr-Latn-RS" sz="2400" b="1" u="sng" dirty="0"/>
              <a:t>kopija pozitivno orijentisanih molekula RNK</a:t>
            </a:r>
            <a:r>
              <a:rPr lang="sr-Latn-RS" sz="2400" dirty="0"/>
              <a:t>. </a:t>
            </a:r>
          </a:p>
          <a:p>
            <a:endParaRPr lang="sr-Latn-RS" sz="2400" dirty="0"/>
          </a:p>
          <a:p>
            <a:r>
              <a:rPr lang="sr-Latn-RS" sz="2400" dirty="0"/>
              <a:t>Neki od ovih pozitivno orijentisanih molekula jednolančane RNK omogućavaju zatim sintezu strukturnih virusnih proteina koji ulaze u sastav kapsida virusa. </a:t>
            </a:r>
            <a:endParaRPr lang="en-US" sz="2400" dirty="0"/>
          </a:p>
          <a:p>
            <a:endParaRPr lang="en-US" dirty="0"/>
          </a:p>
        </p:txBody>
      </p:sp>
    </p:spTree>
    <p:extLst>
      <p:ext uri="{BB962C8B-B14F-4D97-AF65-F5344CB8AC3E}">
        <p14:creationId xmlns:p14="http://schemas.microsoft.com/office/powerpoint/2010/main" val="1092106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plikacija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686800" cy="4525963"/>
          </a:xfrm>
        </p:spPr>
        <p:txBody>
          <a:bodyPr>
            <a:normAutofit/>
          </a:bodyPr>
          <a:lstStyle/>
          <a:p>
            <a:r>
              <a:rPr lang="sr-Latn-RS" sz="2400" dirty="0">
                <a:latin typeface="Times New Roman" pitchFamily="18" charset="0"/>
                <a:cs typeface="Times New Roman" pitchFamily="18" charset="0"/>
              </a:rPr>
              <a:t>Virusi sa </a:t>
            </a:r>
            <a:r>
              <a:rPr lang="sr-Latn-RS" sz="2400" b="1" u="sng" dirty="0">
                <a:latin typeface="Times New Roman" pitchFamily="18" charset="0"/>
                <a:cs typeface="Times New Roman" pitchFamily="18" charset="0"/>
              </a:rPr>
              <a:t>negativno orijentisanim jednolančanim molekulom RNK poseduju RNK zavisnu RNK polimerazu</a:t>
            </a:r>
            <a:r>
              <a:rPr lang="sr-Latn-RS" sz="2400" dirty="0">
                <a:latin typeface="Times New Roman" pitchFamily="18" charset="0"/>
                <a:cs typeface="Times New Roman" pitchFamily="18" charset="0"/>
              </a:rPr>
              <a:t>.</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RNK ovih virusa za razliku od pozitivno orijentisane jednolančane RNK ne može da inicira infekciju, tako da ovi virusi u proces replikacije moraju da uključe njihovu </a:t>
            </a:r>
            <a:r>
              <a:rPr lang="sr-Latn-RS" sz="2400" b="1" u="sng" dirty="0">
                <a:latin typeface="Times New Roman" pitchFamily="18" charset="0"/>
                <a:cs typeface="Times New Roman" pitchFamily="18" charset="0"/>
              </a:rPr>
              <a:t>RNK zavisnu RNK polimerazu</a:t>
            </a:r>
            <a:r>
              <a:rPr lang="sr-Latn-RS" sz="2400" dirty="0">
                <a:latin typeface="Times New Roman" pitchFamily="18" charset="0"/>
                <a:cs typeface="Times New Roman" pitchFamily="18" charset="0"/>
              </a:rPr>
              <a:t>. </a:t>
            </a:r>
          </a:p>
          <a:p>
            <a:endParaRPr lang="sr-Latn-RS"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820" y="2204864"/>
            <a:ext cx="8686800" cy="4525963"/>
          </a:xfrm>
        </p:spPr>
        <p:txBody>
          <a:bodyPr/>
          <a:lstStyle/>
          <a:p>
            <a:r>
              <a:rPr lang="sr-Latn-RS" sz="2400" dirty="0"/>
              <a:t>Zapravo, negativno orijentisana jednolančana RNK ne može da omogući direktnu sintezu proteina. </a:t>
            </a:r>
          </a:p>
          <a:p>
            <a:endParaRPr lang="en-US" sz="2400" dirty="0"/>
          </a:p>
          <a:p>
            <a:r>
              <a:rPr lang="sr-Latn-RS" sz="2400" dirty="0"/>
              <a:t>Negativno orijentisana RNK se pod dejstvom </a:t>
            </a:r>
            <a:r>
              <a:rPr lang="sr-Latn-RS" sz="2400" b="1" u="sng" dirty="0"/>
              <a:t>enzima RNK zavisne RNK polimeraze</a:t>
            </a:r>
            <a:r>
              <a:rPr lang="sr-Latn-RS" sz="2400" u="sng" dirty="0"/>
              <a:t> </a:t>
            </a:r>
            <a:r>
              <a:rPr lang="sr-Latn-RS" sz="2400" dirty="0"/>
              <a:t>pretvara u pozitivno orijentisani molekul jednolančane RNK. </a:t>
            </a:r>
          </a:p>
          <a:p>
            <a:endParaRPr lang="en-US" dirty="0"/>
          </a:p>
        </p:txBody>
      </p:sp>
    </p:spTree>
    <p:extLst>
      <p:ext uri="{BB962C8B-B14F-4D97-AF65-F5344CB8AC3E}">
        <p14:creationId xmlns:p14="http://schemas.microsoft.com/office/powerpoint/2010/main" val="976429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686800" cy="4525963"/>
          </a:xfrm>
        </p:spPr>
        <p:txBody>
          <a:bodyPr>
            <a:normAutofit/>
          </a:bodyPr>
          <a:lstStyle/>
          <a:p>
            <a:r>
              <a:rPr lang="sr-Latn-RS" sz="2400" b="1" u="sng" dirty="0">
                <a:latin typeface="Times New Roman" pitchFamily="18" charset="0"/>
                <a:cs typeface="Times New Roman" pitchFamily="18" charset="0"/>
              </a:rPr>
              <a:t>Pozitivno orijentisana jednolančana RNK </a:t>
            </a:r>
            <a:r>
              <a:rPr lang="sr-Latn-RS" sz="2400" dirty="0">
                <a:latin typeface="Times New Roman" pitchFamily="18" charset="0"/>
                <a:cs typeface="Times New Roman" pitchFamily="18" charset="0"/>
              </a:rPr>
              <a:t>dalje omogućava sintezu proteina koji ulaze u sastav kapsida virusa.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U daljem procesu replikacije virusa pozitivno orijentisana RNK služi kao model za sintezu </a:t>
            </a:r>
            <a:r>
              <a:rPr lang="sr-Latn-RS" sz="2400" b="1" u="sng" dirty="0">
                <a:latin typeface="Times New Roman" pitchFamily="18" charset="0"/>
                <a:cs typeface="Times New Roman" pitchFamily="18" charset="0"/>
              </a:rPr>
              <a:t>negativno orijentisane RNK </a:t>
            </a:r>
            <a:r>
              <a:rPr lang="sr-Latn-RS" sz="2400" dirty="0">
                <a:latin typeface="Times New Roman" pitchFamily="18" charset="0"/>
                <a:cs typeface="Times New Roman" pitchFamily="18" charset="0"/>
              </a:rPr>
              <a:t>(veliki broj kopija).</a:t>
            </a:r>
          </a:p>
          <a:p>
            <a:pPr>
              <a:buNone/>
            </a:pPr>
            <a:endParaRPr lang="en-US" sz="2400" dirty="0">
              <a:latin typeface="Times New Roman" pitchFamily="18" charset="0"/>
              <a:cs typeface="Times New Roman" pitchFamily="18" charset="0"/>
            </a:endParaRPr>
          </a:p>
          <a:p>
            <a:r>
              <a:rPr lang="pl-PL" sz="2400" dirty="0">
                <a:latin typeface="Times New Roman" pitchFamily="18" charset="0"/>
                <a:cs typeface="Times New Roman" pitchFamily="18" charset="0"/>
              </a:rPr>
              <a:t>Upredo sa ovim zbivanjima odvija se sinteza proteina</a:t>
            </a:r>
            <a:r>
              <a:rPr lang="sr-Latn-RS" sz="2400" dirty="0">
                <a:latin typeface="Times New Roman" pitchFamily="18" charset="0"/>
                <a:cs typeface="Times New Roman" pitchFamily="18" charset="0"/>
              </a:rPr>
              <a:t>, </a:t>
            </a:r>
            <a:r>
              <a:rPr lang="pl-PL" sz="2400" dirty="0">
                <a:latin typeface="Times New Roman" pitchFamily="18" charset="0"/>
                <a:cs typeface="Times New Roman" pitchFamily="18" charset="0"/>
              </a:rPr>
              <a:t>tako da se virioni brzo formiraju odmah posle pojave novih molekula RNK i virusnih</a:t>
            </a:r>
            <a:r>
              <a:rPr lang="sr-Latn-RS" sz="2400" dirty="0">
                <a:latin typeface="Times New Roman" pitchFamily="18" charset="0"/>
                <a:cs typeface="Times New Roman" pitchFamily="18" charset="0"/>
              </a:rPr>
              <a:t>, </a:t>
            </a:r>
            <a:r>
              <a:rPr lang="pl-PL" sz="2400" dirty="0">
                <a:latin typeface="Times New Roman" pitchFamily="18" charset="0"/>
                <a:cs typeface="Times New Roman" pitchFamily="18" charset="0"/>
              </a:rPr>
              <a:t>kapsidnih proteina</a:t>
            </a:r>
            <a:r>
              <a:rPr lang="sr-Latn-R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dirty="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repliakcija 3"/>
          <p:cNvPicPr>
            <a:picLocks noChangeAspect="1" noChangeArrowheads="1"/>
          </p:cNvPicPr>
          <p:nvPr/>
        </p:nvPicPr>
        <p:blipFill>
          <a:blip r:embed="rId2"/>
          <a:srcRect/>
          <a:stretch>
            <a:fillRect/>
          </a:stretch>
        </p:blipFill>
        <p:spPr bwMode="auto">
          <a:xfrm>
            <a:off x="0" y="0"/>
            <a:ext cx="9162274" cy="68580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6072230"/>
          </a:xfrm>
        </p:spPr>
        <p:txBody>
          <a:bodyPr>
            <a:normAutofit/>
          </a:bodyPr>
          <a:lstStyle/>
          <a:p>
            <a:r>
              <a:rPr lang="sr-Latn-CS" sz="2400" dirty="0">
                <a:latin typeface="Times New Roman" pitchFamily="18" charset="0"/>
                <a:cs typeface="Times New Roman" pitchFamily="18" charset="0"/>
              </a:rPr>
              <a:t>Replikacija RNK virusa koji poseduju </a:t>
            </a:r>
            <a:r>
              <a:rPr lang="sr-Latn-CS" sz="2400" b="1" u="sng" dirty="0">
                <a:latin typeface="Times New Roman" pitchFamily="18" charset="0"/>
                <a:cs typeface="Times New Roman" pitchFamily="18" charset="0"/>
              </a:rPr>
              <a:t>dvolančani molekul RNK</a:t>
            </a:r>
            <a:r>
              <a:rPr lang="sr-Latn-CS" sz="2400" b="1" dirty="0">
                <a:latin typeface="Times New Roman" pitchFamily="18" charset="0"/>
                <a:cs typeface="Times New Roman" pitchFamily="18" charset="0"/>
              </a:rPr>
              <a:t>. </a:t>
            </a:r>
          </a:p>
          <a:p>
            <a:endParaRPr lang="sr-Latn-C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RNK ovih virusa ima </a:t>
            </a:r>
            <a:r>
              <a:rPr lang="sr-Latn-CS" sz="2400" b="1" u="sng" dirty="0">
                <a:latin typeface="Times New Roman" pitchFamily="18" charset="0"/>
                <a:cs typeface="Times New Roman" pitchFamily="18" charset="0"/>
              </a:rPr>
              <a:t>pozitivno orijentisan i negativno orijentisan lanac</a:t>
            </a:r>
            <a:r>
              <a:rPr lang="sr-Latn-CS" sz="2400" dirty="0">
                <a:latin typeface="Times New Roman" pitchFamily="18" charset="0"/>
                <a:cs typeface="Times New Roman" pitchFamily="18" charset="0"/>
              </a:rPr>
              <a:t>. </a:t>
            </a:r>
          </a:p>
          <a:p>
            <a:endParaRPr lang="sr-Latn-C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Posle ulaska virusa u ćeliju i oslobađanja dvolančane RNK virusa, dolazi do prevođenja ovog dvolančanog molekula RNK u jednolančani pozitivno orijentisani molekul RNK pod dejstvom </a:t>
            </a:r>
            <a:r>
              <a:rPr lang="sr-Latn-CS" sz="2400" b="1" u="sng" dirty="0">
                <a:latin typeface="Times New Roman" pitchFamily="18" charset="0"/>
                <a:cs typeface="Times New Roman" pitchFamily="18" charset="0"/>
              </a:rPr>
              <a:t>RNK zavisne RNK polimeraze</a:t>
            </a:r>
            <a:r>
              <a:rPr lang="sr-Latn-CS" sz="2400" dirty="0">
                <a:latin typeface="Times New Roman" pitchFamily="18" charset="0"/>
                <a:cs typeface="Times New Roman" pitchFamily="18" charset="0"/>
              </a:rPr>
              <a:t>. </a:t>
            </a:r>
          </a:p>
          <a:p>
            <a:endParaRPr lang="sr-Latn-CS" dirty="0">
              <a:latin typeface="Times New Roman" pitchFamily="18" charset="0"/>
              <a:cs typeface="Times New Roman" pitchFamily="18"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6400800"/>
          </a:xfrm>
        </p:spPr>
        <p:txBody>
          <a:bodyPr>
            <a:noAutofit/>
          </a:bodyPr>
          <a:lstStyle/>
          <a:p>
            <a:pPr algn="just"/>
            <a:r>
              <a:rPr lang="vi-VN" sz="2400" dirty="0"/>
              <a:t>Virusi su najsitniji mikroorganizmi, znatno manjih dimenzija od bakterija, tako da se njihova veličina izražava u nanometrima (nm) i kreće se u širokim granicama od 15-20 nm do 25-300 nm u zavisnosti od grupe i vrste virusa. </a:t>
            </a:r>
            <a:endParaRPr lang="sr-Latn-RS" sz="2400" dirty="0"/>
          </a:p>
        </p:txBody>
      </p:sp>
    </p:spTree>
    <p:extLst>
      <p:ext uri="{BB962C8B-B14F-4D97-AF65-F5344CB8AC3E}">
        <p14:creationId xmlns:p14="http://schemas.microsoft.com/office/powerpoint/2010/main" val="2863078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sr-Latn-CS" sz="2600" dirty="0"/>
              <a:t>Novoformirani </a:t>
            </a:r>
            <a:r>
              <a:rPr lang="sr-Latn-CS" sz="2600" b="1" u="sng" dirty="0"/>
              <a:t>jednolančani molekul RNK koji je pozitivno orijentisan </a:t>
            </a:r>
            <a:r>
              <a:rPr lang="sr-Latn-CS" sz="2600" dirty="0"/>
              <a:t>omogućava sintezu strukturnih proteina virusa koji ulaze u sastav kapsida.</a:t>
            </a:r>
          </a:p>
          <a:p>
            <a:endParaRPr lang="sr-Latn-CS" sz="2600" dirty="0"/>
          </a:p>
          <a:p>
            <a:r>
              <a:rPr lang="sr-Latn-CS" sz="2600" dirty="0"/>
              <a:t>U daljem toku replikacije pozitivno orijentisani molekul RNK služi kao model za sintezu </a:t>
            </a:r>
            <a:r>
              <a:rPr lang="sr-Latn-CS" sz="2600" b="1" u="sng" dirty="0"/>
              <a:t>negativno orijetisanog jednolančanog molekula RNK</a:t>
            </a:r>
            <a:r>
              <a:rPr lang="sr-Latn-CS" sz="2600" dirty="0"/>
              <a:t>. </a:t>
            </a:r>
          </a:p>
          <a:p>
            <a:endParaRPr lang="sr-Latn-CS" sz="2600" dirty="0"/>
          </a:p>
          <a:p>
            <a:r>
              <a:rPr lang="sr-Latn-CS" sz="2600" dirty="0"/>
              <a:t>Ovaj lanac zatim služi kao model za sintezu</a:t>
            </a:r>
            <a:r>
              <a:rPr lang="sr-Latn-CS" sz="2600" b="1" u="sng" dirty="0"/>
              <a:t> pozitivnog jednolančanog molekula RNK</a:t>
            </a:r>
            <a:r>
              <a:rPr lang="sr-Latn-CS" sz="2600" dirty="0"/>
              <a:t>. </a:t>
            </a:r>
          </a:p>
          <a:p>
            <a:endParaRPr lang="sr-Latn-CS" sz="2600" dirty="0"/>
          </a:p>
          <a:p>
            <a:r>
              <a:rPr lang="sr-Latn-CS" sz="2600" dirty="0"/>
              <a:t>Oba lanca RNK ostaju zajedno formirajući na taj način genom virusa. Ovakav način replikacije se javlja kod reovirusa.</a:t>
            </a:r>
            <a:endParaRPr lang="en-US" sz="2600" dirty="0"/>
          </a:p>
          <a:p>
            <a:endParaRPr lang="en-US" sz="2400" dirty="0"/>
          </a:p>
        </p:txBody>
      </p:sp>
    </p:spTree>
    <p:extLst>
      <p:ext uri="{BB962C8B-B14F-4D97-AF65-F5344CB8AC3E}">
        <p14:creationId xmlns:p14="http://schemas.microsoft.com/office/powerpoint/2010/main" val="3042250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Replikacija dvolančanih RNK virusa"/>
          <p:cNvPicPr>
            <a:picLocks noChangeAspect="1" noChangeArrowheads="1"/>
          </p:cNvPicPr>
          <p:nvPr/>
        </p:nvPicPr>
        <p:blipFill>
          <a:blip r:embed="rId2"/>
          <a:srcRect/>
          <a:stretch>
            <a:fillRect/>
          </a:stretch>
        </p:blipFill>
        <p:spPr bwMode="auto">
          <a:xfrm>
            <a:off x="0" y="0"/>
            <a:ext cx="9144000" cy="682123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76872"/>
            <a:ext cx="8686800" cy="5303838"/>
          </a:xfrm>
        </p:spPr>
        <p:txBody>
          <a:bodyPr>
            <a:normAutofit/>
          </a:bodyPr>
          <a:lstStyle/>
          <a:p>
            <a:r>
              <a:rPr lang="sr-Latn-RS" sz="2400" dirty="0">
                <a:latin typeface="Times New Roman" pitchFamily="18" charset="0"/>
                <a:cs typeface="Times New Roman" pitchFamily="18" charset="0"/>
              </a:rPr>
              <a:t>Genom retrovirusa sadrži pozitivno orijentisani jednolančani molekul RNK koji nema ulogu iRNK.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Umesto toga pod uticajem </a:t>
            </a:r>
            <a:r>
              <a:rPr lang="sr-Latn-RS" sz="2400" b="1" u="sng" dirty="0">
                <a:latin typeface="Times New Roman" pitchFamily="18" charset="0"/>
                <a:cs typeface="Times New Roman" pitchFamily="18" charset="0"/>
              </a:rPr>
              <a:t>RNK zavisne DNK polimeraze </a:t>
            </a:r>
            <a:r>
              <a:rPr lang="sr-Latn-RS" sz="2400" b="1" dirty="0">
                <a:latin typeface="Times New Roman" pitchFamily="18" charset="0"/>
                <a:cs typeface="Times New Roman" pitchFamily="18" charset="0"/>
              </a:rPr>
              <a:t>(reverzne transkriptaze) </a:t>
            </a:r>
            <a:r>
              <a:rPr lang="sr-Latn-RS" sz="2400" dirty="0">
                <a:latin typeface="Times New Roman" pitchFamily="18" charset="0"/>
                <a:cs typeface="Times New Roman" pitchFamily="18" charset="0"/>
              </a:rPr>
              <a:t>koristeći virusnu RNK kao model stvara se dvolančani molekul DNK.</a:t>
            </a:r>
          </a:p>
          <a:p>
            <a:endParaRPr lang="sr-Latn-RS" dirty="0">
              <a:latin typeface="Times New Roman" pitchFamily="18" charset="0"/>
              <a:cs typeface="Times New Roman" pitchFamily="18" charset="0"/>
            </a:endParaRPr>
          </a:p>
          <a:p>
            <a:pPr>
              <a:buNone/>
            </a:pPr>
            <a:endParaRPr lang="en-US" dirty="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686800" cy="4525963"/>
          </a:xfrm>
        </p:spPr>
        <p:txBody>
          <a:bodyPr>
            <a:normAutofit/>
          </a:bodyPr>
          <a:lstStyle/>
          <a:p>
            <a:r>
              <a:rPr lang="sr-Latn-RS" sz="2400" dirty="0">
                <a:latin typeface="Times New Roman" pitchFamily="18" charset="0"/>
                <a:cs typeface="Times New Roman" pitchFamily="18" charset="0"/>
              </a:rPr>
              <a:t>Novonastala dvolančana DNK ulazi u jedro ćelije preko jedarne membrane koja se cepa tokom mitoze ili aktivnim transportom virusne DNK kroz intaktnu membranu jedra.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Virusna DNK se kasnije integriše u ćelijski genom kao </a:t>
            </a:r>
            <a:r>
              <a:rPr lang="sr-Latn-RS" sz="2400" b="1" u="sng" dirty="0">
                <a:latin typeface="Times New Roman" pitchFamily="18" charset="0"/>
                <a:cs typeface="Times New Roman" pitchFamily="18" charset="0"/>
              </a:rPr>
              <a:t>provirus</a:t>
            </a:r>
            <a:r>
              <a:rPr lang="sr-Latn-RS" sz="2400" dirty="0">
                <a:latin typeface="Times New Roman" pitchFamily="18" charset="0"/>
                <a:cs typeface="Times New Roman" pitchFamily="18" charset="0"/>
              </a:rPr>
              <a:t> pod dejstvom DNK integraze. </a:t>
            </a:r>
          </a:p>
          <a:p>
            <a:endParaRPr lang="sr-Latn-RS" sz="31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Latn-RS" sz="2400" dirty="0"/>
              <a:t>U daljem toku procesa replikacije sa genoma virusa koji je integrisan u genom ćelije vrši se transkripcija pod dejstvom enzima </a:t>
            </a:r>
            <a:r>
              <a:rPr lang="sr-Latn-RS" sz="2400" b="1" u="sng" dirty="0"/>
              <a:t>DNK zavisne RNK polimeraze </a:t>
            </a:r>
            <a:r>
              <a:rPr lang="sr-Latn-RS" sz="2400" dirty="0"/>
              <a:t>čiji rezultat je formiranje pozitivno orijentisanog molekula RNK koji čini genom retrovirusa (veći broj novih molekula). </a:t>
            </a:r>
          </a:p>
          <a:p>
            <a:endParaRPr lang="sr-Latn-RS" sz="2400" dirty="0"/>
          </a:p>
          <a:p>
            <a:r>
              <a:rPr lang="sr-Latn-RS" sz="2400" dirty="0"/>
              <a:t>Kratki lanci RNK (RNK fragmenti) koji se prepisuju sa integrisanog genoma virusa, omogućavaju sintezu virusnih proteina koji ulaze u sastav kapsida virusa. </a:t>
            </a:r>
            <a:endParaRPr lang="en-US" sz="2400" dirty="0"/>
          </a:p>
          <a:p>
            <a:endParaRPr lang="en-US" dirty="0"/>
          </a:p>
        </p:txBody>
      </p:sp>
    </p:spTree>
    <p:extLst>
      <p:ext uri="{BB962C8B-B14F-4D97-AF65-F5344CB8AC3E}">
        <p14:creationId xmlns:p14="http://schemas.microsoft.com/office/powerpoint/2010/main" val="4084881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Replikacija Retrovirus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76872"/>
            <a:ext cx="8686800" cy="4525963"/>
          </a:xfrm>
        </p:spPr>
        <p:txBody>
          <a:bodyPr>
            <a:noAutofit/>
          </a:bodyPr>
          <a:lstStyle/>
          <a:p>
            <a:r>
              <a:rPr lang="sr-Latn-RS" sz="2400" b="1" dirty="0">
                <a:latin typeface="Times New Roman" pitchFamily="18" charset="0"/>
                <a:cs typeface="Times New Roman" pitchFamily="18" charset="0"/>
              </a:rPr>
              <a:t>Sinteza proteina</a:t>
            </a:r>
          </a:p>
          <a:p>
            <a:pPr marL="0" indent="0">
              <a:buNone/>
            </a:pPr>
            <a:endParaRPr lang="en-U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Najveći broj virusnih proteina prolazi kroz postranslacionu obradu koja obuhvata </a:t>
            </a:r>
            <a:r>
              <a:rPr lang="sr-Latn-RS" sz="2400" b="1" dirty="0">
                <a:latin typeface="Times New Roman" pitchFamily="18" charset="0"/>
                <a:cs typeface="Times New Roman" pitchFamily="18" charset="0"/>
              </a:rPr>
              <a:t>proteinsko cepanje, fosforilaciju i glikozilaciju. </a:t>
            </a:r>
          </a:p>
          <a:p>
            <a:pPr>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229600" cy="6000792"/>
          </a:xfrm>
        </p:spPr>
        <p:txBody>
          <a:bodyPr>
            <a:normAutofit/>
          </a:bodyPr>
          <a:lstStyle/>
          <a:p>
            <a:r>
              <a:rPr lang="sr-Latn-RS" sz="2400" b="1" dirty="0">
                <a:latin typeface="Times New Roman" pitchFamily="18" charset="0"/>
                <a:cs typeface="Times New Roman" pitchFamily="18" charset="0"/>
              </a:rPr>
              <a:t>Formiranje i otpuštanje virusa</a:t>
            </a:r>
            <a:endParaRPr lang="en-US" sz="2400" b="1" dirty="0">
              <a:latin typeface="Times New Roman" pitchFamily="18" charset="0"/>
              <a:cs typeface="Times New Roman" pitchFamily="18" charset="0"/>
            </a:endParaRPr>
          </a:p>
          <a:p>
            <a:r>
              <a:rPr lang="it-IT" sz="2400" dirty="0">
                <a:latin typeface="Times New Roman" pitchFamily="18" charset="0"/>
                <a:cs typeface="Times New Roman" pitchFamily="18" charset="0"/>
              </a:rPr>
              <a:t>Sazrevanje virusa se sastoji iz dve faze</a:t>
            </a:r>
            <a:r>
              <a:rPr lang="sr-Latn-RS" sz="2400" dirty="0">
                <a:latin typeface="Times New Roman" pitchFamily="18" charset="0"/>
                <a:cs typeface="Times New Roman" pitchFamily="18" charset="0"/>
              </a:rPr>
              <a:t>: </a:t>
            </a:r>
            <a:r>
              <a:rPr lang="it-IT" sz="2400" b="1" dirty="0">
                <a:latin typeface="Times New Roman" pitchFamily="18" charset="0"/>
                <a:cs typeface="Times New Roman" pitchFamily="18" charset="0"/>
              </a:rPr>
              <a:t>formiranja kapsida i njegovog udru</a:t>
            </a:r>
            <a:r>
              <a:rPr lang="sr-Latn-RS" sz="2400" b="1" dirty="0">
                <a:latin typeface="Times New Roman" pitchFamily="18" charset="0"/>
                <a:cs typeface="Times New Roman" pitchFamily="18" charset="0"/>
              </a:rPr>
              <a:t>ž</a:t>
            </a:r>
            <a:r>
              <a:rPr lang="it-IT" sz="2400" b="1" dirty="0">
                <a:latin typeface="Times New Roman" pitchFamily="18" charset="0"/>
                <a:cs typeface="Times New Roman" pitchFamily="18" charset="0"/>
              </a:rPr>
              <a:t>ivanja sa nukleinskom kiselinom</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U slu</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aju DNK virusa ove dve faze su </a:t>
            </a:r>
            <a:r>
              <a:rPr lang="it-IT" sz="2400" b="1" dirty="0">
                <a:latin typeface="Times New Roman" pitchFamily="18" charset="0"/>
                <a:cs typeface="Times New Roman" pitchFamily="18" charset="0"/>
              </a:rPr>
              <a:t>odvojene</a:t>
            </a:r>
            <a:r>
              <a:rPr lang="it-IT" sz="2400" dirty="0">
                <a:latin typeface="Times New Roman" pitchFamily="18" charset="0"/>
                <a:cs typeface="Times New Roman" pitchFamily="18" charset="0"/>
              </a:rPr>
              <a:t> jer se i biosinteza virusnih komponenata odvija odvojeno</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Me</a:t>
            </a:r>
            <a:r>
              <a:rPr lang="sr-Latn-RS" sz="2400" dirty="0">
                <a:latin typeface="Times New Roman" pitchFamily="18" charset="0"/>
                <a:cs typeface="Times New Roman" pitchFamily="18" charset="0"/>
              </a:rPr>
              <a:t>đ</a:t>
            </a:r>
            <a:r>
              <a:rPr lang="it-IT" sz="2400" dirty="0">
                <a:latin typeface="Times New Roman" pitchFamily="18" charset="0"/>
                <a:cs typeface="Times New Roman" pitchFamily="18" charset="0"/>
              </a:rPr>
              <a:t>utim</a:t>
            </a:r>
            <a:r>
              <a:rPr lang="sr-Latn-RS" sz="2400" dirty="0">
                <a:latin typeface="Times New Roman" pitchFamily="18" charset="0"/>
                <a:cs typeface="Times New Roman" pitchFamily="18" charset="0"/>
              </a:rPr>
              <a:t>, </a:t>
            </a:r>
            <a:r>
              <a:rPr lang="it-IT" sz="2400" dirty="0">
                <a:latin typeface="Times New Roman" pitchFamily="18" charset="0"/>
                <a:cs typeface="Times New Roman" pitchFamily="18" charset="0"/>
              </a:rPr>
              <a:t>u slu</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aju RNK virusa </a:t>
            </a:r>
            <a:r>
              <a:rPr lang="it-IT" sz="2400" b="1" dirty="0">
                <a:latin typeface="Times New Roman" pitchFamily="18" charset="0"/>
                <a:cs typeface="Times New Roman" pitchFamily="18" charset="0"/>
              </a:rPr>
              <a:t>one nisu izrazito odvojene </a:t>
            </a:r>
            <a:r>
              <a:rPr lang="it-IT" sz="2400" dirty="0">
                <a:latin typeface="Times New Roman" pitchFamily="18" charset="0"/>
                <a:cs typeface="Times New Roman" pitchFamily="18" charset="0"/>
              </a:rPr>
              <a:t>zato</a:t>
            </a:r>
            <a:r>
              <a:rPr lang="sr-Latn-RS" sz="2400" dirty="0">
                <a:latin typeface="Times New Roman" pitchFamily="18" charset="0"/>
                <a:cs typeface="Times New Roman" pitchFamily="18" charset="0"/>
              </a:rPr>
              <a:t> š</a:t>
            </a:r>
            <a:r>
              <a:rPr lang="it-IT" sz="2400" dirty="0">
                <a:latin typeface="Times New Roman" pitchFamily="18" charset="0"/>
                <a:cs typeface="Times New Roman" pitchFamily="18" charset="0"/>
              </a:rPr>
              <a:t>to se sinteza njihovih komponenata odvija istovremeno</a:t>
            </a:r>
            <a:r>
              <a:rPr lang="sr-Latn-RS" sz="2400" dirty="0">
                <a:latin typeface="Times New Roman" pitchFamily="18" charset="0"/>
                <a:cs typeface="Times New Roman" pitchFamily="18" charset="0"/>
              </a:rPr>
              <a:t>.</a:t>
            </a:r>
          </a:p>
          <a:p>
            <a:pPr>
              <a:buNone/>
            </a:pPr>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Posle ovoga dolazi do inkapsidacije virusne nukleinske kiseline u prokapsid. 	</a:t>
            </a:r>
            <a:endParaRPr lang="en-US" sz="24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6286544"/>
          </a:xfrm>
        </p:spPr>
        <p:txBody>
          <a:bodyPr>
            <a:normAutofit/>
          </a:bodyPr>
          <a:lstStyle/>
          <a:p>
            <a:pPr>
              <a:buNone/>
            </a:pPr>
            <a:endParaRPr lang="en-US" sz="2400" dirty="0">
              <a:latin typeface="Times New Roman" pitchFamily="18" charset="0"/>
              <a:cs typeface="Times New Roman" pitchFamily="18" charset="0"/>
            </a:endParaRPr>
          </a:p>
          <a:p>
            <a:r>
              <a:rPr lang="sr-Latn-RS" dirty="0">
                <a:latin typeface="Times New Roman" pitchFamily="18" charset="0"/>
                <a:cs typeface="Times New Roman" pitchFamily="18" charset="0"/>
              </a:rPr>
              <a:t>Herpesvirusi koji se replikuju u jedru.</a:t>
            </a:r>
          </a:p>
          <a:p>
            <a:endParaRPr lang="sr-Latn-RS" dirty="0">
              <a:latin typeface="Times New Roman" pitchFamily="18" charset="0"/>
              <a:cs typeface="Times New Roman" pitchFamily="18" charset="0"/>
            </a:endParaRPr>
          </a:p>
          <a:p>
            <a:r>
              <a:rPr lang="sr-Latn-RS" dirty="0">
                <a:latin typeface="Times New Roman" pitchFamily="18" charset="0"/>
                <a:cs typeface="Times New Roman" pitchFamily="18" charset="0"/>
              </a:rPr>
              <a:t>Složeni virioni iz grupe virusa boginja formiraju se  u citoplazmatičnim regijama, koje su nazvane viroplazmom.</a:t>
            </a:r>
          </a:p>
          <a:p>
            <a:endParaRPr lang="sr-Latn-RS" dirty="0">
              <a:latin typeface="Times New Roman" pitchFamily="18" charset="0"/>
              <a:cs typeface="Times New Roman" pitchFamily="18" charset="0"/>
            </a:endParaRPr>
          </a:p>
          <a:p>
            <a:r>
              <a:rPr lang="sr-Latn-RS" dirty="0">
                <a:latin typeface="Times New Roman" pitchFamily="18" charset="0"/>
                <a:cs typeface="Times New Roman" pitchFamily="18" charset="0"/>
              </a:rPr>
              <a:t>Stvaranje viriona pikornavirusa i reovirusa se odvija u citoplazmi ćelije, dok se u jedru formiraju virioni parvovirusa, adenovirusa i papilomavirusa.</a:t>
            </a:r>
          </a:p>
          <a:p>
            <a:endParaRPr lang="sr-Latn-RS" sz="2400" dirty="0">
              <a:latin typeface="Times New Roman" pitchFamily="18" charset="0"/>
              <a:cs typeface="Times New Roman" pitchFamily="18" charset="0"/>
            </a:endParaRPr>
          </a:p>
          <a:p>
            <a:endParaRPr lang="sr-Latn-RS" dirty="0"/>
          </a:p>
          <a:p>
            <a:endParaRPr lang="sr-Latn-RS" dirty="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043510"/>
          </a:xfrm>
        </p:spPr>
        <p:txBody>
          <a:bodyPr>
            <a:normAutofit/>
          </a:bodyPr>
          <a:lstStyle/>
          <a:p>
            <a:r>
              <a:rPr lang="sr-Latn-RS" sz="2400" dirty="0">
                <a:latin typeface="Times New Roman" pitchFamily="18" charset="0"/>
                <a:cs typeface="Times New Roman" pitchFamily="18" charset="0"/>
              </a:rPr>
              <a:t>Virusi stiču spoljašnji omotač </a:t>
            </a:r>
            <a:r>
              <a:rPr lang="sr-Latn-RS" sz="2400" b="1" dirty="0">
                <a:latin typeface="Times New Roman" pitchFamily="18" charset="0"/>
                <a:cs typeface="Times New Roman" pitchFamily="18" charset="0"/>
              </a:rPr>
              <a:t>pupljenjem</a:t>
            </a:r>
            <a:r>
              <a:rPr lang="sr-Latn-RS" sz="2400" dirty="0">
                <a:latin typeface="Times New Roman" pitchFamily="18" charset="0"/>
                <a:cs typeface="Times New Roman" pitchFamily="18" charset="0"/>
              </a:rPr>
              <a:t> kroz membranu ćelije. </a:t>
            </a:r>
          </a:p>
          <a:p>
            <a:endParaRPr lang="sr-Latn-R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Pupljenje virusa se može odvijati kroz membranu ćelije, kroz intracitoplazmatske membrane ili kroz jedarnu membranu. </a:t>
            </a:r>
          </a:p>
          <a:p>
            <a:endParaRPr lang="sr-Latn-C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Pre odvijanja procesa pupljenja, ćelijska membrana se modifikuje insercijom specifičnih virusnih glikoproteina koji se sakupljaju u membrani. </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Ovi virusni glikoproteini mogu da indukuju razvoj ćelijske imunološke reakcije.</a:t>
            </a:r>
            <a:r>
              <a:rPr lang="sr-Latn-CS"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4525963"/>
          </a:xfrm>
        </p:spPr>
        <p:txBody>
          <a:bodyPr>
            <a:noAutofit/>
          </a:bodyPr>
          <a:lstStyle/>
          <a:p>
            <a:pPr algn="just"/>
            <a:r>
              <a:rPr lang="vi-VN" sz="2400" b="1" u="sng" dirty="0">
                <a:solidFill>
                  <a:srgbClr val="FF0000"/>
                </a:solidFill>
              </a:rPr>
              <a:t>Virusne nukleinske kiseline su obavijene proteinskom strukturom koja ih u potpunosti zatvara u vidu čaure i naziva se kapsid</a:t>
            </a:r>
            <a:r>
              <a:rPr lang="vi-VN" sz="2400" dirty="0"/>
              <a:t>. </a:t>
            </a:r>
            <a:endParaRPr lang="sr-Latn-RS" sz="2400" dirty="0"/>
          </a:p>
          <a:p>
            <a:pPr algn="just"/>
            <a:endParaRPr lang="sr-Latn-RS" sz="2400" dirty="0"/>
          </a:p>
          <a:p>
            <a:pPr algn="just"/>
            <a:r>
              <a:rPr lang="vi-VN" sz="2400" dirty="0"/>
              <a:t>Virusni kapsidi su izgrađeni od većeg broja identičnih strukturnih jedinica, tzv. </a:t>
            </a:r>
            <a:r>
              <a:rPr lang="vi-VN" sz="2400" dirty="0">
                <a:solidFill>
                  <a:srgbClr val="FF0000"/>
                </a:solidFill>
              </a:rPr>
              <a:t>kapsomera</a:t>
            </a:r>
            <a:r>
              <a:rPr lang="vi-VN" sz="2400" dirty="0"/>
              <a:t>. </a:t>
            </a:r>
            <a:endParaRPr lang="sr-Latn-RS" sz="2400" dirty="0"/>
          </a:p>
          <a:p>
            <a:pPr algn="just"/>
            <a:endParaRPr lang="sr-Latn-RS" sz="2400" dirty="0"/>
          </a:p>
        </p:txBody>
      </p:sp>
    </p:spTree>
    <p:extLst>
      <p:ext uri="{BB962C8B-B14F-4D97-AF65-F5344CB8AC3E}">
        <p14:creationId xmlns:p14="http://schemas.microsoft.com/office/powerpoint/2010/main" val="3888198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229600" cy="6357982"/>
          </a:xfrm>
        </p:spPr>
        <p:txBody>
          <a:bodyPr>
            <a:normAutofit/>
          </a:bodyPr>
          <a:lstStyle/>
          <a:p>
            <a:pPr>
              <a:buNone/>
            </a:pPr>
            <a:endParaRPr lang="sr-Latn-RS" dirty="0">
              <a:latin typeface="Times New Roman" pitchFamily="18" charset="0"/>
              <a:cs typeface="Times New Roman" pitchFamily="18" charset="0"/>
            </a:endParaRPr>
          </a:p>
          <a:p>
            <a:r>
              <a:rPr lang="it-IT" sz="2400" dirty="0">
                <a:latin typeface="Times New Roman" pitchFamily="18" charset="0"/>
                <a:cs typeface="Times New Roman" pitchFamily="18" charset="0"/>
              </a:rPr>
              <a:t>Peplosi virusa su slo</a:t>
            </a:r>
            <a:r>
              <a:rPr lang="sr-Latn-RS" sz="2400" dirty="0">
                <a:latin typeface="Times New Roman" pitchFamily="18" charset="0"/>
                <a:cs typeface="Times New Roman" pitchFamily="18" charset="0"/>
              </a:rPr>
              <a:t>ž</a:t>
            </a:r>
            <a:r>
              <a:rPr lang="it-IT" sz="2400" dirty="0">
                <a:latin typeface="Times New Roman" pitchFamily="18" charset="0"/>
                <a:cs typeface="Times New Roman" pitchFamily="18" charset="0"/>
              </a:rPr>
              <a:t>enog sastava</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Njihova </a:t>
            </a:r>
            <a:r>
              <a:rPr lang="it-IT" sz="2400" b="1" dirty="0">
                <a:latin typeface="Times New Roman" pitchFamily="18" charset="0"/>
                <a:cs typeface="Times New Roman" pitchFamily="18" charset="0"/>
              </a:rPr>
              <a:t>proteinska</a:t>
            </a:r>
            <a:r>
              <a:rPr lang="it-IT" sz="2400" dirty="0">
                <a:latin typeface="Times New Roman" pitchFamily="18" charset="0"/>
                <a:cs typeface="Times New Roman" pitchFamily="18" charset="0"/>
              </a:rPr>
              <a:t> komponenta se sinteti</a:t>
            </a:r>
            <a:r>
              <a:rPr lang="sr-Latn-RS" sz="2400" dirty="0">
                <a:latin typeface="Times New Roman" pitchFamily="18" charset="0"/>
                <a:cs typeface="Times New Roman" pitchFamily="18" charset="0"/>
              </a:rPr>
              <a:t>š</a:t>
            </a:r>
            <a:r>
              <a:rPr lang="it-IT" sz="2400" dirty="0">
                <a:latin typeface="Times New Roman" pitchFamily="18" charset="0"/>
                <a:cs typeface="Times New Roman" pitchFamily="18" charset="0"/>
              </a:rPr>
              <a:t>e pod kontrolom virusa i odmah se ugra</a:t>
            </a:r>
            <a:r>
              <a:rPr lang="sr-Latn-RS" sz="2400" dirty="0">
                <a:latin typeface="Times New Roman" pitchFamily="18" charset="0"/>
                <a:cs typeface="Times New Roman" pitchFamily="18" charset="0"/>
              </a:rPr>
              <a:t>đ</a:t>
            </a:r>
            <a:r>
              <a:rPr lang="it-IT" sz="2400" dirty="0">
                <a:latin typeface="Times New Roman" pitchFamily="18" charset="0"/>
                <a:cs typeface="Times New Roman" pitchFamily="18" charset="0"/>
              </a:rPr>
              <a:t>uje u </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elijsku membranu</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it-IT" sz="2400" b="1" dirty="0">
                <a:latin typeface="Times New Roman" pitchFamily="18" charset="0"/>
                <a:cs typeface="Times New Roman" pitchFamily="18" charset="0"/>
              </a:rPr>
              <a:t>Lipide i ugljene hidrate </a:t>
            </a:r>
            <a:r>
              <a:rPr lang="it-IT" sz="2400" dirty="0">
                <a:latin typeface="Times New Roman" pitchFamily="18" charset="0"/>
                <a:cs typeface="Times New Roman" pitchFamily="18" charset="0"/>
              </a:rPr>
              <a:t>sinteti</a:t>
            </a:r>
            <a:r>
              <a:rPr lang="sr-Latn-RS" sz="2400" dirty="0">
                <a:latin typeface="Times New Roman" pitchFamily="18" charset="0"/>
                <a:cs typeface="Times New Roman" pitchFamily="18" charset="0"/>
              </a:rPr>
              <a:t>š</a:t>
            </a:r>
            <a:r>
              <a:rPr lang="it-IT" sz="2400" dirty="0">
                <a:latin typeface="Times New Roman" pitchFamily="18" charset="0"/>
                <a:cs typeface="Times New Roman" pitchFamily="18" charset="0"/>
              </a:rPr>
              <a:t>u enzimi </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elije doma</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ina</a:t>
            </a:r>
            <a:r>
              <a:rPr lang="sr-Latn-RS" sz="2400" dirty="0">
                <a:latin typeface="Times New Roman" pitchFamily="18" charset="0"/>
                <a:cs typeface="Times New Roman" pitchFamily="18" charset="0"/>
              </a:rPr>
              <a:t>, </a:t>
            </a:r>
            <a:r>
              <a:rPr lang="it-IT" sz="2400" dirty="0">
                <a:latin typeface="Times New Roman" pitchFamily="18" charset="0"/>
                <a:cs typeface="Times New Roman" pitchFamily="18" charset="0"/>
              </a:rPr>
              <a:t>i oni se ve</a:t>
            </a:r>
            <a:r>
              <a:rPr lang="sr-Latn-CS" sz="2400" dirty="0">
                <a:latin typeface="Times New Roman" pitchFamily="18" charset="0"/>
                <a:cs typeface="Times New Roman" pitchFamily="18" charset="0"/>
              </a:rPr>
              <a:t>ć </a:t>
            </a:r>
            <a:r>
              <a:rPr lang="it-IT" sz="2400" dirty="0">
                <a:latin typeface="Times New Roman" pitchFamily="18" charset="0"/>
                <a:cs typeface="Times New Roman" pitchFamily="18" charset="0"/>
              </a:rPr>
              <a:t>kao takvi nalaze u </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elijskoj membrani</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pPr marL="0" indent="0">
              <a:buNone/>
            </a:pPr>
            <a:endParaRPr lang="sr-Latn-RS" sz="2600"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88840"/>
            <a:ext cx="8229600" cy="4525963"/>
          </a:xfrm>
        </p:spPr>
        <p:txBody>
          <a:bodyPr>
            <a:normAutofit/>
          </a:bodyPr>
          <a:lstStyle/>
          <a:p>
            <a:r>
              <a:rPr lang="sr-Latn-RS" sz="2400" b="1" dirty="0">
                <a:latin typeface="Times New Roman" pitchFamily="18" charset="0"/>
                <a:cs typeface="Times New Roman" pitchFamily="18" charset="0"/>
              </a:rPr>
              <a:t>Pupljenje</a:t>
            </a:r>
            <a:r>
              <a:rPr lang="sr-Latn-RS" sz="2400" dirty="0">
                <a:latin typeface="Times New Roman" pitchFamily="18" charset="0"/>
                <a:cs typeface="Times New Roman" pitchFamily="18" charset="0"/>
              </a:rPr>
              <a:t> virusa kroz membranu obično ne dovodi do narušavanja integriteta membrane.</a:t>
            </a:r>
          </a:p>
          <a:p>
            <a:endParaRPr lang="sr-Latn-RS" sz="2400" dirty="0">
              <a:latin typeface="Times New Roman" pitchFamily="18" charset="0"/>
              <a:cs typeface="Times New Roman" pitchFamily="18" charset="0"/>
            </a:endParaRPr>
          </a:p>
          <a:p>
            <a:r>
              <a:rPr lang="sr-Latn-RS" sz="2400" dirty="0">
                <a:latin typeface="Times New Roman" pitchFamily="18" charset="0"/>
                <a:cs typeface="Times New Roman" pitchFamily="18" charset="0"/>
              </a:rPr>
              <a:t> Iz tog razloga pojedini virusi sa spoljašnjim omotačem nisu citopatogeni i izazivaju perzistentne infekcije. </a:t>
            </a:r>
          </a:p>
          <a:p>
            <a:endParaRPr lang="en-US" sz="2200" dirty="0">
              <a:latin typeface="Times New Roman" pitchFamily="18" charset="0"/>
              <a:cs typeface="Times New Roman" pitchFamily="18" charset="0"/>
            </a:endParaRP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defRPr/>
            </a:pPr>
            <a:endParaRPr lang="sr-Latn-CS" sz="2800"/>
          </a:p>
          <a:p>
            <a:pPr eaLnBrk="1" hangingPunct="1">
              <a:lnSpc>
                <a:spcPct val="80000"/>
              </a:lnSpc>
              <a:buFont typeface="Wingdings" pitchFamily="2" charset="2"/>
              <a:buNone/>
              <a:defRPr/>
            </a:pPr>
            <a:endParaRPr lang="sr-Latn-CS" sz="1800">
              <a:solidFill>
                <a:srgbClr val="FFFF00"/>
              </a:solidFill>
              <a:latin typeface="Times New Roman" pitchFamily="18" charset="0"/>
            </a:endParaRPr>
          </a:p>
          <a:p>
            <a:pPr eaLnBrk="1" hangingPunct="1">
              <a:lnSpc>
                <a:spcPct val="80000"/>
              </a:lnSpc>
              <a:buFont typeface="Wingdings" pitchFamily="2" charset="2"/>
              <a:buNone/>
              <a:defRPr/>
            </a:pPr>
            <a:r>
              <a:rPr lang="sr-Latn-CS" sz="1800">
                <a:solidFill>
                  <a:srgbClr val="FFFF00"/>
                </a:solidFill>
                <a:latin typeface="Times New Roman" pitchFamily="18" charset="0"/>
              </a:rPr>
              <a:t>                                             Razmnožavanje virusa u ćeliji </a:t>
            </a:r>
            <a:endParaRPr lang="en-US" sz="1800">
              <a:solidFill>
                <a:srgbClr val="FFFF00"/>
              </a:solidFill>
              <a:latin typeface="Times New Roman" pitchFamily="18" charset="0"/>
            </a:endParaRPr>
          </a:p>
        </p:txBody>
      </p:sp>
      <p:pic>
        <p:nvPicPr>
          <p:cNvPr id="4099" name="Picture 7" descr="image004"/>
          <p:cNvPicPr>
            <a:picLocks noChangeAspect="1" noChangeArrowheads="1"/>
          </p:cNvPicPr>
          <p:nvPr/>
        </p:nvPicPr>
        <p:blipFill>
          <a:blip r:embed="rId2"/>
          <a:srcRect/>
          <a:stretch>
            <a:fillRect/>
          </a:stretch>
        </p:blipFill>
        <p:spPr bwMode="auto">
          <a:xfrm>
            <a:off x="1214414" y="928670"/>
            <a:ext cx="6553200" cy="54102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6143668"/>
          </a:xfrm>
        </p:spPr>
        <p:txBody>
          <a:bodyPr>
            <a:normAutofit/>
          </a:bodyPr>
          <a:lstStyle/>
          <a:p>
            <a:r>
              <a:rPr lang="sr-Latn-RS" sz="2400" b="1" dirty="0">
                <a:latin typeface="Times New Roman" pitchFamily="18" charset="0"/>
                <a:cs typeface="Times New Roman" pitchFamily="18" charset="0"/>
              </a:rPr>
              <a:t>Virusno – ćelijska interakcija</a:t>
            </a:r>
            <a:endParaRPr lang="en-US" sz="2400" b="1" dirty="0">
              <a:latin typeface="Times New Roman" pitchFamily="18" charset="0"/>
              <a:cs typeface="Times New Roman" pitchFamily="18" charset="0"/>
            </a:endParaRPr>
          </a:p>
          <a:p>
            <a:r>
              <a:rPr lang="sr-Latn-RS" sz="2400" b="1" dirty="0">
                <a:latin typeface="Times New Roman" pitchFamily="18" charset="0"/>
                <a:cs typeface="Times New Roman" pitchFamily="18" charset="0"/>
              </a:rPr>
              <a:t>Virusi se replikuju samo u </a:t>
            </a:r>
            <a:r>
              <a:rPr lang="sr-Latn-CS" sz="2400" b="1" dirty="0">
                <a:latin typeface="Times New Roman" pitchFamily="18" charset="0"/>
                <a:cs typeface="Times New Roman" pitchFamily="18" charset="0"/>
              </a:rPr>
              <a:t>živoj ćeliji. </a:t>
            </a:r>
          </a:p>
          <a:p>
            <a:endParaRPr lang="sr-Latn-C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U te svrhe se u laboratorijskim uslovima koriste </a:t>
            </a:r>
            <a:r>
              <a:rPr lang="sr-Latn-CS" sz="2400" b="1" dirty="0">
                <a:latin typeface="Times New Roman" pitchFamily="18" charset="0"/>
                <a:cs typeface="Times New Roman" pitchFamily="18" charset="0"/>
              </a:rPr>
              <a:t>kulture ćelija, kokošija embrionirana jaja i laboratorijske životinje</a:t>
            </a:r>
            <a:r>
              <a:rPr lang="sr-Latn-CS" sz="2400" dirty="0">
                <a:latin typeface="Times New Roman" pitchFamily="18" charset="0"/>
                <a:cs typeface="Times New Roman" pitchFamily="18" charset="0"/>
              </a:rPr>
              <a:t>. </a:t>
            </a:r>
          </a:p>
          <a:p>
            <a:endParaRPr lang="sr-Latn-C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Umnožavanje virusa u ćelijski linijama se manifestuje promenom </a:t>
            </a:r>
            <a:r>
              <a:rPr lang="sr-Latn-CS" sz="2400" b="1" dirty="0">
                <a:latin typeface="Times New Roman" pitchFamily="18" charset="0"/>
                <a:cs typeface="Times New Roman" pitchFamily="18" charset="0"/>
              </a:rPr>
              <a:t>njihovog oblika tj. one postaju okruglaste, jače prelamaju svetlost ili se skupljaju tako da izgledaju manje od nepromenjenih</a:t>
            </a:r>
            <a:r>
              <a:rPr lang="sr-Latn-CS" sz="2400" dirty="0">
                <a:latin typeface="Times New Roman" pitchFamily="18" charset="0"/>
                <a:cs typeface="Times New Roman" pitchFamily="18" charset="0"/>
              </a:rPr>
              <a:t>.</a:t>
            </a:r>
          </a:p>
          <a:p>
            <a:endParaRPr lang="sr-Latn-CS" dirty="0">
              <a:latin typeface="Times New Roman" pitchFamily="18" charset="0"/>
              <a:cs typeface="Times New Roman" pitchFamily="18" charset="0"/>
            </a:endParaRP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Latn-CS" dirty="0"/>
              <a:t>Pored ovih promena, kod inficiranih ćelija može se uočiti njihovo sakupljanje </a:t>
            </a:r>
            <a:r>
              <a:rPr lang="sr-Latn-CS" b="1" dirty="0"/>
              <a:t>u veće gomilice i formiranja ćelijskih sincicijuma</a:t>
            </a:r>
            <a:r>
              <a:rPr lang="sr-Latn-CS" dirty="0"/>
              <a:t>, zatim promene vezane za vezivanje ćelija kulture za supstrat na kome se replikuju, pojava ćelijske fuzije kao i prisustvo ćelijskih inkluzija. </a:t>
            </a:r>
          </a:p>
          <a:p>
            <a:endParaRPr lang="sr-Latn-CS" dirty="0"/>
          </a:p>
          <a:p>
            <a:r>
              <a:rPr lang="sr-Latn-CS" dirty="0"/>
              <a:t>Ove promene se najpre javljuju na manjem broju ćelija, ali se postepeno šire, pojačavaju i najzad, dovode do izumiranja ćelija. </a:t>
            </a:r>
          </a:p>
          <a:p>
            <a:endParaRPr lang="sr-Latn-CS" dirty="0"/>
          </a:p>
          <a:p>
            <a:r>
              <a:rPr lang="sr-Latn-CS" dirty="0"/>
              <a:t>Sve prethodno navedene promene u inokulisanim ćelijskim linijama označavaju se jednim imenom - </a:t>
            </a:r>
            <a:r>
              <a:rPr lang="sr-Latn-CS" b="1" dirty="0"/>
              <a:t>citopatogeni efekat virusa (CPE). </a:t>
            </a:r>
            <a:endParaRPr lang="en-US" b="1" dirty="0"/>
          </a:p>
          <a:p>
            <a:endParaRPr lang="en-US" dirty="0"/>
          </a:p>
          <a:p>
            <a:endParaRPr lang="en-US" dirty="0"/>
          </a:p>
        </p:txBody>
      </p:sp>
    </p:spTree>
    <p:extLst>
      <p:ext uri="{BB962C8B-B14F-4D97-AF65-F5344CB8AC3E}">
        <p14:creationId xmlns:p14="http://schemas.microsoft.com/office/powerpoint/2010/main" val="1345052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Jakov\doktorat i magistratura\slike za tezu\slike koje sam odabrao\slike neinokulisane Vero\Vero kontrolax.jpg"/>
          <p:cNvPicPr>
            <a:picLocks noGrp="1" noChangeAspect="1" noChangeArrowheads="1"/>
          </p:cNvPicPr>
          <p:nvPr>
            <p:ph idx="1"/>
          </p:nvPr>
        </p:nvPicPr>
        <p:blipFill>
          <a:blip r:embed="rId2"/>
          <a:srcRect/>
          <a:stretch>
            <a:fillRect/>
          </a:stretch>
        </p:blipFill>
        <p:spPr bwMode="auto">
          <a:xfrm>
            <a:off x="683568" y="260648"/>
            <a:ext cx="7992888" cy="6467654"/>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Jakov\doktorat i magistratura\slike za tezu\slike koje sam odabrao\slike 5.01.2006\576_0601061611\_36_0390.jpg"/>
          <p:cNvPicPr>
            <a:picLocks noGrp="1" noChangeAspect="1" noChangeArrowheads="1"/>
          </p:cNvPicPr>
          <p:nvPr>
            <p:ph idx="1"/>
          </p:nvPr>
        </p:nvPicPr>
        <p:blipFill>
          <a:blip r:embed="rId2"/>
          <a:srcRect/>
          <a:stretch>
            <a:fillRect/>
          </a:stretch>
        </p:blipFill>
        <p:spPr bwMode="auto">
          <a:xfrm>
            <a:off x="827584" y="257587"/>
            <a:ext cx="7704856" cy="6586527"/>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6429396"/>
          </a:xfrm>
        </p:spPr>
        <p:txBody>
          <a:bodyPr>
            <a:normAutofit/>
          </a:bodyPr>
          <a:lstStyle/>
          <a:p>
            <a:r>
              <a:rPr lang="sr-Latn-CS" sz="2400" dirty="0">
                <a:latin typeface="Times New Roman" pitchFamily="18" charset="0"/>
                <a:cs typeface="Times New Roman" pitchFamily="18" charset="0"/>
              </a:rPr>
              <a:t>Virusne infekcije se mogu podeliti na </a:t>
            </a:r>
            <a:r>
              <a:rPr lang="sr-Latn-CS" sz="2400" b="1" dirty="0">
                <a:latin typeface="Times New Roman" pitchFamily="18" charset="0"/>
                <a:cs typeface="Times New Roman" pitchFamily="18" charset="0"/>
              </a:rPr>
              <a:t>citocidne i necitocidne</a:t>
            </a:r>
            <a:r>
              <a:rPr lang="sr-Latn-CS" sz="2400" dirty="0">
                <a:latin typeface="Times New Roman" pitchFamily="18" charset="0"/>
                <a:cs typeface="Times New Roman" pitchFamily="18" charset="0"/>
              </a:rPr>
              <a:t>. </a:t>
            </a:r>
          </a:p>
          <a:p>
            <a:endParaRPr lang="sr-Latn-C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Sve virusne infekcije </a:t>
            </a:r>
            <a:r>
              <a:rPr lang="sr-Latn-CS" sz="2400" b="1" dirty="0">
                <a:latin typeface="Times New Roman" pitchFamily="18" charset="0"/>
                <a:cs typeface="Times New Roman" pitchFamily="18" charset="0"/>
              </a:rPr>
              <a:t>nisu produktivne</a:t>
            </a:r>
            <a:r>
              <a:rPr lang="sr-Latn-CS" sz="2400" dirty="0">
                <a:latin typeface="Times New Roman" pitchFamily="18" charset="0"/>
                <a:cs typeface="Times New Roman" pitchFamily="18" charset="0"/>
              </a:rPr>
              <a:t>, odnosno ne dovode do stvaranja novih viriona. One su povezane sa pojavom perzistentnih ili latentnih infekcija. </a:t>
            </a:r>
          </a:p>
          <a:p>
            <a:pPr marL="0" indent="0">
              <a:buNone/>
            </a:pPr>
            <a:endParaRPr lang="sr-Latn-CS" sz="2400" dirty="0">
              <a:latin typeface="Times New Roman" pitchFamily="18" charset="0"/>
              <a:cs typeface="Times New Roman" pitchFamily="18" charset="0"/>
            </a:endParaRPr>
          </a:p>
          <a:p>
            <a:r>
              <a:rPr lang="sr-Latn-CS" sz="2400" dirty="0">
                <a:latin typeface="Times New Roman" pitchFamily="18" charset="0"/>
                <a:cs typeface="Times New Roman" pitchFamily="18" charset="0"/>
              </a:rPr>
              <a:t>U nekim slučajevima genom virusa je integrisan u genom ćelije ili je u formi epizoma. U ovom slučaju ćelija preživljava infekciju i može da se deli. Ove ćelije ne otpuštaju nove virione.</a:t>
            </a:r>
          </a:p>
          <a:p>
            <a:endParaRPr lang="sr-Latn-CS" sz="2400" dirty="0">
              <a:latin typeface="Times New Roman" pitchFamily="18" charset="0"/>
              <a:cs typeface="Times New Roman" pitchFamily="18" charset="0"/>
            </a:endParaRPr>
          </a:p>
          <a:p>
            <a:endParaRPr lang="sr-Latn-CS" sz="2400" dirty="0">
              <a:latin typeface="Times New Roman" pitchFamily="18" charset="0"/>
              <a:cs typeface="Times New Roman" pitchFamily="18" charset="0"/>
            </a:endParaRPr>
          </a:p>
          <a:p>
            <a:endParaRPr lang="sr-Latn-C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348880"/>
            <a:ext cx="8686800" cy="4525963"/>
          </a:xfrm>
        </p:spPr>
        <p:txBody>
          <a:bodyPr>
            <a:normAutofit/>
          </a:bodyPr>
          <a:lstStyle/>
          <a:p>
            <a:r>
              <a:rPr lang="sr-Latn-RS" sz="2400" b="1" dirty="0">
                <a:latin typeface="Times New Roman" pitchFamily="18" charset="0"/>
                <a:cs typeface="Times New Roman" pitchFamily="18" charset="0"/>
              </a:rPr>
              <a:t>Ć</a:t>
            </a:r>
            <a:r>
              <a:rPr lang="sr-Latn-CS" sz="2400" b="1" dirty="0">
                <a:latin typeface="Times New Roman" pitchFamily="18" charset="0"/>
                <a:cs typeface="Times New Roman" pitchFamily="18" charset="0"/>
              </a:rPr>
              <a:t>elijska transformacija. </a:t>
            </a:r>
          </a:p>
          <a:p>
            <a:endParaRPr lang="sr-Latn-CS" sz="2400" b="1" dirty="0">
              <a:latin typeface="Times New Roman" pitchFamily="18" charset="0"/>
              <a:cs typeface="Times New Roman" pitchFamily="18" charset="0"/>
            </a:endParaRPr>
          </a:p>
          <a:p>
            <a:r>
              <a:rPr lang="sr-Latn-CS" sz="2400" dirty="0">
                <a:latin typeface="Times New Roman" pitchFamily="18" charset="0"/>
                <a:cs typeface="Times New Roman" pitchFamily="18" charset="0"/>
              </a:rPr>
              <a:t>Transformaciju ćelija izaziva infekcija onkogenim virusima. </a:t>
            </a:r>
          </a:p>
          <a:p>
            <a:endParaRPr lang="sr-Latn-CS" sz="2200" dirty="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924944"/>
            <a:ext cx="8686800" cy="4525963"/>
          </a:xfrm>
        </p:spPr>
        <p:txBody>
          <a:bodyPr>
            <a:normAutofit/>
          </a:bodyPr>
          <a:lstStyle/>
          <a:p>
            <a:r>
              <a:rPr lang="sr-Latn-CS" sz="2400" b="1" dirty="0">
                <a:latin typeface="Times New Roman" pitchFamily="18" charset="0"/>
                <a:cs typeface="Times New Roman" pitchFamily="18" charset="0"/>
              </a:rPr>
              <a:t>Izlazak virusa iz ćelije</a:t>
            </a:r>
            <a:endParaRPr lang="en-US" sz="2400" b="1" dirty="0">
              <a:latin typeface="Times New Roman" pitchFamily="18" charset="0"/>
              <a:cs typeface="Times New Roman" pitchFamily="18" charset="0"/>
            </a:endParaRPr>
          </a:p>
          <a:p>
            <a:r>
              <a:rPr lang="sr-Latn-CS" sz="2400" dirty="0">
                <a:latin typeface="Times New Roman" pitchFamily="18" charset="0"/>
                <a:cs typeface="Times New Roman" pitchFamily="18" charset="0"/>
              </a:rPr>
              <a:t>Virusi koji sazrevaju u apikalnom delu epitelnih ćelija izlučuju se u spoljašnju sredinu, dok virusi koji sazrevaju u bazolateralnom delu ćelije mogu da izazovu sistemsku infekciju, jer dospevaju veoma često u krvotok. </a:t>
            </a:r>
          </a:p>
          <a:p>
            <a:endParaRPr lang="sr-Latn-C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352800"/>
          </a:xfrm>
        </p:spPr>
        <p:txBody>
          <a:bodyPr>
            <a:normAutofit/>
          </a:bodyPr>
          <a:lstStyle/>
          <a:p>
            <a:pPr algn="just"/>
            <a:r>
              <a:rPr lang="vi-VN" dirty="0"/>
              <a:t>K</a:t>
            </a:r>
            <a:r>
              <a:rPr lang="vi-VN" sz="2600" dirty="0"/>
              <a:t>ompleks sačinjen od nukleinske kiseline virusa i kapsida se naziva </a:t>
            </a:r>
            <a:r>
              <a:rPr lang="vi-VN" sz="2600" b="1" u="sng" dirty="0">
                <a:solidFill>
                  <a:srgbClr val="FF0000"/>
                </a:solidFill>
              </a:rPr>
              <a:t>nukleokapsid</a:t>
            </a:r>
            <a:r>
              <a:rPr lang="sr-Latn-RS" sz="2600" dirty="0">
                <a:solidFill>
                  <a:srgbClr val="FF0000"/>
                </a:solidFill>
              </a:rPr>
              <a:t>.</a:t>
            </a:r>
            <a:r>
              <a:rPr lang="vi-VN" sz="2600" dirty="0">
                <a:solidFill>
                  <a:srgbClr val="FF0000"/>
                </a:solidFill>
              </a:rPr>
              <a:t> </a:t>
            </a:r>
          </a:p>
          <a:p>
            <a:pPr algn="just"/>
            <a:endParaRPr lang="vi-VN" sz="2600" dirty="0"/>
          </a:p>
          <a:p>
            <a:pPr algn="just"/>
            <a:r>
              <a:rPr lang="vi-VN" sz="2600" dirty="0"/>
              <a:t>Virusi sa </a:t>
            </a:r>
            <a:r>
              <a:rPr lang="vi-VN" sz="2600" dirty="0">
                <a:solidFill>
                  <a:srgbClr val="FF0000"/>
                </a:solidFill>
              </a:rPr>
              <a:t>spoljašnjim omotačem </a:t>
            </a:r>
            <a:r>
              <a:rPr lang="vi-VN" sz="2600" dirty="0"/>
              <a:t>sačinjenim od lipida, ugljenih hidrata i proteina koji se naziva peplos, imaju viši nivo organizacije viriona od prethodno pomenutih virusa izgrađenih samo od nukleokapsida. </a:t>
            </a:r>
          </a:p>
          <a:p>
            <a:endParaRPr lang="en-US" dirty="0"/>
          </a:p>
        </p:txBody>
      </p:sp>
    </p:spTree>
    <p:extLst>
      <p:ext uri="{BB962C8B-B14F-4D97-AF65-F5344CB8AC3E}">
        <p14:creationId xmlns:p14="http://schemas.microsoft.com/office/powerpoint/2010/main" val="1945905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57166"/>
            <a:ext cx="8229600" cy="6000792"/>
          </a:xfrm>
        </p:spPr>
        <p:txBody>
          <a:bodyPr>
            <a:normAutofit fontScale="85000" lnSpcReduction="20000"/>
          </a:bodyPr>
          <a:lstStyle/>
          <a:p>
            <a:r>
              <a:rPr lang="sr-Latn-RS" sz="2200" b="1" dirty="0">
                <a:latin typeface="Times New Roman" pitchFamily="18" charset="0"/>
                <a:cs typeface="Times New Roman" pitchFamily="18" charset="0"/>
              </a:rPr>
              <a:t>Mehanizam oštećenja ćelija izazvanog virusima</a:t>
            </a:r>
            <a:endParaRPr lang="en-US" sz="2200" b="1" dirty="0">
              <a:latin typeface="Times New Roman" pitchFamily="18" charset="0"/>
              <a:cs typeface="Times New Roman" pitchFamily="18" charset="0"/>
            </a:endParaRPr>
          </a:p>
          <a:p>
            <a:r>
              <a:rPr lang="sr-Latn-RS" sz="2200" dirty="0">
                <a:latin typeface="Times New Roman" pitchFamily="18" charset="0"/>
                <a:cs typeface="Times New Roman" pitchFamily="18" charset="0"/>
              </a:rPr>
              <a:t>Citopatogeni virusi ubijaju ćelije koje inficiraju. </a:t>
            </a:r>
          </a:p>
          <a:p>
            <a:endParaRPr lang="sr-Latn-RS" sz="2200" dirty="0">
              <a:latin typeface="Times New Roman" pitchFamily="18" charset="0"/>
              <a:cs typeface="Times New Roman" pitchFamily="18" charset="0"/>
            </a:endParaRPr>
          </a:p>
          <a:p>
            <a:r>
              <a:rPr lang="sr-Latn-CS" sz="2200" dirty="0">
                <a:latin typeface="Times New Roman" pitchFamily="18" charset="0"/>
                <a:cs typeface="Times New Roman" pitchFamily="18" charset="0"/>
              </a:rPr>
              <a:t>Virusna infekcija ćelije dovodi do većeg broja patofizioloških promena, tako da je smrt inficirane ćelije rezultat delovanja više faktora. </a:t>
            </a:r>
          </a:p>
          <a:p>
            <a:endParaRPr lang="sr-Latn-CS" sz="2200" dirty="0">
              <a:latin typeface="Times New Roman" pitchFamily="18" charset="0"/>
              <a:cs typeface="Times New Roman" pitchFamily="18" charset="0"/>
            </a:endParaRPr>
          </a:p>
          <a:p>
            <a:r>
              <a:rPr lang="sr-Latn-CS" sz="2200" dirty="0">
                <a:latin typeface="Times New Roman" pitchFamily="18" charset="0"/>
                <a:cs typeface="Times New Roman" pitchFamily="18" charset="0"/>
              </a:rPr>
              <a:t>Virusi izazivaju oštećenje ćelija na nekoliko načina: </a:t>
            </a:r>
            <a:endParaRPr lang="en-US" sz="2200" dirty="0">
              <a:latin typeface="Times New Roman" pitchFamily="18" charset="0"/>
              <a:cs typeface="Times New Roman" pitchFamily="18" charset="0"/>
            </a:endParaRPr>
          </a:p>
          <a:p>
            <a:pPr marL="457200" indent="-457200">
              <a:buAutoNum type="arabicPeriod"/>
            </a:pPr>
            <a:r>
              <a:rPr lang="sr-Latn-CS" sz="2200" b="1" dirty="0">
                <a:latin typeface="Times New Roman" pitchFamily="18" charset="0"/>
                <a:cs typeface="Times New Roman" pitchFamily="18" charset="0"/>
              </a:rPr>
              <a:t>Posle virusne infekcije ćelije dolazi do inhibicije sinteze ćelijske DNK</a:t>
            </a:r>
            <a:r>
              <a:rPr lang="sr-Latn-CS" sz="2200" dirty="0">
                <a:latin typeface="Times New Roman" pitchFamily="18" charset="0"/>
                <a:cs typeface="Times New Roman" pitchFamily="18" charset="0"/>
              </a:rPr>
              <a:t>.</a:t>
            </a:r>
          </a:p>
          <a:p>
            <a:pPr marL="457200" indent="-457200">
              <a:buAutoNum type="arabicPeriod"/>
            </a:pPr>
            <a:r>
              <a:rPr lang="sr-Latn-CS" sz="2200" b="1" dirty="0">
                <a:latin typeface="Times New Roman" pitchFamily="18" charset="0"/>
                <a:cs typeface="Times New Roman" pitchFamily="18" charset="0"/>
              </a:rPr>
              <a:t>Inhibicija transkripcije ćelijske DNK.</a:t>
            </a:r>
          </a:p>
          <a:p>
            <a:pPr marL="457200" indent="-457200">
              <a:buAutoNum type="arabicPeriod"/>
            </a:pPr>
            <a:r>
              <a:rPr lang="sr-Latn-CS" sz="2200" b="1" dirty="0">
                <a:latin typeface="Times New Roman" pitchFamily="18" charset="0"/>
                <a:cs typeface="Times New Roman" pitchFamily="18" charset="0"/>
              </a:rPr>
              <a:t>Inhibicija obrade ćelijske iRNK.</a:t>
            </a:r>
          </a:p>
          <a:p>
            <a:pPr marL="457200" indent="-457200">
              <a:buAutoNum type="arabicPeriod"/>
            </a:pPr>
            <a:r>
              <a:rPr lang="sr-Latn-CS" sz="2200" b="1" dirty="0">
                <a:latin typeface="Times New Roman" pitchFamily="18" charset="0"/>
                <a:cs typeface="Times New Roman" pitchFamily="18" charset="0"/>
              </a:rPr>
              <a:t>Inhibicija sinteze proteina inficirane ćelije.</a:t>
            </a:r>
          </a:p>
          <a:p>
            <a:pPr marL="457200" indent="-457200">
              <a:buAutoNum type="arabicPeriod"/>
            </a:pPr>
            <a:r>
              <a:rPr lang="sr-Latn-CS" sz="2200" b="1" dirty="0">
                <a:latin typeface="Times New Roman" pitchFamily="18" charset="0"/>
                <a:cs typeface="Times New Roman" pitchFamily="18" charset="0"/>
              </a:rPr>
              <a:t>Virusni proteini inhibiraju obradu i transport ćelijskih proteina od endoplazamtičnog retikuluma.</a:t>
            </a:r>
          </a:p>
          <a:p>
            <a:pPr marL="457200" indent="-457200">
              <a:buAutoNum type="arabicPeriod"/>
            </a:pPr>
            <a:r>
              <a:rPr lang="sr-Latn-CS" sz="2200" b="1" dirty="0">
                <a:latin typeface="Times New Roman" pitchFamily="18" charset="0"/>
                <a:cs typeface="Times New Roman" pitchFamily="18" charset="0"/>
              </a:rPr>
              <a:t>Oštećenje ćelija delovanjem toksičnih virusnih proteina.</a:t>
            </a:r>
          </a:p>
          <a:p>
            <a:pPr marL="457200" indent="-457200">
              <a:buAutoNum type="arabicPeriod"/>
            </a:pPr>
            <a:r>
              <a:rPr lang="sr-Latn-CS" sz="2200" b="1" dirty="0">
                <a:latin typeface="Times New Roman" pitchFamily="18" charset="0"/>
                <a:cs typeface="Times New Roman" pitchFamily="18" charset="0"/>
              </a:rPr>
              <a:t>Citopatogene promene koje se ispoljavaju promenama na ćelijskoj membrani.</a:t>
            </a:r>
          </a:p>
          <a:p>
            <a:pPr marL="457200" indent="-457200">
              <a:buAutoNum type="arabicPeriod"/>
            </a:pPr>
            <a:r>
              <a:rPr lang="sr-Latn-CS" sz="2200" b="1" dirty="0">
                <a:latin typeface="Times New Roman" pitchFamily="18" charset="0"/>
                <a:cs typeface="Times New Roman" pitchFamily="18" charset="0"/>
              </a:rPr>
              <a:t>Oštećenje ćelija, odnosno citoliza nastala kao posledica imunoloških mehanizama.</a:t>
            </a:r>
          </a:p>
          <a:p>
            <a:pPr marL="457200" indent="-457200">
              <a:buAutoNum type="arabicPeriod"/>
            </a:pPr>
            <a:r>
              <a:rPr lang="sr-Latn-CS" sz="2200" b="1" dirty="0">
                <a:latin typeface="Times New Roman" pitchFamily="18" charset="0"/>
                <a:cs typeface="Times New Roman" pitchFamily="18" charset="0"/>
              </a:rPr>
              <a:t>Citopatogene promene izazvane virusima koje dovode do promena u citoskeletu – promene u obliku ćelije su jedna od karakteristika virusne infekcije ćelije.</a:t>
            </a:r>
          </a:p>
          <a:p>
            <a:pPr marL="457200" indent="-457200">
              <a:buAutoNum type="arabicPeriod"/>
            </a:pPr>
            <a:endParaRPr lang="sr-Latn-CS" sz="2000" b="1" dirty="0">
              <a:latin typeface="Times New Roman" pitchFamily="18" charset="0"/>
              <a:cs typeface="Times New Roman" pitchFamily="18" charset="0"/>
            </a:endParaRPr>
          </a:p>
          <a:p>
            <a:pPr marL="457200" indent="-457200">
              <a:buAutoNum type="arabicPeriod"/>
            </a:pPr>
            <a:endParaRPr lang="en-US" sz="2000" b="1"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031" y="1700808"/>
            <a:ext cx="8686800" cy="4525963"/>
          </a:xfrm>
        </p:spPr>
        <p:txBody>
          <a:bodyPr>
            <a:normAutofit fontScale="25000" lnSpcReduction="20000"/>
          </a:bodyPr>
          <a:lstStyle/>
          <a:p>
            <a:r>
              <a:rPr lang="sr-Latn-CS" sz="9600" b="1" dirty="0">
                <a:latin typeface="Times New Roman" pitchFamily="18" charset="0"/>
                <a:cs typeface="Times New Roman" pitchFamily="18" charset="0"/>
              </a:rPr>
              <a:t>Inkluziona telašca</a:t>
            </a:r>
          </a:p>
          <a:p>
            <a:endParaRPr lang="en-US" sz="9600" dirty="0">
              <a:latin typeface="Times New Roman" pitchFamily="18" charset="0"/>
              <a:cs typeface="Times New Roman" pitchFamily="18" charset="0"/>
            </a:endParaRPr>
          </a:p>
          <a:p>
            <a:r>
              <a:rPr lang="sr-Latn-CS" sz="9600" dirty="0">
                <a:latin typeface="Times New Roman" pitchFamily="18" charset="0"/>
                <a:cs typeface="Times New Roman" pitchFamily="18" charset="0"/>
              </a:rPr>
              <a:t>Inkluziona telašca se javljaju u ćeliji inficiranoj virusom i mogu biti formirana unutar jedra ili unutar citoplazme. </a:t>
            </a:r>
          </a:p>
          <a:p>
            <a:endParaRPr lang="sr-Latn-CS" sz="9600" dirty="0">
              <a:latin typeface="Times New Roman" pitchFamily="18" charset="0"/>
              <a:cs typeface="Times New Roman" pitchFamily="18" charset="0"/>
            </a:endParaRPr>
          </a:p>
          <a:p>
            <a:r>
              <a:rPr lang="sr-Latn-CS" sz="9600" dirty="0">
                <a:latin typeface="Times New Roman" pitchFamily="18" charset="0"/>
                <a:cs typeface="Times New Roman" pitchFamily="18" charset="0"/>
              </a:rPr>
              <a:t>Inkluziona telašca mogu da sadrže nagomilane komponente virusa (kod virusa besnila Negrijeva telašca predstavljaju nagomilane virusne nukleokapside) ili mogu da budu mesta formiranja novih viriona kao što je to slučaj kod poksvirusa (viriplazma). </a:t>
            </a:r>
            <a:endParaRPr lang="en-US" sz="9600" dirty="0">
              <a:latin typeface="Times New Roman" pitchFamily="18" charset="0"/>
              <a:cs typeface="Times New Roman" pitchFamily="18" charset="0"/>
            </a:endParaRPr>
          </a:p>
          <a:p>
            <a:pPr>
              <a:buNone/>
            </a:pPr>
            <a:endParaRPr lang="sr-Latn-CS" sz="9600" dirty="0">
              <a:latin typeface="Times New Roman" pitchFamily="18" charset="0"/>
              <a:cs typeface="Times New Roman" pitchFamily="18" charset="0"/>
            </a:endParaRPr>
          </a:p>
          <a:p>
            <a:r>
              <a:rPr lang="sr-Latn-CS" sz="9600" dirty="0">
                <a:latin typeface="Times New Roman" pitchFamily="18" charset="0"/>
                <a:cs typeface="Times New Roman" pitchFamily="18" charset="0"/>
              </a:rPr>
              <a:t>Mogu biti </a:t>
            </a:r>
            <a:r>
              <a:rPr lang="sr-Latn-CS" sz="9600" b="1" dirty="0">
                <a:latin typeface="Times New Roman" pitchFamily="18" charset="0"/>
                <a:cs typeface="Times New Roman" pitchFamily="18" charset="0"/>
              </a:rPr>
              <a:t>pojedinačna ili multipna, velika ili mala, okrugla ili nepravilnog oblika, različite strukture, acidofilna ili bazofilna</a:t>
            </a:r>
            <a:r>
              <a:rPr lang="sr-Latn-CS" sz="9600" dirty="0">
                <a:latin typeface="Times New Roman" pitchFamily="18" charset="0"/>
                <a:cs typeface="Times New Roman" pitchFamily="18" charset="0"/>
              </a:rPr>
              <a:t>. </a:t>
            </a:r>
          </a:p>
          <a:p>
            <a:endParaRPr lang="sr-Latn-CS" sz="8000" dirty="0">
              <a:latin typeface="Times New Roman" pitchFamily="18" charset="0"/>
              <a:cs typeface="Times New Roman" pitchFamily="18" charset="0"/>
            </a:endParaRPr>
          </a:p>
          <a:p>
            <a:endParaRPr lang="sr-Latn-CS" sz="7200" dirty="0"/>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8686800" cy="4525963"/>
          </a:xfrm>
        </p:spPr>
        <p:txBody>
          <a:bodyPr/>
          <a:lstStyle/>
          <a:p>
            <a:r>
              <a:rPr lang="sr-Latn-CS" sz="2400" dirty="0"/>
              <a:t>Često se u </a:t>
            </a:r>
            <a:r>
              <a:rPr lang="sr-Latn-CS" sz="2400" b="1" dirty="0"/>
              <a:t>jednoj ćeliji nađe više inkluzija</a:t>
            </a:r>
            <a:r>
              <a:rPr lang="sr-Latn-CS" sz="2400" dirty="0"/>
              <a:t>. </a:t>
            </a:r>
          </a:p>
          <a:p>
            <a:endParaRPr lang="sr-Latn-CS" sz="2400" dirty="0"/>
          </a:p>
          <a:p>
            <a:r>
              <a:rPr lang="sr-Latn-CS" sz="2400" dirty="0"/>
              <a:t>Intracitoplazmatske inkluzije se mogu naći u ćelijama inficiranim poksvirusima, reovirusima, paramiksovirusima ili virusom besnila.</a:t>
            </a:r>
          </a:p>
          <a:p>
            <a:endParaRPr lang="sr-Latn-CS" sz="2400" dirty="0"/>
          </a:p>
          <a:p>
            <a:r>
              <a:rPr lang="sr-Latn-CS" sz="2400" dirty="0"/>
              <a:t>Intrajedarna telašca se mogu videti kod infekcije ćelija herpesvirusima, adenovirusima ili parvovirusima. </a:t>
            </a:r>
          </a:p>
          <a:p>
            <a:endParaRPr lang="en-US" dirty="0"/>
          </a:p>
        </p:txBody>
      </p:sp>
    </p:spTree>
    <p:extLst>
      <p:ext uri="{BB962C8B-B14F-4D97-AF65-F5344CB8AC3E}">
        <p14:creationId xmlns:p14="http://schemas.microsoft.com/office/powerpoint/2010/main" val="41365440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686800" cy="4525963"/>
          </a:xfrm>
        </p:spPr>
        <p:txBody>
          <a:bodyPr>
            <a:normAutofit fontScale="25000" lnSpcReduction="20000"/>
          </a:bodyPr>
          <a:lstStyle/>
          <a:p>
            <a:r>
              <a:rPr lang="sr-Latn-CS" sz="9600" dirty="0">
                <a:latin typeface="Times New Roman" pitchFamily="18" charset="0"/>
                <a:cs typeface="Times New Roman" pitchFamily="18" charset="0"/>
              </a:rPr>
              <a:t>Međutim, ima i izuzetaka: </a:t>
            </a:r>
            <a:r>
              <a:rPr lang="sr-Latn-CS" sz="9600" b="1" dirty="0">
                <a:latin typeface="Times New Roman" pitchFamily="18" charset="0"/>
                <a:cs typeface="Times New Roman" pitchFamily="18" charset="0"/>
              </a:rPr>
              <a:t>grupa virusa boginja su DNK-virusi, a stvaraju inkluzije u citoplazmi</a:t>
            </a:r>
            <a:r>
              <a:rPr lang="sr-Latn-CS" sz="9600" dirty="0">
                <a:latin typeface="Times New Roman" pitchFamily="18" charset="0"/>
                <a:cs typeface="Times New Roman" pitchFamily="18" charset="0"/>
              </a:rPr>
              <a:t>;</a:t>
            </a:r>
          </a:p>
          <a:p>
            <a:pPr marL="0" indent="0">
              <a:buNone/>
            </a:pPr>
            <a:endParaRPr lang="sr-Latn-CS" sz="9600" dirty="0">
              <a:latin typeface="Times New Roman" pitchFamily="18" charset="0"/>
              <a:cs typeface="Times New Roman" pitchFamily="18" charset="0"/>
            </a:endParaRPr>
          </a:p>
          <a:p>
            <a:r>
              <a:rPr lang="sr-Latn-CS" sz="9600" dirty="0">
                <a:latin typeface="Times New Roman" pitchFamily="18" charset="0"/>
                <a:cs typeface="Times New Roman" pitchFamily="18" charset="0"/>
              </a:rPr>
              <a:t>Citoplazmatične inkluzije bolje primaju kisele boje pa se kaže da su acidofilne ili eozinofilne a jedarne baze i označene su kao bazofilne.</a:t>
            </a:r>
          </a:p>
          <a:p>
            <a:endParaRPr lang="en-US" sz="8000" dirty="0">
              <a:latin typeface="Times New Roman" pitchFamily="18" charset="0"/>
              <a:cs typeface="Times New Roman" pitchFamily="18" charset="0"/>
            </a:endParaRPr>
          </a:p>
          <a:p>
            <a:endParaRPr lang="en-US" sz="8000" dirty="0"/>
          </a:p>
          <a:p>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r>
              <a:rPr lang="pt-BR" dirty="0"/>
              <a:t> </a:t>
            </a:r>
            <a:endParaRPr lang="en-US" dirty="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8686800" cy="5089548"/>
          </a:xfrm>
        </p:spPr>
        <p:txBody>
          <a:bodyPr>
            <a:normAutofit/>
          </a:bodyPr>
          <a:lstStyle/>
          <a:p>
            <a:r>
              <a:rPr lang="sr-Latn-CS" sz="2400" b="1" dirty="0">
                <a:latin typeface="Times New Roman" pitchFamily="18" charset="0"/>
                <a:cs typeface="Times New Roman" pitchFamily="18" charset="0"/>
              </a:rPr>
              <a:t>Nedovršena infekcija i nepotpuni virusi.</a:t>
            </a:r>
          </a:p>
          <a:p>
            <a:endParaRPr lang="en-US" sz="2400" dirty="0">
              <a:latin typeface="Times New Roman" pitchFamily="18" charset="0"/>
              <a:cs typeface="Times New Roman" pitchFamily="18" charset="0"/>
            </a:endParaRPr>
          </a:p>
          <a:p>
            <a:r>
              <a:rPr lang="sr-Latn-CS" sz="2400" b="1" dirty="0">
                <a:latin typeface="Times New Roman" pitchFamily="18" charset="0"/>
                <a:cs typeface="Times New Roman" pitchFamily="18" charset="0"/>
              </a:rPr>
              <a:t>Nedovr</a:t>
            </a:r>
            <a:r>
              <a:rPr lang="sr-Latn-RS" sz="2400" b="1" dirty="0">
                <a:latin typeface="Times New Roman" pitchFamily="18" charset="0"/>
                <a:cs typeface="Times New Roman" pitchFamily="18" charset="0"/>
              </a:rPr>
              <a:t>š</a:t>
            </a:r>
            <a:r>
              <a:rPr lang="sr-Latn-CS" sz="2400" b="1" dirty="0">
                <a:latin typeface="Times New Roman" pitchFamily="18" charset="0"/>
                <a:cs typeface="Times New Roman" pitchFamily="18" charset="0"/>
              </a:rPr>
              <a:t>ena</a:t>
            </a:r>
            <a:r>
              <a:rPr lang="sr-Latn-RS" sz="2400" b="1" dirty="0">
                <a:latin typeface="Times New Roman" pitchFamily="18" charset="0"/>
                <a:cs typeface="Times New Roman" pitchFamily="18" charset="0"/>
              </a:rPr>
              <a:t> (</a:t>
            </a:r>
            <a:r>
              <a:rPr lang="sr-Latn-CS" sz="2400" b="1" dirty="0">
                <a:latin typeface="Times New Roman" pitchFamily="18" charset="0"/>
                <a:cs typeface="Times New Roman" pitchFamily="18" charset="0"/>
              </a:rPr>
              <a:t>abortivna</a:t>
            </a:r>
            <a:r>
              <a:rPr lang="sr-Latn-RS" sz="2400" b="1" dirty="0">
                <a:latin typeface="Times New Roman" pitchFamily="18" charset="0"/>
                <a:cs typeface="Times New Roman" pitchFamily="18" charset="0"/>
              </a:rPr>
              <a:t>) </a:t>
            </a:r>
            <a:r>
              <a:rPr lang="sr-Latn-CS" sz="2400" b="1" dirty="0">
                <a:latin typeface="Times New Roman" pitchFamily="18" charset="0"/>
                <a:cs typeface="Times New Roman" pitchFamily="18" charset="0"/>
              </a:rPr>
              <a:t>infekcija</a:t>
            </a:r>
            <a:r>
              <a:rPr lang="sr-Latn-RS" sz="2400" b="1" dirty="0">
                <a:latin typeface="Times New Roman" pitchFamily="18" charset="0"/>
                <a:cs typeface="Times New Roman" pitchFamily="18" charset="0"/>
              </a:rPr>
              <a:t> </a:t>
            </a:r>
            <a:r>
              <a:rPr lang="sr-Latn-RS" sz="2400" dirty="0">
                <a:latin typeface="Times New Roman" pitchFamily="18" charset="0"/>
                <a:cs typeface="Times New Roman" pitchFamily="18" charset="0"/>
              </a:rPr>
              <a:t>nastaje kada se virus umnožava u ćelijama k</a:t>
            </a:r>
            <a:r>
              <a:rPr lang="sr-Latn-CS" sz="2400" dirty="0">
                <a:latin typeface="Times New Roman" pitchFamily="18" charset="0"/>
                <a:cs typeface="Times New Roman" pitchFamily="18" charset="0"/>
              </a:rPr>
              <a:t>oje mu ne odgovaraju u potpunosti</a:t>
            </a:r>
            <a:r>
              <a:rPr lang="sr-Latn-RS" sz="2400" dirty="0">
                <a:latin typeface="Times New Roman" pitchFamily="18" charset="0"/>
                <a:cs typeface="Times New Roman" pitchFamily="18" charset="0"/>
              </a:rPr>
              <a:t>. </a:t>
            </a:r>
          </a:p>
          <a:p>
            <a:endParaRPr lang="sr-Latn-RS" sz="2400" dirty="0">
              <a:latin typeface="Times New Roman" pitchFamily="18" charset="0"/>
              <a:cs typeface="Times New Roman" pitchFamily="18" charset="0"/>
            </a:endParaRPr>
          </a:p>
          <a:p>
            <a:r>
              <a:rPr lang="it-IT" sz="2400" dirty="0">
                <a:latin typeface="Times New Roman" pitchFamily="18" charset="0"/>
                <a:cs typeface="Times New Roman" pitchFamily="18" charset="0"/>
              </a:rPr>
              <a:t>On može da stimuliše sintezu svih komponenata, ali se ciklus ne završava jer se ne formiraju novi virioni ili oni nisu infektivni.</a:t>
            </a:r>
            <a:endParaRPr lang="sr-Latn-RS" sz="24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501" y="2132856"/>
            <a:ext cx="8686800" cy="4525963"/>
          </a:xfrm>
        </p:spPr>
        <p:txBody>
          <a:bodyPr>
            <a:normAutofit/>
          </a:bodyPr>
          <a:lstStyle/>
          <a:p>
            <a:r>
              <a:rPr lang="it-IT" sz="2400" dirty="0"/>
              <a:t>Nepotpuni (defektni) virusi su oni virusi koji genetski nisu u stanju da sintetišu izvesne proizvode, neophodne za stvaranje infektivnih viriona, nazvani su nepotpunim. </a:t>
            </a:r>
            <a:endParaRPr lang="sr-Latn-RS" sz="2400" dirty="0"/>
          </a:p>
          <a:p>
            <a:endParaRPr lang="sr-Latn-RS" sz="2400" dirty="0"/>
          </a:p>
          <a:p>
            <a:r>
              <a:rPr lang="pl-PL" sz="2400" dirty="0"/>
              <a:t>Neophodna im je pomo</a:t>
            </a:r>
            <a:r>
              <a:rPr lang="sr-Latn-CS" sz="2400" dirty="0"/>
              <a:t>ć</a:t>
            </a:r>
            <a:r>
              <a:rPr lang="pl-PL" sz="2400" dirty="0"/>
              <a:t> za potpuni ciklus reprodukcije. Tu pomo</a:t>
            </a:r>
            <a:r>
              <a:rPr lang="sr-Latn-CS" sz="2400" dirty="0"/>
              <a:t>ć</a:t>
            </a:r>
            <a:r>
              <a:rPr lang="pl-PL" sz="2400" dirty="0"/>
              <a:t> im pružaju virusi koji su inficirali istu </a:t>
            </a:r>
            <a:r>
              <a:rPr lang="sr-Latn-CS" sz="2400" dirty="0"/>
              <a:t>ć</a:t>
            </a:r>
            <a:r>
              <a:rPr lang="pl-PL" sz="2400" dirty="0"/>
              <a:t>eliju a ozna</a:t>
            </a:r>
            <a:r>
              <a:rPr lang="sr-Latn-CS" sz="2400" dirty="0"/>
              <a:t>č</a:t>
            </a:r>
            <a:r>
              <a:rPr lang="pl-PL" sz="2400" dirty="0"/>
              <a:t>eni su kao virusi pomaga</a:t>
            </a:r>
            <a:r>
              <a:rPr lang="sr-Latn-CS" sz="2400" dirty="0"/>
              <a:t>č</a:t>
            </a:r>
            <a:r>
              <a:rPr lang="pl-PL" sz="2400" dirty="0"/>
              <a:t>i.</a:t>
            </a:r>
            <a:endParaRPr lang="en-US" sz="2400" dirty="0"/>
          </a:p>
        </p:txBody>
      </p:sp>
    </p:spTree>
    <p:extLst>
      <p:ext uri="{BB962C8B-B14F-4D97-AF65-F5344CB8AC3E}">
        <p14:creationId xmlns:p14="http://schemas.microsoft.com/office/powerpoint/2010/main" val="4187438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686800" cy="5929354"/>
          </a:xfrm>
        </p:spPr>
        <p:txBody>
          <a:bodyPr>
            <a:normAutofit/>
          </a:bodyPr>
          <a:lstStyle/>
          <a:p>
            <a:r>
              <a:rPr lang="it-IT" sz="2400" dirty="0">
                <a:latin typeface="Times New Roman" pitchFamily="18" charset="0"/>
                <a:cs typeface="Times New Roman" pitchFamily="18" charset="0"/>
              </a:rPr>
              <a:t>Onkogeni DNK virusi su primer nepotpunih virusa. </a:t>
            </a:r>
            <a:endParaRPr lang="sr-Latn-RS" sz="2400" dirty="0">
              <a:latin typeface="Times New Roman" pitchFamily="18" charset="0"/>
              <a:cs typeface="Times New Roman" pitchFamily="18" charset="0"/>
            </a:endParaRPr>
          </a:p>
          <a:p>
            <a:endParaRPr lang="sr-Latn-RS" sz="2400" dirty="0">
              <a:latin typeface="Times New Roman" pitchFamily="18" charset="0"/>
              <a:cs typeface="Times New Roman" pitchFamily="18" charset="0"/>
            </a:endParaRPr>
          </a:p>
          <a:p>
            <a:r>
              <a:rPr lang="pl-PL" sz="2400" dirty="0">
                <a:latin typeface="Times New Roman" pitchFamily="18" charset="0"/>
                <a:cs typeface="Times New Roman" pitchFamily="18" charset="0"/>
              </a:rPr>
              <a:t>U transformisanim </a:t>
            </a:r>
            <a:r>
              <a:rPr lang="sr-Latn-CS" sz="2400" dirty="0">
                <a:latin typeface="Times New Roman" pitchFamily="18" charset="0"/>
                <a:cs typeface="Times New Roman" pitchFamily="18" charset="0"/>
              </a:rPr>
              <a:t>ć</a:t>
            </a:r>
            <a:r>
              <a:rPr lang="pl-PL" sz="2400" dirty="0">
                <a:latin typeface="Times New Roman" pitchFamily="18" charset="0"/>
                <a:cs typeface="Times New Roman" pitchFamily="18" charset="0"/>
              </a:rPr>
              <a:t>elijama virusni genom je integrisan s </a:t>
            </a:r>
            <a:r>
              <a:rPr lang="sr-Latn-CS" sz="2400" dirty="0">
                <a:latin typeface="Times New Roman" pitchFamily="18" charset="0"/>
                <a:cs typeface="Times New Roman" pitchFamily="18" charset="0"/>
              </a:rPr>
              <a:t>ć</a:t>
            </a:r>
            <a:r>
              <a:rPr lang="pl-PL" sz="2400" dirty="0">
                <a:latin typeface="Times New Roman" pitchFamily="18" charset="0"/>
                <a:cs typeface="Times New Roman" pitchFamily="18" charset="0"/>
              </a:rPr>
              <a:t>elijskim i replikuje se mitozom </a:t>
            </a:r>
            <a:r>
              <a:rPr lang="sr-Latn-CS" sz="2400" dirty="0">
                <a:latin typeface="Times New Roman" pitchFamily="18" charset="0"/>
                <a:cs typeface="Times New Roman" pitchFamily="18" charset="0"/>
              </a:rPr>
              <a:t>ć</a:t>
            </a:r>
            <a:r>
              <a:rPr lang="pl-PL" sz="2400" dirty="0">
                <a:latin typeface="Times New Roman" pitchFamily="18" charset="0"/>
                <a:cs typeface="Times New Roman" pitchFamily="18" charset="0"/>
              </a:rPr>
              <a:t>elija. </a:t>
            </a:r>
            <a:endParaRPr lang="sr-Latn-R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it-IT" sz="2400" b="1" dirty="0">
                <a:latin typeface="Times New Roman" pitchFamily="18" charset="0"/>
                <a:cs typeface="Times New Roman" pitchFamily="18" charset="0"/>
              </a:rPr>
              <a:t>Virusna interferencija </a:t>
            </a:r>
            <a:r>
              <a:rPr lang="it-IT" sz="2400" dirty="0">
                <a:latin typeface="Times New Roman" pitchFamily="18" charset="0"/>
                <a:cs typeface="Times New Roman" pitchFamily="18" charset="0"/>
              </a:rPr>
              <a:t>je pojava koja se javlja kada su </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elije inficirane sa dva ili više virusa od kojih jedan može spre</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iti razmnožavanje drugog.</a:t>
            </a:r>
            <a:endParaRPr lang="sr-Latn-R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it-IT" sz="2400" b="1" dirty="0">
                <a:latin typeface="Times New Roman" pitchFamily="18" charset="0"/>
                <a:cs typeface="Times New Roman" pitchFamily="18" charset="0"/>
              </a:rPr>
              <a:t>Egzaltacija </a:t>
            </a:r>
            <a:r>
              <a:rPr lang="it-IT" sz="2400" dirty="0">
                <a:latin typeface="Times New Roman" pitchFamily="18" charset="0"/>
                <a:cs typeface="Times New Roman" pitchFamily="18" charset="0"/>
              </a:rPr>
              <a:t>je pojava u kojoj jedan virus razmnožavanjem u </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elijama omogu</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uje drugom virusu da se razmnožava u istim </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elijama i izaziva odredjene promene, mada ovaj drugi, kada sam dospe do tih </a:t>
            </a:r>
            <a:r>
              <a:rPr lang="sr-Latn-CS" sz="2400" dirty="0">
                <a:latin typeface="Times New Roman" pitchFamily="18" charset="0"/>
                <a:cs typeface="Times New Roman" pitchFamily="18" charset="0"/>
              </a:rPr>
              <a:t>ć</a:t>
            </a:r>
            <a:r>
              <a:rPr lang="it-IT" sz="2400" dirty="0">
                <a:latin typeface="Times New Roman" pitchFamily="18" charset="0"/>
                <a:cs typeface="Times New Roman" pitchFamily="18" charset="0"/>
              </a:rPr>
              <a:t>elija, nije u stanju to da u</a:t>
            </a:r>
            <a:r>
              <a:rPr lang="sr-Latn-CS" sz="2400" dirty="0">
                <a:latin typeface="Times New Roman" pitchFamily="18" charset="0"/>
                <a:cs typeface="Times New Roman" pitchFamily="18" charset="0"/>
              </a:rPr>
              <a:t>č</a:t>
            </a:r>
            <a:r>
              <a:rPr lang="it-IT" sz="2400" dirty="0">
                <a:latin typeface="Times New Roman" pitchFamily="18" charset="0"/>
                <a:cs typeface="Times New Roman" pitchFamily="18" charset="0"/>
              </a:rPr>
              <a:t>ini. </a:t>
            </a:r>
            <a:endParaRPr lang="sr-Latn-RS" sz="2400" dirty="0">
              <a:latin typeface="Times New Roman" pitchFamily="18" charset="0"/>
              <a:cs typeface="Times New Roman" pitchFamily="18" charset="0"/>
            </a:endParaRPr>
          </a:p>
          <a:p>
            <a:endParaRPr lang="sr-Latn-R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686800" cy="4525963"/>
          </a:xfrm>
        </p:spPr>
        <p:txBody>
          <a:bodyPr/>
          <a:lstStyle/>
          <a:p>
            <a:r>
              <a:rPr lang="it-IT" sz="2400" dirty="0"/>
              <a:t>Ako se virusi Newcastle i svinjske kuge odvojeno kultivišu u </a:t>
            </a:r>
            <a:r>
              <a:rPr lang="sr-Latn-CS" sz="2400" dirty="0"/>
              <a:t>ć</a:t>
            </a:r>
            <a:r>
              <a:rPr lang="it-IT" sz="2400" dirty="0"/>
              <a:t>elijama kulture tkiva prase</a:t>
            </a:r>
            <a:r>
              <a:rPr lang="sr-Latn-CS" sz="2400" dirty="0"/>
              <a:t>ć</a:t>
            </a:r>
            <a:r>
              <a:rPr lang="it-IT" sz="2400" dirty="0"/>
              <a:t>eg testisa, ne stvaraju vidljive promene u tim </a:t>
            </a:r>
            <a:r>
              <a:rPr lang="sr-Latn-CS" sz="2400" dirty="0"/>
              <a:t>ć</a:t>
            </a:r>
            <a:r>
              <a:rPr lang="it-IT" sz="2400" dirty="0"/>
              <a:t>elijama. </a:t>
            </a:r>
            <a:endParaRPr lang="sr-Latn-RS" sz="2400" dirty="0"/>
          </a:p>
          <a:p>
            <a:endParaRPr lang="sr-Latn-RS" sz="2400" dirty="0"/>
          </a:p>
          <a:p>
            <a:r>
              <a:rPr lang="it-IT" sz="2400" dirty="0"/>
              <a:t>Međutim, ako se u kulturu istog tkiva, u kojoj se nekoliko dana razmnožavao virus svinjske kuge, unese Newcastle virus, pojavljuje se izrazita destrukcija </a:t>
            </a:r>
            <a:r>
              <a:rPr lang="sr-Latn-CS" sz="2400" dirty="0"/>
              <a:t>ć</a:t>
            </a:r>
            <a:r>
              <a:rPr lang="it-IT" sz="2400" dirty="0"/>
              <a:t>elija</a:t>
            </a:r>
            <a:r>
              <a:rPr lang="it-IT" dirty="0"/>
              <a:t>.</a:t>
            </a:r>
            <a:endParaRPr lang="en-US" dirty="0"/>
          </a:p>
          <a:p>
            <a:endParaRPr lang="en-US" dirty="0"/>
          </a:p>
        </p:txBody>
      </p:sp>
    </p:spTree>
    <p:extLst>
      <p:ext uri="{BB962C8B-B14F-4D97-AF65-F5344CB8AC3E}">
        <p14:creationId xmlns:p14="http://schemas.microsoft.com/office/powerpoint/2010/main" val="27049282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67544" y="1628800"/>
            <a:ext cx="8229600" cy="6248400"/>
          </a:xfrm>
        </p:spPr>
        <p:txBody>
          <a:bodyPr/>
          <a:lstStyle/>
          <a:p>
            <a:pPr eaLnBrk="1" hangingPunct="1">
              <a:defRPr/>
            </a:pPr>
            <a:r>
              <a:rPr lang="sr-Latn-CS" sz="2400" b="1" dirty="0">
                <a:solidFill>
                  <a:schemeClr val="tx1"/>
                </a:solidFill>
                <a:latin typeface="Times New Roman" pitchFamily="18" charset="0"/>
              </a:rPr>
              <a:t>Bakteriofagi</a:t>
            </a:r>
          </a:p>
          <a:p>
            <a:pPr eaLnBrk="1" hangingPunct="1">
              <a:defRPr/>
            </a:pPr>
            <a:r>
              <a:rPr lang="sr-Latn-CS" sz="2400" dirty="0">
                <a:solidFill>
                  <a:schemeClr val="tx1"/>
                </a:solidFill>
                <a:latin typeface="Times New Roman" pitchFamily="18" charset="0"/>
              </a:rPr>
              <a:t>Neposredno posle adsorpcije zapažena je pojava karakteristična i za bakteriofage i za animalne viruse.</a:t>
            </a:r>
          </a:p>
          <a:p>
            <a:pPr eaLnBrk="1" hangingPunct="1">
              <a:defRPr/>
            </a:pPr>
            <a:endParaRPr lang="sr-Latn-CS" sz="2400" dirty="0">
              <a:solidFill>
                <a:schemeClr val="tx1"/>
              </a:solidFill>
              <a:latin typeface="Times New Roman" pitchFamily="18" charset="0"/>
            </a:endParaRPr>
          </a:p>
          <a:p>
            <a:pPr eaLnBrk="1" hangingPunct="1">
              <a:defRPr/>
            </a:pPr>
            <a:r>
              <a:rPr lang="sr-Latn-CS" sz="2400" dirty="0">
                <a:solidFill>
                  <a:schemeClr val="tx1"/>
                </a:solidFill>
                <a:latin typeface="Times New Roman" pitchFamily="18" charset="0"/>
              </a:rPr>
              <a:t>Ona je opisana kao </a:t>
            </a:r>
            <a:r>
              <a:rPr lang="sr-Latn-CS" sz="2400" u="sng" dirty="0">
                <a:solidFill>
                  <a:schemeClr val="tx1"/>
                </a:solidFill>
                <a:latin typeface="Times New Roman" pitchFamily="18" charset="0"/>
              </a:rPr>
              <a:t>nestajanje infektivne čestice,</a:t>
            </a:r>
            <a:r>
              <a:rPr lang="sr-Latn-CS" sz="2400" dirty="0">
                <a:solidFill>
                  <a:schemeClr val="tx1"/>
                </a:solidFill>
                <a:latin typeface="Times New Roman" pitchFamily="18" charset="0"/>
              </a:rPr>
              <a:t> pa je nazvana fazom </a:t>
            </a:r>
            <a:r>
              <a:rPr lang="sr-Latn-CS" sz="2400" u="sng" dirty="0">
                <a:solidFill>
                  <a:schemeClr val="tx1"/>
                </a:solidFill>
                <a:latin typeface="Times New Roman" pitchFamily="18" charset="0"/>
              </a:rPr>
              <a:t>eklipse ili periodom skrivenog virusa</a:t>
            </a:r>
            <a:r>
              <a:rPr lang="sr-Latn-CS" sz="2400" dirty="0">
                <a:solidFill>
                  <a:schemeClr val="tx1"/>
                </a:solidFill>
                <a:latin typeface="Times New Roman" pitchFamily="18" charset="0"/>
              </a:rPr>
              <a:t>.</a:t>
            </a:r>
          </a:p>
          <a:p>
            <a:pPr eaLnBrk="1" hangingPunct="1">
              <a:defRPr/>
            </a:pPr>
            <a:endParaRPr lang="sr-Latn-CS" sz="2400" dirty="0">
              <a:solidFill>
                <a:schemeClr val="tx1"/>
              </a:solidFill>
              <a:latin typeface="Times New Roman" pitchFamily="18" charset="0"/>
            </a:endParaRPr>
          </a:p>
          <a:p>
            <a:pPr eaLnBrk="1" hangingPunct="1">
              <a:defRPr/>
            </a:pPr>
            <a:r>
              <a:rPr lang="sr-Latn-CS" sz="2400" dirty="0">
                <a:solidFill>
                  <a:schemeClr val="tx1"/>
                </a:solidFill>
                <a:latin typeface="Times New Roman" pitchFamily="18" charset="0"/>
              </a:rPr>
              <a:t>Posle toga, u bakteriji se mogu videti oblici koji se razlikuju od zrelog faga.</a:t>
            </a:r>
          </a:p>
          <a:p>
            <a:pPr eaLnBrk="1" hangingPunct="1">
              <a:defRPr/>
            </a:pPr>
            <a:endParaRPr lang="sr-Latn-CS" sz="2000" dirty="0">
              <a:solidFill>
                <a:schemeClr val="tx1"/>
              </a:solidFill>
              <a:latin typeface="Times New Roman" pitchFamily="18" charset="0"/>
            </a:endParaRPr>
          </a:p>
          <a:p>
            <a:pPr eaLnBrk="1" hangingPunct="1">
              <a:defRPr/>
            </a:pPr>
            <a:endParaRPr lang="en-US" sz="2000" dirty="0">
              <a:solidFill>
                <a:schemeClr val="tx1"/>
              </a:solidFill>
              <a:latin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07" y="2132856"/>
            <a:ext cx="8686800" cy="4525963"/>
          </a:xfrm>
        </p:spPr>
        <p:txBody>
          <a:bodyPr/>
          <a:lstStyle/>
          <a:p>
            <a:pPr>
              <a:defRPr/>
            </a:pPr>
            <a:r>
              <a:rPr lang="sr-Latn-CS" sz="2400" dirty="0">
                <a:solidFill>
                  <a:schemeClr val="tx1"/>
                </a:solidFill>
              </a:rPr>
              <a:t>To su </a:t>
            </a:r>
            <a:r>
              <a:rPr lang="sr-Latn-CS" sz="2400" u="sng" dirty="0">
                <a:solidFill>
                  <a:schemeClr val="tx1"/>
                </a:solidFill>
              </a:rPr>
              <a:t>nezreli oblici ili prethodnici faga</a:t>
            </a:r>
            <a:r>
              <a:rPr lang="sr-Latn-CS" sz="2400" dirty="0">
                <a:solidFill>
                  <a:schemeClr val="tx1"/>
                </a:solidFill>
              </a:rPr>
              <a:t>.</a:t>
            </a:r>
          </a:p>
          <a:p>
            <a:pPr>
              <a:defRPr/>
            </a:pPr>
            <a:endParaRPr lang="sr-Latn-CS" sz="2400" dirty="0">
              <a:solidFill>
                <a:schemeClr val="tx1"/>
              </a:solidFill>
            </a:endParaRPr>
          </a:p>
          <a:p>
            <a:pPr>
              <a:defRPr/>
            </a:pPr>
            <a:r>
              <a:rPr lang="sr-Latn-CS" sz="2400" dirty="0">
                <a:solidFill>
                  <a:schemeClr val="tx1"/>
                </a:solidFill>
              </a:rPr>
              <a:t>U daljem procesu nezreli oblici trpe promene kako u hemijskom sastavu tako i u izgledu.</a:t>
            </a:r>
          </a:p>
          <a:p>
            <a:pPr>
              <a:defRPr/>
            </a:pPr>
            <a:endParaRPr lang="sr-Latn-CS" sz="2400" dirty="0">
              <a:solidFill>
                <a:schemeClr val="tx1"/>
              </a:solidFill>
            </a:endParaRPr>
          </a:p>
          <a:p>
            <a:pPr>
              <a:defRPr/>
            </a:pPr>
            <a:r>
              <a:rPr lang="sr-Latn-CS" sz="2400" u="sng" dirty="0">
                <a:solidFill>
                  <a:schemeClr val="tx1"/>
                </a:solidFill>
              </a:rPr>
              <a:t>Zreo fag</a:t>
            </a:r>
            <a:r>
              <a:rPr lang="sr-Latn-CS" sz="2400" dirty="0">
                <a:solidFill>
                  <a:schemeClr val="tx1"/>
                </a:solidFill>
              </a:rPr>
              <a:t>.</a:t>
            </a:r>
            <a:endParaRPr lang="en-US" sz="2400" dirty="0">
              <a:solidFill>
                <a:schemeClr val="tx1"/>
              </a:solidFill>
            </a:endParaRPr>
          </a:p>
          <a:p>
            <a:endParaRPr lang="en-US" dirty="0"/>
          </a:p>
        </p:txBody>
      </p:sp>
    </p:spTree>
    <p:extLst>
      <p:ext uri="{BB962C8B-B14F-4D97-AF65-F5344CB8AC3E}">
        <p14:creationId xmlns:p14="http://schemas.microsoft.com/office/powerpoint/2010/main" val="15119223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TotalTime>
  <Words>4837</Words>
  <Application>Microsoft Office PowerPoint</Application>
  <PresentationFormat>On-screen Show (4:3)</PresentationFormat>
  <Paragraphs>537</Paragraphs>
  <Slides>105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12" baseType="lpstr">
      <vt:lpstr>Franklin Gothic Book</vt:lpstr>
      <vt:lpstr>Franklin Gothic Medium</vt:lpstr>
      <vt:lpstr>Times New Roman</vt:lpstr>
      <vt:lpstr>Wingdings</vt:lpstr>
      <vt:lpstr>Wingdings 2</vt:lpstr>
      <vt:lpstr>Trek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Virus besnila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Nisavic</dc:creator>
  <cp:lastModifiedBy>Jakov</cp:lastModifiedBy>
  <cp:revision>101</cp:revision>
  <dcterms:created xsi:type="dcterms:W3CDTF">2015-04-12T20:00:19Z</dcterms:created>
  <dcterms:modified xsi:type="dcterms:W3CDTF">2026-04-21T16:17:43Z</dcterms:modified>
</cp:coreProperties>
</file>