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2" r:id="rId3"/>
    <p:sldId id="283" r:id="rId4"/>
    <p:sldId id="286" r:id="rId5"/>
    <p:sldId id="287" r:id="rId6"/>
    <p:sldId id="288" r:id="rId7"/>
    <p:sldId id="281" r:id="rId8"/>
    <p:sldId id="292" r:id="rId9"/>
    <p:sldId id="290" r:id="rId10"/>
    <p:sldId id="291" r:id="rId11"/>
    <p:sldId id="289" r:id="rId12"/>
    <p:sldId id="293" r:id="rId13"/>
    <p:sldId id="294" r:id="rId14"/>
    <p:sldId id="342" r:id="rId15"/>
    <p:sldId id="344" r:id="rId16"/>
    <p:sldId id="296" r:id="rId17"/>
    <p:sldId id="297" r:id="rId18"/>
    <p:sldId id="343" r:id="rId19"/>
    <p:sldId id="319" r:id="rId20"/>
    <p:sldId id="277" r:id="rId21"/>
    <p:sldId id="279" r:id="rId22"/>
    <p:sldId id="341" r:id="rId23"/>
    <p:sldId id="295" r:id="rId24"/>
    <p:sldId id="257" r:id="rId25"/>
    <p:sldId id="258" r:id="rId26"/>
    <p:sldId id="259" r:id="rId27"/>
    <p:sldId id="256" r:id="rId28"/>
    <p:sldId id="346" r:id="rId29"/>
    <p:sldId id="261" r:id="rId30"/>
    <p:sldId id="260" r:id="rId31"/>
    <p:sldId id="272" r:id="rId32"/>
    <p:sldId id="274" r:id="rId33"/>
    <p:sldId id="347" r:id="rId34"/>
    <p:sldId id="345" r:id="rId35"/>
    <p:sldId id="348" r:id="rId36"/>
    <p:sldId id="349" r:id="rId37"/>
    <p:sldId id="262" r:id="rId38"/>
    <p:sldId id="265" r:id="rId39"/>
    <p:sldId id="35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3434"/>
    <a:srgbClr val="2F2C34"/>
    <a:srgbClr val="3A3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013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7B82F9-65DB-17E9-49EE-DCA4A780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D9B276-DE25-4969-450F-22AF8E2E51F5}"/>
              </a:ext>
            </a:extLst>
          </p:cNvPr>
          <p:cNvSpPr txBox="1"/>
          <p:nvPr/>
        </p:nvSpPr>
        <p:spPr>
          <a:xfrm>
            <a:off x="533400" y="5562600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  I   R   U   S   I</a:t>
            </a:r>
          </a:p>
        </p:txBody>
      </p:sp>
    </p:spTree>
    <p:extLst>
      <p:ext uri="{BB962C8B-B14F-4D97-AF65-F5344CB8AC3E}">
        <p14:creationId xmlns:p14="http://schemas.microsoft.com/office/powerpoint/2010/main" val="2571732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84AF3-2BFB-9605-F71B-F568B6C7F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14AA4B-A6D6-E695-6EBE-4E2685088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76200"/>
            <a:ext cx="1614669" cy="161466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0D77C1-C9FA-BF58-109F-81EDDC742A2C}"/>
              </a:ext>
            </a:extLst>
          </p:cNvPr>
          <p:cNvSpPr txBox="1">
            <a:spLocks/>
          </p:cNvSpPr>
          <p:nvPr/>
        </p:nvSpPr>
        <p:spPr>
          <a:xfrm>
            <a:off x="1279693" y="1896982"/>
            <a:ext cx="8917252" cy="457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altLang="en-US" sz="2000" dirty="0">
                <a:latin typeface="Palatino Linotype" panose="02040502050505030304" pitchFamily="18" charset="0"/>
              </a:rPr>
              <a:t>Slepljivanje inficiranih ćelija i formiranje </a:t>
            </a:r>
            <a:r>
              <a:rPr lang="sr-Latn-RS" altLang="en-US" sz="2000" b="1" dirty="0">
                <a:latin typeface="Palatino Linotype" panose="02040502050505030304" pitchFamily="18" charset="0"/>
              </a:rPr>
              <a:t>sincicijuma </a:t>
            </a:r>
            <a:r>
              <a:rPr lang="sr-Latn-RS" altLang="en-US" sz="2000" dirty="0">
                <a:latin typeface="Palatino Linotype" panose="02040502050505030304" pitchFamily="18" charset="0"/>
              </a:rPr>
              <a:t>- </a:t>
            </a:r>
            <a:r>
              <a:rPr lang="sr-Latn-RS" altLang="en-US" sz="2000" b="1" dirty="0">
                <a:latin typeface="Palatino Linotype" panose="02040502050505030304" pitchFamily="18" charset="0"/>
              </a:rPr>
              <a:t>džinovske ćelij</a:t>
            </a:r>
            <a:r>
              <a:rPr lang="sr-Latn-BA" altLang="en-US" sz="2000" b="1" dirty="0">
                <a:latin typeface="Palatino Linotype" panose="02040502050505030304" pitchFamily="18" charset="0"/>
              </a:rPr>
              <a:t>e</a:t>
            </a:r>
            <a:endParaRPr lang="en-US" altLang="en-US" sz="2000" dirty="0">
              <a:latin typeface="Palatino Linotype" panose="02040502050505030304" pitchFamily="18" charset="0"/>
            </a:endParaRPr>
          </a:p>
          <a:p>
            <a:endParaRPr lang="en-US" altLang="en-US" sz="20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1A6701-9D7A-EDD5-F76F-ABE42B3636E0}"/>
              </a:ext>
            </a:extLst>
          </p:cNvPr>
          <p:cNvSpPr txBox="1">
            <a:spLocks/>
          </p:cNvSpPr>
          <p:nvPr/>
        </p:nvSpPr>
        <p:spPr>
          <a:xfrm>
            <a:off x="1667541" y="228600"/>
            <a:ext cx="8141556" cy="15916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RS" b="1" dirty="0">
                <a:solidFill>
                  <a:srgbClr val="9D2512"/>
                </a:solidFill>
                <a:latin typeface="Palatino Linotype" panose="02040502050505030304" pitchFamily="18" charset="0"/>
              </a:rPr>
              <a:t>Umnožavanje herpesvirusa u kulturi tkiva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B61EC9E-A6C3-AFB9-8BAE-DAF1C5A22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46" y="2491590"/>
            <a:ext cx="4342859" cy="422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713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2E4F5-4F00-2D1E-9F58-E491E91AA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5C8E26-EC89-750E-2076-9E965DE89DC4}"/>
              </a:ext>
            </a:extLst>
          </p:cNvPr>
          <p:cNvSpPr/>
          <p:nvPr/>
        </p:nvSpPr>
        <p:spPr>
          <a:xfrm>
            <a:off x="148937" y="1078825"/>
            <a:ext cx="3415145" cy="3183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7893BE-1C73-E771-76AA-76A89463A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1536386" cy="1536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BF716D-8A2F-E550-1215-F74A34F18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80776"/>
            <a:ext cx="2159906" cy="2159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8CB87B-D0E9-842F-37F9-7E4B20CF2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0" y="3429000"/>
            <a:ext cx="1287745" cy="1107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276B1-A319-4ACD-63FD-5B655B2E24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1468"/>
            <a:ext cx="1614669" cy="1614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F320DF-8961-71E3-81F2-9748BB2BFE51}"/>
              </a:ext>
            </a:extLst>
          </p:cNvPr>
          <p:cNvSpPr txBox="1"/>
          <p:nvPr/>
        </p:nvSpPr>
        <p:spPr>
          <a:xfrm>
            <a:off x="3810000" y="50998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MIKROSKOPIJA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SVETLOSNA (NUKLEARNA INKLUZIONA TELAŠCA)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ELEKTRONSKA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9A4CD-25AB-79ED-49CB-FC693B69455F}"/>
              </a:ext>
            </a:extLst>
          </p:cNvPr>
          <p:cNvSpPr txBox="1"/>
          <p:nvPr/>
        </p:nvSpPr>
        <p:spPr>
          <a:xfrm>
            <a:off x="3200400" y="1967519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IZOLACIJA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KULTURA TKIVA (SINCICIJUM)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EMBRIONIRANA JAJA (HORIOALANTOISNA MEMBRANA)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LAB. ŽIVOTINJE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78A8A0-0EBA-03B9-74A0-813EEC55FF33}"/>
              </a:ext>
            </a:extLst>
          </p:cNvPr>
          <p:cNvSpPr txBox="1"/>
          <p:nvPr/>
        </p:nvSpPr>
        <p:spPr>
          <a:xfrm>
            <a:off x="3276600" y="3522106"/>
            <a:ext cx="716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IMUNOLOŠKE  METODE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ELISA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VNT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IMUNOFLUORESCENCIJA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AGID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DF65C-9264-0F97-8BE8-D2AD6FC9C689}"/>
              </a:ext>
            </a:extLst>
          </p:cNvPr>
          <p:cNvSpPr txBox="1"/>
          <p:nvPr/>
        </p:nvSpPr>
        <p:spPr>
          <a:xfrm>
            <a:off x="3352800" y="5370583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MOLEKULARNE METODE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PCR (AKTIVNA I LATENTNA INFEKCIJA)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SEKVENCIRANJE</a:t>
            </a:r>
          </a:p>
        </p:txBody>
      </p:sp>
    </p:spTree>
    <p:extLst>
      <p:ext uri="{BB962C8B-B14F-4D97-AF65-F5344CB8AC3E}">
        <p14:creationId xmlns:p14="http://schemas.microsoft.com/office/powerpoint/2010/main" val="300354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FE3D46-8F12-1999-0D14-CADA8E6BF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4"/>
          <a:stretch>
            <a:fillRect/>
          </a:stretch>
        </p:blipFill>
        <p:spPr>
          <a:xfrm>
            <a:off x="1881447" y="0"/>
            <a:ext cx="1030709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2C74F5-F023-2587-9880-BC601DC4BB1F}"/>
              </a:ext>
            </a:extLst>
          </p:cNvPr>
          <p:cNvSpPr/>
          <p:nvPr/>
        </p:nvSpPr>
        <p:spPr>
          <a:xfrm>
            <a:off x="1524998" y="952423"/>
            <a:ext cx="10438402" cy="13716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BA8AD-6C52-C9B7-ED59-5C8334208A08}"/>
              </a:ext>
            </a:extLst>
          </p:cNvPr>
          <p:cNvSpPr txBox="1"/>
          <p:nvPr/>
        </p:nvSpPr>
        <p:spPr>
          <a:xfrm>
            <a:off x="304800" y="1253502"/>
            <a:ext cx="1165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dirty="0">
                <a:latin typeface="Palatino Linotype" panose="02040502050505030304" pitchFamily="18" charset="0"/>
              </a:rPr>
              <a:t>P   A   R   A   M   Y   X   O   V   I   R   I   D   A   E</a:t>
            </a:r>
            <a:endParaRPr lang="en-US" sz="4400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CFFE69-9134-9D34-C9D8-317A180BB690}"/>
              </a:ext>
            </a:extLst>
          </p:cNvPr>
          <p:cNvSpPr/>
          <p:nvPr/>
        </p:nvSpPr>
        <p:spPr>
          <a:xfrm>
            <a:off x="4596592" y="3289333"/>
            <a:ext cx="4876800" cy="291849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450F7-17FB-10FB-22D5-3547CC328FFC}"/>
              </a:ext>
            </a:extLst>
          </p:cNvPr>
          <p:cNvSpPr txBox="1"/>
          <p:nvPr/>
        </p:nvSpPr>
        <p:spPr>
          <a:xfrm>
            <a:off x="4065194" y="3568667"/>
            <a:ext cx="57380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Virus goveđe kuge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Virus kuge malih preživara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Virus štenećaka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Virus Newcastle bolesti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Svinjski rubulavirus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Virus parainfluence</a:t>
            </a:r>
          </a:p>
          <a:p>
            <a:pPr algn="ctr"/>
            <a:r>
              <a:rPr lang="en-US" b="1" dirty="0" err="1">
                <a:latin typeface="Palatino Linotype" panose="02040502050505030304" pitchFamily="18" charset="0"/>
              </a:rPr>
              <a:t>Goveđi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respiratorni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sincicijalni</a:t>
            </a:r>
            <a:r>
              <a:rPr lang="en-US" b="1" dirty="0">
                <a:latin typeface="Palatino Linotype" panose="02040502050505030304" pitchFamily="18" charset="0"/>
              </a:rPr>
              <a:t> virus</a:t>
            </a:r>
            <a:endParaRPr lang="sr-Latn-RS" b="1" dirty="0">
              <a:latin typeface="Palatino Linotype" panose="02040502050505030304" pitchFamily="18" charset="0"/>
            </a:endParaRPr>
          </a:p>
          <a:p>
            <a:pPr algn="ctr"/>
            <a:r>
              <a:rPr lang="en-US" b="1" dirty="0">
                <a:latin typeface="Palatino Linotype" panose="02040502050505030304" pitchFamily="18" charset="0"/>
              </a:rPr>
              <a:t>Virus </a:t>
            </a:r>
            <a:r>
              <a:rPr lang="en-US" b="1" dirty="0" err="1">
                <a:latin typeface="Palatino Linotype" panose="02040502050505030304" pitchFamily="18" charset="0"/>
              </a:rPr>
              <a:t>rinotraheitisa</a:t>
            </a:r>
            <a:r>
              <a:rPr lang="en-US" b="1" dirty="0">
                <a:latin typeface="Palatino Linotype" panose="02040502050505030304" pitchFamily="18" charset="0"/>
              </a:rPr>
              <a:t> </a:t>
            </a:r>
            <a:r>
              <a:rPr lang="en-US" b="1" dirty="0" err="1">
                <a:latin typeface="Palatino Linotype" panose="02040502050505030304" pitchFamily="18" charset="0"/>
              </a:rPr>
              <a:t>ćuraka</a:t>
            </a:r>
            <a:endParaRPr lang="sr-Latn-RS" b="1" dirty="0">
              <a:latin typeface="Palatino Linotype" panose="02040502050505030304" pitchFamily="18" charset="0"/>
            </a:endParaRP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350616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5273C-5FA4-AD2B-B633-16E87C91A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30648"/>
            <a:ext cx="5943600" cy="385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206A8-3965-5170-7DAB-954306F27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0648"/>
            <a:ext cx="4038600" cy="38454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2705D3-2A52-50C7-AC10-089CE11127E5}"/>
              </a:ext>
            </a:extLst>
          </p:cNvPr>
          <p:cNvSpPr txBox="1"/>
          <p:nvPr/>
        </p:nvSpPr>
        <p:spPr>
          <a:xfrm>
            <a:off x="2057400" y="16155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latin typeface="Palatino Linotype" panose="02040502050505030304" pitchFamily="18" charset="0"/>
              </a:rPr>
              <a:t>ATIPIČNA KUGA ŽIVINE</a:t>
            </a:r>
          </a:p>
          <a:p>
            <a:pPr algn="ctr"/>
            <a:r>
              <a:rPr lang="sr-Latn-RS" sz="2400" dirty="0">
                <a:latin typeface="Palatino Linotype" panose="02040502050505030304" pitchFamily="18" charset="0"/>
              </a:rPr>
              <a:t>VIRUS NEWCASTLE BOLESTI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3CC724-7A52-AE5E-2159-90FF03FD0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811" y="4041330"/>
            <a:ext cx="4314825" cy="2830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2E021E-FA0E-B0D1-160A-28A2ECE667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200" y="5164975"/>
            <a:ext cx="1219200" cy="1706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CFA239-69EA-8E01-20B0-EC0B949652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15" y="4038719"/>
            <a:ext cx="4228096" cy="281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58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9B9314-126F-45ED-2A6C-78A3CCAF2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" y="152400"/>
            <a:ext cx="12192000" cy="1035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6C369-5CB2-E95D-1B91-2DDC5ADB9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862"/>
            <a:ext cx="12192000" cy="44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23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FDAF58-9A9C-CE3D-C80D-6FE1008A3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" y="1600200"/>
            <a:ext cx="12192000" cy="49828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0925D1-4F8A-A46C-3DDC-A3067C671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" y="152400"/>
            <a:ext cx="12192000" cy="10359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B7DC92-664E-1DDC-C15D-B67E52530396}"/>
              </a:ext>
            </a:extLst>
          </p:cNvPr>
          <p:cNvSpPr/>
          <p:nvPr/>
        </p:nvSpPr>
        <p:spPr>
          <a:xfrm>
            <a:off x="4267200" y="5029200"/>
            <a:ext cx="3810000" cy="6485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8DC7C0-332C-3D86-F2C6-6D267BDD4A71}"/>
              </a:ext>
            </a:extLst>
          </p:cNvPr>
          <p:cNvSpPr/>
          <p:nvPr/>
        </p:nvSpPr>
        <p:spPr>
          <a:xfrm>
            <a:off x="76200" y="5562600"/>
            <a:ext cx="2438400" cy="304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84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13363-F395-F2A0-DCB3-D1ECDE218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BE26A5-D536-09A6-7C0F-F817A6490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48" y="1569523"/>
            <a:ext cx="5912985" cy="487924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78F900-7B4E-6D39-74BA-295C0F0E74FB}"/>
              </a:ext>
            </a:extLst>
          </p:cNvPr>
          <p:cNvSpPr/>
          <p:nvPr/>
        </p:nvSpPr>
        <p:spPr>
          <a:xfrm>
            <a:off x="6096000" y="1219200"/>
            <a:ext cx="3200400" cy="17993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F2795E-049F-CCD0-FCE2-477649299605}"/>
              </a:ext>
            </a:extLst>
          </p:cNvPr>
          <p:cNvSpPr txBox="1">
            <a:spLocks/>
          </p:cNvSpPr>
          <p:nvPr/>
        </p:nvSpPr>
        <p:spPr>
          <a:xfrm>
            <a:off x="1667540" y="228600"/>
            <a:ext cx="9305259" cy="15916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RS" b="1" dirty="0">
                <a:solidFill>
                  <a:srgbClr val="9D2512"/>
                </a:solidFill>
                <a:latin typeface="Palatino Linotype" panose="02040502050505030304" pitchFamily="18" charset="0"/>
              </a:rPr>
              <a:t>Izolacija u embrioniranim jajima</a:t>
            </a:r>
            <a:endParaRPr lang="en-US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522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Isidora\Desktop\4-Figure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8" y="609600"/>
            <a:ext cx="12063167" cy="46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BF7B19-C723-92B8-83E8-E3FB6CD9C3DC}"/>
              </a:ext>
            </a:extLst>
          </p:cNvPr>
          <p:cNvSpPr txBox="1"/>
          <p:nvPr/>
        </p:nvSpPr>
        <p:spPr>
          <a:xfrm>
            <a:off x="1752600" y="57150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dirty="0">
                <a:latin typeface="Palatino Linotype" panose="02040502050505030304" pitchFamily="18" charset="0"/>
              </a:rPr>
              <a:t>Smrt </a:t>
            </a:r>
            <a:r>
              <a:rPr lang="en-US" dirty="0">
                <a:latin typeface="Palatino Linotype" panose="02040502050505030304" pitchFamily="18" charset="0"/>
              </a:rPr>
              <a:t>za </a:t>
            </a:r>
            <a:r>
              <a:rPr lang="en-US" dirty="0" err="1">
                <a:latin typeface="Palatino Linotype" panose="02040502050505030304" pitchFamily="18" charset="0"/>
              </a:rPr>
              <a:t>dva</a:t>
            </a:r>
            <a:r>
              <a:rPr lang="en-US" dirty="0">
                <a:latin typeface="Palatino Linotype" panose="02040502050505030304" pitchFamily="18" charset="0"/>
              </a:rPr>
              <a:t> do </a:t>
            </a:r>
            <a:r>
              <a:rPr lang="en-US" dirty="0" err="1">
                <a:latin typeface="Palatino Linotype" panose="02040502050505030304" pitchFamily="18" charset="0"/>
              </a:rPr>
              <a:t>šest</a:t>
            </a:r>
            <a:r>
              <a:rPr lang="en-US" dirty="0">
                <a:latin typeface="Palatino Linotype" panose="02040502050505030304" pitchFamily="18" charset="0"/>
              </a:rPr>
              <a:t> dana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Kr</a:t>
            </a:r>
            <a:r>
              <a:rPr lang="en-US" dirty="0" err="1">
                <a:latin typeface="Palatino Linotype" panose="02040502050505030304" pitchFamily="18" charset="0"/>
              </a:rPr>
              <a:t>va</a:t>
            </a:r>
            <a:r>
              <a:rPr lang="sr-Latn-RS" dirty="0">
                <a:latin typeface="Palatino Linotype" panose="02040502050505030304" pitchFamily="18" charset="0"/>
              </a:rPr>
              <a:t>r</a:t>
            </a:r>
            <a:r>
              <a:rPr lang="en-US" dirty="0" err="1">
                <a:latin typeface="Palatino Linotype" panose="02040502050505030304" pitchFamily="18" charset="0"/>
              </a:rPr>
              <a:t>enj</a:t>
            </a:r>
            <a:r>
              <a:rPr lang="sr-Latn-RS" dirty="0">
                <a:latin typeface="Palatino Linotype" panose="02040502050505030304" pitchFamily="18" charset="0"/>
              </a:rPr>
              <a:t>e,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edem</a:t>
            </a:r>
            <a:r>
              <a:rPr lang="sr-Latn-RS" dirty="0">
                <a:latin typeface="Palatino Linotype" panose="02040502050505030304" pitchFamily="18" charset="0"/>
              </a:rPr>
              <a:t>i</a:t>
            </a:r>
            <a:r>
              <a:rPr lang="en-US" dirty="0">
                <a:latin typeface="Palatino Linotype" panose="02040502050505030304" pitchFamily="18" charset="0"/>
              </a:rPr>
              <a:t>, </a:t>
            </a:r>
            <a:r>
              <a:rPr lang="en-US" dirty="0" err="1">
                <a:latin typeface="Palatino Linotype" panose="02040502050505030304" pitchFamily="18" charset="0"/>
              </a:rPr>
              <a:t>hiperemij</a:t>
            </a:r>
            <a:r>
              <a:rPr lang="sr-Latn-RS" dirty="0">
                <a:latin typeface="Palatino Linotype" panose="02040502050505030304" pitchFamily="18" charset="0"/>
              </a:rPr>
              <a:t>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krvnih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sudova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žumancetne</a:t>
            </a:r>
            <a:r>
              <a:rPr lang="sr-Latn-R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kese</a:t>
            </a:r>
            <a:r>
              <a:rPr lang="sr-Latn-RS" dirty="0">
                <a:latin typeface="Palatino Linotype" panose="02040502050505030304" pitchFamily="18" charset="0"/>
              </a:rPr>
              <a:t>…</a:t>
            </a:r>
            <a:endParaRPr lang="en-US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421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54CA8D-4E23-41EA-2A76-5D51C7729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581521"/>
            <a:ext cx="12192000" cy="4858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099F3B-E891-FA55-C0B4-86FC9D3DA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4" y="152400"/>
            <a:ext cx="12192000" cy="103596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422D8E-3A53-6522-0ED2-25812BCCCEFE}"/>
              </a:ext>
            </a:extLst>
          </p:cNvPr>
          <p:cNvSpPr/>
          <p:nvPr/>
        </p:nvSpPr>
        <p:spPr>
          <a:xfrm>
            <a:off x="3962400" y="5791200"/>
            <a:ext cx="3810000" cy="6485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7B753D-9E9F-1C19-9770-786B8727C520}"/>
              </a:ext>
            </a:extLst>
          </p:cNvPr>
          <p:cNvSpPr/>
          <p:nvPr/>
        </p:nvSpPr>
        <p:spPr>
          <a:xfrm>
            <a:off x="4187536" y="1429121"/>
            <a:ext cx="3810000" cy="6485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49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B9A04-FA88-951E-6ABD-FB686909A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16A80C-D94F-2F28-BD8C-D4ADB2C518A4}"/>
              </a:ext>
            </a:extLst>
          </p:cNvPr>
          <p:cNvSpPr txBox="1"/>
          <p:nvPr/>
        </p:nvSpPr>
        <p:spPr>
          <a:xfrm>
            <a:off x="723900" y="207818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b="1" dirty="0">
                <a:latin typeface="Palatino Linotype" panose="02040502050505030304" pitchFamily="18" charset="0"/>
              </a:rPr>
              <a:t>   </a:t>
            </a:r>
            <a:r>
              <a:rPr lang="sr-Latn-R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  M   U   N   O   L   O   Š   K   E        M   E   T   O   D   E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08DBB-F45A-6E50-38AA-FC240D189305}"/>
              </a:ext>
            </a:extLst>
          </p:cNvPr>
          <p:cNvSpPr txBox="1"/>
          <p:nvPr/>
        </p:nvSpPr>
        <p:spPr>
          <a:xfrm>
            <a:off x="3581400" y="914400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HEMAGLUTINACIJA (I HEMIINHIBICIJA)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59393-617E-FD0D-12FF-CE13B357096F}"/>
              </a:ext>
            </a:extLst>
          </p:cNvPr>
          <p:cNvSpPr txBox="1"/>
          <p:nvPr/>
        </p:nvSpPr>
        <p:spPr>
          <a:xfrm>
            <a:off x="0" y="1777305"/>
            <a:ext cx="12763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Hemaglutinacija je t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est koji se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zasniva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na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sposobnosti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nekih</a:t>
            </a:r>
            <a:endParaRPr lang="sr-Latn-R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virusa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da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aglutiniraju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eritrocite</a:t>
            </a:r>
            <a:endParaRPr lang="sr-Latn-RS" sz="2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sr-Latn-RS" sz="2400" b="1" dirty="0">
                <a:latin typeface="Palatino Linotype" panose="02040502050505030304" pitchFamily="18" charset="0"/>
              </a:rPr>
              <a:t>NIJE IMUNOLOŠKA METODA</a:t>
            </a:r>
            <a:endParaRPr lang="en-US" sz="2400" b="1" dirty="0">
              <a:latin typeface="Palatino Linotype" panose="02040502050505030304" pitchFamily="18" charset="0"/>
            </a:endParaRPr>
          </a:p>
          <a:p>
            <a:endParaRPr lang="en-US" sz="3600" dirty="0">
              <a:solidFill>
                <a:srgbClr val="FFFF00"/>
              </a:solidFill>
              <a:latin typeface="Candara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269AA-53A0-D56C-783F-6C9E7A018E8A}"/>
              </a:ext>
            </a:extLst>
          </p:cNvPr>
          <p:cNvSpPr txBox="1"/>
          <p:nvPr/>
        </p:nvSpPr>
        <p:spPr>
          <a:xfrm>
            <a:off x="3581400" y="320040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latin typeface="Palatino Linotype" panose="02040502050505030304" pitchFamily="18" charset="0"/>
              </a:rPr>
              <a:t>Hemaglutinabilni virusi:</a:t>
            </a:r>
          </a:p>
          <a:p>
            <a:pPr algn="ctr"/>
            <a:r>
              <a:rPr lang="sr-Latn-RS" sz="2400" i="1" dirty="0">
                <a:latin typeface="Palatino Linotype" panose="02040502050505030304" pitchFamily="18" charset="0"/>
              </a:rPr>
              <a:t>Orthomyxoviridae</a:t>
            </a:r>
            <a:endParaRPr lang="en-US" sz="2400" i="1" dirty="0">
              <a:latin typeface="Palatino Linotype" panose="02040502050505030304" pitchFamily="18" charset="0"/>
            </a:endParaRPr>
          </a:p>
          <a:p>
            <a:pPr algn="ctr"/>
            <a:r>
              <a:rPr lang="sr-Latn-RS" sz="2400" i="1" dirty="0">
                <a:latin typeface="Palatino Linotype" panose="02040502050505030304" pitchFamily="18" charset="0"/>
              </a:rPr>
              <a:t>Paramyxoviridae</a:t>
            </a:r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81325" y="4954726"/>
            <a:ext cx="6019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latin typeface="Candara" pitchFamily="34" charset="0"/>
              </a:rPr>
              <a:t>Hemaglutinacioni titar virusa je najveće razređenje virusa koje dovodi do </a:t>
            </a:r>
            <a:r>
              <a:rPr lang="en-US" sz="2400" b="1" dirty="0" err="1">
                <a:latin typeface="Candara" pitchFamily="34" charset="0"/>
              </a:rPr>
              <a:t>pozitivne</a:t>
            </a:r>
            <a:r>
              <a:rPr lang="en-US" sz="2400" b="1" dirty="0">
                <a:latin typeface="Candara" pitchFamily="34" charset="0"/>
              </a:rPr>
              <a:t> r-je</a:t>
            </a:r>
            <a:r>
              <a:rPr lang="sr-Latn-RS" sz="2400" b="1" dirty="0">
                <a:latin typeface="Candara" pitchFamily="34" charset="0"/>
              </a:rPr>
              <a:t> hemaglutinacije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1325A-2A9C-DEB8-311B-DC1B23CE6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11" y="2025254"/>
            <a:ext cx="1523695" cy="1523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F588CE-E397-70CC-D336-44A89D287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80699"/>
            <a:ext cx="2143125" cy="2143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6382C1-5D44-691C-8732-28CA5129D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416" y="2268444"/>
            <a:ext cx="2143125" cy="2143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77E35A-56C1-7D16-EC80-A542EA8AC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2" r="52147" b="15675"/>
          <a:stretch>
            <a:fillRect/>
          </a:stretch>
        </p:blipFill>
        <p:spPr>
          <a:xfrm>
            <a:off x="601909" y="852066"/>
            <a:ext cx="1025542" cy="990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C600A8-8D3B-E452-0147-0C4A39764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978" y="4925827"/>
            <a:ext cx="1523695" cy="1523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82EB61-310C-690F-E2C4-765DD16A3E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70" r="44989"/>
          <a:stretch>
            <a:fillRect/>
          </a:stretch>
        </p:blipFill>
        <p:spPr>
          <a:xfrm>
            <a:off x="460358" y="5718847"/>
            <a:ext cx="838200" cy="10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A0310-4278-BC61-1996-87BBD2B8D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98" y="0"/>
            <a:ext cx="106739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EFF616-C9B5-6784-3431-F886B70A1CF0}"/>
              </a:ext>
            </a:extLst>
          </p:cNvPr>
          <p:cNvSpPr/>
          <p:nvPr/>
        </p:nvSpPr>
        <p:spPr>
          <a:xfrm>
            <a:off x="4495800" y="2686005"/>
            <a:ext cx="4876800" cy="394549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660DB-B914-67E0-D7A8-EFD99A986CA8}"/>
              </a:ext>
            </a:extLst>
          </p:cNvPr>
          <p:cNvSpPr txBox="1"/>
          <p:nvPr/>
        </p:nvSpPr>
        <p:spPr>
          <a:xfrm>
            <a:off x="4038600" y="2845852"/>
            <a:ext cx="57380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Virus </a:t>
            </a:r>
            <a:r>
              <a:rPr lang="en-US" sz="2000" b="1" dirty="0" err="1">
                <a:latin typeface="Palatino Linotype" panose="02040502050505030304" pitchFamily="18" charset="0"/>
              </a:rPr>
              <a:t>vakcinije</a:t>
            </a:r>
            <a:endParaRPr lang="en-US" sz="2000" b="1" dirty="0">
              <a:latin typeface="Palatino Linotype" panose="02040502050505030304" pitchFamily="18" charset="0"/>
            </a:endParaRPr>
          </a:p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Virus </a:t>
            </a:r>
            <a:r>
              <a:rPr lang="en-US" sz="2000" b="1" dirty="0" err="1">
                <a:latin typeface="Palatino Linotype" panose="02040502050505030304" pitchFamily="18" charset="0"/>
              </a:rPr>
              <a:t>boginja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latin typeface="Palatino Linotype" panose="02040502050505030304" pitchFamily="18" charset="0"/>
              </a:rPr>
              <a:t>krava</a:t>
            </a:r>
            <a:endParaRPr lang="en-US" sz="2000" b="1" dirty="0">
              <a:latin typeface="Palatino Linotype" panose="02040502050505030304" pitchFamily="18" charset="0"/>
            </a:endParaRPr>
          </a:p>
          <a:p>
            <a:pPr algn="ctr"/>
            <a:r>
              <a:rPr lang="en-US" sz="2000" b="1" dirty="0" err="1">
                <a:latin typeface="Palatino Linotype" panose="02040502050505030304" pitchFamily="18" charset="0"/>
              </a:rPr>
              <a:t>Pseudopoksvirus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latin typeface="Palatino Linotype" panose="02040502050505030304" pitchFamily="18" charset="0"/>
              </a:rPr>
              <a:t>krava</a:t>
            </a:r>
            <a:endParaRPr lang="en-US" sz="2000" b="1" dirty="0">
              <a:latin typeface="Palatino Linotype" panose="02040502050505030304" pitchFamily="18" charset="0"/>
            </a:endParaRPr>
          </a:p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Virus </a:t>
            </a:r>
            <a:r>
              <a:rPr lang="en-US" sz="2000" b="1" dirty="0" err="1">
                <a:latin typeface="Palatino Linotype" panose="02040502050505030304" pitchFamily="18" charset="0"/>
              </a:rPr>
              <a:t>papularnog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latin typeface="Palatino Linotype" panose="02040502050505030304" pitchFamily="18" charset="0"/>
              </a:rPr>
              <a:t>stomatitisa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latin typeface="Palatino Linotype" panose="02040502050505030304" pitchFamily="18" charset="0"/>
              </a:rPr>
              <a:t>goveda</a:t>
            </a:r>
            <a:endParaRPr lang="en-US" sz="2000" b="1" dirty="0">
              <a:latin typeface="Palatino Linotype" panose="02040502050505030304" pitchFamily="18" charset="0"/>
            </a:endParaRPr>
          </a:p>
          <a:p>
            <a:pPr algn="ctr"/>
            <a:r>
              <a:rPr lang="en-US" sz="2000" b="1" dirty="0">
                <a:latin typeface="Palatino Linotype" panose="02040502050505030304" pitchFamily="18" charset="0"/>
              </a:rPr>
              <a:t>Virus </a:t>
            </a:r>
            <a:r>
              <a:rPr lang="en-US" sz="2000" b="1" dirty="0" err="1">
                <a:latin typeface="Palatino Linotype" panose="02040502050505030304" pitchFamily="18" charset="0"/>
              </a:rPr>
              <a:t>kontagiozne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  <a:r>
              <a:rPr lang="en-US" sz="2000" b="1" dirty="0" err="1">
                <a:latin typeface="Palatino Linotype" panose="02040502050505030304" pitchFamily="18" charset="0"/>
              </a:rPr>
              <a:t>ektime</a:t>
            </a:r>
            <a:endParaRPr lang="en-US" sz="2000" b="1" dirty="0">
              <a:latin typeface="Palatino Linotype" panose="02040502050505030304" pitchFamily="18" charset="0"/>
            </a:endParaRPr>
          </a:p>
          <a:p>
            <a:pPr algn="ctr"/>
            <a:r>
              <a:rPr lang="en-US" sz="2000" b="1" dirty="0" err="1">
                <a:latin typeface="Palatino Linotype" panose="02040502050505030304" pitchFamily="18" charset="0"/>
              </a:rPr>
              <a:t>Poksvirus</a:t>
            </a:r>
            <a:r>
              <a:rPr lang="en-US" sz="2000" b="1" dirty="0">
                <a:latin typeface="Palatino Linotype" panose="02040502050505030304" pitchFamily="18" charset="0"/>
              </a:rPr>
              <a:t> mi</a:t>
            </a:r>
            <a:r>
              <a:rPr lang="sr-Latn-RS" sz="2000" b="1" dirty="0">
                <a:latin typeface="Palatino Linotype" panose="02040502050505030304" pitchFamily="18" charset="0"/>
              </a:rPr>
              <a:t>ševa</a:t>
            </a:r>
          </a:p>
          <a:p>
            <a:pPr algn="ctr"/>
            <a:r>
              <a:rPr lang="sr-Latn-RS" sz="2000" b="1" dirty="0">
                <a:latin typeface="Palatino Linotype" panose="02040502050505030304" pitchFamily="18" charset="0"/>
              </a:rPr>
              <a:t>Virus boginja ovaca i koza</a:t>
            </a:r>
          </a:p>
          <a:p>
            <a:pPr algn="ctr"/>
            <a:r>
              <a:rPr lang="sr-Latn-RS" sz="2000" b="1" dirty="0">
                <a:latin typeface="Palatino Linotype" panose="02040502050505030304" pitchFamily="18" charset="0"/>
              </a:rPr>
              <a:t>Virus zarazne kvrgavosti kože</a:t>
            </a:r>
          </a:p>
          <a:p>
            <a:pPr algn="ctr"/>
            <a:r>
              <a:rPr lang="sr-Latn-RS" sz="2000" b="1" dirty="0">
                <a:latin typeface="Palatino Linotype" panose="02040502050505030304" pitchFamily="18" charset="0"/>
              </a:rPr>
              <a:t>Virus boginja svinja</a:t>
            </a:r>
          </a:p>
          <a:p>
            <a:pPr algn="ctr"/>
            <a:r>
              <a:rPr lang="sr-Latn-RS" sz="2000" b="1" dirty="0">
                <a:latin typeface="Palatino Linotype" panose="02040502050505030304" pitchFamily="18" charset="0"/>
              </a:rPr>
              <a:t>Virus boginja živine</a:t>
            </a:r>
          </a:p>
          <a:p>
            <a:pPr algn="ctr"/>
            <a:r>
              <a:rPr lang="sr-Latn-RS" sz="2000" b="1" dirty="0">
                <a:latin typeface="Palatino Linotype" panose="02040502050505030304" pitchFamily="18" charset="0"/>
              </a:rPr>
              <a:t>Virus miksomatoze</a:t>
            </a:r>
          </a:p>
          <a:p>
            <a:pPr algn="ctr"/>
            <a:r>
              <a:rPr lang="sr-Latn-RS" sz="2000" b="1" dirty="0">
                <a:latin typeface="Palatino Linotype" panose="02040502050505030304" pitchFamily="18" charset="0"/>
              </a:rPr>
              <a:t>Virus fibroma</a:t>
            </a:r>
            <a:endParaRPr lang="en-US" sz="2000" b="1" dirty="0">
              <a:latin typeface="Palatino Linotype" panose="020405020505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70DE2D-4800-50D7-62F5-19E148A1F614}"/>
              </a:ext>
            </a:extLst>
          </p:cNvPr>
          <p:cNvSpPr/>
          <p:nvPr/>
        </p:nvSpPr>
        <p:spPr>
          <a:xfrm>
            <a:off x="1524998" y="952423"/>
            <a:ext cx="6323602" cy="13716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C6AB3-3C72-FEFF-A140-1BE8285F4AA6}"/>
              </a:ext>
            </a:extLst>
          </p:cNvPr>
          <p:cNvSpPr txBox="1"/>
          <p:nvPr/>
        </p:nvSpPr>
        <p:spPr>
          <a:xfrm>
            <a:off x="152400" y="1283232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dirty="0">
                <a:latin typeface="Palatino Linotype" panose="02040502050505030304" pitchFamily="18" charset="0"/>
              </a:rPr>
              <a:t>P   O   X   V   I   R   I   D   A   E</a:t>
            </a:r>
            <a:endParaRPr lang="en-US" sz="4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88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0" y="152400"/>
            <a:ext cx="12573000" cy="457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dirty="0">
                <a:latin typeface="Palatino Linotype" panose="02040502050505030304" pitchFamily="18" charset="0"/>
              </a:rPr>
              <a:t>+ reakcija</a:t>
            </a:r>
            <a:r>
              <a:rPr lang="en-US" dirty="0">
                <a:latin typeface="Palatino Linotype" panose="02040502050505030304" pitchFamily="18" charset="0"/>
              </a:rPr>
              <a:t>: </a:t>
            </a:r>
            <a:r>
              <a:rPr lang="sr-Latn-RS" dirty="0">
                <a:latin typeface="Palatino Linotype" panose="02040502050505030304" pitchFamily="18" charset="0"/>
              </a:rPr>
              <a:t>narezuckan talog koji prekriva celo dno</a:t>
            </a:r>
          </a:p>
          <a:p>
            <a:pPr marL="0" indent="0" algn="ctr">
              <a:buNone/>
            </a:pPr>
            <a:r>
              <a:rPr lang="sr-Latn-RS" dirty="0">
                <a:latin typeface="Palatino Linotype" panose="02040502050505030304" pitchFamily="18" charset="0"/>
              </a:rPr>
              <a:t>- reakcija</a:t>
            </a:r>
            <a:r>
              <a:rPr lang="en-US" dirty="0">
                <a:latin typeface="Palatino Linotype" panose="02040502050505030304" pitchFamily="18" charset="0"/>
              </a:rPr>
              <a:t>: </a:t>
            </a:r>
            <a:r>
              <a:rPr lang="sr-Latn-RS" dirty="0">
                <a:latin typeface="Palatino Linotype" panose="02040502050505030304" pitchFamily="18" charset="0"/>
              </a:rPr>
              <a:t>talog kao dugme</a:t>
            </a:r>
          </a:p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6AF71-58AB-612F-48EA-1977DCB24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17"/>
          <a:stretch>
            <a:fillRect/>
          </a:stretch>
        </p:blipFill>
        <p:spPr>
          <a:xfrm>
            <a:off x="685800" y="1828800"/>
            <a:ext cx="1039246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90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62400" y="14273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dirty="0">
                <a:latin typeface="Palatino Linotype" panose="02040502050505030304" pitchFamily="18" charset="0"/>
              </a:rPr>
              <a:t>HEMIINHIBICIJA</a:t>
            </a:r>
            <a:endParaRPr lang="en-US" sz="3600" dirty="0">
              <a:latin typeface="Palatino Linotype" panose="0204050205050503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8600" y="990600"/>
            <a:ext cx="11429999" cy="457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HI je imunološka reakcija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koja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se 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zasniva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na</a:t>
            </a:r>
            <a:r>
              <a:rPr lang="en-U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tome da s</a:t>
            </a:r>
            <a:r>
              <a:rPr lang="sr-Latn-RS" sz="2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pecifična antitela neutrališu virus i sprečavaju hemaglutinaciju</a:t>
            </a:r>
            <a:endParaRPr lang="en-US" sz="24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0" indent="0" algn="ctr">
              <a:buNone/>
            </a:pPr>
            <a:r>
              <a:rPr lang="en-US" sz="2800" b="1" dirty="0" err="1">
                <a:latin typeface="Palatino Linotype" panose="02040502050505030304" pitchFamily="18" charset="0"/>
              </a:rPr>
              <a:t>Izvodi</a:t>
            </a:r>
            <a:r>
              <a:rPr lang="en-US" sz="2800" b="1" dirty="0">
                <a:latin typeface="Palatino Linotype" panose="02040502050505030304" pitchFamily="18" charset="0"/>
              </a:rPr>
              <a:t> se u </a:t>
            </a:r>
            <a:r>
              <a:rPr lang="en-US" sz="2800" b="1" dirty="0" err="1">
                <a:latin typeface="Palatino Linotype" panose="02040502050505030304" pitchFamily="18" charset="0"/>
              </a:rPr>
              <a:t>cilju</a:t>
            </a:r>
            <a:r>
              <a:rPr lang="en-US" sz="2800" b="1" dirty="0">
                <a:latin typeface="Palatino Linotype" panose="02040502050505030304" pitchFamily="18" charset="0"/>
              </a:rPr>
              <a:t>:</a:t>
            </a:r>
            <a:endParaRPr lang="sr-Latn-RS" sz="2800" b="1" dirty="0">
              <a:latin typeface="Palatino Linotype" panose="02040502050505030304" pitchFamily="18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1. </a:t>
            </a:r>
            <a:r>
              <a:rPr lang="sr-Latn-RS" sz="2400" dirty="0">
                <a:latin typeface="Palatino Linotype" panose="02040502050505030304" pitchFamily="18" charset="0"/>
              </a:rPr>
              <a:t>Identifikacij</a:t>
            </a:r>
            <a:r>
              <a:rPr lang="en-US" sz="2400" dirty="0">
                <a:latin typeface="Palatino Linotype" panose="02040502050505030304" pitchFamily="18" charset="0"/>
              </a:rPr>
              <a:t>e</a:t>
            </a:r>
            <a:r>
              <a:rPr lang="sr-Latn-RS" sz="2400" dirty="0">
                <a:latin typeface="Palatino Linotype" panose="02040502050505030304" pitchFamily="18" charset="0"/>
              </a:rPr>
              <a:t> hemaglutinabilnog virusa</a:t>
            </a:r>
          </a:p>
          <a:p>
            <a:pPr marL="0" indent="0" algn="ctr">
              <a:buNone/>
            </a:pPr>
            <a:r>
              <a:rPr lang="en-US" sz="2400" dirty="0">
                <a:latin typeface="Palatino Linotype" panose="02040502050505030304" pitchFamily="18" charset="0"/>
              </a:rPr>
              <a:t>2. </a:t>
            </a:r>
            <a:r>
              <a:rPr lang="sr-Latn-RS" sz="2400" dirty="0">
                <a:latin typeface="Palatino Linotype" panose="02040502050505030304" pitchFamily="18" charset="0"/>
              </a:rPr>
              <a:t>Utvrđivanj</a:t>
            </a:r>
            <a:r>
              <a:rPr lang="en-US" sz="2400" dirty="0">
                <a:latin typeface="Palatino Linotype" panose="02040502050505030304" pitchFamily="18" charset="0"/>
              </a:rPr>
              <a:t>a</a:t>
            </a:r>
            <a:r>
              <a:rPr lang="sr-Latn-RS" sz="2400" dirty="0">
                <a:latin typeface="Palatino Linotype" panose="02040502050505030304" pitchFamily="18" charset="0"/>
              </a:rPr>
              <a:t> prisustva i titra At</a:t>
            </a:r>
          </a:p>
          <a:p>
            <a:endParaRPr lang="sr-Latn-RS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63AF92-5AE5-46AB-6594-0846423AF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05200"/>
            <a:ext cx="10262770" cy="268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93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E36D48-0894-1B50-346B-64B8E3EC1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457200"/>
            <a:ext cx="9829800" cy="57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91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D82E7-2AC7-10E6-0812-2EC862EC8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0EED35B-3172-F123-B1D9-E77E4DB6D3BC}"/>
              </a:ext>
            </a:extLst>
          </p:cNvPr>
          <p:cNvSpPr/>
          <p:nvPr/>
        </p:nvSpPr>
        <p:spPr>
          <a:xfrm>
            <a:off x="148937" y="1078825"/>
            <a:ext cx="3415145" cy="3183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41F462-8F2C-C28F-53B4-85AEDFA09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1536386" cy="1536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B91C3A-7BEF-3760-853A-540D13EA3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80776"/>
            <a:ext cx="2159906" cy="2159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4568AF-6215-FCB9-DC35-29519DB60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0" y="3429000"/>
            <a:ext cx="1287745" cy="1107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DA56E5-149D-B44B-E32D-342DEAF696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1468"/>
            <a:ext cx="1614669" cy="1614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FA9AA5-CC65-58F5-7A2D-651D46A87F74}"/>
              </a:ext>
            </a:extLst>
          </p:cNvPr>
          <p:cNvSpPr txBox="1"/>
          <p:nvPr/>
        </p:nvSpPr>
        <p:spPr>
          <a:xfrm>
            <a:off x="3810000" y="50998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MIKROSKOPIJA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SVETLOSNA (Inkluziona telašca)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ELEKTRONSKA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C677A6-042F-CE62-3E10-9CEC8629420F}"/>
              </a:ext>
            </a:extLst>
          </p:cNvPr>
          <p:cNvSpPr txBox="1"/>
          <p:nvPr/>
        </p:nvSpPr>
        <p:spPr>
          <a:xfrm>
            <a:off x="3200400" y="1967519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IZOLACIJA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KULTURA TKIVA 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EMBRIONIRANA JAJA (HORIOALANTOISNA MEMBRANA)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LAB. ŽIVOTINJE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B536FB-7853-69BD-908C-E2DAEDB8554D}"/>
              </a:ext>
            </a:extLst>
          </p:cNvPr>
          <p:cNvSpPr txBox="1"/>
          <p:nvPr/>
        </p:nvSpPr>
        <p:spPr>
          <a:xfrm>
            <a:off x="3276600" y="3522106"/>
            <a:ext cx="7162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IMUNOLOŠKE  METODE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ELISA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IMUNOFLUORESCENCIJA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HEMIINHIBICIJA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8ACB58-381C-5849-6F4E-8494258C539C}"/>
              </a:ext>
            </a:extLst>
          </p:cNvPr>
          <p:cNvSpPr txBox="1"/>
          <p:nvPr/>
        </p:nvSpPr>
        <p:spPr>
          <a:xfrm>
            <a:off x="3352800" y="5370583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MOLEKULARNE METODE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PCR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SEKVENCIRANJE</a:t>
            </a:r>
          </a:p>
        </p:txBody>
      </p:sp>
    </p:spTree>
    <p:extLst>
      <p:ext uri="{BB962C8B-B14F-4D97-AF65-F5344CB8AC3E}">
        <p14:creationId xmlns:p14="http://schemas.microsoft.com/office/powerpoint/2010/main" val="13183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sidora\Desktop\360_F_498673504_tvthWK9TcAeNWw8D0qfk1qCaGa4smZ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"/>
            <a:ext cx="9178636" cy="566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13364" y="5666510"/>
            <a:ext cx="9178636" cy="1191491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64" y="3381244"/>
            <a:ext cx="9178636" cy="12192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3492448"/>
            <a:ext cx="990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Palatino Linotype" panose="02040502050505030304" pitchFamily="18" charset="0"/>
              </a:rPr>
              <a:t>B</a:t>
            </a:r>
            <a:r>
              <a:rPr lang="sr-Latn-RS" sz="6600" b="1" dirty="0">
                <a:latin typeface="Palatino Linotype" panose="02040502050505030304" pitchFamily="18" charset="0"/>
              </a:rPr>
              <a:t>   </a:t>
            </a:r>
            <a:r>
              <a:rPr lang="en-US" sz="6600" b="1" dirty="0">
                <a:latin typeface="Palatino Linotype" panose="02040502050505030304" pitchFamily="18" charset="0"/>
              </a:rPr>
              <a:t>E</a:t>
            </a:r>
            <a:r>
              <a:rPr lang="sr-Latn-RS" sz="6600" b="1" dirty="0">
                <a:latin typeface="Palatino Linotype" panose="02040502050505030304" pitchFamily="18" charset="0"/>
              </a:rPr>
              <a:t>   </a:t>
            </a:r>
            <a:r>
              <a:rPr lang="en-US" sz="6600" b="1" dirty="0">
                <a:latin typeface="Palatino Linotype" panose="02040502050505030304" pitchFamily="18" charset="0"/>
              </a:rPr>
              <a:t>S</a:t>
            </a:r>
            <a:r>
              <a:rPr lang="sr-Latn-RS" sz="6600" b="1" dirty="0">
                <a:latin typeface="Palatino Linotype" panose="02040502050505030304" pitchFamily="18" charset="0"/>
              </a:rPr>
              <a:t>   </a:t>
            </a:r>
            <a:r>
              <a:rPr lang="en-US" sz="6600" b="1" dirty="0">
                <a:latin typeface="Palatino Linotype" panose="02040502050505030304" pitchFamily="18" charset="0"/>
              </a:rPr>
              <a:t>N</a:t>
            </a:r>
            <a:r>
              <a:rPr lang="sr-Latn-RS" sz="6600" b="1" dirty="0">
                <a:latin typeface="Palatino Linotype" panose="02040502050505030304" pitchFamily="18" charset="0"/>
              </a:rPr>
              <a:t>   </a:t>
            </a:r>
            <a:r>
              <a:rPr lang="en-US" sz="6600" b="1" dirty="0">
                <a:latin typeface="Palatino Linotype" panose="02040502050505030304" pitchFamily="18" charset="0"/>
              </a:rPr>
              <a:t>I</a:t>
            </a:r>
            <a:r>
              <a:rPr lang="sr-Latn-RS" sz="6600" b="1" dirty="0">
                <a:latin typeface="Palatino Linotype" panose="02040502050505030304" pitchFamily="18" charset="0"/>
              </a:rPr>
              <a:t>   </a:t>
            </a:r>
            <a:r>
              <a:rPr lang="en-US" sz="6600" b="1" dirty="0">
                <a:latin typeface="Palatino Linotype" panose="02040502050505030304" pitchFamily="18" charset="0"/>
              </a:rPr>
              <a:t>L</a:t>
            </a:r>
            <a:r>
              <a:rPr lang="sr-Latn-RS" sz="6600" b="1" dirty="0">
                <a:latin typeface="Palatino Linotype" panose="02040502050505030304" pitchFamily="18" charset="0"/>
              </a:rPr>
              <a:t>   </a:t>
            </a:r>
            <a:r>
              <a:rPr lang="en-US" sz="6600" b="1" dirty="0">
                <a:latin typeface="Palatino Linotype" panose="0204050205050503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697514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631" y="182002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Palatino Linotype" panose="02040502050505030304" pitchFamily="18" charset="0"/>
              </a:rPr>
              <a:t>Familija</a:t>
            </a:r>
            <a:r>
              <a:rPr lang="en-US" sz="3600" dirty="0">
                <a:latin typeface="Palatino Linotype" panose="02040502050505030304" pitchFamily="18" charset="0"/>
              </a:rPr>
              <a:t>: </a:t>
            </a:r>
            <a:r>
              <a:rPr lang="en-US" sz="3600" i="1" dirty="0" err="1">
                <a:latin typeface="Palatino Linotype" panose="02040502050505030304" pitchFamily="18" charset="0"/>
              </a:rPr>
              <a:t>Rhabdoviridae</a:t>
            </a:r>
            <a:endParaRPr lang="en-US" sz="3600" i="1" dirty="0">
              <a:latin typeface="Palatino Linotype" panose="02040502050505030304" pitchFamily="18" charset="0"/>
            </a:endParaRPr>
          </a:p>
          <a:p>
            <a:r>
              <a:rPr lang="en-US" sz="3600" dirty="0">
                <a:latin typeface="Palatino Linotype" panose="02040502050505030304" pitchFamily="18" charset="0"/>
              </a:rPr>
              <a:t>Rod: </a:t>
            </a:r>
            <a:r>
              <a:rPr lang="en-US" sz="3600" i="1" dirty="0" err="1">
                <a:latin typeface="Palatino Linotype" panose="02040502050505030304" pitchFamily="18" charset="0"/>
              </a:rPr>
              <a:t>Lyssavirus</a:t>
            </a:r>
            <a:endParaRPr lang="en-US" sz="3600" i="1" dirty="0">
              <a:latin typeface="Palatino Linotype" panose="02040502050505030304" pitchFamily="18" charset="0"/>
            </a:endParaRPr>
          </a:p>
        </p:txBody>
      </p:sp>
      <p:pic>
        <p:nvPicPr>
          <p:cNvPr id="3075" name="Picture 3" descr="C:\Users\Isidora\Desktop\AdobeStock_108041858-1024x68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31" y="0"/>
            <a:ext cx="4644638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sidora\Desktop\preview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9" b="8976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56260"/>
            <a:ext cx="3962400" cy="377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733800" y="2457579"/>
            <a:ext cx="990600" cy="11715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722369" y="3526818"/>
            <a:ext cx="1108462" cy="125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344980" y="4478900"/>
            <a:ext cx="93420" cy="1007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46862" y="4840389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RNK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3231" y="3643815"/>
            <a:ext cx="270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</a:rPr>
              <a:t>GLIKOPROTEINSKI OMOTA</a:t>
            </a:r>
            <a:r>
              <a:rPr lang="sr-Latn-RS" b="1" dirty="0">
                <a:latin typeface="Palatino Linotype" panose="02040502050505030304" pitchFamily="18" charset="0"/>
              </a:rPr>
              <a:t>Č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92432" y="5504593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PEPLOMERE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9087" y="4167173"/>
            <a:ext cx="629342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Besnilo je akutno infektivno oboljenje životinja i čoveka koje prati poremećaj funkcije CNS-a sa smrtnim ishodom</a:t>
            </a:r>
          </a:p>
          <a:p>
            <a:pPr algn="ctr"/>
            <a:endParaRPr lang="sr-Latn-RS" sz="2800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sr-Latn-RS" sz="2800" b="1" dirty="0">
                <a:solidFill>
                  <a:srgbClr val="C00000"/>
                </a:solidFill>
                <a:latin typeface="Palatino Linotype" panose="02040502050505030304" pitchFamily="18" charset="0"/>
              </a:rPr>
              <a:t>ZOONOZA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481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sidora\Desktop\rabies-vectors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" y="838200"/>
            <a:ext cx="12192000" cy="459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838199"/>
            <a:ext cx="2209800" cy="45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32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7EF71F-2455-0124-0C20-B725C1EC8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09600" y="316752"/>
            <a:ext cx="6400800" cy="838201"/>
          </a:xfrm>
          <a:prstGeom prst="roundRect">
            <a:avLst/>
          </a:prstGeom>
          <a:solidFill>
            <a:schemeClr val="bg1">
              <a:alpha val="62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95400" y="412686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latin typeface="Garamond" pitchFamily="18" charset="0"/>
              </a:rPr>
              <a:t>NEUROTROPAN VIRUS</a:t>
            </a:r>
            <a:endParaRPr lang="en-US" sz="3600" b="1" dirty="0">
              <a:latin typeface="Garamond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90800" y="5445882"/>
            <a:ext cx="6705600" cy="1131748"/>
          </a:xfrm>
          <a:prstGeom prst="roundRect">
            <a:avLst/>
          </a:prstGeom>
          <a:solidFill>
            <a:schemeClr val="bg1">
              <a:alpha val="62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19300" y="5545282"/>
            <a:ext cx="815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3200" b="1" dirty="0">
                <a:latin typeface="Palatino Linotype" panose="02040502050505030304" pitchFamily="18" charset="0"/>
              </a:rPr>
              <a:t>PRENOSI SE UJEDOM BESNE ŽIVOTINJE</a:t>
            </a:r>
          </a:p>
        </p:txBody>
      </p:sp>
    </p:spTree>
    <p:extLst>
      <p:ext uri="{BB962C8B-B14F-4D97-AF65-F5344CB8AC3E}">
        <p14:creationId xmlns:p14="http://schemas.microsoft.com/office/powerpoint/2010/main" val="640947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C80B71-1A0B-C878-E000-26A9CAD208E3}"/>
              </a:ext>
            </a:extLst>
          </p:cNvPr>
          <p:cNvSpPr txBox="1"/>
          <p:nvPr/>
        </p:nvSpPr>
        <p:spPr>
          <a:xfrm>
            <a:off x="2362200" y="381000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dirty="0">
                <a:latin typeface="Palatino Linotype" panose="02040502050505030304" pitchFamily="18" charset="0"/>
              </a:rPr>
              <a:t>Prenosi se ujedom besne životinje, ALI...</a:t>
            </a:r>
            <a:endParaRPr lang="en-US" sz="280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71AC4-3D3F-F8FB-2347-D174F56D0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3886200" cy="24135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7DA8B7-7235-4D2C-15D2-BDB1BB0FCB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8382000" cy="28864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9AB431-7B38-D9F6-0209-F3C8025FD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93" y="1447800"/>
            <a:ext cx="5685013" cy="1196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63AE05-9F9F-8954-C853-F4B3126C0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188" y="1889057"/>
            <a:ext cx="3067011" cy="48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41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Isidora\Desktop\2f9bb9692f995c9a0017aa28271c13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972" y="5078"/>
            <a:ext cx="5164733" cy="685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8173" y="228600"/>
            <a:ext cx="21154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sr-Latn-RS" dirty="0"/>
          </a:p>
          <a:p>
            <a:pPr>
              <a:defRPr/>
            </a:pPr>
            <a:endParaRPr lang="sr-Latn-RS" dirty="0">
              <a:latin typeface="Garamond" pitchFamily="18" charset="0"/>
            </a:endParaRPr>
          </a:p>
          <a:p>
            <a:pPr>
              <a:defRPr/>
            </a:pPr>
            <a:r>
              <a:rPr lang="sr-Latn-RS" dirty="0">
                <a:latin typeface="Garamond" pitchFamily="18" charset="0"/>
              </a:rPr>
              <a:t>6. Replikacija +izlučivanje preko plazma membrane ćelija domaćina odigrava se u pljuvačnim žlezdama (ekskrecija patogena i transmisija na druge sisare)</a:t>
            </a:r>
          </a:p>
          <a:p>
            <a:pPr>
              <a:defRPr/>
            </a:pPr>
            <a:endParaRPr lang="sr-Latn-R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029200" y="6248400"/>
            <a:ext cx="163050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659704" y="5805715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Garamond" pitchFamily="18" charset="0"/>
              </a:rPr>
              <a:t>1. Putem pljuvačke virus besnila prodire kroz kožu u subkutano tkivo i mišiće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124201" y="4123872"/>
            <a:ext cx="3755571" cy="2195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895600" y="4876800"/>
            <a:ext cx="3962400" cy="381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79771" y="4011304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Latn-RS" dirty="0"/>
              <a:t>3</a:t>
            </a:r>
            <a:r>
              <a:rPr lang="sr-Latn-RS" dirty="0">
                <a:latin typeface="Garamond" pitchFamily="18" charset="0"/>
              </a:rPr>
              <a:t>. Direktno vezivanje za periferne nervne završetke </a:t>
            </a:r>
          </a:p>
          <a:p>
            <a:endParaRPr lang="en-US" dirty="0">
              <a:latin typeface="Garamond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79772" y="4934635"/>
            <a:ext cx="36358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dirty="0">
                <a:latin typeface="Garamond" pitchFamily="18" charset="0"/>
              </a:rPr>
              <a:t>2. Period inkubacije: replikacija u mišićnim ćelijama </a:t>
            </a:r>
            <a:endParaRPr lang="en-US" dirty="0">
              <a:latin typeface="Garamond" pitchFamily="18" charset="0"/>
            </a:endParaRPr>
          </a:p>
        </p:txBody>
      </p:sp>
      <p:cxnSp>
        <p:nvCxnSpPr>
          <p:cNvPr id="19" name="Straight Arrow Connector 18"/>
          <p:cNvCxnSpPr>
            <a:endCxn id="32" idx="1"/>
          </p:cNvCxnSpPr>
          <p:nvPr/>
        </p:nvCxnSpPr>
        <p:spPr>
          <a:xfrm flipV="1">
            <a:off x="3810000" y="2898339"/>
            <a:ext cx="3642449" cy="3136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65571" y="1910478"/>
            <a:ext cx="30697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sr-Latn-RS" dirty="0">
                <a:latin typeface="Garamond" pitchFamily="18" charset="0"/>
              </a:rPr>
              <a:t>4. Virus putuje retrogradnim transportom kroz aksoplazmu do CNS (replikacija) </a:t>
            </a:r>
          </a:p>
          <a:p>
            <a:pPr>
              <a:defRPr/>
            </a:pPr>
            <a:r>
              <a:rPr lang="sr-Latn-RS" dirty="0">
                <a:latin typeface="Garamond" pitchFamily="18" charset="0"/>
              </a:rPr>
              <a:t>Direktna transmisija virusa iz jedne u drugu nervnu ćeliju odigrava se preko sinaptičkih pukotina</a:t>
            </a:r>
          </a:p>
          <a:p>
            <a:endParaRPr lang="sr-Latn-RS" dirty="0"/>
          </a:p>
          <a:p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813630" y="1066800"/>
            <a:ext cx="3044371" cy="3868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66857" y="76201"/>
            <a:ext cx="36684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>
                <a:latin typeface="Garamond" pitchFamily="18" charset="0"/>
              </a:rPr>
              <a:t>5. Centrifugalno širenje virusa iz CNS u somatske i autonomne nerve: nakupljanje u mnogim tkivima (skeletni i srčani mišići, nadbubrežne žlezde, bubreg, rožnjača, mrežnjača, pankreas i nervi oko dlačnih folikula)</a:t>
            </a:r>
          </a:p>
          <a:p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429000" y="1856344"/>
            <a:ext cx="892628" cy="21236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6659704" y="5805714"/>
            <a:ext cx="2697304" cy="990600"/>
          </a:xfrm>
          <a:prstGeom prst="roundRect">
            <a:avLst/>
          </a:prstGeom>
          <a:noFill/>
          <a:ln>
            <a:solidFill>
              <a:srgbClr val="3A3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546949" y="791160"/>
            <a:ext cx="2266681" cy="2555103"/>
          </a:xfrm>
          <a:prstGeom prst="roundRect">
            <a:avLst/>
          </a:prstGeom>
          <a:noFill/>
          <a:ln>
            <a:solidFill>
              <a:srgbClr val="3A3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6966857" y="76200"/>
            <a:ext cx="3668486" cy="1662224"/>
          </a:xfrm>
          <a:prstGeom prst="roundRect">
            <a:avLst/>
          </a:prstGeom>
          <a:noFill/>
          <a:ln>
            <a:solidFill>
              <a:srgbClr val="3A3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7452448" y="1910478"/>
            <a:ext cx="3063152" cy="1975722"/>
          </a:xfrm>
          <a:prstGeom prst="roundRect">
            <a:avLst/>
          </a:prstGeom>
          <a:noFill/>
          <a:ln>
            <a:solidFill>
              <a:srgbClr val="3A3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879771" y="4011304"/>
            <a:ext cx="3254829" cy="717632"/>
          </a:xfrm>
          <a:prstGeom prst="roundRect">
            <a:avLst/>
          </a:prstGeom>
          <a:noFill/>
          <a:ln>
            <a:solidFill>
              <a:srgbClr val="3A3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6879771" y="4815115"/>
            <a:ext cx="3086837" cy="765851"/>
          </a:xfrm>
          <a:prstGeom prst="roundRect">
            <a:avLst/>
          </a:prstGeom>
          <a:noFill/>
          <a:ln>
            <a:solidFill>
              <a:srgbClr val="3A3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774801" y="3483430"/>
            <a:ext cx="1955370" cy="2510971"/>
          </a:xfrm>
          <a:custGeom>
            <a:avLst/>
            <a:gdLst>
              <a:gd name="connsiteX0" fmla="*/ 503942 w 1955370"/>
              <a:gd name="connsiteY0" fmla="*/ 0 h 2510971"/>
              <a:gd name="connsiteX1" fmla="*/ 83028 w 1955370"/>
              <a:gd name="connsiteY1" fmla="*/ 1088571 h 2510971"/>
              <a:gd name="connsiteX2" fmla="*/ 1955370 w 1955370"/>
              <a:gd name="connsiteY2" fmla="*/ 2510971 h 251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5370" h="2510971">
                <a:moveTo>
                  <a:pt x="503942" y="0"/>
                </a:moveTo>
                <a:cubicBezTo>
                  <a:pt x="172532" y="335038"/>
                  <a:pt x="-158877" y="670076"/>
                  <a:pt x="83028" y="1088571"/>
                </a:cubicBezTo>
                <a:cubicBezTo>
                  <a:pt x="324933" y="1507066"/>
                  <a:pt x="1140151" y="2009018"/>
                  <a:pt x="1955370" y="251097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585029" y="5704114"/>
            <a:ext cx="116114" cy="290286"/>
          </a:xfrm>
          <a:custGeom>
            <a:avLst/>
            <a:gdLst>
              <a:gd name="connsiteX0" fmla="*/ 116114 w 116114"/>
              <a:gd name="connsiteY0" fmla="*/ 290286 h 290286"/>
              <a:gd name="connsiteX1" fmla="*/ 0 w 116114"/>
              <a:gd name="connsiteY1" fmla="*/ 0 h 290286"/>
              <a:gd name="connsiteX2" fmla="*/ 0 w 116114"/>
              <a:gd name="connsiteY2" fmla="*/ 0 h 29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14" h="290286">
                <a:moveTo>
                  <a:pt x="116114" y="290286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3483429" y="6008914"/>
            <a:ext cx="217714" cy="0"/>
          </a:xfrm>
          <a:custGeom>
            <a:avLst/>
            <a:gdLst>
              <a:gd name="connsiteX0" fmla="*/ 217714 w 217714"/>
              <a:gd name="connsiteY0" fmla="*/ 0 h 0"/>
              <a:gd name="connsiteX1" fmla="*/ 0 w 217714"/>
              <a:gd name="connsiteY1" fmla="*/ 0 h 0"/>
              <a:gd name="connsiteX2" fmla="*/ 0 w 217714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714">
                <a:moveTo>
                  <a:pt x="217714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1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3" grpId="0"/>
      <p:bldP spid="14" grpId="0"/>
      <p:bldP spid="16" grpId="0"/>
      <p:bldP spid="22" grpId="0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6B9EA7-E598-4BBE-D33E-3AA84F49C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98" y="0"/>
            <a:ext cx="1067392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FAF05D-0CB8-5F95-C2E3-24D14C255602}"/>
              </a:ext>
            </a:extLst>
          </p:cNvPr>
          <p:cNvSpPr/>
          <p:nvPr/>
        </p:nvSpPr>
        <p:spPr>
          <a:xfrm>
            <a:off x="1518071" y="0"/>
            <a:ext cx="10673929" cy="68580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9B4666-552A-D571-75C0-8AAE1A991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" y="2235200"/>
            <a:ext cx="7620000" cy="4622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08C64A-A9BD-8661-426A-F0E6075BD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5029200" cy="34035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03A4EB-D041-181C-3B39-449C5CF53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82" y="0"/>
            <a:ext cx="7162800" cy="49314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2049F7-93D4-3F93-3977-C3F4F3699870}"/>
              </a:ext>
            </a:extLst>
          </p:cNvPr>
          <p:cNvSpPr/>
          <p:nvPr/>
        </p:nvSpPr>
        <p:spPr>
          <a:xfrm>
            <a:off x="4069773" y="3403504"/>
            <a:ext cx="8136081" cy="34544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FF4172-22C9-7FFF-D05E-B513EECFC617}"/>
              </a:ext>
            </a:extLst>
          </p:cNvPr>
          <p:cNvSpPr txBox="1"/>
          <p:nvPr/>
        </p:nvSpPr>
        <p:spPr>
          <a:xfrm>
            <a:off x="5166013" y="4392811"/>
            <a:ext cx="594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200" dirty="0">
                <a:latin typeface="Palatino Linotype" panose="02040502050505030304" pitchFamily="18" charset="0"/>
              </a:rPr>
              <a:t>KOŽNA FORMA</a:t>
            </a:r>
          </a:p>
          <a:p>
            <a:pPr algn="ctr"/>
            <a:r>
              <a:rPr lang="sr-Latn-RS" sz="3200" dirty="0">
                <a:latin typeface="Palatino Linotype" panose="02040502050505030304" pitchFamily="18" charset="0"/>
              </a:rPr>
              <a:t>DIFTERIČNA FORMA</a:t>
            </a:r>
            <a:endParaRPr lang="en-US" sz="32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898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609" y="6927"/>
            <a:ext cx="9144000" cy="6885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210984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600" b="1" dirty="0">
                <a:latin typeface="Garamond" pitchFamily="18" charset="0"/>
              </a:rPr>
              <a:t>KLINIČKA  </a:t>
            </a:r>
            <a:r>
              <a:rPr lang="sr-Latn-RS" sz="3600" b="1" dirty="0">
                <a:solidFill>
                  <a:schemeClr val="bg1"/>
                </a:solidFill>
                <a:latin typeface="Garamond" pitchFamily="18" charset="0"/>
              </a:rPr>
              <a:t> SLIKA</a:t>
            </a:r>
            <a:endParaRPr lang="en-US" sz="36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290447"/>
            <a:ext cx="472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u="sng" dirty="0">
                <a:latin typeface="Palatino Linotype" panose="02040502050505030304" pitchFamily="18" charset="0"/>
              </a:rPr>
              <a:t>STADIJUMI:</a:t>
            </a:r>
          </a:p>
          <a:p>
            <a:r>
              <a:rPr lang="sr-Latn-RS" sz="2400" b="1" dirty="0">
                <a:latin typeface="Palatino Linotype" panose="02040502050505030304" pitchFamily="18" charset="0"/>
              </a:rPr>
              <a:t>PRODROMALNI</a:t>
            </a:r>
          </a:p>
          <a:p>
            <a:r>
              <a:rPr lang="sr-Latn-RS" sz="2400" b="1" dirty="0">
                <a:latin typeface="Palatino Linotype" panose="02040502050505030304" pitchFamily="18" charset="0"/>
              </a:rPr>
              <a:t>FURIOZNI</a:t>
            </a:r>
          </a:p>
          <a:p>
            <a:r>
              <a:rPr lang="sr-Latn-RS" sz="2400" b="1" dirty="0">
                <a:latin typeface="Palatino Linotype" panose="02040502050505030304" pitchFamily="18" charset="0"/>
              </a:rPr>
              <a:t>PARALITIČNI</a:t>
            </a:r>
            <a:endParaRPr lang="en-US" sz="2400" b="1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err="1">
                <a:latin typeface="Palatino Linotype" panose="02040502050505030304" pitchFamily="18" charset="0"/>
              </a:rPr>
              <a:t>Hidrofobija</a:t>
            </a:r>
            <a:endParaRPr lang="en-US" sz="2400" b="1" dirty="0">
              <a:latin typeface="Palatino Linotype" panose="02040502050505030304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err="1">
                <a:latin typeface="Palatino Linotype" panose="02040502050505030304" pitchFamily="18" charset="0"/>
              </a:rPr>
              <a:t>Dromomanija</a:t>
            </a:r>
            <a:endParaRPr lang="en-US" sz="2400" b="1" dirty="0">
              <a:latin typeface="Palatino Linotype" panose="02040502050505030304" pitchFamily="18" charset="0"/>
            </a:endParaRPr>
          </a:p>
        </p:txBody>
      </p:sp>
      <p:pic>
        <p:nvPicPr>
          <p:cNvPr id="6148" name="Picture 4" descr="C:\Users\Isidora\Desktop\istockphoto-1157180661-612x6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" y="4724400"/>
            <a:ext cx="3081542" cy="214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252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6200" y="0"/>
            <a:ext cx="122682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58882" y="228600"/>
            <a:ext cx="77724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Materijal</a:t>
            </a:r>
            <a:r>
              <a:rPr lang="en-US" sz="3600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 za </a:t>
            </a:r>
            <a:r>
              <a:rPr lang="en-US" sz="3600" b="1" u="sng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pregled</a:t>
            </a:r>
            <a:r>
              <a:rPr lang="sr-Latn-RS" sz="3600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:</a:t>
            </a:r>
          </a:p>
          <a:p>
            <a:r>
              <a:rPr lang="en-US" sz="3600" b="1" u="sng" dirty="0">
                <a:solidFill>
                  <a:schemeClr val="bg1"/>
                </a:solidFill>
                <a:latin typeface="Palatino Linotype" panose="02040502050505030304" pitchFamily="18" charset="0"/>
              </a:rPr>
              <a:t> </a:t>
            </a:r>
            <a:endParaRPr lang="sr-Latn-RS" sz="3600" b="1" u="sng" dirty="0">
              <a:solidFill>
                <a:schemeClr val="bg1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Palatino Linotype" panose="02040502050505030304" pitchFamily="18" charset="0"/>
              </a:rPr>
              <a:t>ceo</a:t>
            </a:r>
            <a:r>
              <a:rPr lang="en-US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 le</a:t>
            </a:r>
            <a:r>
              <a:rPr lang="sr-Latn-RS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š,</a:t>
            </a:r>
          </a:p>
          <a:p>
            <a:pPr algn="ctr"/>
            <a:r>
              <a:rPr lang="sr-Latn-RS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glava,</a:t>
            </a:r>
          </a:p>
          <a:p>
            <a:pPr algn="ctr"/>
            <a:r>
              <a:rPr lang="sr-Latn-RS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veliki mozak,</a:t>
            </a:r>
          </a:p>
          <a:p>
            <a:pPr algn="ctr"/>
            <a:r>
              <a:rPr lang="sr-Latn-RS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mali mozak (mačke),</a:t>
            </a:r>
          </a:p>
          <a:p>
            <a:pPr algn="ctr"/>
            <a:r>
              <a:rPr lang="sr-Latn-RS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produžena moždina,</a:t>
            </a:r>
          </a:p>
          <a:p>
            <a:pPr algn="ctr"/>
            <a:r>
              <a:rPr lang="sr-Latn-RS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Amonovi rogovi,</a:t>
            </a:r>
          </a:p>
          <a:p>
            <a:pPr algn="ctr"/>
            <a:r>
              <a:rPr lang="sr-Latn-RS" sz="2800" dirty="0">
                <a:solidFill>
                  <a:schemeClr val="bg1"/>
                </a:solidFill>
                <a:latin typeface="Palatino Linotype" panose="02040502050505030304" pitchFamily="18" charset="0"/>
              </a:rPr>
              <a:t>moždani most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474246-9B31-B745-3B17-974CACFA9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523817"/>
            <a:ext cx="6344535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521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97434"/>
            <a:ext cx="11582400" cy="457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sz="2000" b="1" dirty="0">
                <a:latin typeface="Palatino Linotype" panose="02040502050505030304" pitchFamily="18" charset="0"/>
              </a:rPr>
              <a:t>OTISAK PREPARAT</a:t>
            </a:r>
          </a:p>
          <a:p>
            <a:pPr marL="0" indent="0" algn="ctr">
              <a:buNone/>
            </a:pPr>
            <a:endParaRPr lang="sr-Latn-RS" sz="2400" b="1" dirty="0">
              <a:latin typeface="Palatino Linotype" panose="02040502050505030304" pitchFamily="18" charset="0"/>
            </a:endParaRPr>
          </a:p>
          <a:p>
            <a:pPr marL="0" indent="0">
              <a:buNone/>
            </a:pPr>
            <a:r>
              <a:rPr lang="sr-Latn-RS" sz="2400" dirty="0">
                <a:latin typeface="Palatino Linotype" panose="02040502050505030304" pitchFamily="18" charset="0"/>
              </a:rPr>
              <a:t>-Iseče se komadić moždanog tkiva koji se postavlja na filter papir i pritisne mikorskopskom pločicom</a:t>
            </a:r>
          </a:p>
          <a:p>
            <a:pPr marL="0" indent="0">
              <a:buNone/>
            </a:pPr>
            <a:r>
              <a:rPr lang="sr-Latn-RS" sz="2400" dirty="0">
                <a:latin typeface="Palatino Linotype" panose="02040502050505030304" pitchFamily="18" charset="0"/>
              </a:rPr>
              <a:t>-Preparat se boji po Sellersu/Van Giesonu i mikroskopira</a:t>
            </a:r>
          </a:p>
          <a:p>
            <a:pPr marL="0" indent="0">
              <a:buNone/>
            </a:pPr>
            <a:r>
              <a:rPr lang="sr-Latn-RS" sz="2800" b="1" u="sng" dirty="0">
                <a:latin typeface="Palatino Linotype" panose="02040502050505030304" pitchFamily="18" charset="0"/>
              </a:rPr>
              <a:t>CITOPLAZMATIČNE INKLUZIJE U NEURONIMA –NEGRIJEVA TELAŠCA</a:t>
            </a:r>
          </a:p>
          <a:p>
            <a:endParaRPr lang="sr-Latn-RS" sz="20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05100"/>
            <a:ext cx="5181600" cy="39840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2514600" y="2705100"/>
            <a:ext cx="3810000" cy="1866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FE4D921-9565-729A-EBB5-59E86358B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66655"/>
            <a:ext cx="1536386" cy="15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50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C30E1-6803-15CA-45B2-3D2D9FA18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Isidora\Desktop\109-diagnosis-of-animal-rabies-by-immunofluorescence-images.jpg">
            <a:extLst>
              <a:ext uri="{FF2B5EF4-FFF2-40B4-BE49-F238E27FC236}">
                <a16:creationId xmlns:a16="http://schemas.microsoft.com/office/drawing/2014/main" id="{760F5B5B-2BFD-943A-2BC9-0C158BACB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626641"/>
            <a:ext cx="4952999" cy="312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860696-DD95-564E-41BA-28567F352BDA}"/>
              </a:ext>
            </a:extLst>
          </p:cNvPr>
          <p:cNvSpPr txBox="1"/>
          <p:nvPr/>
        </p:nvSpPr>
        <p:spPr>
          <a:xfrm>
            <a:off x="4191000" y="3048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b="1" dirty="0">
                <a:latin typeface="Palatino Linotype" panose="02040502050505030304" pitchFamily="18" charset="0"/>
              </a:rPr>
              <a:t>IMUNOFLUORESCENCIJA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C77FBE-323F-7935-BD18-EB809B8DE5BB}"/>
              </a:ext>
            </a:extLst>
          </p:cNvPr>
          <p:cNvSpPr/>
          <p:nvPr/>
        </p:nvSpPr>
        <p:spPr>
          <a:xfrm>
            <a:off x="0" y="1219200"/>
            <a:ext cx="1186212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Metod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e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imunofluorescencije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se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zasniva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ju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na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korišćenju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At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obeleženih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fluorescentnim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bojama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tzv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.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fluorohromima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(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npr. 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fluorescein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izotiocijnat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– FITC</a:t>
            </a:r>
            <a:r>
              <a:rPr lang="vi-VN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) koji pri određenoj talasnoj dužini svetlosnih zraka 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emituju</a:t>
            </a:r>
            <a:r>
              <a:rPr lang="vi-VN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fluorescenciju</a:t>
            </a:r>
            <a:endParaRPr lang="sr-Latn-RS" sz="20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lvl="0" algn="just"/>
            <a:endParaRPr lang="sr-Latn-RS" sz="20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lvl="0" algn="just"/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Re</a:t>
            </a:r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zultat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se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posmatra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na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fluorescentnom</a:t>
            </a:r>
            <a:r>
              <a:rPr lang="en-U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alatino Linotype" panose="02040502050505030304" pitchFamily="18" charset="0"/>
              </a:rPr>
              <a:t>mikroskopu</a:t>
            </a:r>
            <a:endParaRPr lang="sr-Latn-RS" sz="20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marL="342900" lvl="0" indent="-342900" algn="just">
              <a:buFont typeface="Arial" pitchFamily="34" charset="0"/>
              <a:buChar char="•"/>
            </a:pPr>
            <a:endParaRPr lang="sr-Latn-RS" sz="20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lvl="0" algn="just"/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Direktna i indirektna imunofluorescencija</a:t>
            </a:r>
          </a:p>
          <a:p>
            <a:pPr lvl="0" algn="just"/>
            <a:endParaRPr lang="sr-Latn-RS" sz="20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lvl="0" algn="just"/>
            <a:r>
              <a:rPr lang="sr-Latn-RS" sz="2000" dirty="0">
                <a:solidFill>
                  <a:prstClr val="black"/>
                </a:solidFill>
                <a:latin typeface="Palatino Linotype" panose="02040502050505030304" pitchFamily="18" charset="0"/>
              </a:rPr>
              <a:t>Direktna – referentna metoda</a:t>
            </a:r>
            <a:endParaRPr lang="en-US" sz="2000" dirty="0">
              <a:solidFill>
                <a:prstClr val="black"/>
              </a:solidFill>
              <a:latin typeface="Palatino Linotype" panose="02040502050505030304" pitchFamily="18" charset="0"/>
            </a:endParaRPr>
          </a:p>
          <a:p>
            <a:pPr lvl="0" algn="just"/>
            <a:endParaRPr lang="en-US" sz="2000" dirty="0">
              <a:solidFill>
                <a:prstClr val="black"/>
              </a:solidFill>
              <a:latin typeface="Candara" pitchFamily="34" charset="0"/>
            </a:endParaRPr>
          </a:p>
        </p:txBody>
      </p:sp>
      <p:pic>
        <p:nvPicPr>
          <p:cNvPr id="6" name="Picture 2" descr="C:\Users\Isidora\Desktop\Direct-immunofluorescence-test-with-positive-result-for-BCoV-from-the-ileum-left-red.png">
            <a:extLst>
              <a:ext uri="{FF2B5EF4-FFF2-40B4-BE49-F238E27FC236}">
                <a16:creationId xmlns:a16="http://schemas.microsoft.com/office/drawing/2014/main" id="{A8A786A4-A5F4-CF17-ECD1-88A83175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63499"/>
            <a:ext cx="3621887" cy="30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5FBCC-3C5B-B8E3-BF12-6310ACE3D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9" y="5410200"/>
            <a:ext cx="1287745" cy="110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99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03505-E0E1-BC31-D9B7-12975CE11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D02631C-CC18-70A8-B8B3-0E8F09D84638}"/>
              </a:ext>
            </a:extLst>
          </p:cNvPr>
          <p:cNvSpPr/>
          <p:nvPr/>
        </p:nvSpPr>
        <p:spPr>
          <a:xfrm>
            <a:off x="148937" y="1078825"/>
            <a:ext cx="3415145" cy="3183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067F72-70F1-EB74-A0CB-A22087B35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1536386" cy="1536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FE07CC-AB1F-6D0C-5B6B-118FB242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80776"/>
            <a:ext cx="2159906" cy="2159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ADC53F-79EB-0FC1-E047-B55B85974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0" y="3429000"/>
            <a:ext cx="1287745" cy="1107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237BC7-1D18-5125-F9C6-CCD22DB4A3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1468"/>
            <a:ext cx="1614669" cy="1614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D57F9A-6AF4-37C8-D1B2-607367EAEC4B}"/>
              </a:ext>
            </a:extLst>
          </p:cNvPr>
          <p:cNvSpPr txBox="1"/>
          <p:nvPr/>
        </p:nvSpPr>
        <p:spPr>
          <a:xfrm>
            <a:off x="3810000" y="50998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MIKROSKOPIJA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SVETLOSNA (NEGRIJEVA TELAŠCA)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ELEKTRONSKA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9706B0-A7E9-D3C3-95C0-3CF5B9191BCA}"/>
              </a:ext>
            </a:extLst>
          </p:cNvPr>
          <p:cNvSpPr txBox="1"/>
          <p:nvPr/>
        </p:nvSpPr>
        <p:spPr>
          <a:xfrm>
            <a:off x="3200400" y="1967519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IZOLACIJA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KULTURA TKIVA (NECITOPATOGEN) 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EMBRIONIRANA JAJA (HORIOALANTOISNA MEMBRANA)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LAB. ŽIVOTINJE (NAKON UJEDA BESNE ŽIVOTINJE)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221E83-12BA-B0EE-10EC-9E7BD6B155E7}"/>
              </a:ext>
            </a:extLst>
          </p:cNvPr>
          <p:cNvSpPr txBox="1"/>
          <p:nvPr/>
        </p:nvSpPr>
        <p:spPr>
          <a:xfrm>
            <a:off x="3276600" y="3522106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IMUNOLOŠKE  METODE</a:t>
            </a:r>
            <a:endParaRPr lang="sr-Latn-RS" dirty="0">
              <a:latin typeface="Palatino Linotype" panose="02040502050505030304" pitchFamily="18" charset="0"/>
            </a:endParaRP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DIREKTNA IMUNOFLUORESCENCIJA (REFERENTNA METODA)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756A6D-4831-7F68-523F-C802BE5ACCCB}"/>
              </a:ext>
            </a:extLst>
          </p:cNvPr>
          <p:cNvSpPr txBox="1"/>
          <p:nvPr/>
        </p:nvSpPr>
        <p:spPr>
          <a:xfrm>
            <a:off x="3352800" y="5370583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MOLEKULARNE METODE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PCR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SEKVENCIRANJE</a:t>
            </a:r>
          </a:p>
        </p:txBody>
      </p:sp>
    </p:spTree>
    <p:extLst>
      <p:ext uri="{BB962C8B-B14F-4D97-AF65-F5344CB8AC3E}">
        <p14:creationId xmlns:p14="http://schemas.microsoft.com/office/powerpoint/2010/main" val="398033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5FEAD8-C2EA-5AC1-8AE3-19B3CE45D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96"/>
          <a:stretch>
            <a:fillRect/>
          </a:stretch>
        </p:blipFill>
        <p:spPr>
          <a:xfrm>
            <a:off x="0" y="1828800"/>
            <a:ext cx="7574060" cy="2113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69F0C0-0CC6-126B-7DE4-9EB83A8BC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224"/>
            <a:ext cx="4427604" cy="1447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E2AE38-E63A-9739-4414-7C212F19C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77111"/>
            <a:ext cx="7924800" cy="722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213F1A-7A45-6AA3-FD2A-A538AA74B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5"/>
          <a:stretch>
            <a:fillRect/>
          </a:stretch>
        </p:blipFill>
        <p:spPr>
          <a:xfrm>
            <a:off x="5181600" y="2114709"/>
            <a:ext cx="7066060" cy="42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04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AE5A3C-F2EA-CE86-FBFA-77D3249DA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757"/>
          <a:stretch>
            <a:fillRect/>
          </a:stretch>
        </p:blipFill>
        <p:spPr>
          <a:xfrm>
            <a:off x="1447800" y="2646379"/>
            <a:ext cx="8829079" cy="35461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EFC885-44E0-07EF-2E12-3EB65D4B0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52400"/>
            <a:ext cx="4427604" cy="1447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BCECFA-4FA8-9060-0012-E245FB676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62149"/>
            <a:ext cx="9617273" cy="87637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C37B77-BED2-075A-0AF9-9254F4CE03F2}"/>
              </a:ext>
            </a:extLst>
          </p:cNvPr>
          <p:cNvCxnSpPr>
            <a:cxnSpLocks/>
          </p:cNvCxnSpPr>
          <p:nvPr/>
        </p:nvCxnSpPr>
        <p:spPr>
          <a:xfrm>
            <a:off x="1652155" y="3657600"/>
            <a:ext cx="37620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602C08-8117-45BE-DAE7-F39C62A24550}"/>
              </a:ext>
            </a:extLst>
          </p:cNvPr>
          <p:cNvCxnSpPr>
            <a:cxnSpLocks/>
          </p:cNvCxnSpPr>
          <p:nvPr/>
        </p:nvCxnSpPr>
        <p:spPr>
          <a:xfrm>
            <a:off x="2819400" y="5181600"/>
            <a:ext cx="6705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399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161990"/>
            <a:ext cx="4603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Palatino Linotype" panose="02040502050505030304" pitchFamily="18" charset="0"/>
              </a:rPr>
              <a:t>VAKCINACIJA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526" y="795760"/>
            <a:ext cx="1196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anose="02040502050505030304" pitchFamily="18" charset="0"/>
              </a:rPr>
              <a:t>PREVENTIVNA</a:t>
            </a:r>
            <a:r>
              <a:rPr lang="sr-Latn-RS" sz="3200" dirty="0">
                <a:latin typeface="Palatino Linotype" panose="02040502050505030304" pitchFamily="18" charset="0"/>
              </a:rPr>
              <a:t> – PREEKSPOZICIONA</a:t>
            </a:r>
          </a:p>
          <a:p>
            <a:r>
              <a:rPr lang="en-US" sz="3200" dirty="0">
                <a:latin typeface="Palatino Linotype" panose="02040502050505030304" pitchFamily="18" charset="0"/>
              </a:rPr>
              <a:t> (psi, ma</a:t>
            </a:r>
            <a:r>
              <a:rPr lang="sr-Latn-RS" sz="3200" dirty="0">
                <a:latin typeface="Palatino Linotype" panose="02040502050505030304" pitchFamily="18" charset="0"/>
              </a:rPr>
              <a:t>čke – po zakonu, ljudi – ako su profesionalno izloženi)</a:t>
            </a:r>
            <a:endParaRPr lang="en-US" sz="3200" dirty="0">
              <a:latin typeface="Palatino Linotype" panose="02040502050505030304" pitchFamily="18" charset="0"/>
            </a:endParaRPr>
          </a:p>
        </p:txBody>
      </p:sp>
      <p:pic>
        <p:nvPicPr>
          <p:cNvPr id="7172" name="Picture 4" descr="C:\Users\Isidora\Desktop\VAKCINACIJA-P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59123"/>
            <a:ext cx="4877231" cy="390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Isidora\Desktop\vakcinacija-MAC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964" y="1894416"/>
            <a:ext cx="4877231" cy="389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075198" y="3962400"/>
            <a:ext cx="1752600" cy="1570463"/>
          </a:xfrm>
          <a:prstGeom prst="ellipse">
            <a:avLst/>
          </a:prstGeom>
          <a:noFill/>
          <a:ln>
            <a:solidFill>
              <a:srgbClr val="3A3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220200" y="3811139"/>
            <a:ext cx="1752600" cy="1570463"/>
          </a:xfrm>
          <a:prstGeom prst="ellipse">
            <a:avLst/>
          </a:prstGeom>
          <a:noFill/>
          <a:ln>
            <a:solidFill>
              <a:srgbClr val="3A38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C8AE6A-8850-863A-CE31-1E4AEF3CCB38}"/>
              </a:ext>
            </a:extLst>
          </p:cNvPr>
          <p:cNvCxnSpPr/>
          <p:nvPr/>
        </p:nvCxnSpPr>
        <p:spPr>
          <a:xfrm>
            <a:off x="1158587" y="4495800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48552" y="5887370"/>
            <a:ext cx="84058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Palatino Linotype" panose="02040502050505030304" pitchFamily="18" charset="0"/>
              </a:rPr>
              <a:t>POSTINFEKTIVNA</a:t>
            </a:r>
            <a:r>
              <a:rPr lang="sr-Latn-RS" sz="3200" dirty="0">
                <a:latin typeface="Palatino Linotype" panose="02040502050505030304" pitchFamily="18" charset="0"/>
              </a:rPr>
              <a:t> – POSTEKSPOZICIONA</a:t>
            </a:r>
          </a:p>
          <a:p>
            <a:endParaRPr lang="en-US" sz="32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183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Isidora\Desktop\interior-bax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63626"/>
            <a:ext cx="6324600" cy="354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:\Users\Isidora\Desktop\Pet-Trav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17" y="1371600"/>
            <a:ext cx="314742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8873" y="304800"/>
            <a:ext cx="4539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Palatino Linotype" panose="02040502050505030304" pitchFamily="18" charset="0"/>
              </a:rPr>
              <a:t>VAKCINACIJA</a:t>
            </a:r>
          </a:p>
        </p:txBody>
      </p:sp>
    </p:spTree>
    <p:extLst>
      <p:ext uri="{BB962C8B-B14F-4D97-AF65-F5344CB8AC3E}">
        <p14:creationId xmlns:p14="http://schemas.microsoft.com/office/powerpoint/2010/main" val="9706729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6C083F-5053-A7B1-DC82-7328FBECC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9190035" cy="3484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4471D7-74F0-9C1A-2B5E-39E3FA397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114800"/>
            <a:ext cx="3467400" cy="2415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40F8B-A689-801B-C90A-C257036EE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82" y="4007885"/>
            <a:ext cx="6401355" cy="26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40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9553D9-E1B6-7A11-4FF9-CA1FF22E9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48653"/>
            <a:ext cx="5912985" cy="48792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E13037-4B1D-3D79-8A79-5823AE68290F}"/>
              </a:ext>
            </a:extLst>
          </p:cNvPr>
          <p:cNvSpPr txBox="1"/>
          <p:nvPr/>
        </p:nvSpPr>
        <p:spPr>
          <a:xfrm>
            <a:off x="602114" y="4709673"/>
            <a:ext cx="3665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latin typeface="Palatino Linotype" panose="02040502050505030304" pitchFamily="18" charset="0"/>
              </a:rPr>
              <a:t>Horioalantoisna membrana – beličasta zadebljanja 1-2 mm</a:t>
            </a:r>
          </a:p>
          <a:p>
            <a:pPr algn="ctr"/>
            <a:r>
              <a:rPr lang="sr-Latn-RS" sz="2000" dirty="0">
                <a:latin typeface="Palatino Linotype" panose="02040502050505030304" pitchFamily="18" charset="0"/>
              </a:rPr>
              <a:t>Veća žarišta – poksevi, 1-2 cm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40A5CE-28DF-DAB7-6B9E-04AE75A28C26}"/>
              </a:ext>
            </a:extLst>
          </p:cNvPr>
          <p:cNvSpPr/>
          <p:nvPr/>
        </p:nvSpPr>
        <p:spPr>
          <a:xfrm>
            <a:off x="5257800" y="3810000"/>
            <a:ext cx="3200400" cy="17993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3DD69E-15F9-DE9F-CD08-F40487B28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38" y="1401053"/>
            <a:ext cx="4377461" cy="30707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5D5730-E1C6-2441-05A4-24612DF6EB97}"/>
              </a:ext>
            </a:extLst>
          </p:cNvPr>
          <p:cNvSpPr txBox="1"/>
          <p:nvPr/>
        </p:nvSpPr>
        <p:spPr>
          <a:xfrm>
            <a:off x="626631" y="385390"/>
            <a:ext cx="312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latin typeface="Palatino Linotype" panose="02040502050505030304" pitchFamily="18" charset="0"/>
              </a:rPr>
              <a:t>Inokulacija na horioalantoisnu membranu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1A4B7A-ABCC-4161-80BA-B84089642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841" y="-77235"/>
            <a:ext cx="1614669" cy="1614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CD1D005-7CE9-897B-4EAD-12D34519802C}"/>
              </a:ext>
            </a:extLst>
          </p:cNvPr>
          <p:cNvSpPr txBox="1"/>
          <p:nvPr/>
        </p:nvSpPr>
        <p:spPr>
          <a:xfrm>
            <a:off x="356188" y="6324600"/>
            <a:ext cx="3665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latin typeface="Palatino Linotype" panose="02040502050505030304" pitchFamily="18" charset="0"/>
              </a:rPr>
              <a:t>Izolacija na kulturi ćelija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36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651105-5102-EE83-FCB1-5D2999EDF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9" y="1174003"/>
            <a:ext cx="4377461" cy="3070756"/>
          </a:xfrm>
          <a:prstGeom prst="rect">
            <a:avLst/>
          </a:prstGeom>
        </p:spPr>
      </p:pic>
      <p:cxnSp>
        <p:nvCxnSpPr>
          <p:cNvPr id="4" name="Connector: Curved 3">
            <a:extLst>
              <a:ext uri="{FF2B5EF4-FFF2-40B4-BE49-F238E27FC236}">
                <a16:creationId xmlns:a16="http://schemas.microsoft.com/office/drawing/2014/main" id="{7F9BC54E-B1F9-EFD0-F107-514656ED0241}"/>
              </a:ext>
            </a:extLst>
          </p:cNvPr>
          <p:cNvCxnSpPr/>
          <p:nvPr/>
        </p:nvCxnSpPr>
        <p:spPr>
          <a:xfrm flipV="1">
            <a:off x="2667000" y="1820214"/>
            <a:ext cx="2819400" cy="1447800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D1E7977-E924-8CB2-95DE-A9A7624168E1}"/>
              </a:ext>
            </a:extLst>
          </p:cNvPr>
          <p:cNvSpPr txBox="1"/>
          <p:nvPr/>
        </p:nvSpPr>
        <p:spPr>
          <a:xfrm>
            <a:off x="4610100" y="481445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latin typeface="Palatino Linotype" panose="02040502050505030304" pitchFamily="18" charset="0"/>
              </a:rPr>
              <a:t>OTISAK PREPARAT</a:t>
            </a:r>
          </a:p>
          <a:p>
            <a:pPr algn="ctr"/>
            <a:r>
              <a:rPr lang="sr-Latn-RS" sz="2000" dirty="0">
                <a:latin typeface="Palatino Linotype" panose="02040502050505030304" pitchFamily="18" charset="0"/>
              </a:rPr>
              <a:t>MAY-GRUNWALD GIEMSA</a:t>
            </a:r>
          </a:p>
          <a:p>
            <a:pPr algn="ctr"/>
            <a:r>
              <a:rPr lang="sr-Latn-RS" sz="2000" dirty="0">
                <a:latin typeface="Palatino Linotype" panose="02040502050505030304" pitchFamily="18" charset="0"/>
              </a:rPr>
              <a:t>SVETLOSNI MIKROSKOP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471EC162-3491-1F2D-9E95-9BCD33B27103}"/>
              </a:ext>
            </a:extLst>
          </p:cNvPr>
          <p:cNvSpPr/>
          <p:nvPr/>
        </p:nvSpPr>
        <p:spPr>
          <a:xfrm>
            <a:off x="6542809" y="1820214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E8E1A7-F493-DC1E-378E-02BDDB25956D}"/>
              </a:ext>
            </a:extLst>
          </p:cNvPr>
          <p:cNvSpPr txBox="1"/>
          <p:nvPr/>
        </p:nvSpPr>
        <p:spPr>
          <a:xfrm>
            <a:off x="4620491" y="2581251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dirty="0">
                <a:latin typeface="Palatino Linotype" panose="02040502050505030304" pitchFamily="18" charset="0"/>
              </a:rPr>
              <a:t>BOLLINGEROVA TELAŠCA</a:t>
            </a:r>
          </a:p>
          <a:p>
            <a:pPr algn="ctr"/>
            <a:r>
              <a:rPr lang="en-US" dirty="0" err="1">
                <a:latin typeface="Palatino Linotype" panose="02040502050505030304" pitchFamily="18" charset="0"/>
              </a:rPr>
              <a:t>citoplazmatičn</a:t>
            </a:r>
            <a:r>
              <a:rPr lang="sr-Latn-RS" dirty="0">
                <a:latin typeface="Palatino Linotype" panose="02040502050505030304" pitchFamily="18" charset="0"/>
              </a:rPr>
              <a:t>e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inkluzij</a:t>
            </a:r>
            <a:r>
              <a:rPr lang="sr-Latn-RS" dirty="0">
                <a:latin typeface="Palatino Linotype" panose="02040502050505030304" pitchFamily="18" charset="0"/>
              </a:rPr>
              <a:t>e</a:t>
            </a:r>
            <a:r>
              <a:rPr lang="en-US" dirty="0">
                <a:latin typeface="Palatino Linotype" panose="02040502050505030304" pitchFamily="18" charset="0"/>
              </a:rPr>
              <a:t> u </a:t>
            </a:r>
            <a:r>
              <a:rPr lang="en-US" dirty="0" err="1">
                <a:latin typeface="Palatino Linotype" panose="02040502050505030304" pitchFamily="18" charset="0"/>
              </a:rPr>
              <a:t>inficiranim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ćelijama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n-US" dirty="0" err="1">
                <a:latin typeface="Palatino Linotype" panose="02040502050505030304" pitchFamily="18" charset="0"/>
              </a:rPr>
              <a:t>horioalantoisne</a:t>
            </a:r>
            <a:r>
              <a:rPr lang="sr-Latn-RS" dirty="0">
                <a:latin typeface="Palatino Linotype" panose="02040502050505030304" pitchFamily="18" charset="0"/>
              </a:rPr>
              <a:t> </a:t>
            </a:r>
            <a:r>
              <a:rPr lang="en-US" dirty="0">
                <a:latin typeface="Palatino Linotype" panose="02040502050505030304" pitchFamily="18" charset="0"/>
              </a:rPr>
              <a:t>membrane</a:t>
            </a:r>
            <a:endParaRPr lang="sr-Latn-RS" sz="2000" dirty="0">
              <a:latin typeface="Palatino Linotype" panose="0204050205050503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70713F-6F78-0023-342B-FD9820346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1" y="0"/>
            <a:ext cx="1050757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5ABD42-E300-C07F-4D3B-9F681BE682F4}"/>
              </a:ext>
            </a:extLst>
          </p:cNvPr>
          <p:cNvSpPr/>
          <p:nvPr/>
        </p:nvSpPr>
        <p:spPr>
          <a:xfrm>
            <a:off x="148937" y="1078825"/>
            <a:ext cx="3415145" cy="3183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FA924E-EDCF-3660-35D9-2514B6BF93E0}"/>
              </a:ext>
            </a:extLst>
          </p:cNvPr>
          <p:cNvSpPr txBox="1"/>
          <p:nvPr/>
        </p:nvSpPr>
        <p:spPr>
          <a:xfrm>
            <a:off x="260348" y="2293882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dirty="0">
                <a:latin typeface="Palatino Linotype" panose="02040502050505030304" pitchFamily="18" charset="0"/>
              </a:rPr>
              <a:t>Bollingerova telašca</a:t>
            </a:r>
          </a:p>
          <a:p>
            <a:pPr algn="ctr"/>
            <a:r>
              <a:rPr lang="sr-Latn-RS" sz="2400" dirty="0">
                <a:latin typeface="Palatino Linotype" panose="02040502050505030304" pitchFamily="18" charset="0"/>
              </a:rPr>
              <a:t>Hematoksilin-eozin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297770D-0AA0-2435-84D9-1FC4B7605D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7" y="5181600"/>
            <a:ext cx="1536386" cy="15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7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BF8D3-A350-A00C-264A-E537EC639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1492308-CE0F-116E-AE05-20FA58BB1C9D}"/>
              </a:ext>
            </a:extLst>
          </p:cNvPr>
          <p:cNvSpPr/>
          <p:nvPr/>
        </p:nvSpPr>
        <p:spPr>
          <a:xfrm>
            <a:off x="148937" y="1078825"/>
            <a:ext cx="3415145" cy="3183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33A680-EACA-99CA-285F-2A06859EF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1536386" cy="15363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D10530-C6C7-1B0D-6CD5-19603118D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80776"/>
            <a:ext cx="2159906" cy="21599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F7127-8633-4F38-C851-7659FD690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0" y="3429000"/>
            <a:ext cx="1287745" cy="1107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25D85B-F7DF-1F0F-596A-C0CBFC0BD0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71468"/>
            <a:ext cx="1614669" cy="1614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653320A-B85D-2F52-E4FB-5E43F672CEDE}"/>
              </a:ext>
            </a:extLst>
          </p:cNvPr>
          <p:cNvSpPr txBox="1"/>
          <p:nvPr/>
        </p:nvSpPr>
        <p:spPr>
          <a:xfrm>
            <a:off x="3496541" y="496235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MIKROSKOPIJA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SVETLOSNA (BOLLINGEROVA TELAŠCA)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ELEKTRONSKA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EFE560-8B29-1B92-2D68-FB4D44A85B22}"/>
              </a:ext>
            </a:extLst>
          </p:cNvPr>
          <p:cNvSpPr txBox="1"/>
          <p:nvPr/>
        </p:nvSpPr>
        <p:spPr>
          <a:xfrm>
            <a:off x="3200400" y="1967519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IZOLACIJA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KULTURA TKIVA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EMBRIONIRANA JAJA (HORIOALANTOISNA MEMBRANA)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LAB. ŽIVOTINJE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0697E0-0E6A-3B5E-45F4-98D9460D3314}"/>
              </a:ext>
            </a:extLst>
          </p:cNvPr>
          <p:cNvSpPr txBox="1"/>
          <p:nvPr/>
        </p:nvSpPr>
        <p:spPr>
          <a:xfrm>
            <a:off x="3048000" y="3480447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IMUNOLOŠKE  METODE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ELISA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VNT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.....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65A1E8-9DEE-05A4-93D2-14EE4A5EFC92}"/>
              </a:ext>
            </a:extLst>
          </p:cNvPr>
          <p:cNvSpPr txBox="1"/>
          <p:nvPr/>
        </p:nvSpPr>
        <p:spPr>
          <a:xfrm>
            <a:off x="2886941" y="5188502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MOLEKULARNE METODE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PCR</a:t>
            </a:r>
          </a:p>
          <a:p>
            <a:pPr algn="ctr"/>
            <a:r>
              <a:rPr lang="sr-Latn-RS" dirty="0">
                <a:latin typeface="Palatino Linotype" panose="02040502050505030304" pitchFamily="18" charset="0"/>
              </a:rPr>
              <a:t>SEKVENCIRANJE</a:t>
            </a:r>
          </a:p>
        </p:txBody>
      </p:sp>
    </p:spTree>
    <p:extLst>
      <p:ext uri="{BB962C8B-B14F-4D97-AF65-F5344CB8AC3E}">
        <p14:creationId xmlns:p14="http://schemas.microsoft.com/office/powerpoint/2010/main" val="349991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E3892D-1895-392D-8C12-CA8BB3C99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428" y="-10391"/>
            <a:ext cx="1028957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ED474C2-D019-63AE-F33D-77BEEEB3AFD5}"/>
              </a:ext>
            </a:extLst>
          </p:cNvPr>
          <p:cNvSpPr/>
          <p:nvPr/>
        </p:nvSpPr>
        <p:spPr>
          <a:xfrm>
            <a:off x="1524998" y="952423"/>
            <a:ext cx="8533402" cy="13716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85D4C2-10C6-5DA4-F5FE-FA1B2D2BE6C4}"/>
              </a:ext>
            </a:extLst>
          </p:cNvPr>
          <p:cNvSpPr txBox="1"/>
          <p:nvPr/>
        </p:nvSpPr>
        <p:spPr>
          <a:xfrm>
            <a:off x="304800" y="1253502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4400" dirty="0">
                <a:latin typeface="Palatino Linotype" panose="02040502050505030304" pitchFamily="18" charset="0"/>
              </a:rPr>
              <a:t>H   E   R   P   E   S   V   I   R   I   D   A   E</a:t>
            </a:r>
            <a:endParaRPr lang="en-US" sz="4400" dirty="0">
              <a:latin typeface="Palatino Linotype" panose="0204050205050503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119140-C88A-9FDA-5A82-9E68EEAD255E}"/>
              </a:ext>
            </a:extLst>
          </p:cNvPr>
          <p:cNvSpPr/>
          <p:nvPr/>
        </p:nvSpPr>
        <p:spPr>
          <a:xfrm>
            <a:off x="4495800" y="2686005"/>
            <a:ext cx="4876800" cy="348619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95C1AB-85E2-FF0F-E058-01C653069D12}"/>
              </a:ext>
            </a:extLst>
          </p:cNvPr>
          <p:cNvSpPr txBox="1"/>
          <p:nvPr/>
        </p:nvSpPr>
        <p:spPr>
          <a:xfrm>
            <a:off x="4065194" y="2964317"/>
            <a:ext cx="57380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Infektivni pustulozni vulvovaginitis (BHV-1)</a:t>
            </a:r>
            <a:endParaRPr lang="en-US" b="1" dirty="0">
              <a:latin typeface="Palatino Linotype" panose="02040502050505030304" pitchFamily="18" charset="0"/>
            </a:endParaRP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Infektivni goveđi rinotraheitis (BHV-1)</a:t>
            </a:r>
            <a:endParaRPr lang="en-US" b="1" dirty="0">
              <a:latin typeface="Palatino Linotype" panose="02040502050505030304" pitchFamily="18" charset="0"/>
            </a:endParaRP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Ostali goveđi herpesvirusi (2,4,5..)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Maligna kataralna groznica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Herpesvirus 1 koza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Virus Aujeckijeve bolesti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Konjski herpesvirusi (1,2,4,5)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Pseći herpesvirus 1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Mačiji herpesvirus 1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Virus Marekove bolesti</a:t>
            </a:r>
          </a:p>
          <a:p>
            <a:pPr algn="ctr"/>
            <a:r>
              <a:rPr lang="sr-Latn-RS" b="1" dirty="0">
                <a:latin typeface="Palatino Linotype" panose="02040502050505030304" pitchFamily="18" charset="0"/>
              </a:rPr>
              <a:t>....</a:t>
            </a:r>
          </a:p>
        </p:txBody>
      </p:sp>
    </p:spTree>
    <p:extLst>
      <p:ext uri="{BB962C8B-B14F-4D97-AF65-F5344CB8AC3E}">
        <p14:creationId xmlns:p14="http://schemas.microsoft.com/office/powerpoint/2010/main" val="360568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EFFA22-502A-5534-9463-334686AAA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507" y="989376"/>
            <a:ext cx="5912985" cy="487924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342C319-E614-28B8-BEEC-18A4B60D3DAA}"/>
              </a:ext>
            </a:extLst>
          </p:cNvPr>
          <p:cNvSpPr/>
          <p:nvPr/>
        </p:nvSpPr>
        <p:spPr>
          <a:xfrm>
            <a:off x="2758507" y="3550723"/>
            <a:ext cx="3200400" cy="17993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54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06BC5C0-8119-9D1B-2135-FAA4D2A151EC}"/>
              </a:ext>
            </a:extLst>
          </p:cNvPr>
          <p:cNvSpPr txBox="1">
            <a:spLocks/>
          </p:cNvSpPr>
          <p:nvPr/>
        </p:nvSpPr>
        <p:spPr>
          <a:xfrm>
            <a:off x="510069" y="1698459"/>
            <a:ext cx="11315400" cy="457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r-Latn-RS" altLang="en-US" sz="1800" dirty="0">
                <a:latin typeface="Palatino Linotype" panose="02040502050505030304" pitchFamily="18" charset="0"/>
              </a:rPr>
              <a:t>Herpesvirusi se uspešno umnožavaju u mnogim kulturama tkiva - CPE već posle 36 do 48h od momenta inokulacije</a:t>
            </a:r>
          </a:p>
          <a:p>
            <a:pPr marL="0" indent="0" algn="ctr">
              <a:buNone/>
            </a:pPr>
            <a:r>
              <a:rPr lang="sr-Latn-RS" altLang="en-US" sz="1800" dirty="0">
                <a:latin typeface="Palatino Linotype" panose="02040502050505030304" pitchFamily="18" charset="0"/>
              </a:rPr>
              <a:t>CPE - nekrotične alteracije na nivou ćelijskih jedara, zaokrugljivanje i odlupljivanje od zida laboratorijskog posuđa</a:t>
            </a:r>
          </a:p>
          <a:p>
            <a:pPr marL="0" indent="0" algn="ctr">
              <a:buNone/>
            </a:pPr>
            <a:r>
              <a:rPr lang="sr-Latn-RS" altLang="en-US" sz="1800" dirty="0">
                <a:latin typeface="Palatino Linotype" panose="02040502050505030304" pitchFamily="18" charset="0"/>
              </a:rPr>
              <a:t>CPE napreduje sve dok ne budu zahvaćene sve ćelije i dok se ne odvoje od dna posuđa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450368-AC85-C022-0460-36D24364C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76200"/>
            <a:ext cx="1614669" cy="161466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68D4C88-74BB-891F-DADA-9786B959A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8944734" cy="283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33C48DB-2CA5-9BB0-1264-25E623E08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67" y="6270459"/>
            <a:ext cx="1150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Neinokulisana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ćelijska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linija</a:t>
            </a:r>
            <a:r>
              <a:rPr kumimoji="0" lang="sr-Latn-R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RK-13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(A); CPE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posle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72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sata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od </a:t>
            </a:r>
            <a:r>
              <a:rPr kumimoji="0" lang="sr-Latn-R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inokulacije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sojeva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EHV-1</a:t>
            </a:r>
            <a:r>
              <a:rPr kumimoji="0" lang="sr-Latn-BA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(B i C)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latino Linotype" panose="0204050205050503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D8E9D8-02D8-CBC3-1F8F-D74D6EC59872}"/>
              </a:ext>
            </a:extLst>
          </p:cNvPr>
          <p:cNvSpPr txBox="1">
            <a:spLocks/>
          </p:cNvSpPr>
          <p:nvPr/>
        </p:nvSpPr>
        <p:spPr>
          <a:xfrm>
            <a:off x="1667541" y="228600"/>
            <a:ext cx="8141556" cy="159165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r-Latn-RS" b="1" dirty="0">
                <a:solidFill>
                  <a:srgbClr val="9D2512"/>
                </a:solidFill>
                <a:latin typeface="Palatino Linotype" panose="02040502050505030304" pitchFamily="18" charset="0"/>
              </a:rPr>
              <a:t>Umnožavanje herpesvirusa u kulturi tkiva</a:t>
            </a:r>
            <a:endParaRPr lang="en-US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058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4071</TotalTime>
  <Words>881</Words>
  <Application>Microsoft Office PowerPoint</Application>
  <PresentationFormat>Widescreen</PresentationFormat>
  <Paragraphs>191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Candara</vt:lpstr>
      <vt:lpstr>Garamond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Isidora</dc:creator>
  <cp:lastModifiedBy>Isidora Prosic</cp:lastModifiedBy>
  <cp:revision>33</cp:revision>
  <dcterms:created xsi:type="dcterms:W3CDTF">2006-08-16T00:00:00Z</dcterms:created>
  <dcterms:modified xsi:type="dcterms:W3CDTF">2026-05-25T11:22:55Z</dcterms:modified>
</cp:coreProperties>
</file>