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77" r:id="rId2"/>
    <p:sldId id="256" r:id="rId3"/>
    <p:sldId id="258" r:id="rId4"/>
    <p:sldId id="279" r:id="rId5"/>
    <p:sldId id="260" r:id="rId6"/>
    <p:sldId id="278" r:id="rId7"/>
    <p:sldId id="259" r:id="rId8"/>
    <p:sldId id="261" r:id="rId9"/>
    <p:sldId id="262" r:id="rId10"/>
    <p:sldId id="280" r:id="rId11"/>
    <p:sldId id="264" r:id="rId12"/>
    <p:sldId id="265" r:id="rId13"/>
    <p:sldId id="282" r:id="rId14"/>
    <p:sldId id="283" r:id="rId15"/>
    <p:sldId id="284" r:id="rId16"/>
    <p:sldId id="274" r:id="rId17"/>
    <p:sldId id="275" r:id="rId18"/>
    <p:sldId id="276" r:id="rId19"/>
    <p:sldId id="285" r:id="rId20"/>
    <p:sldId id="266" r:id="rId21"/>
    <p:sldId id="286" r:id="rId22"/>
    <p:sldId id="269" r:id="rId23"/>
    <p:sldId id="287" r:id="rId24"/>
    <p:sldId id="273" r:id="rId25"/>
    <p:sldId id="288" r:id="rId26"/>
    <p:sldId id="289" r:id="rId27"/>
    <p:sldId id="290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83B0"/>
    <a:srgbClr val="481F67"/>
    <a:srgbClr val="612A8A"/>
    <a:srgbClr val="FFFF89"/>
    <a:srgbClr val="8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>
      <p:cViewPr varScale="1">
        <p:scale>
          <a:sx n="78" d="100"/>
          <a:sy n="78" d="100"/>
        </p:scale>
        <p:origin x="898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D782FA-7468-4158-9315-650F7D27287A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EBD4F3-26FC-40E7-8131-7425A87A5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278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BD4F3-26FC-40E7-8131-7425A87A5E5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962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524530-9BCA-B58C-B294-A06D379540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6" y="3756113"/>
            <a:ext cx="4427794" cy="31018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C19A04-3D84-355F-E66D-FFECCEB14C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00" y="3756113"/>
            <a:ext cx="4699000" cy="30977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A2868D-D899-E0FD-0DE5-18B0FCFA7DC4}"/>
              </a:ext>
            </a:extLst>
          </p:cNvPr>
          <p:cNvSpPr txBox="1"/>
          <p:nvPr/>
        </p:nvSpPr>
        <p:spPr>
          <a:xfrm>
            <a:off x="1170039" y="66130"/>
            <a:ext cx="685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S P I R A L N E   B A K T E R I J E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41B695-4934-AEEB-6559-451ED4ABD36B}"/>
              </a:ext>
            </a:extLst>
          </p:cNvPr>
          <p:cNvSpPr txBox="1"/>
          <p:nvPr/>
        </p:nvSpPr>
        <p:spPr>
          <a:xfrm>
            <a:off x="2019300" y="860286"/>
            <a:ext cx="510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latin typeface="Candara" panose="020E0502030303020204" pitchFamily="34" charset="0"/>
              </a:rPr>
              <a:t>Štapićaste bakterije uvijene oko jedne ose</a:t>
            </a:r>
            <a:endParaRPr lang="en-US" sz="2000" b="1" dirty="0">
              <a:latin typeface="Candara" panose="020E0502030303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671E74-8C66-8F02-EB99-F943331FF3CF}"/>
              </a:ext>
            </a:extLst>
          </p:cNvPr>
          <p:cNvSpPr txBox="1"/>
          <p:nvPr/>
        </p:nvSpPr>
        <p:spPr>
          <a:xfrm>
            <a:off x="2046339" y="1275144"/>
            <a:ext cx="510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latin typeface="Candara" panose="020E0502030303020204" pitchFamily="34" charset="0"/>
              </a:rPr>
              <a:t>Zavo</a:t>
            </a:r>
            <a:r>
              <a:rPr lang="sr-Latn-RS" b="1" dirty="0">
                <a:latin typeface="Candara" panose="020E0502030303020204" pitchFamily="34" charset="0"/>
              </a:rPr>
              <a:t>ji  </a:t>
            </a:r>
            <a:r>
              <a:rPr lang="en-US" b="1" dirty="0" err="1">
                <a:latin typeface="Candara" panose="020E0502030303020204" pitchFamily="34" charset="0"/>
              </a:rPr>
              <a:t>različite</a:t>
            </a:r>
            <a:r>
              <a:rPr lang="en-US" b="1" dirty="0">
                <a:latin typeface="Candara" panose="020E0502030303020204" pitchFamily="34" charset="0"/>
              </a:rPr>
              <a:t> amplitude,</a:t>
            </a:r>
            <a:r>
              <a:rPr lang="sr-Latn-RS" b="1" dirty="0">
                <a:latin typeface="Candara" panose="020E0502030303020204" pitchFamily="34" charset="0"/>
              </a:rPr>
              <a:t> </a:t>
            </a:r>
            <a:r>
              <a:rPr lang="en-US" b="1" dirty="0" err="1">
                <a:latin typeface="Candara" panose="020E0502030303020204" pitchFamily="34" charset="0"/>
              </a:rPr>
              <a:t>razmaka</a:t>
            </a:r>
            <a:r>
              <a:rPr lang="en-US" b="1" dirty="0">
                <a:latin typeface="Candara" panose="020E0502030303020204" pitchFamily="34" charset="0"/>
              </a:rPr>
              <a:t> </a:t>
            </a:r>
            <a:r>
              <a:rPr lang="en-US" b="1" dirty="0" err="1">
                <a:latin typeface="Candara" panose="020E0502030303020204" pitchFamily="34" charset="0"/>
              </a:rPr>
              <a:t>i</a:t>
            </a:r>
            <a:r>
              <a:rPr lang="en-US" b="1" dirty="0">
                <a:latin typeface="Candara" panose="020E0502030303020204" pitchFamily="34" charset="0"/>
              </a:rPr>
              <a:t> </a:t>
            </a:r>
            <a:r>
              <a:rPr lang="en-US" b="1" dirty="0" err="1">
                <a:latin typeface="Candara" panose="020E0502030303020204" pitchFamily="34" charset="0"/>
              </a:rPr>
              <a:t>pravilnosti</a:t>
            </a:r>
            <a:endParaRPr lang="en-US" sz="2000" b="1" dirty="0">
              <a:latin typeface="Candara" panose="020E0502030303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325875-0CF2-96AC-C948-5971A576666E}"/>
              </a:ext>
            </a:extLst>
          </p:cNvPr>
          <p:cNvSpPr txBox="1"/>
          <p:nvPr/>
        </p:nvSpPr>
        <p:spPr>
          <a:xfrm>
            <a:off x="381000" y="1972003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b="1" dirty="0">
                <a:latin typeface="Candara" panose="020E0502030303020204" pitchFamily="34" charset="0"/>
              </a:rPr>
              <a:t>SPIRILI</a:t>
            </a:r>
            <a:endParaRPr lang="en-US" sz="2800" b="1" dirty="0">
              <a:latin typeface="Candara" panose="020E0502030303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629E72-D673-3D7A-9510-49F46FB2FDD3}"/>
              </a:ext>
            </a:extLst>
          </p:cNvPr>
          <p:cNvSpPr txBox="1"/>
          <p:nvPr/>
        </p:nvSpPr>
        <p:spPr>
          <a:xfrm>
            <a:off x="381000" y="261548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b="1" dirty="0">
                <a:latin typeface="Candara" panose="020E0502030303020204" pitchFamily="34" charset="0"/>
              </a:rPr>
              <a:t>SPIROHETE</a:t>
            </a:r>
            <a:endParaRPr lang="en-US" sz="2800" b="1" dirty="0">
              <a:latin typeface="Candara" panose="020E0502030303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D709101-DFC0-3F08-F6D4-20B9461B73D4}"/>
              </a:ext>
            </a:extLst>
          </p:cNvPr>
          <p:cNvSpPr txBox="1"/>
          <p:nvPr/>
        </p:nvSpPr>
        <p:spPr>
          <a:xfrm>
            <a:off x="3352800" y="1972003"/>
            <a:ext cx="27813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 dirty="0">
                <a:latin typeface="Candara" panose="020E0502030303020204" pitchFamily="34" charset="0"/>
              </a:rPr>
              <a:t>Rodovi:</a:t>
            </a:r>
          </a:p>
          <a:p>
            <a:r>
              <a:rPr lang="sr-Latn-RS" sz="2400" i="1" u="sng" dirty="0">
                <a:latin typeface="Candara" panose="020E0502030303020204" pitchFamily="34" charset="0"/>
              </a:rPr>
              <a:t>Campylobacter</a:t>
            </a:r>
          </a:p>
          <a:p>
            <a:r>
              <a:rPr lang="sr-Latn-RS" sz="2400" i="1" dirty="0">
                <a:latin typeface="Candara" panose="020E0502030303020204" pitchFamily="34" charset="0"/>
              </a:rPr>
              <a:t>Helicobacter</a:t>
            </a:r>
          </a:p>
          <a:p>
            <a:r>
              <a:rPr lang="sr-Latn-RS" sz="2400" i="1" dirty="0">
                <a:latin typeface="Candara" panose="020E0502030303020204" pitchFamily="34" charset="0"/>
              </a:rPr>
              <a:t>Vibrio</a:t>
            </a:r>
            <a:endParaRPr lang="en-US" sz="2400" i="1" dirty="0">
              <a:latin typeface="Candara" panose="020E0502030303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96127EB-ABDF-23B5-3BC7-0EB9E56DAD33}"/>
              </a:ext>
            </a:extLst>
          </p:cNvPr>
          <p:cNvSpPr txBox="1"/>
          <p:nvPr/>
        </p:nvSpPr>
        <p:spPr>
          <a:xfrm>
            <a:off x="6441358" y="1915464"/>
            <a:ext cx="2781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 dirty="0">
                <a:latin typeface="Candara" panose="020E0502030303020204" pitchFamily="34" charset="0"/>
              </a:rPr>
              <a:t>Rodovi:</a:t>
            </a:r>
          </a:p>
          <a:p>
            <a:r>
              <a:rPr lang="en-US" sz="2400" i="1" u="sng" dirty="0">
                <a:latin typeface="Candara" panose="020E0502030303020204" pitchFamily="34" charset="0"/>
              </a:rPr>
              <a:t>Borrelia</a:t>
            </a:r>
            <a:endParaRPr lang="sr-Latn-RS" sz="2400" i="1" u="sng" dirty="0">
              <a:latin typeface="Candara" panose="020E0502030303020204" pitchFamily="34" charset="0"/>
            </a:endParaRPr>
          </a:p>
          <a:p>
            <a:r>
              <a:rPr lang="en-US" sz="2400" i="1" u="sng" dirty="0">
                <a:latin typeface="Candara" panose="020E0502030303020204" pitchFamily="34" charset="0"/>
              </a:rPr>
              <a:t>Leptospira</a:t>
            </a:r>
            <a:endParaRPr lang="sr-Latn-RS" sz="2400" i="1" u="sng" dirty="0">
              <a:latin typeface="Candara" panose="020E0502030303020204" pitchFamily="34" charset="0"/>
            </a:endParaRPr>
          </a:p>
          <a:p>
            <a:r>
              <a:rPr lang="en-US" sz="2400" i="1" dirty="0" err="1">
                <a:latin typeface="Candara" panose="020E0502030303020204" pitchFamily="34" charset="0"/>
              </a:rPr>
              <a:t>Brachyspira</a:t>
            </a:r>
            <a:endParaRPr lang="sr-Latn-RS" sz="2400" i="1" dirty="0">
              <a:latin typeface="Candara" panose="020E0502030303020204" pitchFamily="34" charset="0"/>
            </a:endParaRPr>
          </a:p>
          <a:p>
            <a:r>
              <a:rPr lang="sr-Latn-RS" sz="2400" i="1" dirty="0">
                <a:latin typeface="Candara" panose="020E0502030303020204" pitchFamily="34" charset="0"/>
              </a:rPr>
              <a:t>Treponema</a:t>
            </a:r>
            <a:endParaRPr lang="en-US" sz="2400" i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340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sidora\Desktop\shutterstock_104417269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1295400" y="76200"/>
            <a:ext cx="6324600" cy="1143000"/>
          </a:xfrm>
          <a:prstGeom prst="roundRect">
            <a:avLst/>
          </a:prstGeom>
          <a:solidFill>
            <a:schemeClr val="bg1">
              <a:alpha val="52000"/>
            </a:schemeClr>
          </a:solidFill>
          <a:ln>
            <a:solidFill>
              <a:srgbClr val="8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676400" y="228600"/>
            <a:ext cx="655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i="1" dirty="0">
                <a:solidFill>
                  <a:srgbClr val="860000"/>
                </a:solidFill>
                <a:latin typeface="Candara" pitchFamily="34" charset="0"/>
              </a:rPr>
              <a:t>Campylobacter</a:t>
            </a:r>
            <a:r>
              <a:rPr lang="en-US" sz="5400" b="1" dirty="0">
                <a:solidFill>
                  <a:srgbClr val="860000"/>
                </a:solidFill>
                <a:latin typeface="Candara" pitchFamily="34" charset="0"/>
              </a:rPr>
              <a:t> spp.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81000" y="1732427"/>
            <a:ext cx="4191000" cy="1467973"/>
          </a:xfrm>
          <a:prstGeom prst="roundRect">
            <a:avLst/>
          </a:prstGeom>
          <a:solidFill>
            <a:srgbClr val="C00000">
              <a:alpha val="68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-304799" y="1469923"/>
            <a:ext cx="53721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endParaRPr lang="en-US" sz="2800" dirty="0">
              <a:solidFill>
                <a:schemeClr val="bg1"/>
              </a:solidFill>
              <a:latin typeface="Candara" pitchFamily="34" charset="0"/>
            </a:endParaRPr>
          </a:p>
          <a:p>
            <a:pPr algn="ctr"/>
            <a:r>
              <a:rPr lang="en-US" sz="2400" b="1" i="1" dirty="0">
                <a:solidFill>
                  <a:schemeClr val="bg1"/>
                </a:solidFill>
                <a:latin typeface="Candara" pitchFamily="34" charset="0"/>
              </a:rPr>
              <a:t>C. </a:t>
            </a:r>
            <a:r>
              <a:rPr lang="en-US" sz="2400" b="1" i="1" dirty="0" err="1">
                <a:solidFill>
                  <a:schemeClr val="bg1"/>
                </a:solidFill>
                <a:latin typeface="Candara" pitchFamily="34" charset="0"/>
              </a:rPr>
              <a:t>jejuni</a:t>
            </a:r>
            <a:endParaRPr lang="en-US" sz="2400" b="1" dirty="0">
              <a:solidFill>
                <a:schemeClr val="bg1"/>
              </a:solidFill>
              <a:latin typeface="Candara" pitchFamily="34" charset="0"/>
            </a:endParaRPr>
          </a:p>
          <a:p>
            <a:pPr algn="ctr"/>
            <a:r>
              <a:rPr lang="en-US" sz="2400" b="1" i="1" dirty="0">
                <a:solidFill>
                  <a:schemeClr val="bg1"/>
                </a:solidFill>
                <a:latin typeface="Candara" pitchFamily="34" charset="0"/>
              </a:rPr>
              <a:t>C. fetus </a:t>
            </a:r>
            <a:r>
              <a:rPr lang="en-US" sz="2400" b="1" dirty="0">
                <a:solidFill>
                  <a:schemeClr val="bg1"/>
                </a:solidFill>
                <a:latin typeface="Candara" pitchFamily="34" charset="0"/>
              </a:rPr>
              <a:t>subsp.</a:t>
            </a:r>
            <a:r>
              <a:rPr lang="en-US" sz="2400" b="1" i="1" dirty="0">
                <a:solidFill>
                  <a:schemeClr val="bg1"/>
                </a:solidFill>
                <a:latin typeface="Candara" pitchFamily="34" charset="0"/>
              </a:rPr>
              <a:t> fetus</a:t>
            </a:r>
            <a:r>
              <a:rPr lang="en-US" sz="2400" b="1" dirty="0">
                <a:solidFill>
                  <a:schemeClr val="bg1"/>
                </a:solidFill>
                <a:latin typeface="Candara" pitchFamily="34" charset="0"/>
              </a:rPr>
              <a:t> </a:t>
            </a:r>
          </a:p>
          <a:p>
            <a:pPr algn="ctr"/>
            <a:r>
              <a:rPr lang="en-US" sz="2400" b="1" i="1" dirty="0">
                <a:solidFill>
                  <a:schemeClr val="bg1"/>
                </a:solidFill>
                <a:latin typeface="Candara" pitchFamily="34" charset="0"/>
              </a:rPr>
              <a:t>C. fetus </a:t>
            </a:r>
            <a:r>
              <a:rPr lang="en-US" sz="2400" b="1" dirty="0">
                <a:solidFill>
                  <a:schemeClr val="bg1"/>
                </a:solidFill>
                <a:latin typeface="Candara" pitchFamily="34" charset="0"/>
              </a:rPr>
              <a:t>subsp</a:t>
            </a:r>
            <a:r>
              <a:rPr lang="en-US" sz="2400" b="1" i="1" dirty="0">
                <a:solidFill>
                  <a:schemeClr val="bg1"/>
                </a:solidFill>
                <a:latin typeface="Candara" pitchFamily="34" charset="0"/>
              </a:rPr>
              <a:t>. </a:t>
            </a:r>
            <a:r>
              <a:rPr lang="en-US" sz="2400" b="1" i="1" dirty="0" err="1">
                <a:solidFill>
                  <a:schemeClr val="bg1"/>
                </a:solidFill>
                <a:latin typeface="Candara" pitchFamily="34" charset="0"/>
              </a:rPr>
              <a:t>venerealis</a:t>
            </a:r>
            <a:endParaRPr lang="en-US" sz="2400" dirty="0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81000" y="3429000"/>
            <a:ext cx="4191000" cy="1508106"/>
          </a:xfrm>
          <a:prstGeom prst="roundRect">
            <a:avLst/>
          </a:prstGeom>
          <a:solidFill>
            <a:srgbClr val="C00000">
              <a:alpha val="68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1CC2D4-7D4A-3C2F-842D-0221D5758E18}"/>
              </a:ext>
            </a:extLst>
          </p:cNvPr>
          <p:cNvSpPr txBox="1"/>
          <p:nvPr/>
        </p:nvSpPr>
        <p:spPr>
          <a:xfrm>
            <a:off x="514351" y="3366101"/>
            <a:ext cx="37338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chemeClr val="bg1"/>
              </a:solidFill>
              <a:latin typeface="Candara" pitchFamily="34" charset="0"/>
            </a:endParaRPr>
          </a:p>
          <a:p>
            <a:pPr algn="ctr"/>
            <a:r>
              <a:rPr lang="en-US" sz="2800" b="1" dirty="0" err="1">
                <a:solidFill>
                  <a:schemeClr val="bg1"/>
                </a:solidFill>
                <a:latin typeface="Candara" pitchFamily="34" charset="0"/>
              </a:rPr>
              <a:t>Transmisija</a:t>
            </a:r>
            <a:r>
              <a:rPr lang="en-US" sz="2800" b="1" dirty="0">
                <a:solidFill>
                  <a:schemeClr val="bg1"/>
                </a:solidFill>
                <a:latin typeface="Candara" pitchFamily="34" charset="0"/>
              </a:rPr>
              <a:t>: </a:t>
            </a:r>
            <a:r>
              <a:rPr lang="en-US" sz="2800" b="1" dirty="0" err="1">
                <a:solidFill>
                  <a:schemeClr val="bg1"/>
                </a:solidFill>
                <a:latin typeface="Candara" pitchFamily="34" charset="0"/>
              </a:rPr>
              <a:t>feko-oralno</a:t>
            </a:r>
            <a:r>
              <a:rPr lang="en-US" sz="2800" b="1" dirty="0">
                <a:solidFill>
                  <a:schemeClr val="bg1"/>
                </a:solidFill>
                <a:latin typeface="Candara" pitchFamily="34" charset="0"/>
              </a:rPr>
              <a:t>, </a:t>
            </a:r>
            <a:r>
              <a:rPr lang="en-US" sz="2800" b="1" dirty="0" err="1">
                <a:solidFill>
                  <a:schemeClr val="bg1"/>
                </a:solidFill>
                <a:latin typeface="Candara" pitchFamily="34" charset="0"/>
              </a:rPr>
              <a:t>polnim</a:t>
            </a:r>
            <a:r>
              <a:rPr lang="en-US" sz="2800" b="1" dirty="0">
                <a:solidFill>
                  <a:schemeClr val="bg1"/>
                </a:solidFill>
                <a:latin typeface="Candara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Candara" pitchFamily="34" charset="0"/>
              </a:rPr>
              <a:t>putem</a:t>
            </a:r>
            <a:endParaRPr lang="en-US" sz="2800" b="1" dirty="0">
              <a:solidFill>
                <a:schemeClr val="bg1"/>
              </a:solidFill>
              <a:latin typeface="Candara" pitchFamily="34" charset="0"/>
            </a:endParaRPr>
          </a:p>
          <a:p>
            <a:endParaRPr lang="en-US" dirty="0"/>
          </a:p>
        </p:txBody>
      </p:sp>
      <p:sp>
        <p:nvSpPr>
          <p:cNvPr id="3" name="Rounded Rectangle 8">
            <a:extLst>
              <a:ext uri="{FF2B5EF4-FFF2-40B4-BE49-F238E27FC236}">
                <a16:creationId xmlns:a16="http://schemas.microsoft.com/office/drawing/2014/main" id="{D549F4D8-D2DB-7532-DEBA-5CFA14F221D0}"/>
              </a:ext>
            </a:extLst>
          </p:cNvPr>
          <p:cNvSpPr/>
          <p:nvPr/>
        </p:nvSpPr>
        <p:spPr>
          <a:xfrm>
            <a:off x="381000" y="5155547"/>
            <a:ext cx="4191000" cy="1397654"/>
          </a:xfrm>
          <a:prstGeom prst="roundRect">
            <a:avLst/>
          </a:prstGeom>
          <a:solidFill>
            <a:srgbClr val="C00000">
              <a:alpha val="68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09600" y="5121295"/>
            <a:ext cx="37338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b="1" dirty="0">
              <a:solidFill>
                <a:schemeClr val="bg1"/>
              </a:solidFill>
              <a:latin typeface="Candara" pitchFamily="34" charset="0"/>
            </a:endParaRPr>
          </a:p>
          <a:p>
            <a:pPr algn="ctr"/>
            <a:r>
              <a:rPr lang="en-US" sz="2800" b="1" dirty="0" err="1">
                <a:solidFill>
                  <a:schemeClr val="bg1"/>
                </a:solidFill>
                <a:latin typeface="Candara" pitchFamily="34" charset="0"/>
              </a:rPr>
              <a:t>Komensali</a:t>
            </a:r>
            <a:r>
              <a:rPr lang="en-US" sz="2800" b="1" dirty="0">
                <a:solidFill>
                  <a:schemeClr val="bg1"/>
                </a:solidFill>
                <a:latin typeface="Candara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Candara" pitchFamily="34" charset="0"/>
              </a:rPr>
              <a:t>crevne</a:t>
            </a:r>
            <a:r>
              <a:rPr lang="en-US" sz="2800" b="1" dirty="0">
                <a:solidFill>
                  <a:schemeClr val="bg1"/>
                </a:solidFill>
                <a:latin typeface="Candara" pitchFamily="34" charset="0"/>
              </a:rPr>
              <a:t> i </a:t>
            </a:r>
            <a:r>
              <a:rPr lang="en-US" sz="2800" b="1" dirty="0" err="1">
                <a:solidFill>
                  <a:schemeClr val="bg1"/>
                </a:solidFill>
                <a:latin typeface="Candara" pitchFamily="34" charset="0"/>
              </a:rPr>
              <a:t>oralne</a:t>
            </a:r>
            <a:r>
              <a:rPr lang="en-US" sz="2800" b="1" dirty="0">
                <a:solidFill>
                  <a:schemeClr val="bg1"/>
                </a:solidFill>
                <a:latin typeface="Candara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Candara" pitchFamily="34" charset="0"/>
              </a:rPr>
              <a:t>mukoze</a:t>
            </a:r>
            <a:r>
              <a:rPr lang="en-US" sz="2800" b="1" dirty="0">
                <a:solidFill>
                  <a:schemeClr val="bg1"/>
                </a:solidFill>
                <a:latin typeface="Candara" pitchFamily="34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677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60000"/>
          </a:solidFill>
          <a:ln>
            <a:solidFill>
              <a:srgbClr val="8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:\Users\Isidora\Desktop\Campylobacteriosi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635" b="98686" l="51563" r="94922">
                        <a14:foregroundMark x1="54004" y1="55036" x2="61523" y2="23942"/>
                        <a14:foregroundMark x1="60840" y1="75474" x2="71680" y2="84526"/>
                        <a14:foregroundMark x1="71680" y1="84526" x2="72070" y2="85401"/>
                        <a14:foregroundMark x1="76270" y1="78540" x2="71973" y2="86131"/>
                        <a14:foregroundMark x1="71973" y1="86131" x2="71387" y2="88467"/>
                        <a14:foregroundMark x1="69043" y1="98832" x2="70801" y2="90073"/>
                        <a14:foregroundMark x1="51563" y1="51825" x2="63672" y2="73431"/>
                        <a14:foregroundMark x1="63672" y1="73431" x2="64160" y2="80292"/>
                        <a14:foregroundMark x1="64258" y1="28759" x2="64160" y2="18978"/>
                        <a14:foregroundMark x1="64551" y1="97664" x2="66504" y2="89343"/>
                        <a14:foregroundMark x1="66504" y1="89343" x2="66699" y2="87153"/>
                        <a14:foregroundMark x1="62305" y1="81606" x2="60840" y2="79270"/>
                        <a14:backgroundMark x1="72754" y1="16350" x2="85059" y2="60292"/>
                        <a14:backgroundMark x1="85059" y1="60292" x2="85059" y2="61168"/>
                        <a14:backgroundMark x1="77832" y1="35036" x2="81055" y2="63942"/>
                        <a14:backgroundMark x1="81055" y1="63942" x2="82715" y2="69197"/>
                        <a14:backgroundMark x1="75098" y1="40000" x2="74023" y2="51241"/>
                        <a14:backgroundMark x1="74023" y1="51241" x2="75781" y2="65547"/>
                        <a14:backgroundMark x1="75781" y1="65547" x2="76367" y2="672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937"/>
          <a:stretch>
            <a:fillRect/>
          </a:stretch>
        </p:blipFill>
        <p:spPr bwMode="auto">
          <a:xfrm>
            <a:off x="7772400" y="-15240"/>
            <a:ext cx="3472761" cy="4640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Isidora\Desktop\illustration-campylobacter-in-gu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604" y="3032760"/>
            <a:ext cx="6748356" cy="3825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2400" y="152400"/>
            <a:ext cx="800100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chemeClr val="bg1"/>
                </a:solidFill>
                <a:latin typeface="Candara" pitchFamily="34" charset="0"/>
              </a:rPr>
              <a:t>Campylobacter </a:t>
            </a:r>
            <a:r>
              <a:rPr lang="en-US" sz="3600" b="1" i="1" dirty="0" err="1">
                <a:solidFill>
                  <a:schemeClr val="bg1"/>
                </a:solidFill>
                <a:latin typeface="Candara" pitchFamily="34" charset="0"/>
              </a:rPr>
              <a:t>jejuni</a:t>
            </a:r>
            <a:r>
              <a:rPr lang="en-US" sz="3600" b="1" i="1" dirty="0">
                <a:solidFill>
                  <a:schemeClr val="bg1"/>
                </a:solidFill>
                <a:latin typeface="Candara" pitchFamily="34" charset="0"/>
              </a:rPr>
              <a:t> </a:t>
            </a:r>
          </a:p>
          <a:p>
            <a:r>
              <a:rPr lang="en-US" sz="2800" dirty="0" err="1">
                <a:solidFill>
                  <a:schemeClr val="bg1"/>
                </a:solidFill>
                <a:latin typeface="Candara" pitchFamily="34" charset="0"/>
              </a:rPr>
              <a:t>Komensal</a:t>
            </a:r>
            <a:r>
              <a:rPr lang="en-US" sz="2800" dirty="0">
                <a:solidFill>
                  <a:schemeClr val="bg1"/>
                </a:solidFill>
                <a:latin typeface="Candara" pitchFamily="34" charset="0"/>
              </a:rPr>
              <a:t> u </a:t>
            </a:r>
            <a:r>
              <a:rPr lang="en-US" sz="2800" dirty="0" err="1">
                <a:solidFill>
                  <a:schemeClr val="bg1"/>
                </a:solidFill>
                <a:latin typeface="Candara" pitchFamily="34" charset="0"/>
              </a:rPr>
              <a:t>digestivnom</a:t>
            </a:r>
            <a:r>
              <a:rPr lang="en-US" sz="2800" dirty="0">
                <a:solidFill>
                  <a:schemeClr val="bg1"/>
                </a:solidFill>
                <a:latin typeface="Candara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ndara" pitchFamily="34" charset="0"/>
              </a:rPr>
              <a:t>traktu</a:t>
            </a:r>
            <a:r>
              <a:rPr lang="en-US" sz="2800" dirty="0">
                <a:solidFill>
                  <a:schemeClr val="bg1"/>
                </a:solidFill>
                <a:latin typeface="Candara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ndara" pitchFamily="34" charset="0"/>
              </a:rPr>
              <a:t>sisara</a:t>
            </a:r>
            <a:r>
              <a:rPr lang="en-US" sz="2800" dirty="0">
                <a:solidFill>
                  <a:schemeClr val="bg1"/>
                </a:solidFill>
                <a:latin typeface="Candara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ndara" pitchFamily="34" charset="0"/>
              </a:rPr>
              <a:t>i</a:t>
            </a:r>
            <a:r>
              <a:rPr lang="en-US" sz="2800" dirty="0">
                <a:solidFill>
                  <a:schemeClr val="bg1"/>
                </a:solidFill>
                <a:latin typeface="Candara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ndara" pitchFamily="34" charset="0"/>
              </a:rPr>
              <a:t>ptica</a:t>
            </a:r>
            <a:r>
              <a:rPr lang="en-US" sz="2800" dirty="0">
                <a:solidFill>
                  <a:schemeClr val="bg1"/>
                </a:solidFill>
                <a:latin typeface="Candara" pitchFamily="34" charset="0"/>
              </a:rPr>
              <a:t> </a:t>
            </a:r>
          </a:p>
          <a:p>
            <a:r>
              <a:rPr lang="en-US" sz="2800" b="1" dirty="0" err="1">
                <a:solidFill>
                  <a:schemeClr val="bg1"/>
                </a:solidFill>
                <a:latin typeface="Candara" pitchFamily="34" charset="0"/>
              </a:rPr>
              <a:t>Ovce</a:t>
            </a:r>
            <a:r>
              <a:rPr lang="en-US" sz="2800" b="1" dirty="0">
                <a:solidFill>
                  <a:schemeClr val="bg1"/>
                </a:solidFill>
                <a:latin typeface="Candara" pitchFamily="34" charset="0"/>
              </a:rPr>
              <a:t>: </a:t>
            </a:r>
            <a:r>
              <a:rPr lang="en-US" sz="2800" b="1" dirty="0" err="1">
                <a:solidFill>
                  <a:schemeClr val="bg1"/>
                </a:solidFill>
                <a:latin typeface="Candara" pitchFamily="34" charset="0"/>
              </a:rPr>
              <a:t>pobačaj</a:t>
            </a:r>
            <a:r>
              <a:rPr lang="en-US" sz="2800" b="1" dirty="0">
                <a:solidFill>
                  <a:schemeClr val="bg1"/>
                </a:solidFill>
                <a:latin typeface="Candara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bg1"/>
                </a:solidFill>
                <a:latin typeface="Candara" pitchFamily="34" charset="0"/>
              </a:rPr>
              <a:t>Psi i </a:t>
            </a:r>
            <a:r>
              <a:rPr lang="en-US" sz="2800" b="1" dirty="0" err="1">
                <a:solidFill>
                  <a:schemeClr val="bg1"/>
                </a:solidFill>
                <a:latin typeface="Candara" pitchFamily="34" charset="0"/>
              </a:rPr>
              <a:t>mačke</a:t>
            </a:r>
            <a:r>
              <a:rPr lang="en-US" sz="2800" dirty="0">
                <a:solidFill>
                  <a:schemeClr val="bg1"/>
                </a:solidFill>
                <a:latin typeface="Candara" pitchFamily="34" charset="0"/>
              </a:rPr>
              <a:t>: </a:t>
            </a:r>
            <a:r>
              <a:rPr lang="en-US" sz="2800" b="1" dirty="0">
                <a:solidFill>
                  <a:schemeClr val="bg1"/>
                </a:solidFill>
                <a:latin typeface="Candara" pitchFamily="34" charset="0"/>
              </a:rPr>
              <a:t>enteritis</a:t>
            </a:r>
          </a:p>
          <a:p>
            <a:r>
              <a:rPr lang="sr-Latn-RS" sz="2800" b="1" dirty="0">
                <a:solidFill>
                  <a:schemeClr val="bg1"/>
                </a:solidFill>
                <a:latin typeface="Candara" pitchFamily="34" charset="0"/>
              </a:rPr>
              <a:t>Živina: hepatitis</a:t>
            </a:r>
          </a:p>
          <a:p>
            <a:r>
              <a:rPr lang="sr-Latn-RS" sz="2800" b="1" dirty="0">
                <a:solidFill>
                  <a:schemeClr val="bg1"/>
                </a:solidFill>
                <a:latin typeface="Candara" pitchFamily="34" charset="0"/>
              </a:rPr>
              <a:t>Ljudi: enterokolitis</a:t>
            </a:r>
          </a:p>
          <a:p>
            <a:endParaRPr lang="sr-Latn-RS" sz="2400" b="1" dirty="0">
              <a:solidFill>
                <a:schemeClr val="bg1"/>
              </a:solidFill>
              <a:latin typeface="Candara" pitchFamily="34" charset="0"/>
            </a:endParaRPr>
          </a:p>
          <a:p>
            <a:endParaRPr lang="sr-Latn-RS" sz="2400" b="1" dirty="0">
              <a:solidFill>
                <a:schemeClr val="bg1"/>
              </a:solidFill>
              <a:latin typeface="Candara" pitchFamily="34" charset="0"/>
            </a:endParaRPr>
          </a:p>
          <a:p>
            <a:endParaRPr lang="sr-Latn-RS" sz="2400" b="1" dirty="0">
              <a:solidFill>
                <a:schemeClr val="bg1"/>
              </a:solidFill>
              <a:latin typeface="Candara" pitchFamily="34" charset="0"/>
            </a:endParaRPr>
          </a:p>
          <a:p>
            <a:endParaRPr lang="sr-Latn-RS" sz="2400" b="1" dirty="0">
              <a:solidFill>
                <a:schemeClr val="bg1"/>
              </a:solidFill>
              <a:latin typeface="Candara" pitchFamily="34" charset="0"/>
            </a:endParaRPr>
          </a:p>
          <a:p>
            <a:endParaRPr lang="en-US" sz="2400" b="1" dirty="0">
              <a:solidFill>
                <a:schemeClr val="bg1"/>
              </a:solidFill>
              <a:latin typeface="Candara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753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41270C3-9AD9-12E4-A714-994942A71F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872" y="0"/>
            <a:ext cx="4850256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4533FB-7F1F-CD7C-5219-E594FB788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9" r="52371"/>
          <a:stretch>
            <a:fillRect/>
          </a:stretch>
        </p:blipFill>
        <p:spPr>
          <a:xfrm>
            <a:off x="0" y="4191000"/>
            <a:ext cx="1828800" cy="22246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80FD8B4-F527-7156-25BE-F658812E88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35"/>
          <a:stretch>
            <a:fillRect/>
          </a:stretch>
        </p:blipFill>
        <p:spPr>
          <a:xfrm>
            <a:off x="7176072" y="4191000"/>
            <a:ext cx="1967928" cy="2418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003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60000"/>
          </a:solidFill>
          <a:ln>
            <a:solidFill>
              <a:srgbClr val="8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782" y="598289"/>
            <a:ext cx="4398818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err="1">
                <a:solidFill>
                  <a:schemeClr val="bg1"/>
                </a:solidFill>
                <a:latin typeface="Candara" pitchFamily="34" charset="0"/>
              </a:rPr>
              <a:t>K</a:t>
            </a:r>
            <a:r>
              <a:rPr lang="en-US" sz="2400" dirty="0" err="1">
                <a:solidFill>
                  <a:schemeClr val="bg1"/>
                </a:solidFill>
                <a:latin typeface="Candara" pitchFamily="34" charset="0"/>
              </a:rPr>
              <a:t>omensal</a:t>
            </a:r>
            <a:r>
              <a:rPr lang="en-US" sz="2400" dirty="0">
                <a:solidFill>
                  <a:schemeClr val="bg1"/>
                </a:solidFill>
                <a:latin typeface="Candara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ndara" pitchFamily="34" charset="0"/>
              </a:rPr>
              <a:t>digestivnog</a:t>
            </a:r>
            <a:r>
              <a:rPr lang="en-US" sz="2400" dirty="0">
                <a:solidFill>
                  <a:schemeClr val="bg1"/>
                </a:solidFill>
                <a:latin typeface="Candara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ndara" pitchFamily="34" charset="0"/>
              </a:rPr>
              <a:t>trakta</a:t>
            </a:r>
            <a:r>
              <a:rPr lang="en-US" sz="2400" dirty="0">
                <a:solidFill>
                  <a:schemeClr val="bg1"/>
                </a:solidFill>
                <a:latin typeface="Candara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ndara" pitchFamily="34" charset="0"/>
              </a:rPr>
              <a:t>goveda</a:t>
            </a:r>
            <a:r>
              <a:rPr lang="en-US" sz="2400" dirty="0">
                <a:solidFill>
                  <a:schemeClr val="bg1"/>
                </a:solidFill>
                <a:latin typeface="Candara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ndara" pitchFamily="34" charset="0"/>
              </a:rPr>
              <a:t>i</a:t>
            </a:r>
            <a:r>
              <a:rPr lang="en-US" sz="2400" dirty="0">
                <a:solidFill>
                  <a:schemeClr val="bg1"/>
                </a:solidFill>
                <a:latin typeface="Candara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ndara" pitchFamily="34" charset="0"/>
              </a:rPr>
              <a:t>ovaca</a:t>
            </a:r>
            <a:endParaRPr lang="sr-Latn-RS" sz="2400" dirty="0">
              <a:solidFill>
                <a:schemeClr val="bg1"/>
              </a:solidFill>
              <a:latin typeface="Candara" pitchFamily="34" charset="0"/>
            </a:endParaRPr>
          </a:p>
          <a:p>
            <a:endParaRPr lang="sr-Latn-RS" sz="2400" dirty="0">
              <a:solidFill>
                <a:schemeClr val="bg1"/>
              </a:solidFill>
              <a:latin typeface="Candara" pitchFamily="34" charset="0"/>
            </a:endParaRPr>
          </a:p>
          <a:p>
            <a:r>
              <a:rPr lang="sr-Latn-RS" sz="2800" b="1" dirty="0">
                <a:solidFill>
                  <a:schemeClr val="bg1"/>
                </a:solidFill>
                <a:latin typeface="Candara" pitchFamily="34" charset="0"/>
              </a:rPr>
              <a:t>Ovce: </a:t>
            </a:r>
            <a:r>
              <a:rPr lang="en-US" sz="2800" b="1" dirty="0" err="1">
                <a:solidFill>
                  <a:schemeClr val="bg1"/>
                </a:solidFill>
                <a:latin typeface="Candara" pitchFamily="34" charset="0"/>
              </a:rPr>
              <a:t>genitaln</a:t>
            </a:r>
            <a:r>
              <a:rPr lang="sr-Latn-RS" sz="2800" b="1" dirty="0">
                <a:solidFill>
                  <a:schemeClr val="bg1"/>
                </a:solidFill>
                <a:latin typeface="Candara" pitchFamily="34" charset="0"/>
              </a:rPr>
              <a:t>a</a:t>
            </a:r>
            <a:r>
              <a:rPr lang="en-US" sz="2800" b="1" dirty="0">
                <a:solidFill>
                  <a:schemeClr val="bg1"/>
                </a:solidFill>
                <a:latin typeface="Candara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Candara" pitchFamily="34" charset="0"/>
              </a:rPr>
              <a:t>kampilobakterioz</a:t>
            </a:r>
            <a:r>
              <a:rPr lang="sr-Latn-RS" sz="2800" b="1" dirty="0">
                <a:solidFill>
                  <a:schemeClr val="bg1"/>
                </a:solidFill>
                <a:latin typeface="Candara" pitchFamily="34" charset="0"/>
              </a:rPr>
              <a:t>a</a:t>
            </a:r>
          </a:p>
          <a:p>
            <a:endParaRPr lang="sr-Latn-RS" sz="2400" dirty="0">
              <a:solidFill>
                <a:schemeClr val="bg1"/>
              </a:solidFill>
              <a:latin typeface="Candara" pitchFamily="34" charset="0"/>
            </a:endParaRPr>
          </a:p>
          <a:p>
            <a:endParaRPr lang="sr-Latn-RS" sz="2400" dirty="0">
              <a:solidFill>
                <a:schemeClr val="bg1"/>
              </a:solidFill>
              <a:latin typeface="Candara" pitchFamily="34" charset="0"/>
            </a:endParaRPr>
          </a:p>
          <a:p>
            <a:endParaRPr lang="sr-Latn-RS" sz="2400" dirty="0">
              <a:solidFill>
                <a:schemeClr val="bg1"/>
              </a:solidFill>
              <a:latin typeface="Candara" pitchFamily="34" charset="0"/>
            </a:endParaRPr>
          </a:p>
          <a:p>
            <a:endParaRPr lang="sr-Latn-RS" sz="2400" dirty="0">
              <a:solidFill>
                <a:schemeClr val="bg1"/>
              </a:solidFill>
              <a:latin typeface="Candara" pitchFamily="34" charset="0"/>
            </a:endParaRPr>
          </a:p>
          <a:p>
            <a:endParaRPr lang="sr-Latn-RS" sz="2400" dirty="0">
              <a:solidFill>
                <a:schemeClr val="bg1"/>
              </a:solidFill>
              <a:latin typeface="Candara" pitchFamily="34" charset="0"/>
            </a:endParaRPr>
          </a:p>
          <a:p>
            <a:endParaRPr lang="sr-Latn-RS" sz="2400" dirty="0">
              <a:solidFill>
                <a:schemeClr val="bg1"/>
              </a:solidFill>
              <a:latin typeface="Candara" pitchFamily="34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Candara" pitchFamily="34" charset="0"/>
              </a:rPr>
              <a:t> </a:t>
            </a:r>
            <a:endParaRPr lang="sr-Latn-RS" sz="2400" dirty="0">
              <a:solidFill>
                <a:schemeClr val="bg1"/>
              </a:solidFill>
              <a:latin typeface="Candara" pitchFamily="34" charset="0"/>
            </a:endParaRPr>
          </a:p>
          <a:p>
            <a:endParaRPr lang="sr-Latn-RS" sz="2400" b="1" dirty="0">
              <a:solidFill>
                <a:schemeClr val="bg1"/>
              </a:solidFill>
              <a:latin typeface="Candara" pitchFamily="34" charset="0"/>
            </a:endParaRPr>
          </a:p>
          <a:p>
            <a:endParaRPr lang="sr-Latn-RS" sz="2400" b="1" dirty="0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782" y="0"/>
            <a:ext cx="40996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i="1" dirty="0">
                <a:solidFill>
                  <a:schemeClr val="bg1"/>
                </a:solidFill>
                <a:latin typeface="Candara" pitchFamily="34" charset="0"/>
              </a:rPr>
              <a:t>C. fetus </a:t>
            </a:r>
            <a:r>
              <a:rPr lang="en-US" sz="3600" b="1" dirty="0">
                <a:solidFill>
                  <a:schemeClr val="bg1"/>
                </a:solidFill>
                <a:latin typeface="Candara" pitchFamily="34" charset="0"/>
              </a:rPr>
              <a:t>subsp.</a:t>
            </a:r>
            <a:r>
              <a:rPr lang="en-US" sz="3600" b="1" i="1" dirty="0">
                <a:solidFill>
                  <a:schemeClr val="bg1"/>
                </a:solidFill>
                <a:latin typeface="Candara" pitchFamily="34" charset="0"/>
              </a:rPr>
              <a:t> fetus</a:t>
            </a:r>
            <a:r>
              <a:rPr lang="en-US" sz="3600" b="1" dirty="0">
                <a:solidFill>
                  <a:schemeClr val="bg1"/>
                </a:solidFill>
                <a:latin typeface="Candara" pitchFamily="34" charset="0"/>
              </a:rPr>
              <a:t> </a:t>
            </a:r>
          </a:p>
        </p:txBody>
      </p:sp>
      <p:pic>
        <p:nvPicPr>
          <p:cNvPr id="2051" name="Picture 3" descr="C:\Users\Isidora\Desktop\780952-a4c94eb8b89d30dfce4135715eada67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618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5702" y="3200400"/>
            <a:ext cx="87761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 dirty="0">
                <a:solidFill>
                  <a:schemeClr val="bg1"/>
                </a:solidFill>
                <a:latin typeface="Candara" pitchFamily="34" charset="0"/>
              </a:rPr>
              <a:t>Goveda: </a:t>
            </a:r>
            <a:r>
              <a:rPr lang="en-US" sz="2400" b="1" dirty="0" err="1">
                <a:solidFill>
                  <a:schemeClr val="bg1"/>
                </a:solidFill>
                <a:latin typeface="Candara" pitchFamily="34" charset="0"/>
              </a:rPr>
              <a:t>pobačaj</a:t>
            </a:r>
            <a:r>
              <a:rPr lang="sr-Latn-RS" sz="2400" b="1" dirty="0">
                <a:solidFill>
                  <a:schemeClr val="bg1"/>
                </a:solidFill>
                <a:latin typeface="Candara" pitchFamily="34" charset="0"/>
              </a:rPr>
              <a:t>i-</a:t>
            </a:r>
            <a:r>
              <a:rPr lang="sr-Latn-RS" sz="2400" dirty="0">
                <a:solidFill>
                  <a:schemeClr val="bg1"/>
                </a:solidFill>
                <a:latin typeface="Candara" pitchFamily="34" charset="0"/>
              </a:rPr>
              <a:t>sporadično</a:t>
            </a:r>
          </a:p>
          <a:p>
            <a:r>
              <a:rPr lang="sr-Latn-RS" sz="2400" b="1" dirty="0">
                <a:solidFill>
                  <a:schemeClr val="bg1"/>
                </a:solidFill>
                <a:latin typeface="Candara" pitchFamily="34" charset="0"/>
              </a:rPr>
              <a:t>Ljudi: </a:t>
            </a:r>
            <a:r>
              <a:rPr lang="en-US" sz="2400" dirty="0" err="1">
                <a:solidFill>
                  <a:schemeClr val="bg1"/>
                </a:solidFill>
                <a:latin typeface="Candara" pitchFamily="34" charset="0"/>
              </a:rPr>
              <a:t>oportunistički</a:t>
            </a:r>
            <a:r>
              <a:rPr lang="en-US" sz="2400" dirty="0">
                <a:solidFill>
                  <a:schemeClr val="bg1"/>
                </a:solidFill>
                <a:latin typeface="Candara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ndara" pitchFamily="34" charset="0"/>
              </a:rPr>
              <a:t>patogen</a:t>
            </a:r>
            <a:r>
              <a:rPr lang="en-US" sz="2400" dirty="0">
                <a:solidFill>
                  <a:schemeClr val="bg1"/>
                </a:solidFill>
                <a:latin typeface="Candara" pitchFamily="34" charset="0"/>
              </a:rPr>
              <a:t> </a:t>
            </a:r>
            <a:r>
              <a:rPr lang="sr-Latn-RS" sz="2400" dirty="0">
                <a:solidFill>
                  <a:schemeClr val="bg1"/>
                </a:solidFill>
                <a:latin typeface="Candara" pitchFamily="34" charset="0"/>
              </a:rPr>
              <a:t>– </a:t>
            </a:r>
            <a:endParaRPr lang="en-US" sz="2400" dirty="0">
              <a:solidFill>
                <a:schemeClr val="bg1"/>
              </a:solidFill>
              <a:latin typeface="Candara" pitchFamily="34" charset="0"/>
            </a:endParaRPr>
          </a:p>
          <a:p>
            <a:r>
              <a:rPr lang="en-US" sz="2400" dirty="0" err="1">
                <a:solidFill>
                  <a:schemeClr val="bg1"/>
                </a:solidFill>
                <a:latin typeface="Candara" pitchFamily="34" charset="0"/>
              </a:rPr>
              <a:t>sistemsko</a:t>
            </a:r>
            <a:r>
              <a:rPr lang="en-US" sz="2400" dirty="0">
                <a:solidFill>
                  <a:schemeClr val="bg1"/>
                </a:solidFill>
                <a:latin typeface="Candara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ndara" pitchFamily="34" charset="0"/>
              </a:rPr>
              <a:t>oboljenj</a:t>
            </a:r>
            <a:r>
              <a:rPr lang="sr-Latn-RS" sz="2400" dirty="0">
                <a:solidFill>
                  <a:schemeClr val="bg1"/>
                </a:solidFill>
                <a:latin typeface="Candara" pitchFamily="34" charset="0"/>
              </a:rPr>
              <a:t>e, pobačaji</a:t>
            </a:r>
            <a:endParaRPr lang="en-US" sz="2400" dirty="0">
              <a:solidFill>
                <a:schemeClr val="bg1"/>
              </a:solidFill>
              <a:latin typeface="Candara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958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2400" y="1393994"/>
            <a:ext cx="4622617" cy="1000991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solidFill>
              <a:srgbClr val="8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1749" y="1432824"/>
            <a:ext cx="46226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RS" b="1" dirty="0">
                <a:latin typeface="Candara" pitchFamily="34" charset="0"/>
              </a:rPr>
              <a:t>Okrugle nekrotične </a:t>
            </a:r>
            <a:r>
              <a:rPr lang="en-US" b="1" dirty="0" err="1">
                <a:latin typeface="Candara" pitchFamily="34" charset="0"/>
              </a:rPr>
              <a:t>lezij</a:t>
            </a:r>
            <a:r>
              <a:rPr lang="sr-Latn-RS" b="1" dirty="0">
                <a:latin typeface="Candara" pitchFamily="34" charset="0"/>
              </a:rPr>
              <a:t>e</a:t>
            </a:r>
            <a:r>
              <a:rPr lang="en-US" b="1" dirty="0">
                <a:latin typeface="Candara" pitchFamily="34" charset="0"/>
              </a:rPr>
              <a:t> </a:t>
            </a:r>
            <a:r>
              <a:rPr lang="en-US" b="1" dirty="0" err="1">
                <a:latin typeface="Candara" pitchFamily="34" charset="0"/>
              </a:rPr>
              <a:t>na</a:t>
            </a:r>
            <a:r>
              <a:rPr lang="en-US" b="1" dirty="0">
                <a:latin typeface="Candara" pitchFamily="34" charset="0"/>
              </a:rPr>
              <a:t> </a:t>
            </a:r>
            <a:r>
              <a:rPr lang="en-US" b="1" dirty="0" err="1">
                <a:latin typeface="Candara" pitchFamily="34" charset="0"/>
              </a:rPr>
              <a:t>povr</a:t>
            </a:r>
            <a:r>
              <a:rPr lang="sr-Latn-RS" b="1" dirty="0">
                <a:latin typeface="Candara" pitchFamily="34" charset="0"/>
              </a:rPr>
              <a:t>šini jetre pobačene jagnjadi - </a:t>
            </a:r>
            <a:r>
              <a:rPr lang="en-US" b="1" dirty="0">
                <a:latin typeface="Candara" pitchFamily="34" charset="0"/>
              </a:rPr>
              <a:t> </a:t>
            </a:r>
            <a:r>
              <a:rPr lang="en-US" b="1" dirty="0" err="1">
                <a:latin typeface="Candara" pitchFamily="34" charset="0"/>
              </a:rPr>
              <a:t>sa</a:t>
            </a:r>
            <a:r>
              <a:rPr lang="en-US" b="1" dirty="0">
                <a:latin typeface="Candara" pitchFamily="34" charset="0"/>
              </a:rPr>
              <a:t> </a:t>
            </a:r>
            <a:r>
              <a:rPr lang="en-US" b="1" dirty="0" err="1">
                <a:latin typeface="Candara" pitchFamily="34" charset="0"/>
              </a:rPr>
              <a:t>svetlim</a:t>
            </a:r>
            <a:r>
              <a:rPr lang="en-US" b="1" dirty="0">
                <a:latin typeface="Candara" pitchFamily="34" charset="0"/>
              </a:rPr>
              <a:t> </a:t>
            </a:r>
            <a:r>
              <a:rPr lang="en-US" b="1" dirty="0" err="1">
                <a:latin typeface="Candara" pitchFamily="34" charset="0"/>
              </a:rPr>
              <a:t>uzdignutim</a:t>
            </a:r>
            <a:r>
              <a:rPr lang="en-US" b="1" dirty="0">
                <a:latin typeface="Candara" pitchFamily="34" charset="0"/>
              </a:rPr>
              <a:t> </a:t>
            </a:r>
            <a:r>
              <a:rPr lang="en-US" b="1" dirty="0" err="1">
                <a:latin typeface="Candara" pitchFamily="34" charset="0"/>
              </a:rPr>
              <a:t>ivicama</a:t>
            </a:r>
            <a:r>
              <a:rPr lang="en-US" b="1" dirty="0">
                <a:latin typeface="Candara" pitchFamily="34" charset="0"/>
              </a:rPr>
              <a:t> i </a:t>
            </a:r>
            <a:r>
              <a:rPr lang="en-US" b="1" dirty="0" err="1">
                <a:latin typeface="Candara" pitchFamily="34" charset="0"/>
              </a:rPr>
              <a:t>udubljenim</a:t>
            </a:r>
            <a:r>
              <a:rPr lang="en-US" b="1" dirty="0">
                <a:latin typeface="Candara" pitchFamily="34" charset="0"/>
              </a:rPr>
              <a:t> </a:t>
            </a:r>
            <a:r>
              <a:rPr lang="en-US" b="1" dirty="0" err="1">
                <a:latin typeface="Candara" pitchFamily="34" charset="0"/>
              </a:rPr>
              <a:t>tamnijim</a:t>
            </a:r>
            <a:r>
              <a:rPr lang="en-US" b="1" dirty="0">
                <a:latin typeface="Candara" pitchFamily="34" charset="0"/>
              </a:rPr>
              <a:t> </a:t>
            </a:r>
            <a:r>
              <a:rPr lang="en-US" b="1" dirty="0" err="1">
                <a:latin typeface="Candara" pitchFamily="34" charset="0"/>
              </a:rPr>
              <a:t>centrom</a:t>
            </a:r>
            <a:endParaRPr lang="en-US" dirty="0"/>
          </a:p>
        </p:txBody>
      </p:sp>
      <p:pic>
        <p:nvPicPr>
          <p:cNvPr id="2050" name="Picture 2" descr="C:\Users\Isidora\Desktop\5-Figure2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67000"/>
            <a:ext cx="6046276" cy="4086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Isidora\Desktop\download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416" y="30480"/>
            <a:ext cx="4124960" cy="3093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3684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60000"/>
          </a:solidFill>
          <a:ln>
            <a:solidFill>
              <a:srgbClr val="8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0782" y="0"/>
            <a:ext cx="51181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i="1" dirty="0">
                <a:solidFill>
                  <a:schemeClr val="bg1"/>
                </a:solidFill>
                <a:latin typeface="Candara" pitchFamily="34" charset="0"/>
              </a:rPr>
              <a:t>C. fetus </a:t>
            </a:r>
            <a:r>
              <a:rPr lang="en-US" sz="3600" b="1" dirty="0">
                <a:solidFill>
                  <a:schemeClr val="bg1"/>
                </a:solidFill>
                <a:latin typeface="Candara" pitchFamily="34" charset="0"/>
              </a:rPr>
              <a:t>subsp.</a:t>
            </a:r>
            <a:r>
              <a:rPr lang="en-US" sz="3600" b="1" i="1" dirty="0">
                <a:solidFill>
                  <a:schemeClr val="bg1"/>
                </a:solidFill>
                <a:latin typeface="Candara" pitchFamily="34" charset="0"/>
              </a:rPr>
              <a:t> </a:t>
            </a:r>
            <a:r>
              <a:rPr lang="sr-Latn-RS" sz="3600" b="1" i="1" dirty="0">
                <a:solidFill>
                  <a:schemeClr val="bg1"/>
                </a:solidFill>
                <a:latin typeface="Candara" pitchFamily="34" charset="0"/>
              </a:rPr>
              <a:t>venerealis</a:t>
            </a:r>
            <a:r>
              <a:rPr lang="en-US" sz="3600" b="1" dirty="0">
                <a:solidFill>
                  <a:schemeClr val="bg1"/>
                </a:solidFill>
                <a:latin typeface="Candara" pitchFamily="34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272" y="646331"/>
            <a:ext cx="907472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b="1" dirty="0">
                <a:solidFill>
                  <a:schemeClr val="bg1"/>
                </a:solidFill>
                <a:latin typeface="Candara" pitchFamily="34" charset="0"/>
              </a:rPr>
              <a:t>Goveda: </a:t>
            </a:r>
            <a:r>
              <a:rPr lang="en-US" sz="3200" b="1" dirty="0" err="1">
                <a:solidFill>
                  <a:schemeClr val="bg1"/>
                </a:solidFill>
                <a:latin typeface="Candara" pitchFamily="34" charset="0"/>
              </a:rPr>
              <a:t>genitalna</a:t>
            </a:r>
            <a:r>
              <a:rPr lang="en-US" sz="3200" b="1" dirty="0">
                <a:solidFill>
                  <a:schemeClr val="bg1"/>
                </a:solidFill>
                <a:latin typeface="Candara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Candara" pitchFamily="34" charset="0"/>
              </a:rPr>
              <a:t>kampilobakterioz</a:t>
            </a:r>
            <a:r>
              <a:rPr lang="sr-Latn-RS" sz="3200" b="1" dirty="0">
                <a:solidFill>
                  <a:schemeClr val="bg1"/>
                </a:solidFill>
                <a:latin typeface="Candara" pitchFamily="34" charset="0"/>
              </a:rPr>
              <a:t>a</a:t>
            </a:r>
          </a:p>
          <a:p>
            <a:pPr marL="342900" indent="-342900">
              <a:buFontTx/>
              <a:buChar char="-"/>
            </a:pPr>
            <a:r>
              <a:rPr lang="en-US" sz="2400" dirty="0" err="1">
                <a:solidFill>
                  <a:schemeClr val="bg1"/>
                </a:solidFill>
                <a:latin typeface="Candara" pitchFamily="34" charset="0"/>
              </a:rPr>
              <a:t>pr</a:t>
            </a:r>
            <a:r>
              <a:rPr lang="sr-Latn-RS" sz="2400" dirty="0">
                <a:solidFill>
                  <a:schemeClr val="bg1"/>
                </a:solidFill>
                <a:latin typeface="Candara" pitchFamily="34" charset="0"/>
              </a:rPr>
              <a:t>ivremeni</a:t>
            </a:r>
            <a:r>
              <a:rPr lang="en-US" sz="2400" dirty="0">
                <a:solidFill>
                  <a:schemeClr val="bg1"/>
                </a:solidFill>
                <a:latin typeface="Candara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ndara" pitchFamily="34" charset="0"/>
              </a:rPr>
              <a:t>sterilitet</a:t>
            </a:r>
            <a:r>
              <a:rPr lang="en-US" sz="2400" dirty="0">
                <a:solidFill>
                  <a:schemeClr val="bg1"/>
                </a:solidFill>
                <a:latin typeface="Candara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Candara" pitchFamily="34" charset="0"/>
              </a:rPr>
              <a:t>pobačaj</a:t>
            </a:r>
            <a:r>
              <a:rPr lang="sr-Latn-RS" sz="2400" dirty="0">
                <a:solidFill>
                  <a:schemeClr val="bg1"/>
                </a:solidFill>
                <a:latin typeface="Candara" pitchFamily="34" charset="0"/>
              </a:rPr>
              <a:t>i</a:t>
            </a:r>
            <a:r>
              <a:rPr lang="en-US" sz="2400" dirty="0">
                <a:solidFill>
                  <a:schemeClr val="bg1"/>
                </a:solidFill>
                <a:latin typeface="Candara" pitchFamily="34" charset="0"/>
              </a:rPr>
              <a:t> u </a:t>
            </a:r>
            <a:r>
              <a:rPr lang="en-US" sz="2400" dirty="0" err="1">
                <a:solidFill>
                  <a:schemeClr val="bg1"/>
                </a:solidFill>
                <a:latin typeface="Candara" pitchFamily="34" charset="0"/>
              </a:rPr>
              <a:t>ranom</a:t>
            </a:r>
            <a:r>
              <a:rPr lang="en-US" sz="2400" dirty="0">
                <a:solidFill>
                  <a:schemeClr val="bg1"/>
                </a:solidFill>
                <a:latin typeface="Candara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ndara" pitchFamily="34" charset="0"/>
              </a:rPr>
              <a:t>stadijumu</a:t>
            </a:r>
            <a:r>
              <a:rPr lang="en-US" sz="2400" dirty="0">
                <a:solidFill>
                  <a:schemeClr val="bg1"/>
                </a:solidFill>
                <a:latin typeface="Candara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ndara" pitchFamily="34" charset="0"/>
              </a:rPr>
              <a:t>graviditeta</a:t>
            </a:r>
            <a:r>
              <a:rPr lang="sr-Latn-RS" sz="2400" dirty="0">
                <a:solidFill>
                  <a:schemeClr val="bg1"/>
                </a:solidFill>
                <a:latin typeface="Candara" pitchFamily="34" charset="0"/>
              </a:rPr>
              <a:t>, endometritis, salpingitis...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solidFill>
                  <a:schemeClr val="bg1"/>
                </a:solidFill>
                <a:latin typeface="Candara" pitchFamily="34" charset="0"/>
              </a:rPr>
              <a:t> </a:t>
            </a:r>
            <a:r>
              <a:rPr lang="sr-Latn-RS" sz="2400" dirty="0">
                <a:solidFill>
                  <a:schemeClr val="bg1"/>
                </a:solidFill>
                <a:latin typeface="Candara" pitchFamily="34" charset="0"/>
              </a:rPr>
              <a:t>A</a:t>
            </a:r>
            <a:r>
              <a:rPr lang="en-US" sz="2400" dirty="0" err="1">
                <a:solidFill>
                  <a:schemeClr val="bg1"/>
                </a:solidFill>
                <a:latin typeface="Candara" pitchFamily="34" charset="0"/>
              </a:rPr>
              <a:t>simptomatski</a:t>
            </a:r>
            <a:r>
              <a:rPr lang="en-US" sz="2400" dirty="0">
                <a:solidFill>
                  <a:schemeClr val="bg1"/>
                </a:solidFill>
                <a:latin typeface="Candara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ndara" pitchFamily="34" charset="0"/>
              </a:rPr>
              <a:t>inficirani</a:t>
            </a:r>
            <a:r>
              <a:rPr lang="en-US" sz="2400" dirty="0">
                <a:solidFill>
                  <a:schemeClr val="bg1"/>
                </a:solidFill>
                <a:latin typeface="Candara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ndara" pitchFamily="34" charset="0"/>
              </a:rPr>
              <a:t>bikov</a:t>
            </a:r>
            <a:r>
              <a:rPr lang="sr-Latn-RS" sz="2400" dirty="0">
                <a:solidFill>
                  <a:schemeClr val="bg1"/>
                </a:solidFill>
                <a:latin typeface="Candara" pitchFamily="34" charset="0"/>
              </a:rPr>
              <a:t>i</a:t>
            </a:r>
          </a:p>
          <a:p>
            <a:r>
              <a:rPr lang="en-US" sz="2400" dirty="0">
                <a:solidFill>
                  <a:schemeClr val="bg1"/>
                </a:solidFill>
                <a:latin typeface="Candara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ndara" pitchFamily="34" charset="0"/>
              </a:rPr>
              <a:t>kliconoše</a:t>
            </a:r>
            <a:r>
              <a:rPr lang="en-US" sz="2400" dirty="0">
                <a:solidFill>
                  <a:schemeClr val="bg1"/>
                </a:solidFill>
                <a:latin typeface="Candara" pitchFamily="34" charset="0"/>
              </a:rPr>
              <a:t> </a:t>
            </a:r>
            <a:r>
              <a:rPr lang="sr-Latn-RS" sz="2400" dirty="0">
                <a:solidFill>
                  <a:schemeClr val="bg1"/>
                </a:solidFill>
                <a:latin typeface="Candara" pitchFamily="34" charset="0"/>
              </a:rPr>
              <a:t>- </a:t>
            </a:r>
            <a:r>
              <a:rPr lang="en-US" sz="2400" dirty="0" err="1">
                <a:solidFill>
                  <a:schemeClr val="bg1"/>
                </a:solidFill>
                <a:latin typeface="Candara" pitchFamily="34" charset="0"/>
              </a:rPr>
              <a:t>perzistentna</a:t>
            </a:r>
            <a:r>
              <a:rPr lang="en-US" sz="2400" dirty="0">
                <a:solidFill>
                  <a:schemeClr val="bg1"/>
                </a:solidFill>
                <a:latin typeface="Candara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ndara" pitchFamily="34" charset="0"/>
              </a:rPr>
              <a:t>infekcija</a:t>
            </a:r>
            <a:r>
              <a:rPr lang="en-US" sz="2400" dirty="0">
                <a:solidFill>
                  <a:schemeClr val="bg1"/>
                </a:solidFill>
                <a:latin typeface="Candara" pitchFamily="34" charset="0"/>
              </a:rPr>
              <a:t> u </a:t>
            </a:r>
            <a:r>
              <a:rPr lang="en-US" sz="2400" dirty="0" err="1">
                <a:solidFill>
                  <a:schemeClr val="bg1"/>
                </a:solidFill>
                <a:latin typeface="Candara" pitchFamily="34" charset="0"/>
              </a:rPr>
              <a:t>vaginalnoj</a:t>
            </a:r>
            <a:r>
              <a:rPr lang="en-US" sz="2400" dirty="0">
                <a:solidFill>
                  <a:schemeClr val="bg1"/>
                </a:solidFill>
                <a:latin typeface="Candara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ndara" pitchFamily="34" charset="0"/>
              </a:rPr>
              <a:t>sluznici</a:t>
            </a:r>
            <a:r>
              <a:rPr lang="en-US" sz="2400" dirty="0">
                <a:solidFill>
                  <a:schemeClr val="bg1"/>
                </a:solidFill>
                <a:latin typeface="Candara" pitchFamily="34" charset="0"/>
              </a:rPr>
              <a:t> </a:t>
            </a:r>
          </a:p>
        </p:txBody>
      </p:sp>
      <p:pic>
        <p:nvPicPr>
          <p:cNvPr id="2051" name="Picture 3" descr="C:\Users\Isidora\Desktop\download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048000"/>
            <a:ext cx="4645573" cy="3318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6344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60000"/>
          </a:solidFill>
          <a:ln>
            <a:solidFill>
              <a:srgbClr val="8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3345" y="24714"/>
            <a:ext cx="76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u="sng" dirty="0" err="1">
                <a:solidFill>
                  <a:schemeClr val="bg1"/>
                </a:solidFill>
                <a:latin typeface="Candara" pitchFamily="34" charset="0"/>
              </a:rPr>
              <a:t>Morfolo</a:t>
            </a:r>
            <a:r>
              <a:rPr lang="sr-Latn-RS" sz="4000" b="1" u="sng" dirty="0">
                <a:solidFill>
                  <a:schemeClr val="bg1"/>
                </a:solidFill>
                <a:latin typeface="Candara" pitchFamily="34" charset="0"/>
              </a:rPr>
              <a:t>š</a:t>
            </a:r>
            <a:r>
              <a:rPr lang="en-US" sz="4000" b="1" u="sng" dirty="0" err="1">
                <a:solidFill>
                  <a:schemeClr val="bg1"/>
                </a:solidFill>
                <a:latin typeface="Candara" pitchFamily="34" charset="0"/>
              </a:rPr>
              <a:t>ke</a:t>
            </a:r>
            <a:r>
              <a:rPr lang="en-US" sz="4000" b="1" u="sng" dirty="0">
                <a:solidFill>
                  <a:schemeClr val="bg1"/>
                </a:solidFill>
                <a:latin typeface="Candara" pitchFamily="34" charset="0"/>
              </a:rPr>
              <a:t> i </a:t>
            </a:r>
            <a:r>
              <a:rPr lang="en-US" sz="4000" b="1" u="sng" dirty="0" err="1">
                <a:solidFill>
                  <a:schemeClr val="bg1"/>
                </a:solidFill>
                <a:latin typeface="Candara" pitchFamily="34" charset="0"/>
              </a:rPr>
              <a:t>tinktorijalne</a:t>
            </a:r>
            <a:r>
              <a:rPr lang="en-US" sz="4000" b="1" u="sng" dirty="0">
                <a:solidFill>
                  <a:schemeClr val="bg1"/>
                </a:solidFill>
                <a:latin typeface="Candara" pitchFamily="34" charset="0"/>
              </a:rPr>
              <a:t> </a:t>
            </a:r>
            <a:r>
              <a:rPr lang="en-US" sz="4000" b="1" u="sng" dirty="0" err="1">
                <a:solidFill>
                  <a:schemeClr val="bg1"/>
                </a:solidFill>
                <a:latin typeface="Candara" pitchFamily="34" charset="0"/>
              </a:rPr>
              <a:t>osobine</a:t>
            </a:r>
            <a:endParaRPr lang="en-US" sz="4000" b="1" u="sng" dirty="0">
              <a:solidFill>
                <a:schemeClr val="bg1"/>
              </a:solidFill>
              <a:latin typeface="Candara" pitchFamily="34" charset="0"/>
            </a:endParaRPr>
          </a:p>
        </p:txBody>
      </p:sp>
      <p:pic>
        <p:nvPicPr>
          <p:cNvPr id="7" name="Picture 2" descr="C:\Users\Isidora\Desktop\211b1f1fa6bc4b8d908453aaf970b335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4168" r="452" b="16411"/>
          <a:stretch/>
        </p:blipFill>
        <p:spPr bwMode="auto">
          <a:xfrm>
            <a:off x="0" y="3163912"/>
            <a:ext cx="8381999" cy="3730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Isidora\Desktop\shows-Cells-of-Campylobacter-species-from-isolate-colony-showing-recognized-comma-or_Q6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295400"/>
            <a:ext cx="32004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3344" y="732600"/>
            <a:ext cx="85396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sr-Latn-RS" sz="2800" dirty="0">
                <a:solidFill>
                  <a:schemeClr val="bg1"/>
                </a:solidFill>
                <a:latin typeface="Candara" pitchFamily="34" charset="0"/>
              </a:rPr>
              <a:t>Gram – negativne – po tipu građe ćel. zida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sr-Latn-RS" sz="2800" dirty="0">
                <a:solidFill>
                  <a:schemeClr val="bg1"/>
                </a:solidFill>
                <a:latin typeface="Candara" pitchFamily="34" charset="0"/>
              </a:rPr>
              <a:t>Karbol fuksin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sr-Latn-RS" sz="2800" dirty="0">
                <a:solidFill>
                  <a:schemeClr val="bg1"/>
                </a:solidFill>
                <a:latin typeface="Candara" pitchFamily="34" charset="0"/>
              </a:rPr>
              <a:t>Zarez, S ili lastina krila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sr-Latn-RS" sz="2800" dirty="0">
                <a:solidFill>
                  <a:schemeClr val="bg1"/>
                </a:solidFill>
                <a:latin typeface="Candara" pitchFamily="34" charset="0"/>
              </a:rPr>
              <a:t>Imaju flagelu</a:t>
            </a:r>
            <a:endParaRPr lang="en-US" sz="2800" dirty="0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81999" y="4495800"/>
            <a:ext cx="762001" cy="239908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 descr="C:\Users\Isidora\Desktop\imag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25" y="5161336"/>
            <a:ext cx="2638425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0645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60000"/>
          </a:solidFill>
          <a:ln>
            <a:solidFill>
              <a:srgbClr val="8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23345" y="24714"/>
            <a:ext cx="76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4000" b="1" u="sng" dirty="0">
                <a:solidFill>
                  <a:schemeClr val="bg1"/>
                </a:solidFill>
                <a:latin typeface="Candara" pitchFamily="34" charset="0"/>
              </a:rPr>
              <a:t>Kulturelne </a:t>
            </a:r>
            <a:r>
              <a:rPr lang="en-US" sz="4000" b="1" u="sng" dirty="0" err="1">
                <a:solidFill>
                  <a:schemeClr val="bg1"/>
                </a:solidFill>
                <a:latin typeface="Candara" pitchFamily="34" charset="0"/>
              </a:rPr>
              <a:t>osobine</a:t>
            </a:r>
            <a:endParaRPr lang="en-US" sz="4000" b="1" u="sng" dirty="0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7365" y="2549588"/>
            <a:ext cx="2498834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i="1" dirty="0">
                <a:solidFill>
                  <a:schemeClr val="bg1"/>
                </a:solidFill>
                <a:latin typeface="Candara" pitchFamily="34" charset="0"/>
              </a:rPr>
              <a:t>C. fetus</a:t>
            </a:r>
            <a:r>
              <a:rPr lang="sr-Latn-RS" sz="2400" dirty="0">
                <a:solidFill>
                  <a:schemeClr val="bg1"/>
                </a:solidFill>
                <a:latin typeface="Candara" pitchFamily="34" charset="0"/>
              </a:rPr>
              <a:t> – okrugle, sitne, ispupčene, glatke, providne –</a:t>
            </a:r>
          </a:p>
          <a:p>
            <a:r>
              <a:rPr lang="sr-Latn-RS" sz="3200" b="1" dirty="0">
                <a:solidFill>
                  <a:schemeClr val="bg1"/>
                </a:solidFill>
                <a:latin typeface="Candara" pitchFamily="34" charset="0"/>
              </a:rPr>
              <a:t>kapi rose</a:t>
            </a:r>
          </a:p>
          <a:p>
            <a:endParaRPr lang="en-US" dirty="0"/>
          </a:p>
        </p:txBody>
      </p:sp>
      <p:pic>
        <p:nvPicPr>
          <p:cNvPr id="4099" name="Picture 3" descr="C:\Users\Isidora\Desktop\campylobacter-jejuni-on-aga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100" y="3585998"/>
            <a:ext cx="5676900" cy="331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Isidora\Desktop\Campylobacter jejuni with micros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344" y="597842"/>
            <a:ext cx="5110655" cy="2831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1966" y="685800"/>
            <a:ext cx="394137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sr-Latn-RS" sz="2800" b="1" dirty="0">
                <a:solidFill>
                  <a:schemeClr val="bg1"/>
                </a:solidFill>
                <a:latin typeface="Candara" pitchFamily="34" charset="0"/>
              </a:rPr>
              <a:t>Mikroaerofilni </a:t>
            </a:r>
          </a:p>
          <a:p>
            <a:r>
              <a:rPr lang="sr-Latn-RS" sz="2800" b="1" i="1" dirty="0">
                <a:solidFill>
                  <a:schemeClr val="bg1"/>
                </a:solidFill>
                <a:latin typeface="Candara" pitchFamily="34" charset="0"/>
              </a:rPr>
              <a:t>Campylobacter</a:t>
            </a:r>
            <a:r>
              <a:rPr lang="sr-Latn-RS" sz="2800" b="1" dirty="0">
                <a:solidFill>
                  <a:schemeClr val="bg1"/>
                </a:solidFill>
                <a:latin typeface="Candara" pitchFamily="34" charset="0"/>
              </a:rPr>
              <a:t> </a:t>
            </a:r>
            <a:r>
              <a:rPr lang="sr-Latn-RS" sz="2800" b="1" i="1" dirty="0">
                <a:solidFill>
                  <a:schemeClr val="bg1"/>
                </a:solidFill>
                <a:latin typeface="Candara" pitchFamily="34" charset="0"/>
              </a:rPr>
              <a:t>fetus</a:t>
            </a:r>
            <a:r>
              <a:rPr lang="sr-Latn-RS" sz="2800" b="1" dirty="0">
                <a:solidFill>
                  <a:schemeClr val="bg1"/>
                </a:solidFill>
                <a:latin typeface="Candara" pitchFamily="34" charset="0"/>
              </a:rPr>
              <a:t>  - selektivna podloga - Skirrow agar</a:t>
            </a:r>
          </a:p>
          <a:p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23345" y="4312019"/>
            <a:ext cx="29008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b="1" u="sng" dirty="0">
                <a:solidFill>
                  <a:schemeClr val="bg1"/>
                </a:solidFill>
                <a:latin typeface="Candara" pitchFamily="34" charset="0"/>
              </a:rPr>
              <a:t>Fiziološke i biohemijske </a:t>
            </a:r>
            <a:r>
              <a:rPr lang="en-US" sz="3200" b="1" u="sng" dirty="0" err="1">
                <a:solidFill>
                  <a:schemeClr val="bg1"/>
                </a:solidFill>
                <a:latin typeface="Candara" pitchFamily="34" charset="0"/>
              </a:rPr>
              <a:t>osobine</a:t>
            </a:r>
            <a:endParaRPr lang="sr-Latn-RS" sz="3200" b="1" u="sng" dirty="0">
              <a:solidFill>
                <a:schemeClr val="bg1"/>
              </a:solidFill>
              <a:latin typeface="Candara" pitchFamily="34" charset="0"/>
            </a:endParaRPr>
          </a:p>
          <a:p>
            <a:r>
              <a:rPr lang="sr-Latn-RS" sz="2400" dirty="0">
                <a:solidFill>
                  <a:schemeClr val="bg1"/>
                </a:solidFill>
                <a:latin typeface="Candara" pitchFamily="34" charset="0"/>
              </a:rPr>
              <a:t>pokretne, mikroaerofilne...</a:t>
            </a:r>
            <a:endParaRPr lang="en-US" sz="2400" dirty="0">
              <a:solidFill>
                <a:schemeClr val="bg1"/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6018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Isidora\Desktop\shutterstock_1044172693.jpg">
            <a:extLst>
              <a:ext uri="{FF2B5EF4-FFF2-40B4-BE49-F238E27FC236}">
                <a16:creationId xmlns:a16="http://schemas.microsoft.com/office/drawing/2014/main" id="{82E9255B-6C03-0FA1-98E5-34DA578190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D9789C4-7902-E49B-03F2-2CBD5D2E354B}"/>
              </a:ext>
            </a:extLst>
          </p:cNvPr>
          <p:cNvSpPr/>
          <p:nvPr/>
        </p:nvSpPr>
        <p:spPr>
          <a:xfrm>
            <a:off x="990600" y="685799"/>
            <a:ext cx="7010400" cy="5486400"/>
          </a:xfrm>
          <a:prstGeom prst="rect">
            <a:avLst/>
          </a:prstGeom>
          <a:solidFill>
            <a:schemeClr val="bg1">
              <a:alpha val="84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095500" y="838200"/>
            <a:ext cx="76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4000" b="1" u="sng" dirty="0">
                <a:solidFill>
                  <a:srgbClr val="C00000"/>
                </a:solidFill>
                <a:latin typeface="Candara" pitchFamily="34" charset="0"/>
              </a:rPr>
              <a:t>Materijal za pregled</a:t>
            </a:r>
            <a:endParaRPr lang="en-US" sz="4000" b="1" u="sng" dirty="0">
              <a:solidFill>
                <a:srgbClr val="C00000"/>
              </a:solidFill>
              <a:latin typeface="Candar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80440" y="2257285"/>
            <a:ext cx="685011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dirty="0">
                <a:solidFill>
                  <a:srgbClr val="C00000"/>
                </a:solidFill>
                <a:latin typeface="Candara" pitchFamily="34" charset="0"/>
              </a:rPr>
              <a:t>T</a:t>
            </a:r>
            <a:r>
              <a:rPr lang="en-US" sz="2400" dirty="0" err="1">
                <a:solidFill>
                  <a:srgbClr val="C00000"/>
                </a:solidFill>
                <a:latin typeface="Candara" pitchFamily="34" charset="0"/>
              </a:rPr>
              <a:t>ransportn</a:t>
            </a:r>
            <a:r>
              <a:rPr lang="sr-Latn-RS" sz="2400" dirty="0">
                <a:solidFill>
                  <a:srgbClr val="C00000"/>
                </a:solidFill>
                <a:latin typeface="Candara" pitchFamily="34" charset="0"/>
              </a:rPr>
              <a:t>a</a:t>
            </a:r>
            <a:r>
              <a:rPr lang="en-US" sz="2400" dirty="0">
                <a:solidFill>
                  <a:srgbClr val="C00000"/>
                </a:solidFill>
                <a:latin typeface="Candara" pitchFamily="34" charset="0"/>
              </a:rPr>
              <a:t> Cary Blair </a:t>
            </a:r>
            <a:r>
              <a:rPr lang="en-US" sz="2400" dirty="0" err="1">
                <a:solidFill>
                  <a:srgbClr val="C00000"/>
                </a:solidFill>
                <a:latin typeface="Candara" pitchFamily="34" charset="0"/>
              </a:rPr>
              <a:t>podlog</a:t>
            </a:r>
            <a:r>
              <a:rPr lang="sr-Latn-RS" sz="2400" dirty="0">
                <a:solidFill>
                  <a:srgbClr val="C00000"/>
                </a:solidFill>
                <a:latin typeface="Candara" pitchFamily="34" charset="0"/>
              </a:rPr>
              <a:t>a</a:t>
            </a:r>
          </a:p>
          <a:p>
            <a:pPr algn="ctr"/>
            <a:endParaRPr lang="sr-Latn-RS" sz="2400" dirty="0">
              <a:solidFill>
                <a:srgbClr val="C00000"/>
              </a:solidFill>
              <a:latin typeface="Candara" pitchFamily="34" charset="0"/>
            </a:endParaRPr>
          </a:p>
          <a:p>
            <a:pPr algn="ctr"/>
            <a:r>
              <a:rPr lang="sr-Latn-RS" sz="2400" b="1" dirty="0">
                <a:solidFill>
                  <a:srgbClr val="C00000"/>
                </a:solidFill>
                <a:latin typeface="Candara" pitchFamily="34" charset="0"/>
              </a:rPr>
              <a:t>Pobačaji - </a:t>
            </a:r>
            <a:r>
              <a:rPr lang="en-US" sz="2400" b="1" dirty="0">
                <a:solidFill>
                  <a:srgbClr val="C00000"/>
                </a:solidFill>
                <a:latin typeface="Candara" pitchFamily="34" charset="0"/>
              </a:rPr>
              <a:t> </a:t>
            </a:r>
            <a:r>
              <a:rPr lang="sr-Latn-RS" sz="2400" dirty="0" err="1">
                <a:solidFill>
                  <a:srgbClr val="C00000"/>
                </a:solidFill>
                <a:latin typeface="Candara" pitchFamily="34" charset="0"/>
              </a:rPr>
              <a:t>s</a:t>
            </a:r>
            <a:r>
              <a:rPr lang="en-GB" sz="2400" dirty="0" err="1">
                <a:solidFill>
                  <a:srgbClr val="C00000"/>
                </a:solidFill>
                <a:latin typeface="Candara" pitchFamily="34" charset="0"/>
              </a:rPr>
              <a:t>adržaj</a:t>
            </a:r>
            <a:r>
              <a:rPr lang="en-GB" sz="2400" dirty="0">
                <a:solidFill>
                  <a:srgbClr val="C00000"/>
                </a:solidFill>
                <a:latin typeface="Candara" pitchFamily="34" charset="0"/>
              </a:rPr>
              <a:t> </a:t>
            </a:r>
            <a:r>
              <a:rPr lang="en-GB" sz="2400" dirty="0" err="1">
                <a:solidFill>
                  <a:srgbClr val="C00000"/>
                </a:solidFill>
                <a:latin typeface="Candara" pitchFamily="34" charset="0"/>
              </a:rPr>
              <a:t>sirišta</a:t>
            </a:r>
            <a:r>
              <a:rPr lang="sr-Latn-RS" sz="2400" dirty="0">
                <a:solidFill>
                  <a:srgbClr val="C00000"/>
                </a:solidFill>
                <a:latin typeface="Candara" pitchFamily="34" charset="0"/>
              </a:rPr>
              <a:t>,</a:t>
            </a:r>
            <a:r>
              <a:rPr lang="en-GB" sz="2400" dirty="0">
                <a:solidFill>
                  <a:srgbClr val="C00000"/>
                </a:solidFill>
                <a:latin typeface="Candara" pitchFamily="34" charset="0"/>
              </a:rPr>
              <a:t> placenta, </a:t>
            </a:r>
            <a:r>
              <a:rPr lang="en-GB" sz="2400" dirty="0" err="1">
                <a:solidFill>
                  <a:srgbClr val="C00000"/>
                </a:solidFill>
                <a:latin typeface="Candara" pitchFamily="34" charset="0"/>
              </a:rPr>
              <a:t>jetra</a:t>
            </a:r>
            <a:r>
              <a:rPr lang="en-GB" sz="2400" dirty="0">
                <a:solidFill>
                  <a:srgbClr val="C00000"/>
                </a:solidFill>
                <a:latin typeface="Candara" pitchFamily="34" charset="0"/>
              </a:rPr>
              <a:t> </a:t>
            </a:r>
            <a:r>
              <a:rPr lang="en-GB" sz="2400" dirty="0" err="1">
                <a:solidFill>
                  <a:srgbClr val="C00000"/>
                </a:solidFill>
                <a:latin typeface="Candara" pitchFamily="34" charset="0"/>
              </a:rPr>
              <a:t>ili</a:t>
            </a:r>
            <a:r>
              <a:rPr lang="en-GB" sz="2400" dirty="0">
                <a:solidFill>
                  <a:srgbClr val="C00000"/>
                </a:solidFill>
                <a:latin typeface="Candara" pitchFamily="34" charset="0"/>
              </a:rPr>
              <a:t> </a:t>
            </a:r>
            <a:r>
              <a:rPr lang="en-GB" sz="2400" dirty="0" err="1">
                <a:solidFill>
                  <a:srgbClr val="C00000"/>
                </a:solidFill>
                <a:latin typeface="Candara" pitchFamily="34" charset="0"/>
              </a:rPr>
              <a:t>pluća</a:t>
            </a:r>
            <a:r>
              <a:rPr lang="en-GB" sz="2400" dirty="0">
                <a:solidFill>
                  <a:srgbClr val="C00000"/>
                </a:solidFill>
                <a:latin typeface="Candara" pitchFamily="34" charset="0"/>
              </a:rPr>
              <a:t> </a:t>
            </a:r>
            <a:r>
              <a:rPr lang="en-GB" sz="2400" dirty="0" err="1">
                <a:solidFill>
                  <a:srgbClr val="C00000"/>
                </a:solidFill>
                <a:latin typeface="Candara" pitchFamily="34" charset="0"/>
              </a:rPr>
              <a:t>pobačenih</a:t>
            </a:r>
            <a:r>
              <a:rPr lang="en-GB" sz="2400" dirty="0">
                <a:solidFill>
                  <a:srgbClr val="C00000"/>
                </a:solidFill>
                <a:latin typeface="Candara" pitchFamily="34" charset="0"/>
              </a:rPr>
              <a:t> </a:t>
            </a:r>
            <a:r>
              <a:rPr lang="en-GB" sz="2400" dirty="0" err="1">
                <a:solidFill>
                  <a:srgbClr val="C00000"/>
                </a:solidFill>
                <a:latin typeface="Candara" pitchFamily="34" charset="0"/>
              </a:rPr>
              <a:t>fetusa</a:t>
            </a:r>
            <a:endParaRPr lang="sr-Latn-RS" sz="2400" dirty="0">
              <a:solidFill>
                <a:srgbClr val="C00000"/>
              </a:solidFill>
              <a:latin typeface="Candara" pitchFamily="34" charset="0"/>
            </a:endParaRPr>
          </a:p>
          <a:p>
            <a:pPr algn="ctr"/>
            <a:r>
              <a:rPr lang="sr-Latn-RS" sz="2400" b="1" dirty="0">
                <a:solidFill>
                  <a:srgbClr val="C00000"/>
                </a:solidFill>
                <a:latin typeface="Candara" pitchFamily="34" charset="0"/>
              </a:rPr>
              <a:t>Sterilitet</a:t>
            </a:r>
            <a:r>
              <a:rPr lang="sr-Latn-RS" sz="2400" dirty="0">
                <a:solidFill>
                  <a:srgbClr val="C00000"/>
                </a:solidFill>
                <a:latin typeface="Candara" pitchFamily="34" charset="0"/>
              </a:rPr>
              <a:t> - v</a:t>
            </a:r>
            <a:r>
              <a:rPr lang="en-US" sz="2400" dirty="0" err="1">
                <a:solidFill>
                  <a:srgbClr val="C00000"/>
                </a:solidFill>
                <a:latin typeface="Candara" pitchFamily="34" charset="0"/>
              </a:rPr>
              <a:t>aginalna</a:t>
            </a:r>
            <a:r>
              <a:rPr lang="en-US" sz="2400" dirty="0">
                <a:solidFill>
                  <a:srgbClr val="C00000"/>
                </a:solidFill>
                <a:latin typeface="Candara" pitchFamily="34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Candara" pitchFamily="34" charset="0"/>
              </a:rPr>
              <a:t>sluz</a:t>
            </a:r>
            <a:r>
              <a:rPr lang="sr-Latn-RS" sz="2400" dirty="0">
                <a:solidFill>
                  <a:srgbClr val="C00000"/>
                </a:solidFill>
                <a:latin typeface="Candara" pitchFamily="34" charset="0"/>
              </a:rPr>
              <a:t>, </a:t>
            </a:r>
            <a:r>
              <a:rPr lang="en-US" sz="2400" dirty="0" err="1">
                <a:solidFill>
                  <a:srgbClr val="C00000"/>
                </a:solidFill>
                <a:latin typeface="Candara" pitchFamily="34" charset="0"/>
              </a:rPr>
              <a:t>bris</a:t>
            </a:r>
            <a:r>
              <a:rPr lang="en-US" sz="2400" dirty="0">
                <a:solidFill>
                  <a:srgbClr val="C00000"/>
                </a:solidFill>
                <a:latin typeface="Candara" pitchFamily="34" charset="0"/>
              </a:rPr>
              <a:t>/</a:t>
            </a:r>
            <a:r>
              <a:rPr lang="en-US" sz="2400" dirty="0" err="1">
                <a:solidFill>
                  <a:srgbClr val="C00000"/>
                </a:solidFill>
                <a:latin typeface="Candara" pitchFamily="34" charset="0"/>
              </a:rPr>
              <a:t>ispirak</a:t>
            </a:r>
            <a:r>
              <a:rPr lang="en-US" sz="2400" dirty="0">
                <a:solidFill>
                  <a:srgbClr val="C00000"/>
                </a:solidFill>
                <a:latin typeface="Candara" pitchFamily="34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Candara" pitchFamily="34" charset="0"/>
              </a:rPr>
              <a:t>prepucijuma</a:t>
            </a:r>
            <a:r>
              <a:rPr lang="sr-Latn-RS" sz="2400" dirty="0">
                <a:solidFill>
                  <a:srgbClr val="C00000"/>
                </a:solidFill>
                <a:latin typeface="Candara" pitchFamily="34" charset="0"/>
              </a:rPr>
              <a:t>, </a:t>
            </a:r>
            <a:r>
              <a:rPr lang="en-US" sz="2400" dirty="0" err="1">
                <a:solidFill>
                  <a:srgbClr val="C00000"/>
                </a:solidFill>
                <a:latin typeface="Candara" pitchFamily="34" charset="0"/>
              </a:rPr>
              <a:t>seme</a:t>
            </a:r>
            <a:r>
              <a:rPr lang="en-US" sz="2400" dirty="0">
                <a:solidFill>
                  <a:srgbClr val="C00000"/>
                </a:solidFill>
                <a:latin typeface="Candara" pitchFamily="34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Candara" pitchFamily="34" charset="0"/>
              </a:rPr>
              <a:t>bikova</a:t>
            </a:r>
            <a:endParaRPr lang="en-US" sz="2400" dirty="0">
              <a:solidFill>
                <a:srgbClr val="C00000"/>
              </a:solidFill>
              <a:latin typeface="Candara" pitchFamily="34" charset="0"/>
            </a:endParaRPr>
          </a:p>
          <a:p>
            <a:pPr algn="ctr"/>
            <a:r>
              <a:rPr lang="sr-Latn-RS" sz="2400" b="1" dirty="0">
                <a:solidFill>
                  <a:srgbClr val="C00000"/>
                </a:solidFill>
                <a:latin typeface="Candara" pitchFamily="34" charset="0"/>
              </a:rPr>
              <a:t>D</a:t>
            </a:r>
            <a:r>
              <a:rPr lang="en-GB" sz="2400" b="1" dirty="0" err="1">
                <a:solidFill>
                  <a:srgbClr val="C00000"/>
                </a:solidFill>
                <a:latin typeface="Candara" pitchFamily="34" charset="0"/>
              </a:rPr>
              <a:t>ijareja</a:t>
            </a:r>
            <a:r>
              <a:rPr lang="en-GB" sz="2400" b="1" dirty="0">
                <a:solidFill>
                  <a:srgbClr val="C00000"/>
                </a:solidFill>
                <a:latin typeface="Candara" pitchFamily="34" charset="0"/>
              </a:rPr>
              <a:t> </a:t>
            </a:r>
            <a:r>
              <a:rPr lang="en-GB" sz="2400" b="1" dirty="0" err="1">
                <a:solidFill>
                  <a:srgbClr val="C00000"/>
                </a:solidFill>
                <a:latin typeface="Candara" pitchFamily="34" charset="0"/>
              </a:rPr>
              <a:t>pasa</a:t>
            </a:r>
            <a:r>
              <a:rPr lang="sr-Latn-RS" sz="2400" b="1" dirty="0">
                <a:solidFill>
                  <a:srgbClr val="C00000"/>
                </a:solidFill>
                <a:latin typeface="Candara" pitchFamily="34" charset="0"/>
              </a:rPr>
              <a:t> i</a:t>
            </a:r>
            <a:r>
              <a:rPr lang="en-GB" sz="2400" b="1" dirty="0">
                <a:solidFill>
                  <a:srgbClr val="C00000"/>
                </a:solidFill>
                <a:latin typeface="Candara" pitchFamily="34" charset="0"/>
              </a:rPr>
              <a:t> </a:t>
            </a:r>
            <a:r>
              <a:rPr lang="en-GB" sz="2400" b="1" dirty="0" err="1">
                <a:solidFill>
                  <a:srgbClr val="C00000"/>
                </a:solidFill>
                <a:latin typeface="Candara" pitchFamily="34" charset="0"/>
              </a:rPr>
              <a:t>mačaka</a:t>
            </a:r>
            <a:r>
              <a:rPr lang="sr-Latn-RS" sz="2400" b="1" dirty="0">
                <a:solidFill>
                  <a:srgbClr val="C00000"/>
                </a:solidFill>
                <a:latin typeface="Candara" pitchFamily="34" charset="0"/>
              </a:rPr>
              <a:t> </a:t>
            </a:r>
            <a:r>
              <a:rPr lang="sr-Latn-RS" sz="2400" dirty="0">
                <a:solidFill>
                  <a:srgbClr val="C00000"/>
                </a:solidFill>
                <a:latin typeface="Candara" pitchFamily="34" charset="0"/>
              </a:rPr>
              <a:t>– f</a:t>
            </a:r>
            <a:r>
              <a:rPr lang="en-GB" sz="2400" dirty="0" err="1">
                <a:solidFill>
                  <a:srgbClr val="C00000"/>
                </a:solidFill>
                <a:latin typeface="Candara" pitchFamily="34" charset="0"/>
              </a:rPr>
              <a:t>eces</a:t>
            </a:r>
            <a:r>
              <a:rPr lang="sr-Latn-RS" sz="2400" dirty="0">
                <a:solidFill>
                  <a:srgbClr val="C00000"/>
                </a:solidFill>
                <a:latin typeface="Candara" pitchFamily="34" charset="0"/>
              </a:rPr>
              <a:t>, </a:t>
            </a:r>
            <a:r>
              <a:rPr lang="en-GB" sz="2400" dirty="0" err="1">
                <a:solidFill>
                  <a:srgbClr val="C00000"/>
                </a:solidFill>
                <a:latin typeface="Candara" pitchFamily="34" charset="0"/>
              </a:rPr>
              <a:t>skarifikat</a:t>
            </a:r>
            <a:r>
              <a:rPr lang="en-GB" sz="2400" dirty="0">
                <a:solidFill>
                  <a:srgbClr val="C00000"/>
                </a:solidFill>
                <a:latin typeface="Candara" pitchFamily="34" charset="0"/>
              </a:rPr>
              <a:t> </a:t>
            </a:r>
            <a:r>
              <a:rPr lang="en-GB" sz="2400" dirty="0" err="1">
                <a:solidFill>
                  <a:srgbClr val="C00000"/>
                </a:solidFill>
                <a:latin typeface="Candara" pitchFamily="34" charset="0"/>
              </a:rPr>
              <a:t>rektuma</a:t>
            </a:r>
            <a:endParaRPr lang="en-US" sz="2400" dirty="0">
              <a:solidFill>
                <a:srgbClr val="C00000"/>
              </a:solidFill>
              <a:latin typeface="Candara" pitchFamily="34" charset="0"/>
            </a:endParaRPr>
          </a:p>
          <a:p>
            <a:pPr algn="ctr"/>
            <a:r>
              <a:rPr lang="sr-Latn-RS" sz="2400" b="1" dirty="0">
                <a:solidFill>
                  <a:srgbClr val="C00000"/>
                </a:solidFill>
                <a:latin typeface="Candara" pitchFamily="34" charset="0"/>
              </a:rPr>
              <a:t>Hepatitis živine </a:t>
            </a:r>
            <a:r>
              <a:rPr lang="sr-Latn-RS" sz="2400" dirty="0">
                <a:solidFill>
                  <a:srgbClr val="C00000"/>
                </a:solidFill>
                <a:latin typeface="Candara" pitchFamily="34" charset="0"/>
              </a:rPr>
              <a:t>- j</a:t>
            </a:r>
            <a:r>
              <a:rPr lang="en-GB" sz="2400" dirty="0" err="1">
                <a:solidFill>
                  <a:srgbClr val="C00000"/>
                </a:solidFill>
                <a:latin typeface="Candara" pitchFamily="34" charset="0"/>
              </a:rPr>
              <a:t>etra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876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60000"/>
          </a:solidFill>
          <a:ln>
            <a:solidFill>
              <a:srgbClr val="8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3648" y="33829"/>
            <a:ext cx="8382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4000" b="1" u="sng" dirty="0">
                <a:solidFill>
                  <a:schemeClr val="bg1"/>
                </a:solidFill>
                <a:latin typeface="Candara" pitchFamily="34" charset="0"/>
              </a:rPr>
              <a:t>Dijagnoza</a:t>
            </a:r>
          </a:p>
          <a:p>
            <a:pPr marL="514350" indent="-514350">
              <a:buAutoNum type="arabicPeriod"/>
            </a:pPr>
            <a:r>
              <a:rPr lang="sr-Latn-RS" sz="2800" dirty="0">
                <a:solidFill>
                  <a:schemeClr val="bg1"/>
                </a:solidFill>
                <a:latin typeface="Candara" pitchFamily="34" charset="0"/>
              </a:rPr>
              <a:t>Klasična: Direktan mikroskopski preparat, morfologija, tinktorijane osobine, nativni preparat, kulturelne, biohemijske...</a:t>
            </a:r>
          </a:p>
          <a:p>
            <a:endParaRPr lang="en-US" sz="2800" dirty="0">
              <a:solidFill>
                <a:schemeClr val="bg1"/>
              </a:solidFill>
              <a:latin typeface="Candara" pitchFamily="34" charset="0"/>
            </a:endParaRPr>
          </a:p>
          <a:p>
            <a:r>
              <a:rPr lang="sr-Latn-RS" sz="2800" dirty="0">
                <a:solidFill>
                  <a:schemeClr val="bg1"/>
                </a:solidFill>
                <a:latin typeface="Candara" pitchFamily="34" charset="0"/>
              </a:rPr>
              <a:t>2. Imunološke metode: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2800" dirty="0">
                <a:solidFill>
                  <a:schemeClr val="bg1"/>
                </a:solidFill>
                <a:latin typeface="Candara" pitchFamily="34" charset="0"/>
              </a:rPr>
              <a:t>Imunofluorescencija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2800" dirty="0">
                <a:solidFill>
                  <a:schemeClr val="bg1"/>
                </a:solidFill>
                <a:latin typeface="Candara" pitchFamily="34" charset="0"/>
              </a:rPr>
              <a:t>Aglutinacija vaginalne sluzi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2800" dirty="0">
                <a:solidFill>
                  <a:schemeClr val="bg1"/>
                </a:solidFill>
                <a:latin typeface="Candara" pitchFamily="34" charset="0"/>
              </a:rPr>
              <a:t>Elisa</a:t>
            </a:r>
          </a:p>
          <a:p>
            <a:endParaRPr lang="sr-Latn-RS" sz="2800" dirty="0">
              <a:solidFill>
                <a:schemeClr val="bg1"/>
              </a:solidFill>
              <a:latin typeface="Candara" pitchFamily="34" charset="0"/>
            </a:endParaRPr>
          </a:p>
          <a:p>
            <a:r>
              <a:rPr lang="sr-Latn-RS" sz="2800" dirty="0">
                <a:solidFill>
                  <a:schemeClr val="bg1"/>
                </a:solidFill>
                <a:latin typeface="Candara" pitchFamily="34" charset="0"/>
              </a:rPr>
              <a:t>3. Molekularna</a:t>
            </a:r>
            <a:endParaRPr lang="en-US" sz="2800" dirty="0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4648" y="5746953"/>
            <a:ext cx="7620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b="1" u="sng" dirty="0">
                <a:solidFill>
                  <a:schemeClr val="bg1"/>
                </a:solidFill>
                <a:latin typeface="Candara" pitchFamily="34" charset="0"/>
              </a:rPr>
              <a:t>Terapija:</a:t>
            </a:r>
          </a:p>
          <a:p>
            <a:r>
              <a:rPr lang="sr-Latn-RS" sz="3200" dirty="0">
                <a:solidFill>
                  <a:schemeClr val="bg1"/>
                </a:solidFill>
                <a:latin typeface="Candara" pitchFamily="34" charset="0"/>
              </a:rPr>
              <a:t>*</a:t>
            </a:r>
            <a:r>
              <a:rPr lang="sr-Latn-RS" sz="2800" dirty="0">
                <a:solidFill>
                  <a:schemeClr val="bg1"/>
                </a:solidFill>
                <a:latin typeface="Candara" pitchFamily="34" charset="0"/>
              </a:rPr>
              <a:t>rezistencija</a:t>
            </a:r>
            <a:endParaRPr lang="en-US" sz="2800" dirty="0">
              <a:solidFill>
                <a:schemeClr val="bg1"/>
              </a:solidFill>
              <a:latin typeface="Candara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20B4B3-CB30-5E2E-4398-040DE1F397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101" r="348"/>
          <a:stretch>
            <a:fillRect/>
          </a:stretch>
        </p:blipFill>
        <p:spPr>
          <a:xfrm>
            <a:off x="6168375" y="2631735"/>
            <a:ext cx="2606449" cy="2615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963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62200" y="-42565"/>
            <a:ext cx="8823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5400" b="1" i="1" dirty="0">
                <a:solidFill>
                  <a:srgbClr val="612A8A"/>
                </a:solidFill>
                <a:latin typeface="Candara" pitchFamily="34" charset="0"/>
              </a:rPr>
              <a:t>Leptospira</a:t>
            </a:r>
            <a:r>
              <a:rPr lang="sr-Latn-RS" sz="5400" b="1" dirty="0">
                <a:solidFill>
                  <a:srgbClr val="612A8A"/>
                </a:solidFill>
                <a:latin typeface="Candara" pitchFamily="34" charset="0"/>
              </a:rPr>
              <a:t> spp.</a:t>
            </a:r>
            <a:endParaRPr lang="en-US" sz="5400" b="1" dirty="0">
              <a:solidFill>
                <a:srgbClr val="612A8A"/>
              </a:solidFill>
              <a:latin typeface="Candara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8A319F-F250-4256-D3AC-02C00B5557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25812"/>
            <a:ext cx="9144000" cy="602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559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AE58FE0-2F1E-3139-638A-843673BE95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55" y="0"/>
            <a:ext cx="6858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FFEA1D1-37BB-C214-F47D-C54291A61F3A}"/>
              </a:ext>
            </a:extLst>
          </p:cNvPr>
          <p:cNvSpPr txBox="1"/>
          <p:nvPr/>
        </p:nvSpPr>
        <p:spPr>
          <a:xfrm>
            <a:off x="6629400" y="0"/>
            <a:ext cx="2514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ndara" panose="020E0502030303020204" pitchFamily="34" charset="0"/>
              </a:rPr>
              <a:t>Izvor</a:t>
            </a:r>
            <a:r>
              <a:rPr lang="sr-Latn-RS" b="1" dirty="0">
                <a:latin typeface="Candara" panose="020E0502030303020204" pitchFamily="34" charset="0"/>
              </a:rPr>
              <a:t> infekcije</a:t>
            </a:r>
            <a:r>
              <a:rPr lang="en-US" b="1" dirty="0">
                <a:latin typeface="Candara" panose="020E0502030303020204" pitchFamily="34" charset="0"/>
              </a:rPr>
              <a:t>:</a:t>
            </a:r>
          </a:p>
          <a:p>
            <a:pPr marL="342900" indent="-342900">
              <a:buAutoNum type="arabicPeriod"/>
            </a:pPr>
            <a:r>
              <a:rPr lang="en-US" b="1" dirty="0" err="1">
                <a:solidFill>
                  <a:srgbClr val="FF0000"/>
                </a:solidFill>
                <a:latin typeface="Candara" panose="020E0502030303020204" pitchFamily="34" charset="0"/>
              </a:rPr>
              <a:t>Vla</a:t>
            </a:r>
            <a:r>
              <a:rPr lang="sr-Latn-RS" b="1" dirty="0">
                <a:solidFill>
                  <a:srgbClr val="FF0000"/>
                </a:solidFill>
                <a:latin typeface="Candara" panose="020E0502030303020204" pitchFamily="34" charset="0"/>
              </a:rPr>
              <a:t>žna staništa</a:t>
            </a:r>
          </a:p>
          <a:p>
            <a:pPr marL="342900" indent="-342900">
              <a:buAutoNum type="arabicPeriod"/>
            </a:pPr>
            <a:r>
              <a:rPr lang="sr-Latn-RS" b="1" dirty="0">
                <a:latin typeface="Candara" panose="020E0502030303020204" pitchFamily="34" charset="0"/>
              </a:rPr>
              <a:t>Perzistencija u bubr. tubulima rezervoara – </a:t>
            </a:r>
            <a:r>
              <a:rPr lang="sr-Latn-RS" b="1" dirty="0">
                <a:solidFill>
                  <a:srgbClr val="FF0000"/>
                </a:solidFill>
                <a:latin typeface="Candara" panose="020E0502030303020204" pitchFamily="34" charset="0"/>
              </a:rPr>
              <a:t>URIN</a:t>
            </a:r>
          </a:p>
          <a:p>
            <a:pPr marL="342900" indent="-342900">
              <a:buAutoNum type="arabicPeriod"/>
            </a:pPr>
            <a:r>
              <a:rPr lang="sr-Latn-RS" b="1" dirty="0">
                <a:latin typeface="Candara" panose="020E0502030303020204" pitchFamily="34" charset="0"/>
              </a:rPr>
              <a:t>Mleko zaraženih krava-ređe</a:t>
            </a:r>
            <a:endParaRPr lang="en-US" b="1" dirty="0">
              <a:latin typeface="Candara" panose="020E0502030303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74C261-952F-A738-63C0-2B30366F00DD}"/>
              </a:ext>
            </a:extLst>
          </p:cNvPr>
          <p:cNvSpPr txBox="1"/>
          <p:nvPr/>
        </p:nvSpPr>
        <p:spPr>
          <a:xfrm>
            <a:off x="76200" y="914400"/>
            <a:ext cx="1981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REZERVOARI</a:t>
            </a:r>
          </a:p>
          <a:p>
            <a:r>
              <a:rPr lang="sr-Latn-RS" b="1" dirty="0">
                <a:solidFill>
                  <a:srgbClr val="FF0000"/>
                </a:solidFill>
                <a:latin typeface="Candara" panose="020E0502030303020204" pitchFamily="34" charset="0"/>
              </a:rPr>
              <a:t>GLODARI</a:t>
            </a:r>
          </a:p>
          <a:p>
            <a:r>
              <a:rPr lang="sr-Latn-RS" dirty="0">
                <a:latin typeface="Candara" panose="020E0502030303020204" pitchFamily="34" charset="0"/>
              </a:rPr>
              <a:t>Domaće i divlje životinje (u zavisnosti od serovar.)</a:t>
            </a:r>
          </a:p>
          <a:p>
            <a:endParaRPr lang="sr-Latn-RS" dirty="0">
              <a:latin typeface="Candara" panose="020E0502030303020204" pitchFamily="34" charset="0"/>
            </a:endParaRPr>
          </a:p>
          <a:p>
            <a:r>
              <a:rPr lang="sr-Latn-RS" b="1" dirty="0">
                <a:latin typeface="Candara" panose="020E0502030303020204" pitchFamily="34" charset="0"/>
              </a:rPr>
              <a:t>Kolonizacija bubrega-</a:t>
            </a:r>
          </a:p>
          <a:p>
            <a:r>
              <a:rPr lang="sr-Latn-RS" b="1" dirty="0">
                <a:latin typeface="Candara" panose="020E0502030303020204" pitchFamily="34" charset="0"/>
              </a:rPr>
              <a:t>IZLUČIVANJE URINOM</a:t>
            </a:r>
          </a:p>
          <a:p>
            <a:endParaRPr lang="sr-Latn-RS" dirty="0">
              <a:latin typeface="Candara" panose="020E0502030303020204" pitchFamily="34" charset="0"/>
            </a:endParaRPr>
          </a:p>
          <a:p>
            <a:endParaRPr lang="sr-Latn-RS" dirty="0">
              <a:latin typeface="Candara" panose="020E0502030303020204" pitchFamily="34" charset="0"/>
            </a:endParaRPr>
          </a:p>
          <a:p>
            <a:r>
              <a:rPr lang="sr-Latn-RS" b="1" dirty="0">
                <a:latin typeface="Candara" panose="020E0502030303020204" pitchFamily="34" charset="0"/>
              </a:rPr>
              <a:t>NAJČEŠĆE BEZ SIMTOMA!</a:t>
            </a:r>
          </a:p>
          <a:p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D0C6653-B782-213C-EF24-08B29DAAB0C1}"/>
              </a:ext>
            </a:extLst>
          </p:cNvPr>
          <p:cNvSpPr/>
          <p:nvPr/>
        </p:nvSpPr>
        <p:spPr>
          <a:xfrm rot="4145956">
            <a:off x="-1825051" y="1201282"/>
            <a:ext cx="7085784" cy="4672476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F801391-D2B0-145D-E6F0-90567167F065}"/>
              </a:ext>
            </a:extLst>
          </p:cNvPr>
          <p:cNvSpPr/>
          <p:nvPr/>
        </p:nvSpPr>
        <p:spPr>
          <a:xfrm rot="4145956">
            <a:off x="4197211" y="-2270804"/>
            <a:ext cx="3747335" cy="6429496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34AEDBE-125A-9C8A-B02A-E2D056401129}"/>
              </a:ext>
            </a:extLst>
          </p:cNvPr>
          <p:cNvSpPr/>
          <p:nvPr/>
        </p:nvSpPr>
        <p:spPr>
          <a:xfrm rot="4145956">
            <a:off x="4427939" y="2418970"/>
            <a:ext cx="5098045" cy="4976395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0EF60F-FA26-3DE8-748E-A8C842498BE1}"/>
              </a:ext>
            </a:extLst>
          </p:cNvPr>
          <p:cNvSpPr txBox="1"/>
          <p:nvPr/>
        </p:nvSpPr>
        <p:spPr>
          <a:xfrm>
            <a:off x="7605078" y="3318164"/>
            <a:ext cx="184372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SLUČAJNI DOMAĆIN</a:t>
            </a:r>
          </a:p>
          <a:p>
            <a:r>
              <a:rPr lang="sr-Latn-RS" b="1" dirty="0">
                <a:solidFill>
                  <a:srgbClr val="FF0000"/>
                </a:solidFill>
                <a:latin typeface="Candara" panose="020E0502030303020204" pitchFamily="34" charset="0"/>
              </a:rPr>
              <a:t>Čovek</a:t>
            </a:r>
          </a:p>
          <a:p>
            <a:r>
              <a:rPr lang="sr-Latn-RS" b="1" dirty="0">
                <a:solidFill>
                  <a:srgbClr val="FF0000"/>
                </a:solidFill>
                <a:latin typeface="Candara" panose="020E0502030303020204" pitchFamily="34" charset="0"/>
              </a:rPr>
              <a:t>Životinje (psi, goveda...) </a:t>
            </a:r>
            <a:r>
              <a:rPr lang="sr-Latn-RS" dirty="0">
                <a:latin typeface="Candara" panose="020E0502030303020204" pitchFamily="34" charset="0"/>
              </a:rPr>
              <a:t>(zavisno od serovar.)</a:t>
            </a:r>
          </a:p>
          <a:p>
            <a:endParaRPr lang="sr-Latn-RS" dirty="0">
              <a:latin typeface="Candara" panose="020E0502030303020204" pitchFamily="34" charset="0"/>
            </a:endParaRPr>
          </a:p>
          <a:p>
            <a:r>
              <a:rPr lang="sr-Latn-RS" b="1" dirty="0">
                <a:latin typeface="Candara" panose="020E0502030303020204" pitchFamily="34" charset="0"/>
              </a:rPr>
              <a:t>KLINIČKI</a:t>
            </a:r>
          </a:p>
          <a:p>
            <a:r>
              <a:rPr lang="sr-Latn-RS" b="1" dirty="0">
                <a:latin typeface="Candara" panose="020E0502030303020204" pitchFamily="34" charset="0"/>
              </a:rPr>
              <a:t>MANIFESTNO!</a:t>
            </a:r>
            <a:endParaRPr lang="en-US" b="1" dirty="0">
              <a:latin typeface="Candara" panose="020E0502030303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B37DFF-2C7E-3220-15F1-2390EE6F7106}"/>
              </a:ext>
            </a:extLst>
          </p:cNvPr>
          <p:cNvSpPr/>
          <p:nvPr/>
        </p:nvSpPr>
        <p:spPr>
          <a:xfrm>
            <a:off x="2549238" y="1794164"/>
            <a:ext cx="3688774" cy="304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8D9558-C602-4354-1EC6-F5A6451D3EB6}"/>
              </a:ext>
            </a:extLst>
          </p:cNvPr>
          <p:cNvSpPr txBox="1"/>
          <p:nvPr/>
        </p:nvSpPr>
        <p:spPr>
          <a:xfrm>
            <a:off x="2931967" y="2321844"/>
            <a:ext cx="304453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Candara" panose="020E0502030303020204" pitchFamily="34" charset="0"/>
              </a:rPr>
              <a:t>ista</a:t>
            </a:r>
            <a:r>
              <a:rPr lang="en-US" sz="2400" dirty="0">
                <a:latin typeface="Candara" panose="020E0502030303020204" pitchFamily="34" charset="0"/>
              </a:rPr>
              <a:t> </a:t>
            </a:r>
            <a:r>
              <a:rPr lang="en-US" sz="2400" dirty="0" err="1">
                <a:latin typeface="Candara" panose="020E0502030303020204" pitchFamily="34" charset="0"/>
              </a:rPr>
              <a:t>vrsta</a:t>
            </a:r>
            <a:r>
              <a:rPr lang="en-US" sz="2400" dirty="0">
                <a:latin typeface="Candara" panose="020E0502030303020204" pitchFamily="34" charset="0"/>
              </a:rPr>
              <a:t> </a:t>
            </a:r>
            <a:r>
              <a:rPr lang="sr-Latn-RS" sz="2400" dirty="0">
                <a:latin typeface="Candara" panose="020E0502030303020204" pitchFamily="34" charset="0"/>
              </a:rPr>
              <a:t>životinje </a:t>
            </a:r>
            <a:r>
              <a:rPr lang="en-US" sz="2400" dirty="0" err="1">
                <a:latin typeface="Candara" panose="020E0502030303020204" pitchFamily="34" charset="0"/>
              </a:rPr>
              <a:t>može</a:t>
            </a:r>
            <a:r>
              <a:rPr lang="en-US" sz="2400" dirty="0">
                <a:latin typeface="Candara" panose="020E0502030303020204" pitchFamily="34" charset="0"/>
              </a:rPr>
              <a:t> </a:t>
            </a:r>
            <a:r>
              <a:rPr lang="en-US" sz="2400" dirty="0" err="1">
                <a:latin typeface="Candara" panose="020E0502030303020204" pitchFamily="34" charset="0"/>
              </a:rPr>
              <a:t>biti</a:t>
            </a:r>
            <a:endParaRPr lang="en-US" sz="2400" dirty="0">
              <a:latin typeface="Candara" panose="020E0502030303020204" pitchFamily="34" charset="0"/>
            </a:endParaRPr>
          </a:p>
          <a:p>
            <a:pPr algn="ctr"/>
            <a:r>
              <a:rPr lang="en-US" sz="2400" b="1" dirty="0" err="1">
                <a:latin typeface="Candara" panose="020E0502030303020204" pitchFamily="34" charset="0"/>
              </a:rPr>
              <a:t>rezervoar</a:t>
            </a:r>
            <a:r>
              <a:rPr lang="en-US" sz="2400" b="1" dirty="0">
                <a:latin typeface="Candara" panose="020E0502030303020204" pitchFamily="34" charset="0"/>
              </a:rPr>
              <a:t> za </a:t>
            </a:r>
            <a:r>
              <a:rPr lang="en-US" sz="2400" b="1" dirty="0" err="1">
                <a:latin typeface="Candara" panose="020E0502030303020204" pitchFamily="34" charset="0"/>
              </a:rPr>
              <a:t>jedan</a:t>
            </a:r>
            <a:r>
              <a:rPr lang="en-US" sz="2400" b="1" dirty="0">
                <a:latin typeface="Candara" panose="020E0502030303020204" pitchFamily="34" charset="0"/>
              </a:rPr>
              <a:t> serovar</a:t>
            </a:r>
            <a:r>
              <a:rPr lang="sr-Latn-RS" sz="2400" b="1" dirty="0">
                <a:latin typeface="Candara" panose="020E0502030303020204" pitchFamily="34" charset="0"/>
              </a:rPr>
              <a:t>., a</a:t>
            </a:r>
            <a:r>
              <a:rPr lang="en-US" sz="2400" dirty="0">
                <a:latin typeface="Candara" panose="020E0502030303020204" pitchFamily="34" charset="0"/>
              </a:rPr>
              <a:t> </a:t>
            </a:r>
          </a:p>
          <a:p>
            <a:pPr algn="ctr"/>
            <a:r>
              <a:rPr lang="en-US" sz="2400" b="1" dirty="0" err="1">
                <a:latin typeface="Candara" panose="020E0502030303020204" pitchFamily="34" charset="0"/>
              </a:rPr>
              <a:t>slučajni</a:t>
            </a:r>
            <a:r>
              <a:rPr lang="en-US" sz="2400" b="1" dirty="0">
                <a:latin typeface="Candara" panose="020E0502030303020204" pitchFamily="34" charset="0"/>
              </a:rPr>
              <a:t> </a:t>
            </a:r>
            <a:r>
              <a:rPr lang="en-US" sz="2400" b="1" dirty="0" err="1">
                <a:latin typeface="Candara" panose="020E0502030303020204" pitchFamily="34" charset="0"/>
              </a:rPr>
              <a:t>domaćin</a:t>
            </a:r>
            <a:r>
              <a:rPr lang="en-US" sz="2400" b="1" dirty="0">
                <a:latin typeface="Candara" panose="020E0502030303020204" pitchFamily="34" charset="0"/>
              </a:rPr>
              <a:t> za </a:t>
            </a:r>
            <a:r>
              <a:rPr lang="en-US" sz="2400" b="1" dirty="0" err="1">
                <a:latin typeface="Candara" panose="020E0502030303020204" pitchFamily="34" charset="0"/>
              </a:rPr>
              <a:t>drugi</a:t>
            </a:r>
            <a:r>
              <a:rPr lang="sr-Latn-RS" sz="2400" b="1">
                <a:latin typeface="Candara" panose="020E0502030303020204" pitchFamily="34" charset="0"/>
              </a:rPr>
              <a:t> serovar.</a:t>
            </a:r>
            <a:endParaRPr lang="en-US" sz="2400" dirty="0">
              <a:latin typeface="Candara" panose="020E0502030303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336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 animBg="1"/>
      <p:bldP spid="9" grpId="0" animBg="1"/>
      <p:bldP spid="10" grpId="0" animBg="1"/>
      <p:bldP spid="11" grpId="0"/>
      <p:bldP spid="12" grpId="0" animBg="1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01EF2AC-21D1-632E-556B-90EF45C4107E}"/>
              </a:ext>
            </a:extLst>
          </p:cNvPr>
          <p:cNvSpPr txBox="1"/>
          <p:nvPr/>
        </p:nvSpPr>
        <p:spPr>
          <a:xfrm>
            <a:off x="100445" y="1021773"/>
            <a:ext cx="198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b="1" dirty="0">
                <a:latin typeface="Candara" panose="020E0502030303020204" pitchFamily="34" charset="0"/>
              </a:rPr>
              <a:t>Oštećena koža</a:t>
            </a:r>
          </a:p>
          <a:p>
            <a:r>
              <a:rPr lang="sr-Latn-RS" sz="2000" b="1" dirty="0">
                <a:latin typeface="Candara" panose="020E0502030303020204" pitchFamily="34" charset="0"/>
              </a:rPr>
              <a:t>Mukozne membrane</a:t>
            </a:r>
            <a:endParaRPr lang="en-US" sz="2000" b="1" dirty="0">
              <a:latin typeface="Candara" panose="020E0502030303020204" pitchFamily="34" charset="0"/>
            </a:endParaRPr>
          </a:p>
        </p:txBody>
      </p:sp>
      <p:sp>
        <p:nvSpPr>
          <p:cNvPr id="6" name="Arrow: Curved Right 5">
            <a:extLst>
              <a:ext uri="{FF2B5EF4-FFF2-40B4-BE49-F238E27FC236}">
                <a16:creationId xmlns:a16="http://schemas.microsoft.com/office/drawing/2014/main" id="{D658959E-8598-5EF2-C59A-688FE7F0F13F}"/>
              </a:ext>
            </a:extLst>
          </p:cNvPr>
          <p:cNvSpPr/>
          <p:nvPr/>
        </p:nvSpPr>
        <p:spPr>
          <a:xfrm rot="17468351">
            <a:off x="1806707" y="1520584"/>
            <a:ext cx="549875" cy="921233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6429A7F-5835-1B92-A948-3EF0C81C1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23" b="30762" l="5013" r="51107">
                        <a14:foregroundMark x1="40885" y1="13379" x2="49023" y2="10449"/>
                        <a14:foregroundMark x1="41081" y1="7520" x2="49740" y2="8203"/>
                        <a14:foregroundMark x1="46354" y1="15723" x2="51107" y2="12305"/>
                        <a14:foregroundMark x1="34961" y1="20508" x2="42578" y2="18164"/>
                        <a14:foregroundMark x1="42578" y1="18164" x2="42773" y2="18164"/>
                        <a14:foregroundMark x1="36458" y1="24609" x2="36458" y2="21191"/>
                        <a14:foregroundMark x1="14193" y1="30762" x2="22005" y2="30371"/>
                        <a14:foregroundMark x1="33268" y1="9473" x2="45768" y2="65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500" b="66534"/>
          <a:stretch>
            <a:fillRect/>
          </a:stretch>
        </p:blipFill>
        <p:spPr>
          <a:xfrm>
            <a:off x="1907071" y="567312"/>
            <a:ext cx="4311545" cy="18322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B3C9FEE-E9BB-8697-0C2B-71F1C3AF3A24}"/>
              </a:ext>
            </a:extLst>
          </p:cNvPr>
          <p:cNvSpPr txBox="1"/>
          <p:nvPr/>
        </p:nvSpPr>
        <p:spPr>
          <a:xfrm>
            <a:off x="2819400" y="304800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b="1" dirty="0">
                <a:latin typeface="Candara" panose="020E0502030303020204" pitchFamily="34" charset="0"/>
              </a:rPr>
              <a:t>KRVOTOK</a:t>
            </a:r>
            <a:endParaRPr lang="en-US" sz="2000" b="1" dirty="0">
              <a:latin typeface="Candara" panose="020E0502030303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B63779-2CE2-F201-6C2B-785130B02E43}"/>
              </a:ext>
            </a:extLst>
          </p:cNvPr>
          <p:cNvSpPr txBox="1"/>
          <p:nvPr/>
        </p:nvSpPr>
        <p:spPr>
          <a:xfrm>
            <a:off x="4800600" y="300612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b="1" dirty="0">
                <a:latin typeface="Candara" panose="020E0502030303020204" pitchFamily="34" charset="0"/>
              </a:rPr>
              <a:t>At – 10AK DANA!</a:t>
            </a:r>
            <a:endParaRPr lang="en-US" sz="2000" b="1" dirty="0">
              <a:latin typeface="Candara" panose="020E0502030303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1679F19-9B81-E92E-4B50-1AE5487F85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29"/>
          <a:stretch>
            <a:fillRect/>
          </a:stretch>
        </p:blipFill>
        <p:spPr>
          <a:xfrm>
            <a:off x="2112611" y="2399563"/>
            <a:ext cx="3900463" cy="26739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F65B12F-15AB-3607-D756-9BE6098D23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105" b="96484" l="9961" r="89974">
                        <a14:foregroundMark x1="29818" y1="42285" x2="46354" y2="22559"/>
                        <a14:foregroundMark x1="46354" y1="22559" x2="62891" y2="12695"/>
                        <a14:foregroundMark x1="62891" y1="12695" x2="63281" y2="12695"/>
                        <a14:foregroundMark x1="35807" y1="38867" x2="53776" y2="36621"/>
                        <a14:foregroundMark x1="53776" y1="36621" x2="63997" y2="36621"/>
                        <a14:foregroundMark x1="39063" y1="39648" x2="66276" y2="63965"/>
                        <a14:foregroundMark x1="41081" y1="50879" x2="56510" y2="74805"/>
                        <a14:foregroundMark x1="56055" y1="80469" x2="67969" y2="91992"/>
                        <a14:foregroundMark x1="56510" y1="94629" x2="66016" y2="95801"/>
                        <a14:foregroundMark x1="59049" y1="74805" x2="75000" y2="72559"/>
                        <a14:foregroundMark x1="65495" y1="43750" x2="79688" y2="43359"/>
                        <a14:foregroundMark x1="63737" y1="37793" x2="83984" y2="34766"/>
                        <a14:foregroundMark x1="67969" y1="26563" x2="78451" y2="26172"/>
                        <a14:foregroundMark x1="58008" y1="21680" x2="77214" y2="18750"/>
                        <a14:foregroundMark x1="54557" y1="10840" x2="73503" y2="8203"/>
                        <a14:foregroundMark x1="66992" y1="17188" x2="71224" y2="33691"/>
                        <a14:foregroundMark x1="64779" y1="24707" x2="67773" y2="24707"/>
                        <a14:foregroundMark x1="59766" y1="22852" x2="66992" y2="22852"/>
                        <a14:foregroundMark x1="61263" y1="47168" x2="78190" y2="47168"/>
                        <a14:foregroundMark x1="61263" y1="41895" x2="67513" y2="45996"/>
                        <a14:foregroundMark x1="61523" y1="72949" x2="69010" y2="68457"/>
                        <a14:foregroundMark x1="60286" y1="68066" x2="74219" y2="72559"/>
                        <a14:foregroundMark x1="67969" y1="69531" x2="69271" y2="69531"/>
                        <a14:foregroundMark x1="73763" y1="70703" x2="66732" y2="69238"/>
                        <a14:foregroundMark x1="56250" y1="96484" x2="63477" y2="96484"/>
                        <a14:foregroundMark x1="55794" y1="93555" x2="63281" y2="93555"/>
                        <a14:backgroundMark x1="1888" y1="6738" x2="4427" y2="964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626" y="1905000"/>
            <a:ext cx="6166438" cy="411095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5D77879-3962-CEB2-1E66-C28606AC8C80}"/>
              </a:ext>
            </a:extLst>
          </p:cNvPr>
          <p:cNvSpPr txBox="1"/>
          <p:nvPr/>
        </p:nvSpPr>
        <p:spPr>
          <a:xfrm>
            <a:off x="3399216" y="6090652"/>
            <a:ext cx="563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latin typeface="Candara" panose="020E0502030303020204" pitchFamily="34" charset="0"/>
              </a:rPr>
              <a:t>perzistentn</a:t>
            </a:r>
            <a:r>
              <a:rPr lang="sr-Latn-RS" b="1" dirty="0">
                <a:latin typeface="Candara" panose="020E0502030303020204" pitchFamily="34" charset="0"/>
              </a:rPr>
              <a:t>a</a:t>
            </a:r>
            <a:r>
              <a:rPr lang="en-US" b="1" dirty="0">
                <a:latin typeface="Candara" panose="020E0502030303020204" pitchFamily="34" charset="0"/>
              </a:rPr>
              <a:t> </a:t>
            </a:r>
            <a:r>
              <a:rPr lang="en-US" b="1" dirty="0" err="1">
                <a:latin typeface="Candara" panose="020E0502030303020204" pitchFamily="34" charset="0"/>
              </a:rPr>
              <a:t>infekcij</a:t>
            </a:r>
            <a:r>
              <a:rPr lang="sr-Latn-RS" b="1" dirty="0">
                <a:latin typeface="Candara" panose="020E0502030303020204" pitchFamily="34" charset="0"/>
              </a:rPr>
              <a:t>a</a:t>
            </a:r>
            <a:r>
              <a:rPr lang="en-US" b="1" dirty="0">
                <a:latin typeface="Candara" panose="020E0502030303020204" pitchFamily="34" charset="0"/>
              </a:rPr>
              <a:t> </a:t>
            </a:r>
            <a:r>
              <a:rPr lang="en-US" b="1" dirty="0" err="1">
                <a:latin typeface="Candara" panose="020E0502030303020204" pitchFamily="34" charset="0"/>
              </a:rPr>
              <a:t>bubrežnih</a:t>
            </a:r>
            <a:r>
              <a:rPr lang="en-US" b="1" dirty="0">
                <a:latin typeface="Candara" panose="020E0502030303020204" pitchFamily="34" charset="0"/>
              </a:rPr>
              <a:t> </a:t>
            </a:r>
            <a:r>
              <a:rPr lang="en-US" b="1" dirty="0" err="1">
                <a:latin typeface="Candara" panose="020E0502030303020204" pitchFamily="34" charset="0"/>
              </a:rPr>
              <a:t>tubula</a:t>
            </a:r>
            <a:endParaRPr lang="en-US" b="1" dirty="0">
              <a:latin typeface="Candara" panose="020E0502030303020204" pitchFamily="34" charset="0"/>
            </a:endParaRPr>
          </a:p>
          <a:p>
            <a:r>
              <a:rPr lang="en-US" b="1" dirty="0" err="1">
                <a:latin typeface="Candara" panose="020E0502030303020204" pitchFamily="34" charset="0"/>
              </a:rPr>
              <a:t>izlučivanje</a:t>
            </a:r>
            <a:r>
              <a:rPr lang="en-US" b="1" dirty="0">
                <a:latin typeface="Candara" panose="020E0502030303020204" pitchFamily="34" charset="0"/>
              </a:rPr>
              <a:t> </a:t>
            </a:r>
            <a:r>
              <a:rPr lang="en-US" b="1" dirty="0" err="1">
                <a:latin typeface="Candara" panose="020E0502030303020204" pitchFamily="34" charset="0"/>
              </a:rPr>
              <a:t>putem</a:t>
            </a:r>
            <a:r>
              <a:rPr lang="en-US" b="1" dirty="0">
                <a:latin typeface="Candara" panose="020E0502030303020204" pitchFamily="34" charset="0"/>
              </a:rPr>
              <a:t> </a:t>
            </a:r>
            <a:r>
              <a:rPr lang="en-US" b="1" dirty="0" err="1">
                <a:latin typeface="Candara" panose="020E0502030303020204" pitchFamily="34" charset="0"/>
              </a:rPr>
              <a:t>urina</a:t>
            </a:r>
            <a:endParaRPr lang="en-US" dirty="0">
              <a:latin typeface="Candara" panose="020E0502030303020204" pitchFamily="34" charset="0"/>
            </a:endParaRPr>
          </a:p>
        </p:txBody>
      </p:sp>
      <p:sp>
        <p:nvSpPr>
          <p:cNvPr id="18" name="Arrow: Curved Left 17">
            <a:extLst>
              <a:ext uri="{FF2B5EF4-FFF2-40B4-BE49-F238E27FC236}">
                <a16:creationId xmlns:a16="http://schemas.microsoft.com/office/drawing/2014/main" id="{77FAC5BD-35FC-24A6-C57F-7191DE049497}"/>
              </a:ext>
            </a:extLst>
          </p:cNvPr>
          <p:cNvSpPr/>
          <p:nvPr/>
        </p:nvSpPr>
        <p:spPr>
          <a:xfrm>
            <a:off x="7569990" y="4495801"/>
            <a:ext cx="1057545" cy="2209800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FFEBFCB-31AC-6A8C-F651-FC3A27F6ADE0}"/>
              </a:ext>
            </a:extLst>
          </p:cNvPr>
          <p:cNvSpPr txBox="1"/>
          <p:nvPr/>
        </p:nvSpPr>
        <p:spPr>
          <a:xfrm>
            <a:off x="131411" y="5600701"/>
            <a:ext cx="39624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800" b="1" dirty="0">
                <a:solidFill>
                  <a:srgbClr val="612A8A"/>
                </a:solidFill>
                <a:latin typeface="Candara" pitchFamily="34" charset="0"/>
              </a:rPr>
              <a:t>Izlučuju se urinom posle 10. dana</a:t>
            </a:r>
            <a:endParaRPr lang="en-US" sz="2800" b="1" dirty="0">
              <a:solidFill>
                <a:srgbClr val="612A8A"/>
              </a:solidFill>
              <a:latin typeface="Candara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016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6" grpId="0"/>
      <p:bldP spid="18" grpId="0" animBg="1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C04FD8-4A4D-42D2-6EF3-136D102F7C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25812"/>
            <a:ext cx="9144000" cy="60280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6590" y="104940"/>
            <a:ext cx="8001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>
                <a:latin typeface="Candara" pitchFamily="34" charset="0"/>
              </a:rPr>
              <a:t>Leptospiroza</a:t>
            </a:r>
            <a:r>
              <a:rPr lang="sr-Latn-RS" sz="2800" b="1" dirty="0">
                <a:latin typeface="Candara" pitchFamily="34" charset="0"/>
              </a:rPr>
              <a:t> – zoonoza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66814E3-9C12-40F1-A71B-4E26C4042FD2}"/>
              </a:ext>
            </a:extLst>
          </p:cNvPr>
          <p:cNvSpPr/>
          <p:nvPr/>
        </p:nvSpPr>
        <p:spPr>
          <a:xfrm>
            <a:off x="533400" y="1744337"/>
            <a:ext cx="5410200" cy="1379863"/>
          </a:xfrm>
          <a:prstGeom prst="roundRect">
            <a:avLst/>
          </a:prstGeom>
          <a:solidFill>
            <a:srgbClr val="F983B0">
              <a:alpha val="56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endParaRPr lang="en-US" sz="2400" b="1" dirty="0">
              <a:solidFill>
                <a:srgbClr val="7030A0"/>
              </a:solidFill>
              <a:latin typeface="Candara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E5B6E4-9324-D1BA-7562-43EAECA19F94}"/>
              </a:ext>
            </a:extLst>
          </p:cNvPr>
          <p:cNvSpPr txBox="1"/>
          <p:nvPr/>
        </p:nvSpPr>
        <p:spPr>
          <a:xfrm>
            <a:off x="685800" y="2009277"/>
            <a:ext cx="5562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b="1" dirty="0" err="1">
                <a:solidFill>
                  <a:srgbClr val="481F67"/>
                </a:solidFill>
                <a:latin typeface="Candara" pitchFamily="34" charset="0"/>
              </a:rPr>
              <a:t>blag</a:t>
            </a:r>
            <a:r>
              <a:rPr lang="sr-Latn-RS" sz="2400" b="1" dirty="0">
                <a:solidFill>
                  <a:srgbClr val="481F67"/>
                </a:solidFill>
                <a:latin typeface="Candara" pitchFamily="34" charset="0"/>
              </a:rPr>
              <a:t>e</a:t>
            </a:r>
            <a:r>
              <a:rPr lang="en-US" sz="2400" b="1" dirty="0">
                <a:solidFill>
                  <a:srgbClr val="481F67"/>
                </a:solidFill>
                <a:latin typeface="Candara" pitchFamily="34" charset="0"/>
              </a:rPr>
              <a:t> </a:t>
            </a:r>
            <a:r>
              <a:rPr lang="en-US" sz="2400" b="1" dirty="0" err="1">
                <a:solidFill>
                  <a:srgbClr val="481F67"/>
                </a:solidFill>
                <a:latin typeface="Candara" pitchFamily="34" charset="0"/>
              </a:rPr>
              <a:t>infekcij</a:t>
            </a:r>
            <a:r>
              <a:rPr lang="sr-Latn-RS" sz="2400" b="1" dirty="0">
                <a:solidFill>
                  <a:srgbClr val="481F67"/>
                </a:solidFill>
                <a:latin typeface="Candara" pitchFamily="34" charset="0"/>
              </a:rPr>
              <a:t>e</a:t>
            </a:r>
            <a:r>
              <a:rPr lang="en-US" sz="2400" b="1" dirty="0">
                <a:solidFill>
                  <a:srgbClr val="481F67"/>
                </a:solidFill>
                <a:latin typeface="Candara" pitchFamily="34" charset="0"/>
              </a:rPr>
              <a:t> </a:t>
            </a:r>
            <a:r>
              <a:rPr lang="en-US" sz="2400" b="1" dirty="0" err="1">
                <a:solidFill>
                  <a:srgbClr val="481F67"/>
                </a:solidFill>
                <a:latin typeface="Candara" pitchFamily="34" charset="0"/>
              </a:rPr>
              <a:t>urogenitalnog</a:t>
            </a:r>
            <a:r>
              <a:rPr lang="en-US" sz="2400" b="1" dirty="0">
                <a:solidFill>
                  <a:srgbClr val="481F67"/>
                </a:solidFill>
                <a:latin typeface="Candara" pitchFamily="34" charset="0"/>
              </a:rPr>
              <a:t> </a:t>
            </a:r>
            <a:r>
              <a:rPr lang="en-US" sz="2400" b="1" dirty="0" err="1">
                <a:solidFill>
                  <a:srgbClr val="481F67"/>
                </a:solidFill>
                <a:latin typeface="Candara" pitchFamily="34" charset="0"/>
              </a:rPr>
              <a:t>trakta</a:t>
            </a:r>
            <a:r>
              <a:rPr lang="en-US" sz="2400" b="1" dirty="0">
                <a:solidFill>
                  <a:srgbClr val="481F67"/>
                </a:solidFill>
                <a:latin typeface="Candara" pitchFamily="34" charset="0"/>
              </a:rPr>
              <a:t> </a:t>
            </a:r>
            <a:endParaRPr lang="sr-Latn-RS" sz="2400" b="1" dirty="0">
              <a:solidFill>
                <a:srgbClr val="481F67"/>
              </a:solidFill>
              <a:latin typeface="Candar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400" b="1" dirty="0" err="1">
                <a:solidFill>
                  <a:srgbClr val="481F67"/>
                </a:solidFill>
                <a:latin typeface="Candara" pitchFamily="34" charset="0"/>
              </a:rPr>
              <a:t>teški</a:t>
            </a:r>
            <a:r>
              <a:rPr lang="en-US" sz="2400" b="1" dirty="0">
                <a:solidFill>
                  <a:srgbClr val="481F67"/>
                </a:solidFill>
                <a:latin typeface="Candara" pitchFamily="34" charset="0"/>
              </a:rPr>
              <a:t> </a:t>
            </a:r>
            <a:r>
              <a:rPr lang="en-US" sz="2400" b="1" dirty="0" err="1">
                <a:solidFill>
                  <a:srgbClr val="481F67"/>
                </a:solidFill>
                <a:latin typeface="Candara" pitchFamily="34" charset="0"/>
              </a:rPr>
              <a:t>sistemski</a:t>
            </a:r>
            <a:r>
              <a:rPr lang="sr-Latn-RS" sz="2400" b="1" dirty="0">
                <a:solidFill>
                  <a:srgbClr val="481F67"/>
                </a:solidFill>
                <a:latin typeface="Candara" pitchFamily="34" charset="0"/>
              </a:rPr>
              <a:t> </a:t>
            </a:r>
            <a:r>
              <a:rPr lang="en-US" sz="2400" b="1" dirty="0" err="1">
                <a:solidFill>
                  <a:srgbClr val="481F67"/>
                </a:solidFill>
                <a:latin typeface="Candara" pitchFamily="34" charset="0"/>
              </a:rPr>
              <a:t>poremećaj</a:t>
            </a:r>
            <a:r>
              <a:rPr lang="sr-Latn-RS" sz="2400" b="1" dirty="0">
                <a:solidFill>
                  <a:srgbClr val="481F67"/>
                </a:solidFill>
                <a:latin typeface="Candara" pitchFamily="34" charset="0"/>
              </a:rPr>
              <a:t>i</a:t>
            </a:r>
            <a:endParaRPr lang="en-US" sz="2400" b="1" dirty="0">
              <a:solidFill>
                <a:srgbClr val="481F67"/>
              </a:solidFill>
              <a:latin typeface="Candara" pitchFamily="34" charset="0"/>
            </a:endParaRPr>
          </a:p>
          <a:p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E1B0F5F-EBE4-3F75-4AB7-D9F06674E7B4}"/>
              </a:ext>
            </a:extLst>
          </p:cNvPr>
          <p:cNvSpPr/>
          <p:nvPr/>
        </p:nvSpPr>
        <p:spPr>
          <a:xfrm>
            <a:off x="533400" y="3605704"/>
            <a:ext cx="7391400" cy="3023696"/>
          </a:xfrm>
          <a:prstGeom prst="roundRect">
            <a:avLst/>
          </a:prstGeom>
          <a:solidFill>
            <a:srgbClr val="F983B0">
              <a:alpha val="56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endParaRPr lang="en-US" sz="2400" b="1" dirty="0">
              <a:solidFill>
                <a:srgbClr val="7030A0"/>
              </a:solidFill>
              <a:latin typeface="Candar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1945" y="3829446"/>
            <a:ext cx="73914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800" b="1" dirty="0">
                <a:latin typeface="Candara" pitchFamily="34" charset="0"/>
              </a:rPr>
              <a:t>Oštećenje ćelijske membrane eritrocita, endotela krvnih sudova i parenhima jetre inficiranih životinja</a:t>
            </a:r>
          </a:p>
          <a:p>
            <a:endParaRPr lang="sr-Latn-RS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229100" y="5181600"/>
            <a:ext cx="0" cy="762000"/>
          </a:xfrm>
          <a:prstGeom prst="straightConnector1">
            <a:avLst/>
          </a:prstGeom>
          <a:ln w="57150">
            <a:solidFill>
              <a:srgbClr val="612A8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524000" y="5989148"/>
            <a:ext cx="5943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dirty="0">
                <a:latin typeface="Candara" pitchFamily="34" charset="0"/>
              </a:rPr>
              <a:t>Krvarenje, hemoglobinurija, žutica</a:t>
            </a:r>
          </a:p>
          <a:p>
            <a:endParaRPr lang="sr-Latn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1675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39264" y="228600"/>
            <a:ext cx="94172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RS" sz="2400" b="1" dirty="0">
                <a:solidFill>
                  <a:srgbClr val="612A8A"/>
                </a:solidFill>
                <a:latin typeface="Candara" pitchFamily="34" charset="0"/>
              </a:rPr>
              <a:t>PSI: </a:t>
            </a:r>
            <a:r>
              <a:rPr lang="sr-Latn-RS" sz="2400" dirty="0">
                <a:latin typeface="Candara" pitchFamily="34" charset="0"/>
              </a:rPr>
              <a:t>akutno oboljenje praćeno visokom temperaturom, hemoragičnim gastroenteritisom, povraćanjem, pojavom krvarenja, žutice, </a:t>
            </a:r>
            <a:r>
              <a:rPr lang="sr-Latn-RS" sz="2400" u="sng" dirty="0">
                <a:latin typeface="Candara" pitchFamily="34" charset="0"/>
              </a:rPr>
              <a:t>akutnim otkazivanjem bubrega</a:t>
            </a:r>
            <a:r>
              <a:rPr lang="sr-Latn-RS" sz="2400" dirty="0">
                <a:latin typeface="Candara" pitchFamily="34" charset="0"/>
              </a:rPr>
              <a:t>, pobačajima</a:t>
            </a:r>
            <a:endParaRPr lang="en-US" sz="2400" dirty="0">
              <a:latin typeface="Candara" pitchFamily="34" charset="0"/>
            </a:endParaRPr>
          </a:p>
        </p:txBody>
      </p:sp>
      <p:pic>
        <p:nvPicPr>
          <p:cNvPr id="6146" name="Picture 2" descr="C:\Users\Isidora\Desktop\downlo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123" y="1630711"/>
            <a:ext cx="4594336" cy="2865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Isidora\Desktop\golden-retriever-jumping-into-lake-0601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5334001" cy="2891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http://www.vfad.com.my/wp-content/uploads/2013/01/lepto-do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56" y="4495800"/>
            <a:ext cx="914925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82326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5100" y="152400"/>
            <a:ext cx="875649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 dirty="0">
                <a:solidFill>
                  <a:srgbClr val="612A8A"/>
                </a:solidFill>
                <a:latin typeface="Candara" pitchFamily="34" charset="0"/>
              </a:rPr>
              <a:t>BO, OV SU: </a:t>
            </a:r>
            <a:r>
              <a:rPr lang="sr-Latn-RS" sz="2400" dirty="0">
                <a:solidFill>
                  <a:srgbClr val="612A8A"/>
                </a:solidFill>
                <a:latin typeface="Candara" pitchFamily="34" charset="0"/>
              </a:rPr>
              <a:t>subklinička infekcija sa padom mlečnosti kao jedinim simptomom (</a:t>
            </a:r>
            <a:r>
              <a:rPr lang="sr-Latn-RS" sz="2400" i="1" dirty="0">
                <a:solidFill>
                  <a:srgbClr val="612A8A"/>
                </a:solidFill>
                <a:latin typeface="Candara" pitchFamily="34" charset="0"/>
              </a:rPr>
              <a:t>milk drop sindrom</a:t>
            </a:r>
            <a:r>
              <a:rPr lang="sr-Latn-RS" sz="2400" dirty="0">
                <a:solidFill>
                  <a:srgbClr val="612A8A"/>
                </a:solidFill>
                <a:latin typeface="Candara" pitchFamily="34" charset="0"/>
              </a:rPr>
              <a:t>) ili </a:t>
            </a:r>
          </a:p>
          <a:p>
            <a:r>
              <a:rPr lang="sr-Latn-RS" sz="2400" dirty="0">
                <a:solidFill>
                  <a:srgbClr val="612A8A"/>
                </a:solidFill>
                <a:latin typeface="Candara" pitchFamily="34" charset="0"/>
              </a:rPr>
              <a:t>pobačaji, hemoglobinurija i žutica praćene povišenom telesnom temperaturom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1B19EE-5AB5-DA54-DC96-E9DAF6FCC441}"/>
              </a:ext>
            </a:extLst>
          </p:cNvPr>
          <p:cNvSpPr txBox="1"/>
          <p:nvPr/>
        </p:nvSpPr>
        <p:spPr>
          <a:xfrm>
            <a:off x="180975" y="6577932"/>
            <a:ext cx="518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https://onlinelibrary.wiley.com/doi/full/10.1002/vms3.70206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E08EEF-FF9E-1716-DFFB-3E1F3FAF19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73" y="1332686"/>
            <a:ext cx="2619375" cy="17430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E9665A5-8F3D-9D9A-5716-A91EAD4CFE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439" y="1494149"/>
            <a:ext cx="2147579" cy="11249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2EADAA3-2E29-A6FB-8F53-CE89A340DC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12" y="2619071"/>
            <a:ext cx="5091525" cy="381673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EA5F13B-E3B9-083C-F366-A62473D837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442" y="2994386"/>
            <a:ext cx="3415284" cy="227376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5EA9BC1-BCE1-9EAA-7C1F-370DACEA8F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4730082"/>
            <a:ext cx="2476500" cy="1847850"/>
          </a:xfrm>
          <a:prstGeom prst="rect">
            <a:avLst/>
          </a:prstGeom>
        </p:spPr>
      </p:pic>
      <p:sp>
        <p:nvSpPr>
          <p:cNvPr id="2" name="Arrow: Down 1">
            <a:extLst>
              <a:ext uri="{FF2B5EF4-FFF2-40B4-BE49-F238E27FC236}">
                <a16:creationId xmlns:a16="http://schemas.microsoft.com/office/drawing/2014/main" id="{F3C82D61-A850-0504-C753-CD9C8312C08F}"/>
              </a:ext>
            </a:extLst>
          </p:cNvPr>
          <p:cNvSpPr/>
          <p:nvPr/>
        </p:nvSpPr>
        <p:spPr>
          <a:xfrm rot="5400000">
            <a:off x="4677729" y="3653028"/>
            <a:ext cx="622452" cy="2205510"/>
          </a:xfrm>
          <a:prstGeom prst="downArrow">
            <a:avLst/>
          </a:prstGeom>
          <a:solidFill>
            <a:srgbClr val="F983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81312C-2DE1-54F8-26F9-90E173A956B5}"/>
              </a:ext>
            </a:extLst>
          </p:cNvPr>
          <p:cNvSpPr txBox="1"/>
          <p:nvPr/>
        </p:nvSpPr>
        <p:spPr>
          <a:xfrm>
            <a:off x="3962400" y="4572000"/>
            <a:ext cx="21293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b="1" dirty="0">
                <a:latin typeface="Candara" panose="020E0502030303020204" pitchFamily="34" charset="0"/>
              </a:rPr>
              <a:t>Izražena hemoglobinurija</a:t>
            </a:r>
            <a:endParaRPr lang="en-US" sz="140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4464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Isidora\Desktop\VAKCINACIJA-PS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471468"/>
            <a:ext cx="7375525" cy="5903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D942E7B-0B55-485C-01F1-08CED70F7BF0}"/>
              </a:ext>
            </a:extLst>
          </p:cNvPr>
          <p:cNvCxnSpPr>
            <a:cxnSpLocks/>
          </p:cNvCxnSpPr>
          <p:nvPr/>
        </p:nvCxnSpPr>
        <p:spPr>
          <a:xfrm>
            <a:off x="1219200" y="4419600"/>
            <a:ext cx="2057400" cy="0"/>
          </a:xfrm>
          <a:prstGeom prst="line">
            <a:avLst/>
          </a:prstGeom>
          <a:ln w="76200">
            <a:solidFill>
              <a:srgbClr val="481F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19537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7E982E0-0030-2B05-BD8B-C718812E39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25812"/>
            <a:ext cx="9144000" cy="602805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B3DB400-7B50-CF9F-593B-9B043834482B}"/>
              </a:ext>
            </a:extLst>
          </p:cNvPr>
          <p:cNvSpPr/>
          <p:nvPr/>
        </p:nvSpPr>
        <p:spPr>
          <a:xfrm>
            <a:off x="762000" y="1219200"/>
            <a:ext cx="3124200" cy="4616648"/>
          </a:xfrm>
          <a:prstGeom prst="roundRect">
            <a:avLst/>
          </a:prstGeom>
          <a:solidFill>
            <a:srgbClr val="F983B0">
              <a:alpha val="56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endParaRPr lang="en-US" sz="2400" b="1" dirty="0">
              <a:solidFill>
                <a:srgbClr val="7030A0"/>
              </a:solidFill>
              <a:latin typeface="Candara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4CA9F2-56ED-39F5-4E31-629FA4FDD42D}"/>
              </a:ext>
            </a:extLst>
          </p:cNvPr>
          <p:cNvSpPr txBox="1"/>
          <p:nvPr/>
        </p:nvSpPr>
        <p:spPr>
          <a:xfrm>
            <a:off x="1066800" y="152400"/>
            <a:ext cx="769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Candara" panose="020E0502030303020204" pitchFamily="34" charset="0"/>
              </a:rPr>
              <a:t>Vrste</a:t>
            </a:r>
            <a:r>
              <a:rPr lang="en-US" sz="2400" dirty="0">
                <a:latin typeface="Candara" panose="020E0502030303020204" pitchFamily="34" charset="0"/>
              </a:rPr>
              <a:t> (10/20), </a:t>
            </a:r>
            <a:r>
              <a:rPr lang="en-US" sz="2400" dirty="0" err="1">
                <a:latin typeface="Candara" panose="020E0502030303020204" pitchFamily="34" charset="0"/>
              </a:rPr>
              <a:t>serogrupe</a:t>
            </a:r>
            <a:r>
              <a:rPr lang="en-US" sz="2400" dirty="0">
                <a:latin typeface="Candara" panose="020E0502030303020204" pitchFamily="34" charset="0"/>
              </a:rPr>
              <a:t> (28), </a:t>
            </a:r>
            <a:r>
              <a:rPr lang="en-US" sz="2400" dirty="0" err="1">
                <a:latin typeface="Candara" panose="020E0502030303020204" pitchFamily="34" charset="0"/>
              </a:rPr>
              <a:t>serovarijeteti</a:t>
            </a:r>
            <a:r>
              <a:rPr lang="en-US" sz="2400" dirty="0">
                <a:latin typeface="Candara" panose="020E0502030303020204" pitchFamily="34" charset="0"/>
              </a:rPr>
              <a:t> (</a:t>
            </a:r>
            <a:r>
              <a:rPr lang="en-US" sz="2400" dirty="0" err="1">
                <a:latin typeface="Candara" panose="020E0502030303020204" pitchFamily="34" charset="0"/>
              </a:rPr>
              <a:t>preko</a:t>
            </a:r>
            <a:r>
              <a:rPr lang="en-US" sz="2400" dirty="0">
                <a:latin typeface="Candara" panose="020E0502030303020204" pitchFamily="34" charset="0"/>
              </a:rPr>
              <a:t> 300)</a:t>
            </a:r>
          </a:p>
        </p:txBody>
      </p:sp>
      <p:sp>
        <p:nvSpPr>
          <p:cNvPr id="5" name="Rectangle 4"/>
          <p:cNvSpPr/>
          <p:nvPr/>
        </p:nvSpPr>
        <p:spPr>
          <a:xfrm>
            <a:off x="838200" y="1295400"/>
            <a:ext cx="4572000" cy="461664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r-Latn-RS" sz="3200" b="1" u="sng" dirty="0">
                <a:solidFill>
                  <a:srgbClr val="612A8A"/>
                </a:solidFill>
                <a:latin typeface="Candara" pitchFamily="34" charset="0"/>
              </a:rPr>
              <a:t>P</a:t>
            </a:r>
            <a:r>
              <a:rPr lang="en-US" sz="3200" b="1" u="sng" dirty="0" err="1">
                <a:solidFill>
                  <a:srgbClr val="612A8A"/>
                </a:solidFill>
                <a:latin typeface="Candara" pitchFamily="34" charset="0"/>
              </a:rPr>
              <a:t>atogen</a:t>
            </a:r>
            <a:r>
              <a:rPr lang="sr-Latn-RS" sz="3200" b="1" u="sng" dirty="0">
                <a:solidFill>
                  <a:srgbClr val="612A8A"/>
                </a:solidFill>
                <a:latin typeface="Candara" pitchFamily="34" charset="0"/>
              </a:rPr>
              <a:t>e</a:t>
            </a:r>
            <a:r>
              <a:rPr lang="en-US" sz="3200" b="1" u="sng" dirty="0">
                <a:solidFill>
                  <a:srgbClr val="612A8A"/>
                </a:solidFill>
                <a:latin typeface="Candara" pitchFamily="34" charset="0"/>
              </a:rPr>
              <a:t> </a:t>
            </a:r>
            <a:r>
              <a:rPr lang="en-US" sz="3200" b="1" u="sng" dirty="0" err="1">
                <a:solidFill>
                  <a:srgbClr val="612A8A"/>
                </a:solidFill>
                <a:latin typeface="Candara" pitchFamily="34" charset="0"/>
              </a:rPr>
              <a:t>vrst</a:t>
            </a:r>
            <a:r>
              <a:rPr lang="sr-Latn-RS" sz="3200" b="1" u="sng" dirty="0">
                <a:solidFill>
                  <a:srgbClr val="612A8A"/>
                </a:solidFill>
                <a:latin typeface="Candara" pitchFamily="34" charset="0"/>
              </a:rPr>
              <a:t>e</a:t>
            </a:r>
            <a:r>
              <a:rPr lang="en-US" sz="3200" b="1" u="sng" dirty="0">
                <a:solidFill>
                  <a:srgbClr val="612A8A"/>
                </a:solidFill>
                <a:latin typeface="Candara" pitchFamily="34" charset="0"/>
              </a:rPr>
              <a:t>: </a:t>
            </a:r>
            <a:endParaRPr lang="sr-Latn-RS" sz="3200" b="1" u="sng" dirty="0">
              <a:solidFill>
                <a:srgbClr val="612A8A"/>
              </a:solidFill>
              <a:latin typeface="Candara" pitchFamily="34" charset="0"/>
            </a:endParaRPr>
          </a:p>
          <a:p>
            <a:r>
              <a:rPr lang="en-US" sz="2800" b="1" i="1" dirty="0">
                <a:latin typeface="Candara" pitchFamily="34" charset="0"/>
              </a:rPr>
              <a:t>L</a:t>
            </a:r>
            <a:r>
              <a:rPr lang="sr-Latn-RS" sz="2800" b="1" i="1" dirty="0">
                <a:latin typeface="Candara" pitchFamily="34" charset="0"/>
              </a:rPr>
              <a:t>.</a:t>
            </a:r>
            <a:r>
              <a:rPr lang="en-US" sz="2800" b="1" i="1" dirty="0">
                <a:latin typeface="Candara" pitchFamily="34" charset="0"/>
              </a:rPr>
              <a:t> </a:t>
            </a:r>
            <a:r>
              <a:rPr lang="en-US" sz="2800" b="1" i="1" dirty="0" err="1">
                <a:latin typeface="Candara" pitchFamily="34" charset="0"/>
              </a:rPr>
              <a:t>interrogans</a:t>
            </a:r>
            <a:r>
              <a:rPr lang="en-US" sz="2800" b="1" i="1" dirty="0">
                <a:latin typeface="Candara" pitchFamily="34" charset="0"/>
              </a:rPr>
              <a:t> </a:t>
            </a:r>
            <a:endParaRPr lang="sr-Latn-RS" sz="2800" b="1" i="1" dirty="0">
              <a:latin typeface="Candara" pitchFamily="34" charset="0"/>
            </a:endParaRPr>
          </a:p>
          <a:p>
            <a:r>
              <a:rPr lang="en-US" sz="2400" i="1" dirty="0"/>
              <a:t>L. </a:t>
            </a:r>
            <a:r>
              <a:rPr lang="en-US" sz="2400" i="1" dirty="0" err="1"/>
              <a:t>borgpetersenii</a:t>
            </a:r>
            <a:r>
              <a:rPr lang="en-US" sz="2400" i="1" dirty="0"/>
              <a:t>,</a:t>
            </a:r>
          </a:p>
          <a:p>
            <a:r>
              <a:rPr lang="en-US" sz="2400" i="1" dirty="0"/>
              <a:t>L. </a:t>
            </a:r>
            <a:r>
              <a:rPr lang="en-US" sz="2400" i="1" dirty="0" err="1"/>
              <a:t>alexanderi</a:t>
            </a:r>
            <a:r>
              <a:rPr lang="en-US" sz="2400" i="1" dirty="0"/>
              <a:t>,</a:t>
            </a:r>
          </a:p>
          <a:p>
            <a:r>
              <a:rPr lang="en-US" sz="2400" i="1" dirty="0"/>
              <a:t>L. </a:t>
            </a:r>
            <a:r>
              <a:rPr lang="en-US" sz="2400" i="1" dirty="0" err="1"/>
              <a:t>alstonii</a:t>
            </a:r>
            <a:r>
              <a:rPr lang="en-US" sz="2400" i="1" dirty="0"/>
              <a:t>,</a:t>
            </a:r>
          </a:p>
          <a:p>
            <a:r>
              <a:rPr lang="en-US" sz="2400" i="1" dirty="0"/>
              <a:t>L. </a:t>
            </a:r>
            <a:r>
              <a:rPr lang="en-US" sz="2400" i="1" dirty="0" err="1"/>
              <a:t>kmetyi</a:t>
            </a:r>
            <a:r>
              <a:rPr lang="en-US" sz="2400" i="1" dirty="0"/>
              <a:t>,</a:t>
            </a:r>
          </a:p>
          <a:p>
            <a:r>
              <a:rPr lang="en-US" sz="2400" i="1" dirty="0"/>
              <a:t>L. </a:t>
            </a:r>
            <a:r>
              <a:rPr lang="en-US" sz="2400" i="1" dirty="0" err="1"/>
              <a:t>kirschneri</a:t>
            </a:r>
            <a:r>
              <a:rPr lang="en-US" sz="2400" i="1" dirty="0"/>
              <a:t>,</a:t>
            </a:r>
          </a:p>
          <a:p>
            <a:r>
              <a:rPr lang="en-US" sz="2400" i="1" dirty="0"/>
              <a:t>L. </a:t>
            </a:r>
            <a:r>
              <a:rPr lang="en-US" sz="2400" i="1" dirty="0" err="1"/>
              <a:t>noguchi</a:t>
            </a:r>
            <a:r>
              <a:rPr lang="en-US" sz="2400" i="1" dirty="0"/>
              <a:t>,</a:t>
            </a:r>
          </a:p>
          <a:p>
            <a:r>
              <a:rPr lang="en-US" sz="2400" i="1" dirty="0"/>
              <a:t>L. </a:t>
            </a:r>
            <a:r>
              <a:rPr lang="it-IT" sz="2400" i="1" dirty="0"/>
              <a:t>santarosai,</a:t>
            </a:r>
          </a:p>
          <a:p>
            <a:r>
              <a:rPr lang="it-IT" sz="2400" i="1" dirty="0"/>
              <a:t>L. weilii,</a:t>
            </a:r>
          </a:p>
          <a:p>
            <a:r>
              <a:rPr lang="it-IT" sz="2400" i="1" dirty="0"/>
              <a:t>L. mayottensis</a:t>
            </a:r>
            <a:r>
              <a:rPr lang="it-IT" sz="2400" dirty="0"/>
              <a:t>.</a:t>
            </a:r>
            <a:endParaRPr lang="sr-Latn-RS" sz="3600" b="1" dirty="0">
              <a:latin typeface="Candara" pitchFamily="34" charset="0"/>
            </a:endParaRPr>
          </a:p>
          <a:p>
            <a:r>
              <a:rPr lang="en-US" dirty="0"/>
              <a:t>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02E8786-4EAD-5DAC-2746-8316168A9D94}"/>
              </a:ext>
            </a:extLst>
          </p:cNvPr>
          <p:cNvSpPr/>
          <p:nvPr/>
        </p:nvSpPr>
        <p:spPr>
          <a:xfrm>
            <a:off x="4218590" y="1219200"/>
            <a:ext cx="4696810" cy="2743200"/>
          </a:xfrm>
          <a:prstGeom prst="roundRect">
            <a:avLst/>
          </a:prstGeom>
          <a:solidFill>
            <a:srgbClr val="F983B0">
              <a:alpha val="56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endParaRPr lang="en-US" sz="2400" b="1" dirty="0">
              <a:solidFill>
                <a:srgbClr val="7030A0"/>
              </a:solidFill>
              <a:latin typeface="Candara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928C75-B449-39EB-EE4F-A1D431C03C5A}"/>
              </a:ext>
            </a:extLst>
          </p:cNvPr>
          <p:cNvSpPr txBox="1"/>
          <p:nvPr/>
        </p:nvSpPr>
        <p:spPr>
          <a:xfrm>
            <a:off x="4540826" y="1773198"/>
            <a:ext cx="4572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 2" pitchFamily="18" charset="2"/>
              <a:buNone/>
            </a:pPr>
            <a:r>
              <a:rPr lang="sr-Latn-RS" sz="1800" b="1" i="1" dirty="0">
                <a:latin typeface="Candara" pitchFamily="34" charset="0"/>
              </a:rPr>
              <a:t>L. </a:t>
            </a:r>
            <a:r>
              <a:rPr lang="en-US" sz="1800" b="1" i="1" dirty="0" err="1">
                <a:latin typeface="Candara" pitchFamily="34" charset="0"/>
              </a:rPr>
              <a:t>interrogans</a:t>
            </a:r>
            <a:r>
              <a:rPr lang="en-US" sz="1800" b="1" i="1" dirty="0">
                <a:latin typeface="Candara" pitchFamily="34" charset="0"/>
              </a:rPr>
              <a:t> </a:t>
            </a:r>
            <a:r>
              <a:rPr lang="en-US" sz="1800" b="1" dirty="0">
                <a:latin typeface="Candara" pitchFamily="34" charset="0"/>
              </a:rPr>
              <a:t>serovar. I</a:t>
            </a:r>
            <a:r>
              <a:rPr lang="sr-Latn-RS" sz="1800" b="1" dirty="0">
                <a:latin typeface="Candara" pitchFamily="34" charset="0"/>
              </a:rPr>
              <a:t>cterohaemorrhagiae</a:t>
            </a:r>
          </a:p>
          <a:p>
            <a:pPr>
              <a:buFont typeface="Wingdings 2" pitchFamily="18" charset="2"/>
              <a:buNone/>
            </a:pPr>
            <a:r>
              <a:rPr lang="sr-Latn-RS" sz="1800" b="1" i="1" dirty="0">
                <a:latin typeface="Candara" pitchFamily="34" charset="0"/>
              </a:rPr>
              <a:t>L. </a:t>
            </a:r>
            <a:r>
              <a:rPr lang="en-US" sz="1800" b="1" i="1" dirty="0" err="1">
                <a:latin typeface="Candara" pitchFamily="34" charset="0"/>
              </a:rPr>
              <a:t>interrogans</a:t>
            </a:r>
            <a:r>
              <a:rPr lang="en-US" sz="1800" b="1" i="1" dirty="0">
                <a:latin typeface="Candara" pitchFamily="34" charset="0"/>
              </a:rPr>
              <a:t> </a:t>
            </a:r>
            <a:r>
              <a:rPr lang="en-US" sz="1800" b="1" dirty="0">
                <a:latin typeface="Candara" pitchFamily="34" charset="0"/>
              </a:rPr>
              <a:t>serovar.</a:t>
            </a:r>
            <a:r>
              <a:rPr lang="sr-Latn-RS" sz="1800" b="1" i="1" dirty="0">
                <a:latin typeface="Candara" pitchFamily="34" charset="0"/>
              </a:rPr>
              <a:t> </a:t>
            </a:r>
            <a:r>
              <a:rPr lang="en-US" sz="1800" b="1" dirty="0">
                <a:latin typeface="Candara" pitchFamily="34" charset="0"/>
              </a:rPr>
              <a:t>G</a:t>
            </a:r>
            <a:r>
              <a:rPr lang="sr-Latn-RS" sz="1800" b="1" dirty="0">
                <a:latin typeface="Candara" pitchFamily="34" charset="0"/>
              </a:rPr>
              <a:t>rippotiphosa</a:t>
            </a:r>
          </a:p>
          <a:p>
            <a:pPr>
              <a:buFont typeface="Wingdings 2" pitchFamily="18" charset="2"/>
              <a:buNone/>
            </a:pPr>
            <a:r>
              <a:rPr lang="sr-Latn-RS" sz="1800" b="1" i="1" dirty="0">
                <a:latin typeface="Candara" pitchFamily="34" charset="0"/>
              </a:rPr>
              <a:t>L. </a:t>
            </a:r>
            <a:r>
              <a:rPr lang="en-US" sz="1800" b="1" i="1" dirty="0" err="1">
                <a:latin typeface="Candara" pitchFamily="34" charset="0"/>
              </a:rPr>
              <a:t>interrogans</a:t>
            </a:r>
            <a:r>
              <a:rPr lang="en-US" sz="1800" b="1" i="1" dirty="0">
                <a:latin typeface="Candara" pitchFamily="34" charset="0"/>
              </a:rPr>
              <a:t> </a:t>
            </a:r>
            <a:r>
              <a:rPr lang="en-US" sz="1800" b="1" dirty="0">
                <a:latin typeface="Candara" pitchFamily="34" charset="0"/>
              </a:rPr>
              <a:t>serovar. C</a:t>
            </a:r>
            <a:r>
              <a:rPr lang="sr-Latn-RS" sz="1800" b="1" dirty="0">
                <a:latin typeface="Candara" pitchFamily="34" charset="0"/>
              </a:rPr>
              <a:t>anicola</a:t>
            </a:r>
          </a:p>
          <a:p>
            <a:pPr>
              <a:buFont typeface="Wingdings 2" pitchFamily="18" charset="2"/>
              <a:buNone/>
            </a:pPr>
            <a:r>
              <a:rPr lang="sr-Latn-RS" sz="1800" b="1" i="1" dirty="0">
                <a:latin typeface="Candara" pitchFamily="34" charset="0"/>
              </a:rPr>
              <a:t>L. </a:t>
            </a:r>
            <a:r>
              <a:rPr lang="en-US" sz="1800" b="1" i="1" dirty="0" err="1">
                <a:latin typeface="Candara" pitchFamily="34" charset="0"/>
              </a:rPr>
              <a:t>interrogans</a:t>
            </a:r>
            <a:r>
              <a:rPr lang="en-US" sz="1800" b="1" i="1" dirty="0">
                <a:latin typeface="Candara" pitchFamily="34" charset="0"/>
              </a:rPr>
              <a:t> </a:t>
            </a:r>
            <a:r>
              <a:rPr lang="en-US" sz="1800" b="1" dirty="0">
                <a:latin typeface="Candara" pitchFamily="34" charset="0"/>
              </a:rPr>
              <a:t>serovar. P</a:t>
            </a:r>
            <a:r>
              <a:rPr lang="sr-Latn-RS" sz="1800" b="1" dirty="0">
                <a:latin typeface="Candara" pitchFamily="34" charset="0"/>
              </a:rPr>
              <a:t>omona</a:t>
            </a:r>
          </a:p>
          <a:p>
            <a:pPr>
              <a:buFont typeface="Wingdings 2" pitchFamily="18" charset="2"/>
              <a:buNone/>
            </a:pPr>
            <a:r>
              <a:rPr lang="sr-Latn-RS" sz="1800" b="1" i="1" dirty="0">
                <a:latin typeface="Candara" pitchFamily="34" charset="0"/>
              </a:rPr>
              <a:t>L. </a:t>
            </a:r>
            <a:r>
              <a:rPr lang="en-US" sz="1800" b="1" i="1" dirty="0" err="1">
                <a:latin typeface="Candara" pitchFamily="34" charset="0"/>
              </a:rPr>
              <a:t>interrogans</a:t>
            </a:r>
            <a:r>
              <a:rPr lang="en-US" sz="1800" b="1" i="1" dirty="0">
                <a:latin typeface="Candara" pitchFamily="34" charset="0"/>
              </a:rPr>
              <a:t> </a:t>
            </a:r>
            <a:r>
              <a:rPr lang="en-US" sz="1800" b="1" dirty="0">
                <a:latin typeface="Candara" pitchFamily="34" charset="0"/>
              </a:rPr>
              <a:t>serovar.</a:t>
            </a:r>
            <a:r>
              <a:rPr lang="sr-Latn-RS" sz="1800" b="1" i="1" dirty="0">
                <a:latin typeface="Candara" pitchFamily="34" charset="0"/>
              </a:rPr>
              <a:t> </a:t>
            </a:r>
            <a:r>
              <a:rPr lang="en-US" sz="1800" b="1" dirty="0">
                <a:latin typeface="Candara" pitchFamily="34" charset="0"/>
              </a:rPr>
              <a:t>H</a:t>
            </a:r>
            <a:r>
              <a:rPr lang="sr-Latn-RS" sz="1800" b="1" dirty="0">
                <a:latin typeface="Candara" pitchFamily="34" charset="0"/>
              </a:rPr>
              <a:t>ardjo</a:t>
            </a:r>
          </a:p>
          <a:p>
            <a:pPr>
              <a:buFont typeface="Wingdings 2" pitchFamily="18" charset="2"/>
              <a:buNone/>
            </a:pPr>
            <a:r>
              <a:rPr lang="sr-Latn-RS" sz="1800" b="1" i="1" dirty="0">
                <a:latin typeface="Candara" pitchFamily="34" charset="0"/>
              </a:rPr>
              <a:t>L. </a:t>
            </a:r>
            <a:r>
              <a:rPr lang="en-US" sz="1800" b="1" i="1" dirty="0" err="1">
                <a:latin typeface="Candara" pitchFamily="34" charset="0"/>
              </a:rPr>
              <a:t>interrogans</a:t>
            </a:r>
            <a:r>
              <a:rPr lang="en-US" sz="1800" b="1" i="1" dirty="0">
                <a:latin typeface="Candara" pitchFamily="34" charset="0"/>
              </a:rPr>
              <a:t> </a:t>
            </a:r>
            <a:r>
              <a:rPr lang="en-US" sz="1800" b="1" dirty="0">
                <a:latin typeface="Candara" pitchFamily="34" charset="0"/>
              </a:rPr>
              <a:t>serovar. B</a:t>
            </a:r>
            <a:r>
              <a:rPr lang="sr-Latn-RS" sz="1800" b="1" dirty="0">
                <a:latin typeface="Candara" pitchFamily="34" charset="0"/>
              </a:rPr>
              <a:t>ratislava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124200" y="2057400"/>
            <a:ext cx="1316421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89314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28600" y="152400"/>
            <a:ext cx="777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4000" b="1" u="sng" dirty="0">
                <a:solidFill>
                  <a:srgbClr val="612A8A"/>
                </a:solidFill>
                <a:latin typeface="Candara" pitchFamily="34" charset="0"/>
              </a:rPr>
              <a:t>Morfološke i tinkorijalne osobine</a:t>
            </a:r>
            <a:endParaRPr lang="en-US" sz="4000" b="1" u="sng" dirty="0">
              <a:solidFill>
                <a:srgbClr val="612A8A"/>
              </a:solidFill>
              <a:latin typeface="Candara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0652" y="830772"/>
            <a:ext cx="8686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400" b="1" dirty="0" err="1">
                <a:solidFill>
                  <a:srgbClr val="612A8A"/>
                </a:solidFill>
                <a:latin typeface="Candara" pitchFamily="34" charset="0"/>
              </a:rPr>
              <a:t>S</a:t>
            </a:r>
            <a:r>
              <a:rPr lang="en-US" sz="2400" b="1" dirty="0" err="1">
                <a:solidFill>
                  <a:srgbClr val="612A8A"/>
                </a:solidFill>
                <a:latin typeface="Candara" pitchFamily="34" charset="0"/>
              </a:rPr>
              <a:t>piralne</a:t>
            </a:r>
            <a:r>
              <a:rPr lang="en-US" sz="2400" b="1" dirty="0">
                <a:solidFill>
                  <a:srgbClr val="612A8A"/>
                </a:solidFill>
                <a:latin typeface="Candara" pitchFamily="34" charset="0"/>
              </a:rPr>
              <a:t> </a:t>
            </a:r>
            <a:r>
              <a:rPr lang="en-US" sz="2400" b="1" dirty="0" err="1">
                <a:solidFill>
                  <a:srgbClr val="612A8A"/>
                </a:solidFill>
                <a:latin typeface="Candara" pitchFamily="34" charset="0"/>
              </a:rPr>
              <a:t>bakterije</a:t>
            </a:r>
            <a:r>
              <a:rPr lang="sr-Latn-RS" sz="2400" b="1" dirty="0">
                <a:solidFill>
                  <a:srgbClr val="612A8A"/>
                </a:solidFill>
                <a:latin typeface="Candara" pitchFamily="34" charset="0"/>
              </a:rPr>
              <a:t> </a:t>
            </a:r>
            <a:r>
              <a:rPr lang="sr-Latn-RS" sz="2400" dirty="0">
                <a:latin typeface="Candara" pitchFamily="34" charset="0"/>
              </a:rPr>
              <a:t>- </a:t>
            </a:r>
            <a:r>
              <a:rPr lang="en-US" sz="2400" dirty="0" err="1">
                <a:latin typeface="Candara" pitchFamily="34" charset="0"/>
              </a:rPr>
              <a:t>velik</a:t>
            </a:r>
            <a:r>
              <a:rPr lang="sr-Latn-RS" sz="2400" dirty="0">
                <a:latin typeface="Candara" pitchFamily="34" charset="0"/>
              </a:rPr>
              <a:t>i</a:t>
            </a:r>
            <a:r>
              <a:rPr lang="en-US" sz="2400" dirty="0">
                <a:latin typeface="Candara" pitchFamily="34" charset="0"/>
              </a:rPr>
              <a:t> </a:t>
            </a:r>
            <a:r>
              <a:rPr lang="en-US" sz="2400" dirty="0" err="1">
                <a:latin typeface="Candara" pitchFamily="34" charset="0"/>
              </a:rPr>
              <a:t>br</a:t>
            </a:r>
            <a:r>
              <a:rPr lang="sr-Latn-RS" sz="2400" dirty="0">
                <a:latin typeface="Candara" pitchFamily="34" charset="0"/>
              </a:rPr>
              <a:t>.</a:t>
            </a:r>
            <a:r>
              <a:rPr lang="en-US" sz="2400" dirty="0">
                <a:latin typeface="Candara" pitchFamily="34" charset="0"/>
              </a:rPr>
              <a:t> </a:t>
            </a:r>
            <a:r>
              <a:rPr lang="en-US" sz="2400" dirty="0" err="1">
                <a:latin typeface="Candara" pitchFamily="34" charset="0"/>
              </a:rPr>
              <a:t>zavoja</a:t>
            </a:r>
            <a:r>
              <a:rPr lang="en-US" sz="2400" dirty="0">
                <a:latin typeface="Candara" pitchFamily="34" charset="0"/>
              </a:rPr>
              <a:t> </a:t>
            </a:r>
            <a:r>
              <a:rPr lang="en-US" sz="2400" dirty="0" err="1">
                <a:latin typeface="Candara" pitchFamily="34" charset="0"/>
              </a:rPr>
              <a:t>iste</a:t>
            </a:r>
            <a:r>
              <a:rPr lang="en-US" sz="2400" dirty="0">
                <a:latin typeface="Candara" pitchFamily="34" charset="0"/>
              </a:rPr>
              <a:t> </a:t>
            </a:r>
            <a:r>
              <a:rPr lang="en-US" sz="2400" dirty="0" err="1">
                <a:latin typeface="Candara" pitchFamily="34" charset="0"/>
              </a:rPr>
              <a:t>dužine</a:t>
            </a:r>
            <a:r>
              <a:rPr lang="en-US" sz="2400" dirty="0">
                <a:latin typeface="Candara" pitchFamily="34" charset="0"/>
              </a:rPr>
              <a:t> i male amplitude</a:t>
            </a:r>
            <a:r>
              <a:rPr lang="sr-Latn-RS" sz="2400" dirty="0">
                <a:latin typeface="Candara" pitchFamily="34" charset="0"/>
              </a:rPr>
              <a:t> – na </a:t>
            </a:r>
            <a:r>
              <a:rPr lang="en-US" sz="2400" dirty="0" err="1">
                <a:latin typeface="Candara" pitchFamily="34" charset="0"/>
              </a:rPr>
              <a:t>krajevima</a:t>
            </a:r>
            <a:r>
              <a:rPr lang="en-US" sz="2400" dirty="0">
                <a:latin typeface="Candara" pitchFamily="34" charset="0"/>
              </a:rPr>
              <a:t> </a:t>
            </a:r>
            <a:r>
              <a:rPr lang="en-US" sz="2400" dirty="0" err="1">
                <a:latin typeface="Candara" pitchFamily="34" charset="0"/>
              </a:rPr>
              <a:t>kukice</a:t>
            </a:r>
            <a:endParaRPr lang="en-US" sz="2400" dirty="0">
              <a:latin typeface="Candara" pitchFamily="34" charset="0"/>
            </a:endParaRPr>
          </a:p>
          <a:p>
            <a:endParaRPr lang="en-US" sz="2400" dirty="0">
              <a:latin typeface="Candara" pitchFamily="34" charset="0"/>
            </a:endParaRPr>
          </a:p>
          <a:p>
            <a:r>
              <a:rPr lang="en-US" sz="2400" dirty="0">
                <a:latin typeface="Candara" pitchFamily="34" charset="0"/>
              </a:rPr>
              <a:t>Prema </a:t>
            </a:r>
            <a:r>
              <a:rPr lang="en-US" sz="2400" dirty="0" err="1">
                <a:latin typeface="Candara" pitchFamily="34" charset="0"/>
              </a:rPr>
              <a:t>građi</a:t>
            </a:r>
            <a:r>
              <a:rPr lang="en-US" sz="2400" dirty="0">
                <a:latin typeface="Candara" pitchFamily="34" charset="0"/>
              </a:rPr>
              <a:t> </a:t>
            </a:r>
            <a:r>
              <a:rPr lang="en-US" sz="2400" dirty="0" err="1">
                <a:latin typeface="Candara" pitchFamily="34" charset="0"/>
              </a:rPr>
              <a:t>ćelijskog</a:t>
            </a:r>
            <a:r>
              <a:rPr lang="en-US" sz="2400" dirty="0">
                <a:latin typeface="Candara" pitchFamily="34" charset="0"/>
              </a:rPr>
              <a:t> </a:t>
            </a:r>
            <a:r>
              <a:rPr lang="en-US" sz="2400" dirty="0" err="1">
                <a:latin typeface="Candara" pitchFamily="34" charset="0"/>
              </a:rPr>
              <a:t>zida</a:t>
            </a:r>
            <a:r>
              <a:rPr lang="en-US" sz="2400" dirty="0">
                <a:latin typeface="Candara" pitchFamily="34" charset="0"/>
              </a:rPr>
              <a:t> </a:t>
            </a:r>
            <a:r>
              <a:rPr lang="en-US" sz="2400" dirty="0" err="1">
                <a:latin typeface="Candara" pitchFamily="34" charset="0"/>
              </a:rPr>
              <a:t>svrstane</a:t>
            </a:r>
            <a:r>
              <a:rPr lang="en-US" sz="2400" dirty="0">
                <a:latin typeface="Candara" pitchFamily="34" charset="0"/>
              </a:rPr>
              <a:t> u Gram </a:t>
            </a:r>
            <a:r>
              <a:rPr lang="en-US" sz="2400" dirty="0" err="1">
                <a:latin typeface="Candara" pitchFamily="34" charset="0"/>
              </a:rPr>
              <a:t>negativne</a:t>
            </a:r>
            <a:r>
              <a:rPr lang="en-US" sz="2400" dirty="0">
                <a:latin typeface="Candara" pitchFamily="34" charset="0"/>
              </a:rPr>
              <a:t>, </a:t>
            </a:r>
            <a:r>
              <a:rPr lang="sr-Latn-RS" sz="2400" dirty="0">
                <a:latin typeface="Candara" pitchFamily="34" charset="0"/>
              </a:rPr>
              <a:t>ali</a:t>
            </a:r>
            <a:r>
              <a:rPr lang="en-US" sz="2400" dirty="0">
                <a:latin typeface="Candara" pitchFamily="34" charset="0"/>
              </a:rPr>
              <a:t>…</a:t>
            </a:r>
            <a:endParaRPr lang="sr-Latn-RS" sz="2400" dirty="0">
              <a:latin typeface="Candara" pitchFamily="34" charset="0"/>
            </a:endParaRPr>
          </a:p>
          <a:p>
            <a:endParaRPr lang="sr-Latn-RS" sz="2400" dirty="0">
              <a:latin typeface="Candara" pitchFamily="34" charset="0"/>
            </a:endParaRPr>
          </a:p>
          <a:p>
            <a:r>
              <a:rPr lang="en-US" sz="2400" b="1" dirty="0" err="1">
                <a:solidFill>
                  <a:srgbClr val="612A8A"/>
                </a:solidFill>
                <a:latin typeface="Candara" pitchFamily="34" charset="0"/>
              </a:rPr>
              <a:t>direktn</a:t>
            </a:r>
            <a:r>
              <a:rPr lang="sr-Latn-RS" sz="2400" b="1" dirty="0">
                <a:solidFill>
                  <a:srgbClr val="612A8A"/>
                </a:solidFill>
                <a:latin typeface="Candara" pitchFamily="34" charset="0"/>
              </a:rPr>
              <a:t>o</a:t>
            </a:r>
            <a:r>
              <a:rPr lang="en-US" sz="2400" b="1" dirty="0">
                <a:solidFill>
                  <a:srgbClr val="612A8A"/>
                </a:solidFill>
                <a:latin typeface="Candara" pitchFamily="34" charset="0"/>
              </a:rPr>
              <a:t> </a:t>
            </a:r>
            <a:r>
              <a:rPr lang="en-US" sz="2400" b="1" dirty="0" err="1">
                <a:solidFill>
                  <a:srgbClr val="612A8A"/>
                </a:solidFill>
                <a:latin typeface="Candara" pitchFamily="34" charset="0"/>
              </a:rPr>
              <a:t>bojenj</a:t>
            </a:r>
            <a:r>
              <a:rPr lang="sr-Latn-RS" sz="2400" b="1" dirty="0">
                <a:solidFill>
                  <a:srgbClr val="612A8A"/>
                </a:solidFill>
                <a:latin typeface="Candara" pitchFamily="34" charset="0"/>
              </a:rPr>
              <a:t>e: </a:t>
            </a:r>
            <a:r>
              <a:rPr lang="en-US" sz="2400" b="1" dirty="0" err="1">
                <a:latin typeface="Candara" pitchFamily="34" charset="0"/>
              </a:rPr>
              <a:t>impregnacije</a:t>
            </a:r>
            <a:r>
              <a:rPr lang="en-US" sz="2400" b="1" dirty="0">
                <a:latin typeface="Candara" pitchFamily="34" charset="0"/>
              </a:rPr>
              <a:t> </a:t>
            </a:r>
            <a:r>
              <a:rPr lang="en-US" sz="2400" b="1" dirty="0" err="1">
                <a:latin typeface="Candara" pitchFamily="34" charset="0"/>
              </a:rPr>
              <a:t>srebrom</a:t>
            </a:r>
            <a:r>
              <a:rPr lang="en-US" sz="2400" dirty="0">
                <a:latin typeface="Candara" pitchFamily="34" charset="0"/>
              </a:rPr>
              <a:t> </a:t>
            </a:r>
            <a:r>
              <a:rPr lang="en-US" sz="2400" b="1" dirty="0">
                <a:latin typeface="Candara" pitchFamily="34" charset="0"/>
              </a:rPr>
              <a:t>(</a:t>
            </a:r>
            <a:r>
              <a:rPr lang="en-US" sz="2400" b="1" dirty="0" err="1">
                <a:latin typeface="Candara" pitchFamily="34" charset="0"/>
              </a:rPr>
              <a:t>bojenje</a:t>
            </a:r>
            <a:r>
              <a:rPr lang="en-US" sz="2400" b="1" dirty="0">
                <a:latin typeface="Candara" pitchFamily="34" charset="0"/>
              </a:rPr>
              <a:t> </a:t>
            </a:r>
            <a:r>
              <a:rPr lang="en-US" sz="2400" b="1" dirty="0" err="1">
                <a:latin typeface="Candara" pitchFamily="34" charset="0"/>
              </a:rPr>
              <a:t>po</a:t>
            </a:r>
            <a:r>
              <a:rPr lang="en-US" sz="2400" b="1" dirty="0">
                <a:latin typeface="Candara" pitchFamily="34" charset="0"/>
              </a:rPr>
              <a:t> </a:t>
            </a:r>
            <a:r>
              <a:rPr lang="en-US" sz="2400" b="1" dirty="0" err="1">
                <a:latin typeface="Candara" pitchFamily="34" charset="0"/>
              </a:rPr>
              <a:t>Levaditti-ju</a:t>
            </a:r>
            <a:r>
              <a:rPr lang="en-US" sz="2400" b="1" dirty="0">
                <a:latin typeface="Candara" pitchFamily="34" charset="0"/>
              </a:rPr>
              <a:t>)</a:t>
            </a:r>
            <a:r>
              <a:rPr lang="en-US" sz="2400" dirty="0">
                <a:latin typeface="Candara" pitchFamily="34" charset="0"/>
              </a:rPr>
              <a:t> </a:t>
            </a:r>
            <a:endParaRPr lang="sr-Latn-RS" sz="2400" dirty="0">
              <a:latin typeface="Candara" pitchFamily="34" charset="0"/>
            </a:endParaRPr>
          </a:p>
          <a:p>
            <a:r>
              <a:rPr lang="en-US" sz="2400" b="1" dirty="0" err="1">
                <a:solidFill>
                  <a:srgbClr val="612A8A"/>
                </a:solidFill>
                <a:latin typeface="Candara" pitchFamily="34" charset="0"/>
              </a:rPr>
              <a:t>indirektno</a:t>
            </a:r>
            <a:r>
              <a:rPr lang="en-US" sz="2400" b="1" dirty="0">
                <a:solidFill>
                  <a:srgbClr val="612A8A"/>
                </a:solidFill>
                <a:latin typeface="Candara" pitchFamily="34" charset="0"/>
              </a:rPr>
              <a:t> </a:t>
            </a:r>
            <a:r>
              <a:rPr lang="en-US" sz="2400" b="1" dirty="0" err="1">
                <a:solidFill>
                  <a:srgbClr val="612A8A"/>
                </a:solidFill>
                <a:latin typeface="Candara" pitchFamily="34" charset="0"/>
              </a:rPr>
              <a:t>bojenje</a:t>
            </a:r>
            <a:r>
              <a:rPr lang="sr-Latn-RS" sz="2400" dirty="0">
                <a:latin typeface="Candara" pitchFamily="34" charset="0"/>
              </a:rPr>
              <a:t>: </a:t>
            </a:r>
            <a:r>
              <a:rPr lang="en-US" sz="2400" dirty="0" err="1">
                <a:latin typeface="Candara" pitchFamily="34" charset="0"/>
              </a:rPr>
              <a:t>bojenje</a:t>
            </a:r>
            <a:r>
              <a:rPr lang="en-US" sz="2400" dirty="0">
                <a:latin typeface="Candara" pitchFamily="34" charset="0"/>
              </a:rPr>
              <a:t> </a:t>
            </a:r>
            <a:r>
              <a:rPr lang="en-US" sz="2400" dirty="0" err="1">
                <a:latin typeface="Candara" pitchFamily="34" charset="0"/>
              </a:rPr>
              <a:t>nigrozinom</a:t>
            </a:r>
            <a:r>
              <a:rPr lang="sr-Latn-RS" sz="2400" dirty="0">
                <a:latin typeface="Candara" pitchFamily="34" charset="0"/>
              </a:rPr>
              <a:t> ili tušem</a:t>
            </a:r>
          </a:p>
          <a:p>
            <a:r>
              <a:rPr lang="en-US" sz="2400" b="1" dirty="0" err="1">
                <a:latin typeface="Candara" pitchFamily="34" charset="0"/>
              </a:rPr>
              <a:t>nativni</a:t>
            </a:r>
            <a:r>
              <a:rPr lang="en-US" sz="2400" b="1" dirty="0">
                <a:latin typeface="Candara" pitchFamily="34" charset="0"/>
              </a:rPr>
              <a:t> (</a:t>
            </a:r>
            <a:r>
              <a:rPr lang="en-US" sz="2400" b="1" dirty="0" err="1">
                <a:latin typeface="Candara" pitchFamily="34" charset="0"/>
              </a:rPr>
              <a:t>neobojeni</a:t>
            </a:r>
            <a:r>
              <a:rPr lang="en-US" sz="2400" b="1" dirty="0">
                <a:latin typeface="Candara" pitchFamily="34" charset="0"/>
              </a:rPr>
              <a:t>) </a:t>
            </a:r>
            <a:r>
              <a:rPr lang="en-US" sz="2400" b="1" dirty="0" err="1">
                <a:latin typeface="Candara" pitchFamily="34" charset="0"/>
              </a:rPr>
              <a:t>preparati</a:t>
            </a:r>
            <a:r>
              <a:rPr lang="sr-Latn-RS" sz="2400" b="1" dirty="0">
                <a:latin typeface="Candara" pitchFamily="34" charset="0"/>
              </a:rPr>
              <a:t> – </a:t>
            </a:r>
            <a:r>
              <a:rPr lang="sr-Latn-RS" sz="2400" dirty="0">
                <a:latin typeface="Candara" pitchFamily="34" charset="0"/>
              </a:rPr>
              <a:t>mikroskop sa tamnim poljem</a:t>
            </a:r>
          </a:p>
          <a:p>
            <a:endParaRPr lang="sr-Latn-RS" sz="2400" b="1" dirty="0">
              <a:latin typeface="Candara" pitchFamily="34" charset="0"/>
            </a:endParaRPr>
          </a:p>
          <a:p>
            <a:endParaRPr lang="sr-Latn-RS" sz="2400" b="1" dirty="0">
              <a:latin typeface="Candara" pitchFamily="34" charset="0"/>
            </a:endParaRPr>
          </a:p>
          <a:p>
            <a:endParaRPr lang="sr-Latn-RS" sz="2400" b="1" dirty="0">
              <a:latin typeface="Candara" pitchFamily="34" charset="0"/>
            </a:endParaRPr>
          </a:p>
          <a:p>
            <a:endParaRPr lang="sr-Latn-RS" sz="2400" b="1" dirty="0">
              <a:latin typeface="Candara" pitchFamily="34" charset="0"/>
            </a:endParaRPr>
          </a:p>
          <a:p>
            <a:endParaRPr lang="sr-Latn-RS" sz="2400" dirty="0">
              <a:latin typeface="Candara" pitchFamily="34" charset="0"/>
            </a:endParaRPr>
          </a:p>
          <a:p>
            <a:endParaRPr lang="sr-Latn-RS" sz="2400" dirty="0">
              <a:latin typeface="Candara" pitchFamily="34" charset="0"/>
            </a:endParaRPr>
          </a:p>
        </p:txBody>
      </p:sp>
      <p:pic>
        <p:nvPicPr>
          <p:cNvPr id="8" name="Picture 5" descr="http://fce-study.netdna-ssl.com/images/upload-flashcards/back/4/2/42524340_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3784" y="3731553"/>
            <a:ext cx="3124200" cy="32180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41AB22B-BB57-6758-EEE9-97ED0A4919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548" y="3987350"/>
            <a:ext cx="4917647" cy="252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6684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80659-010B-5126-CC13-B57CF2BA0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19977DB-C51C-907F-9020-7A9A37EBABD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05C662-265B-3844-CD9B-79F5535675F7}"/>
              </a:ext>
            </a:extLst>
          </p:cNvPr>
          <p:cNvSpPr txBox="1"/>
          <p:nvPr/>
        </p:nvSpPr>
        <p:spPr>
          <a:xfrm>
            <a:off x="122183" y="228600"/>
            <a:ext cx="777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4000" b="1" u="sng" dirty="0">
                <a:solidFill>
                  <a:srgbClr val="612A8A"/>
                </a:solidFill>
                <a:latin typeface="Candara" pitchFamily="34" charset="0"/>
              </a:rPr>
              <a:t>Kulturelne osobine</a:t>
            </a:r>
            <a:endParaRPr lang="en-US" sz="4000" b="1" u="sng" dirty="0">
              <a:solidFill>
                <a:srgbClr val="612A8A"/>
              </a:solidFill>
              <a:latin typeface="Candara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DE137C-193D-6E41-792B-63BEA1C4FC6A}"/>
              </a:ext>
            </a:extLst>
          </p:cNvPr>
          <p:cNvSpPr/>
          <p:nvPr/>
        </p:nvSpPr>
        <p:spPr>
          <a:xfrm>
            <a:off x="115256" y="885031"/>
            <a:ext cx="6629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800" dirty="0">
                <a:latin typeface="Candara" pitchFamily="34" charset="0"/>
              </a:rPr>
              <a:t>T</a:t>
            </a:r>
            <a:r>
              <a:rPr lang="en-US" sz="2800" dirty="0" err="1">
                <a:latin typeface="Candara" pitchFamily="34" charset="0"/>
              </a:rPr>
              <a:t>ečn</a:t>
            </a:r>
            <a:r>
              <a:rPr lang="sr-Latn-RS" sz="2800" dirty="0">
                <a:latin typeface="Candara" pitchFamily="34" charset="0"/>
              </a:rPr>
              <a:t>e</a:t>
            </a:r>
            <a:r>
              <a:rPr lang="en-US" sz="2800" dirty="0">
                <a:latin typeface="Candara" pitchFamily="34" charset="0"/>
              </a:rPr>
              <a:t> </a:t>
            </a:r>
            <a:r>
              <a:rPr lang="en-US" sz="2800" dirty="0" err="1">
                <a:latin typeface="Candara" pitchFamily="34" charset="0"/>
              </a:rPr>
              <a:t>podlog</a:t>
            </a:r>
            <a:r>
              <a:rPr lang="sr-Latn-RS" sz="2800" dirty="0">
                <a:latin typeface="Candara" pitchFamily="34" charset="0"/>
              </a:rPr>
              <a:t>e: </a:t>
            </a:r>
            <a:r>
              <a:rPr lang="en-US" sz="2800" b="1" dirty="0">
                <a:latin typeface="Candara" pitchFamily="34" charset="0"/>
              </a:rPr>
              <a:t>EMJH</a:t>
            </a:r>
            <a:r>
              <a:rPr lang="sr-Latn-RS" sz="2800" b="1" dirty="0">
                <a:latin typeface="Candara" pitchFamily="34" charset="0"/>
              </a:rPr>
              <a:t>, </a:t>
            </a:r>
            <a:r>
              <a:rPr lang="en-US" sz="2800" b="1" dirty="0" err="1">
                <a:latin typeface="Candara" pitchFamily="34" charset="0"/>
              </a:rPr>
              <a:t>Korthof</a:t>
            </a:r>
            <a:endParaRPr lang="en-US" sz="2800" dirty="0">
              <a:latin typeface="Candara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CDE1EA2-AB42-005D-546D-103B86586C1F}"/>
              </a:ext>
            </a:extLst>
          </p:cNvPr>
          <p:cNvSpPr/>
          <p:nvPr/>
        </p:nvSpPr>
        <p:spPr>
          <a:xfrm>
            <a:off x="312073" y="4724400"/>
            <a:ext cx="204259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800" b="1" dirty="0">
                <a:latin typeface="Candara" pitchFamily="34" charset="0"/>
              </a:rPr>
              <a:t>Inkubacija: </a:t>
            </a:r>
            <a:r>
              <a:rPr lang="en-US" sz="2800" b="1" dirty="0">
                <a:latin typeface="Candara" pitchFamily="34" charset="0"/>
              </a:rPr>
              <a:t>12</a:t>
            </a:r>
            <a:r>
              <a:rPr lang="sr-Latn-RS" sz="2800" b="1" dirty="0">
                <a:latin typeface="Candara" pitchFamily="34" charset="0"/>
              </a:rPr>
              <a:t> -</a:t>
            </a:r>
            <a:r>
              <a:rPr lang="en-US" sz="2800" b="1" dirty="0">
                <a:latin typeface="Candara" pitchFamily="34" charset="0"/>
              </a:rPr>
              <a:t> 26 </a:t>
            </a:r>
            <a:r>
              <a:rPr lang="en-US" sz="2800" b="1" dirty="0" err="1">
                <a:latin typeface="Candara" pitchFamily="34" charset="0"/>
              </a:rPr>
              <a:t>nedelja</a:t>
            </a:r>
            <a:r>
              <a:rPr lang="en-US" sz="2800" b="1" dirty="0">
                <a:latin typeface="Candara" pitchFamily="34" charset="0"/>
              </a:rPr>
              <a:t>!!!</a:t>
            </a:r>
            <a:endParaRPr lang="sr-Latn-RS" sz="2800" b="1" dirty="0">
              <a:latin typeface="Candara" pitchFamily="34" charset="0"/>
            </a:endParaRPr>
          </a:p>
          <a:p>
            <a:r>
              <a:rPr lang="en-US" sz="2800" dirty="0">
                <a:latin typeface="Candara" pitchFamily="34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0B0ECA-EBAF-C3A6-BC7C-D0D4EE3DE179}"/>
              </a:ext>
            </a:extLst>
          </p:cNvPr>
          <p:cNvSpPr txBox="1"/>
          <p:nvPr/>
        </p:nvSpPr>
        <p:spPr>
          <a:xfrm>
            <a:off x="115257" y="1758886"/>
            <a:ext cx="178974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i="0" u="none" strike="noStrike" baseline="0" dirty="0" err="1">
                <a:latin typeface="Candara" panose="020E0502030303020204" pitchFamily="34" charset="0"/>
              </a:rPr>
              <a:t>Iz</a:t>
            </a:r>
            <a:r>
              <a:rPr lang="en-US" sz="1800" b="0" i="0" u="none" strike="noStrike" baseline="0" dirty="0">
                <a:latin typeface="Candara" panose="020E0502030303020204" pitchFamily="34" charset="0"/>
              </a:rPr>
              <a:t> </a:t>
            </a:r>
            <a:r>
              <a:rPr lang="en-US" sz="1800" b="0" i="0" u="none" strike="noStrike" baseline="0" dirty="0" err="1">
                <a:latin typeface="Candara" panose="020E0502030303020204" pitchFamily="34" charset="0"/>
              </a:rPr>
              <a:t>inokulisanih</a:t>
            </a:r>
            <a:r>
              <a:rPr lang="en-US" sz="1800" b="0" i="0" u="none" strike="noStrike" baseline="0" dirty="0">
                <a:latin typeface="Candara" panose="020E0502030303020204" pitchFamily="34" charset="0"/>
              </a:rPr>
              <a:t> </a:t>
            </a:r>
            <a:r>
              <a:rPr lang="en-US" sz="1800" b="0" i="0" u="none" strike="noStrike" baseline="0" dirty="0" err="1">
                <a:latin typeface="Candara" panose="020E0502030303020204" pitchFamily="34" charset="0"/>
              </a:rPr>
              <a:t>hranljivih</a:t>
            </a:r>
            <a:r>
              <a:rPr lang="en-US" sz="1800" b="0" i="0" u="none" strike="noStrike" baseline="0" dirty="0">
                <a:latin typeface="Candara" panose="020E0502030303020204" pitchFamily="34" charset="0"/>
              </a:rPr>
              <a:t> </a:t>
            </a:r>
            <a:r>
              <a:rPr lang="en-US" sz="1800" b="0" i="0" u="none" strike="noStrike" baseline="0" dirty="0" err="1">
                <a:latin typeface="Candara" panose="020E0502030303020204" pitchFamily="34" charset="0"/>
              </a:rPr>
              <a:t>podloga</a:t>
            </a:r>
            <a:r>
              <a:rPr lang="en-US" sz="1800" b="0" i="0" u="none" strike="noStrike" baseline="0" dirty="0">
                <a:latin typeface="Candara" panose="020E0502030303020204" pitchFamily="34" charset="0"/>
              </a:rPr>
              <a:t> </a:t>
            </a:r>
            <a:r>
              <a:rPr lang="en-US" sz="1800" b="0" i="0" u="none" strike="noStrike" baseline="0" dirty="0" err="1">
                <a:latin typeface="Candara" panose="020E0502030303020204" pitchFamily="34" charset="0"/>
              </a:rPr>
              <a:t>prave</a:t>
            </a:r>
            <a:r>
              <a:rPr lang="en-US" sz="1800" b="0" i="0" u="none" strike="noStrike" baseline="0" dirty="0">
                <a:latin typeface="Candara" panose="020E0502030303020204" pitchFamily="34" charset="0"/>
              </a:rPr>
              <a:t> se </a:t>
            </a:r>
            <a:r>
              <a:rPr lang="en-US" sz="1800" b="0" i="0" u="none" strike="noStrike" baseline="0" dirty="0" err="1">
                <a:latin typeface="Candara" panose="020E0502030303020204" pitchFamily="34" charset="0"/>
              </a:rPr>
              <a:t>nativni</a:t>
            </a:r>
            <a:r>
              <a:rPr lang="en-US" sz="1800" b="0" i="0" u="none" strike="noStrike" baseline="0" dirty="0">
                <a:latin typeface="Candara" panose="020E0502030303020204" pitchFamily="34" charset="0"/>
              </a:rPr>
              <a:t> </a:t>
            </a:r>
            <a:r>
              <a:rPr lang="en-US" sz="1800" b="0" i="0" u="none" strike="noStrike" baseline="0" dirty="0" err="1">
                <a:latin typeface="Candara" panose="020E0502030303020204" pitchFamily="34" charset="0"/>
              </a:rPr>
              <a:t>preparati</a:t>
            </a:r>
            <a:r>
              <a:rPr lang="en-US" sz="1800" b="0" i="0" u="none" strike="noStrike" baseline="0" dirty="0">
                <a:latin typeface="Candara" panose="020E0502030303020204" pitchFamily="34" charset="0"/>
              </a:rPr>
              <a:t> koji se </a:t>
            </a:r>
            <a:r>
              <a:rPr lang="en-US" sz="1800" b="0" i="0" u="none" strike="noStrike" baseline="0" dirty="0" err="1">
                <a:latin typeface="Candara" panose="020E0502030303020204" pitchFamily="34" charset="0"/>
              </a:rPr>
              <a:t>posmatraju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pl-PL" sz="1800" b="0" i="0" u="none" strike="noStrike" baseline="0" dirty="0">
                <a:latin typeface="Candara" panose="020E0502030303020204" pitchFamily="34" charset="0"/>
              </a:rPr>
              <a:t>pod mikroskopom sa tamnim poljem</a:t>
            </a:r>
            <a:endParaRPr lang="en-US" dirty="0">
              <a:latin typeface="Candara" panose="020E0502030303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C4CFE8D-4C67-AD56-967B-24616CEC7B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324" y="1426696"/>
            <a:ext cx="6227884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5588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7372661-3507-6B0F-C2C9-961E9F2496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25812"/>
            <a:ext cx="9144000" cy="60280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628" y="0"/>
            <a:ext cx="777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4000" b="1" u="sng" dirty="0">
                <a:solidFill>
                  <a:srgbClr val="612A8A"/>
                </a:solidFill>
                <a:latin typeface="Candara" pitchFamily="34" charset="0"/>
              </a:rPr>
              <a:t>Materijal za pregled i dijagnostika</a:t>
            </a:r>
            <a:endParaRPr lang="en-US" sz="4000" b="1" u="sng" dirty="0">
              <a:solidFill>
                <a:srgbClr val="612A8A"/>
              </a:solidFill>
              <a:latin typeface="Candara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AC90479-7A34-9EEE-1E8B-4D3E2F5EE4DB}"/>
              </a:ext>
            </a:extLst>
          </p:cNvPr>
          <p:cNvSpPr/>
          <p:nvPr/>
        </p:nvSpPr>
        <p:spPr>
          <a:xfrm>
            <a:off x="240780" y="1139876"/>
            <a:ext cx="6705600" cy="1472006"/>
          </a:xfrm>
          <a:prstGeom prst="roundRect">
            <a:avLst/>
          </a:prstGeom>
          <a:solidFill>
            <a:srgbClr val="F983B0">
              <a:alpha val="56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endParaRPr lang="en-US" sz="2400" b="1" dirty="0">
              <a:solidFill>
                <a:srgbClr val="7030A0"/>
              </a:solidFill>
              <a:latin typeface="Candara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79248D-7DF9-E08A-12EA-B4B625760F81}"/>
              </a:ext>
            </a:extLst>
          </p:cNvPr>
          <p:cNvSpPr txBox="1"/>
          <p:nvPr/>
        </p:nvSpPr>
        <p:spPr>
          <a:xfrm>
            <a:off x="304800" y="1293538"/>
            <a:ext cx="670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 dirty="0">
                <a:latin typeface="Candara" panose="020E0502030303020204" pitchFamily="34" charset="0"/>
              </a:rPr>
              <a:t>Krvni serum (serološka dg, titar antitela)</a:t>
            </a:r>
          </a:p>
          <a:p>
            <a:r>
              <a:rPr lang="sr-Latn-RS" sz="2400" b="1" dirty="0">
                <a:latin typeface="Candara" panose="020E0502030303020204" pitchFamily="34" charset="0"/>
              </a:rPr>
              <a:t>Urin, krv, bubrezi, jetra, sirište pobačenog fetusa, placenta, iscedak iz uterusa...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13B6A89-40A0-0D1D-7EDC-A29B95E172E8}"/>
              </a:ext>
            </a:extLst>
          </p:cNvPr>
          <p:cNvSpPr/>
          <p:nvPr/>
        </p:nvSpPr>
        <p:spPr>
          <a:xfrm>
            <a:off x="240780" y="2886392"/>
            <a:ext cx="5550420" cy="3610461"/>
          </a:xfrm>
          <a:prstGeom prst="roundRect">
            <a:avLst/>
          </a:prstGeom>
          <a:solidFill>
            <a:srgbClr val="F983B0">
              <a:alpha val="56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endParaRPr lang="en-US" sz="2400" b="1" dirty="0">
              <a:solidFill>
                <a:srgbClr val="7030A0"/>
              </a:solidFill>
              <a:latin typeface="Candara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8157003-97B9-5132-A269-D826D2F678C2}"/>
              </a:ext>
            </a:extLst>
          </p:cNvPr>
          <p:cNvSpPr/>
          <p:nvPr/>
        </p:nvSpPr>
        <p:spPr>
          <a:xfrm>
            <a:off x="742950" y="3045017"/>
            <a:ext cx="76581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sr-Latn-RS" sz="2400" b="1" dirty="0">
                <a:latin typeface="Candara" pitchFamily="34" charset="0"/>
              </a:rPr>
              <a:t>Klasične </a:t>
            </a:r>
            <a:r>
              <a:rPr lang="en-US" sz="2400" b="1" dirty="0" err="1">
                <a:latin typeface="Candara" pitchFamily="34" charset="0"/>
              </a:rPr>
              <a:t>metod</a:t>
            </a:r>
            <a:r>
              <a:rPr lang="sr-Latn-RS" sz="2400" b="1" dirty="0">
                <a:latin typeface="Candara" pitchFamily="34" charset="0"/>
              </a:rPr>
              <a:t>e</a:t>
            </a:r>
            <a:r>
              <a:rPr lang="en-US" sz="2400" b="1" dirty="0">
                <a:latin typeface="Candara" pitchFamily="34" charset="0"/>
              </a:rPr>
              <a:t> </a:t>
            </a:r>
            <a:r>
              <a:rPr lang="sr-Latn-RS" sz="2400" b="1" dirty="0">
                <a:latin typeface="Candara" pitchFamily="34" charset="0"/>
              </a:rPr>
              <a:t>– retko!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r-Latn-RS" sz="2400" dirty="0">
                <a:latin typeface="Candara" pitchFamily="34" charset="0"/>
              </a:rPr>
              <a:t>Nativni preparat</a:t>
            </a:r>
            <a:endParaRPr lang="en-US" sz="2400" dirty="0">
              <a:latin typeface="Candar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sr-Latn-RS" sz="2400" dirty="0">
                <a:latin typeface="Candara" pitchFamily="34" charset="0"/>
              </a:rPr>
              <a:t>Tinktorijalne osobine</a:t>
            </a:r>
          </a:p>
          <a:p>
            <a:r>
              <a:rPr lang="sr-Latn-RS" sz="2400" b="1" dirty="0">
                <a:latin typeface="Candara" pitchFamily="34" charset="0"/>
              </a:rPr>
              <a:t>2. Molekularne metode</a:t>
            </a:r>
          </a:p>
          <a:p>
            <a:r>
              <a:rPr lang="sr-Latn-RS" sz="2400" b="1" dirty="0">
                <a:latin typeface="Candara" pitchFamily="34" charset="0"/>
              </a:rPr>
              <a:t>3. Imunološke metode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Latn-RS" sz="2400" dirty="0">
                <a:latin typeface="Candara" pitchFamily="34" charset="0"/>
              </a:rPr>
              <a:t>Imunofluorescencija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Latn-RS" sz="2400" dirty="0">
                <a:latin typeface="Candara" pitchFamily="34" charset="0"/>
              </a:rPr>
              <a:t>ELISA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Latn-RS" sz="2400" dirty="0">
                <a:latin typeface="Candara" pitchFamily="34" charset="0"/>
              </a:rPr>
              <a:t>MAT</a:t>
            </a:r>
          </a:p>
          <a:p>
            <a:pPr marL="457200" indent="-457200">
              <a:buAutoNum type="arabicPeriod"/>
            </a:pPr>
            <a:endParaRPr lang="en-US" sz="2400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29944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F2428-BFA8-5F92-C820-4DAF6F141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2C447E6-9071-4D9A-6A14-C317A18DD7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25812"/>
            <a:ext cx="9144000" cy="60280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D2E1B13-08D2-C9BB-1AD8-32F6380C160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16E86E-4C7B-B2D1-604E-49517482851F}"/>
              </a:ext>
            </a:extLst>
          </p:cNvPr>
          <p:cNvSpPr txBox="1"/>
          <p:nvPr/>
        </p:nvSpPr>
        <p:spPr>
          <a:xfrm>
            <a:off x="2628" y="0"/>
            <a:ext cx="777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4000" b="1" u="sng" dirty="0">
                <a:solidFill>
                  <a:srgbClr val="612A8A"/>
                </a:solidFill>
                <a:latin typeface="Candara" pitchFamily="34" charset="0"/>
              </a:rPr>
              <a:t>MAT – referentna metoda</a:t>
            </a:r>
            <a:endParaRPr lang="en-US" sz="4000" b="1" u="sng" dirty="0">
              <a:solidFill>
                <a:srgbClr val="612A8A"/>
              </a:solidFill>
              <a:latin typeface="Candara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34559C8-5286-2AEF-1051-8D089A50C000}"/>
              </a:ext>
            </a:extLst>
          </p:cNvPr>
          <p:cNvSpPr/>
          <p:nvPr/>
        </p:nvSpPr>
        <p:spPr>
          <a:xfrm>
            <a:off x="228600" y="1066801"/>
            <a:ext cx="8534400" cy="2133599"/>
          </a:xfrm>
          <a:prstGeom prst="roundRect">
            <a:avLst/>
          </a:prstGeom>
          <a:solidFill>
            <a:srgbClr val="F983B0">
              <a:alpha val="56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endParaRPr lang="en-US" sz="2400" b="1" dirty="0">
              <a:solidFill>
                <a:srgbClr val="7030A0"/>
              </a:solidFill>
              <a:latin typeface="Candara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8429" y="1219200"/>
            <a:ext cx="8311889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400" b="1" dirty="0">
                <a:latin typeface="Candara" pitchFamily="34" charset="0"/>
              </a:rPr>
              <a:t>Ag - </a:t>
            </a:r>
            <a:r>
              <a:rPr lang="en-US" sz="2400" dirty="0" err="1">
                <a:latin typeface="Candara" pitchFamily="34" charset="0"/>
              </a:rPr>
              <a:t>žive</a:t>
            </a:r>
            <a:r>
              <a:rPr lang="en-US" sz="2400" dirty="0">
                <a:latin typeface="Candara" pitchFamily="34" charset="0"/>
              </a:rPr>
              <a:t> </a:t>
            </a:r>
            <a:r>
              <a:rPr lang="en-US" sz="2400" dirty="0" err="1">
                <a:latin typeface="Candara" pitchFamily="34" charset="0"/>
              </a:rPr>
              <a:t>kulture</a:t>
            </a:r>
            <a:r>
              <a:rPr lang="en-US" sz="2400" dirty="0">
                <a:latin typeface="Candara" pitchFamily="34" charset="0"/>
              </a:rPr>
              <a:t> </a:t>
            </a:r>
            <a:r>
              <a:rPr lang="en-US" sz="2400" dirty="0" err="1">
                <a:latin typeface="Candara" pitchFamily="34" charset="0"/>
              </a:rPr>
              <a:t>leptospira</a:t>
            </a:r>
            <a:r>
              <a:rPr lang="en-US" sz="2400" dirty="0">
                <a:latin typeface="Candara" pitchFamily="34" charset="0"/>
              </a:rPr>
              <a:t> </a:t>
            </a:r>
            <a:endParaRPr lang="sr-Latn-RS" sz="2400" dirty="0">
              <a:latin typeface="Candara" pitchFamily="34" charset="0"/>
            </a:endParaRPr>
          </a:p>
          <a:p>
            <a:r>
              <a:rPr lang="en-US" sz="2400" dirty="0" err="1">
                <a:latin typeface="Candara" pitchFamily="34" charset="0"/>
              </a:rPr>
              <a:t>Mikrotitracion</a:t>
            </a:r>
            <a:r>
              <a:rPr lang="sr-Latn-RS" sz="2400" dirty="0">
                <a:latin typeface="Candara" pitchFamily="34" charset="0"/>
              </a:rPr>
              <a:t>a </a:t>
            </a:r>
            <a:r>
              <a:rPr lang="en-US" sz="2400" dirty="0" err="1">
                <a:latin typeface="Candara" pitchFamily="34" charset="0"/>
              </a:rPr>
              <a:t>ploč</a:t>
            </a:r>
            <a:r>
              <a:rPr lang="sr-Latn-RS" sz="2400" dirty="0">
                <a:latin typeface="Candara" pitchFamily="34" charset="0"/>
              </a:rPr>
              <a:t>a:</a:t>
            </a:r>
            <a:r>
              <a:rPr lang="en-US" sz="2400" dirty="0">
                <a:latin typeface="Candara" pitchFamily="34" charset="0"/>
              </a:rPr>
              <a:t> </a:t>
            </a:r>
            <a:r>
              <a:rPr lang="en-US" sz="2400" dirty="0" err="1">
                <a:latin typeface="Candara" pitchFamily="34" charset="0"/>
              </a:rPr>
              <a:t>jednaka</a:t>
            </a:r>
            <a:r>
              <a:rPr lang="en-US" sz="2400" dirty="0">
                <a:latin typeface="Candara" pitchFamily="34" charset="0"/>
              </a:rPr>
              <a:t> </a:t>
            </a:r>
            <a:r>
              <a:rPr lang="en-US" sz="2400" dirty="0" err="1">
                <a:latin typeface="Candara" pitchFamily="34" charset="0"/>
              </a:rPr>
              <a:t>zapremina</a:t>
            </a:r>
            <a:r>
              <a:rPr lang="en-US" sz="2400" dirty="0">
                <a:latin typeface="Candara" pitchFamily="34" charset="0"/>
              </a:rPr>
              <a:t> </a:t>
            </a:r>
            <a:r>
              <a:rPr lang="en-US" sz="2400" dirty="0" err="1">
                <a:latin typeface="Candara" pitchFamily="34" charset="0"/>
              </a:rPr>
              <a:t>suspenzije</a:t>
            </a:r>
            <a:r>
              <a:rPr lang="en-US" sz="2400" dirty="0">
                <a:latin typeface="Candara" pitchFamily="34" charset="0"/>
              </a:rPr>
              <a:t> </a:t>
            </a:r>
            <a:r>
              <a:rPr lang="en-US" sz="2400" dirty="0" err="1">
                <a:latin typeface="Candara" pitchFamily="34" charset="0"/>
              </a:rPr>
              <a:t>leptospira</a:t>
            </a:r>
            <a:r>
              <a:rPr lang="en-US" sz="2400" dirty="0">
                <a:latin typeface="Candara" pitchFamily="34" charset="0"/>
              </a:rPr>
              <a:t> </a:t>
            </a:r>
            <a:r>
              <a:rPr lang="sr-Latn-RS" sz="2400" dirty="0">
                <a:latin typeface="Candara" pitchFamily="34" charset="0"/>
              </a:rPr>
              <a:t>+ </a:t>
            </a:r>
            <a:r>
              <a:rPr lang="en-US" sz="2400" dirty="0" err="1">
                <a:latin typeface="Candara" pitchFamily="34" charset="0"/>
              </a:rPr>
              <a:t>serijsk</a:t>
            </a:r>
            <a:r>
              <a:rPr lang="sr-Latn-RS" sz="2400" dirty="0">
                <a:latin typeface="Candara" pitchFamily="34" charset="0"/>
              </a:rPr>
              <a:t>a</a:t>
            </a:r>
            <a:r>
              <a:rPr lang="en-US" sz="2400" dirty="0">
                <a:latin typeface="Candara" pitchFamily="34" charset="0"/>
              </a:rPr>
              <a:t> </a:t>
            </a:r>
            <a:r>
              <a:rPr lang="en-US" sz="2400" dirty="0" err="1">
                <a:latin typeface="Candara" pitchFamily="34" charset="0"/>
              </a:rPr>
              <a:t>razređenja</a:t>
            </a:r>
            <a:r>
              <a:rPr lang="en-US" sz="2400" dirty="0">
                <a:latin typeface="Candara" pitchFamily="34" charset="0"/>
              </a:rPr>
              <a:t> </a:t>
            </a:r>
            <a:r>
              <a:rPr lang="en-US" sz="2400" dirty="0" err="1">
                <a:latin typeface="Candara" pitchFamily="34" charset="0"/>
              </a:rPr>
              <a:t>ispitujućeg</a:t>
            </a:r>
            <a:r>
              <a:rPr lang="en-US" sz="2400" dirty="0">
                <a:latin typeface="Candara" pitchFamily="34" charset="0"/>
              </a:rPr>
              <a:t> </a:t>
            </a:r>
            <a:r>
              <a:rPr lang="en-US" sz="2400" dirty="0" err="1">
                <a:latin typeface="Candara" pitchFamily="34" charset="0"/>
              </a:rPr>
              <a:t>krvnog</a:t>
            </a:r>
            <a:r>
              <a:rPr lang="en-US" sz="2400" dirty="0">
                <a:latin typeface="Candara" pitchFamily="34" charset="0"/>
              </a:rPr>
              <a:t> </a:t>
            </a:r>
            <a:r>
              <a:rPr lang="en-US" sz="2400" dirty="0" err="1">
                <a:latin typeface="Candara" pitchFamily="34" charset="0"/>
              </a:rPr>
              <a:t>seruma</a:t>
            </a:r>
            <a:r>
              <a:rPr lang="sr-Latn-RS" sz="2400" dirty="0">
                <a:latin typeface="Candara" pitchFamily="34" charset="0"/>
              </a:rPr>
              <a:t> </a:t>
            </a:r>
            <a:r>
              <a:rPr lang="sr-Latn-RS" sz="2400" b="1" dirty="0">
                <a:latin typeface="Candara" pitchFamily="34" charset="0"/>
              </a:rPr>
              <a:t>(At?)</a:t>
            </a:r>
          </a:p>
          <a:p>
            <a:r>
              <a:rPr lang="sr-Latn-RS" sz="2400" dirty="0">
                <a:latin typeface="Candara" pitchFamily="34" charset="0"/>
              </a:rPr>
              <a:t>Inkubacija, </a:t>
            </a:r>
            <a:r>
              <a:rPr lang="en-US" sz="2400" dirty="0">
                <a:latin typeface="Candara" pitchFamily="34" charset="0"/>
              </a:rPr>
              <a:t> </a:t>
            </a:r>
            <a:r>
              <a:rPr lang="sr-Latn-RS" sz="2400" dirty="0">
                <a:latin typeface="Candara" pitchFamily="34" charset="0"/>
              </a:rPr>
              <a:t>posmatranje </a:t>
            </a:r>
            <a:r>
              <a:rPr lang="en-US" sz="2400" dirty="0" err="1">
                <a:latin typeface="Candara" pitchFamily="34" charset="0"/>
              </a:rPr>
              <a:t>mikroskop</a:t>
            </a:r>
            <a:r>
              <a:rPr lang="sr-Latn-RS" sz="2400" dirty="0">
                <a:latin typeface="Candara" pitchFamily="34" charset="0"/>
              </a:rPr>
              <a:t>om</a:t>
            </a:r>
            <a:r>
              <a:rPr lang="en-US" sz="2400" dirty="0">
                <a:latin typeface="Candara" pitchFamily="34" charset="0"/>
              </a:rPr>
              <a:t> </a:t>
            </a:r>
            <a:r>
              <a:rPr lang="en-US" sz="2400" dirty="0" err="1">
                <a:latin typeface="Candara" pitchFamily="34" charset="0"/>
              </a:rPr>
              <a:t>sa</a:t>
            </a:r>
            <a:r>
              <a:rPr lang="en-US" sz="2400" dirty="0">
                <a:latin typeface="Candara" pitchFamily="34" charset="0"/>
              </a:rPr>
              <a:t> </a:t>
            </a:r>
            <a:r>
              <a:rPr lang="en-US" sz="2400" dirty="0" err="1">
                <a:latin typeface="Candara" pitchFamily="34" charset="0"/>
              </a:rPr>
              <a:t>tamnim</a:t>
            </a:r>
            <a:r>
              <a:rPr lang="en-US" sz="2400" dirty="0">
                <a:latin typeface="Candara" pitchFamily="34" charset="0"/>
              </a:rPr>
              <a:t> </a:t>
            </a:r>
            <a:r>
              <a:rPr lang="en-US" sz="2400" dirty="0" err="1">
                <a:latin typeface="Candara" pitchFamily="34" charset="0"/>
              </a:rPr>
              <a:t>poljem</a:t>
            </a:r>
            <a:endParaRPr lang="sr-Latn-RS" sz="2400" dirty="0">
              <a:latin typeface="Candara" pitchFamily="34" charset="0"/>
            </a:endParaRPr>
          </a:p>
          <a:p>
            <a:r>
              <a:rPr lang="sr-Latn-RS" sz="2400" b="1" dirty="0">
                <a:latin typeface="Candara" pitchFamily="34" charset="0"/>
              </a:rPr>
              <a:t>+ r-ja: </a:t>
            </a:r>
            <a:r>
              <a:rPr lang="en-US" sz="2400" b="1" dirty="0" err="1">
                <a:latin typeface="Candara" pitchFamily="34" charset="0"/>
              </a:rPr>
              <a:t>aglutinat</a:t>
            </a:r>
            <a:endParaRPr lang="sr-Latn-RS" sz="2400" b="1" dirty="0">
              <a:latin typeface="Candara" pitchFamily="34" charset="0"/>
            </a:endParaRPr>
          </a:p>
          <a:p>
            <a:endParaRPr lang="sr-Latn-RS" sz="2800" b="1" dirty="0">
              <a:latin typeface="Candara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9A4227-F7F8-B56D-D2E0-4B206BE9B1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707" y="3305436"/>
            <a:ext cx="6396261" cy="344338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BA5DFC4-6521-DD07-62AB-3CED9AF0D0D8}"/>
              </a:ext>
            </a:extLst>
          </p:cNvPr>
          <p:cNvSpPr/>
          <p:nvPr/>
        </p:nvSpPr>
        <p:spPr>
          <a:xfrm>
            <a:off x="274799" y="3358549"/>
            <a:ext cx="6008628" cy="3328595"/>
          </a:xfrm>
          <a:prstGeom prst="rect">
            <a:avLst/>
          </a:prstGeom>
          <a:solidFill>
            <a:schemeClr val="tx1">
              <a:alpha val="63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45CD17-2274-6243-550C-02DA1E740E80}"/>
              </a:ext>
            </a:extLst>
          </p:cNvPr>
          <p:cNvSpPr txBox="1"/>
          <p:nvPr/>
        </p:nvSpPr>
        <p:spPr>
          <a:xfrm>
            <a:off x="1219200" y="3561183"/>
            <a:ext cx="472266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i="0" u="none" strike="noStrike" baseline="0" dirty="0">
                <a:solidFill>
                  <a:schemeClr val="bg1"/>
                </a:solidFill>
                <a:latin typeface="Cambria-Bold"/>
              </a:rPr>
              <a:t>1. </a:t>
            </a:r>
            <a:r>
              <a:rPr lang="en-US" sz="2400" b="1" i="0" u="none" strike="noStrike" baseline="0" dirty="0" err="1">
                <a:solidFill>
                  <a:schemeClr val="bg1"/>
                </a:solidFill>
                <a:latin typeface="Cambria-Bold"/>
              </a:rPr>
              <a:t>Prisustvo</a:t>
            </a:r>
            <a:r>
              <a:rPr lang="en-US" sz="2400" b="1" i="0" u="none" strike="noStrike" baseline="0" dirty="0">
                <a:solidFill>
                  <a:schemeClr val="bg1"/>
                </a:solidFill>
                <a:latin typeface="Cambria-Bold"/>
              </a:rPr>
              <a:t> </a:t>
            </a:r>
            <a:r>
              <a:rPr lang="en-US" sz="2400" b="1" i="0" u="none" strike="noStrike" baseline="0" dirty="0" err="1">
                <a:solidFill>
                  <a:schemeClr val="bg1"/>
                </a:solidFill>
                <a:latin typeface="Cambria-Bold"/>
              </a:rPr>
              <a:t>specifičnih</a:t>
            </a:r>
            <a:r>
              <a:rPr lang="en-US" sz="2400" b="1" i="0" u="none" strike="noStrike" baseline="0" dirty="0">
                <a:solidFill>
                  <a:schemeClr val="bg1"/>
                </a:solidFill>
                <a:latin typeface="Cambria-Bold"/>
              </a:rPr>
              <a:t> </a:t>
            </a:r>
            <a:r>
              <a:rPr lang="en-US" sz="2400" b="1" i="0" u="none" strike="noStrike" baseline="0" dirty="0" err="1">
                <a:solidFill>
                  <a:schemeClr val="bg1"/>
                </a:solidFill>
                <a:latin typeface="Cambria-Bold"/>
              </a:rPr>
              <a:t>antitela</a:t>
            </a:r>
            <a:r>
              <a:rPr lang="en-US" sz="2400" b="1" i="0" u="none" strike="noStrike" baseline="0" dirty="0">
                <a:solidFill>
                  <a:schemeClr val="bg1"/>
                </a:solidFill>
                <a:latin typeface="Cambria-Bold"/>
              </a:rPr>
              <a:t> </a:t>
            </a:r>
            <a:r>
              <a:rPr lang="en-US" sz="2400" b="1" i="0" u="none" strike="noStrike" baseline="0" dirty="0" err="1">
                <a:solidFill>
                  <a:schemeClr val="bg1"/>
                </a:solidFill>
                <a:latin typeface="Cambria-Bold"/>
              </a:rPr>
              <a:t>protiv</a:t>
            </a:r>
            <a:r>
              <a:rPr lang="en-US" sz="2400" b="1" i="0" u="none" strike="noStrike" baseline="0" dirty="0">
                <a:solidFill>
                  <a:schemeClr val="bg1"/>
                </a:solidFill>
                <a:latin typeface="Cambria-Bold"/>
              </a:rPr>
              <a:t> </a:t>
            </a:r>
            <a:r>
              <a:rPr lang="en-US" sz="2400" b="1" i="0" u="none" strike="noStrike" baseline="0" dirty="0" err="1">
                <a:solidFill>
                  <a:schemeClr val="bg1"/>
                </a:solidFill>
                <a:latin typeface="Cambria-Bold"/>
              </a:rPr>
              <a:t>određene</a:t>
            </a:r>
            <a:r>
              <a:rPr lang="en-US" sz="2400" b="1" i="0" u="none" strike="noStrike" baseline="0" dirty="0">
                <a:solidFill>
                  <a:schemeClr val="bg1"/>
                </a:solidFill>
                <a:latin typeface="Cambria-Bold"/>
              </a:rPr>
              <a:t> </a:t>
            </a:r>
            <a:r>
              <a:rPr lang="en-US" sz="2400" b="1" i="0" u="none" strike="noStrike" baseline="0" dirty="0" err="1">
                <a:solidFill>
                  <a:schemeClr val="bg1"/>
                </a:solidFill>
                <a:latin typeface="Cambria-Bold"/>
              </a:rPr>
              <a:t>serogrupe</a:t>
            </a:r>
            <a:r>
              <a:rPr lang="en-US" sz="2400" b="1" i="0" u="none" strike="noStrike" baseline="0" dirty="0">
                <a:solidFill>
                  <a:schemeClr val="bg1"/>
                </a:solidFill>
                <a:latin typeface="Cambria-Bold"/>
              </a:rPr>
              <a:t> (</a:t>
            </a:r>
            <a:r>
              <a:rPr lang="en-US" sz="2400" b="1" i="0" u="none" strike="noStrike" baseline="0" dirty="0" err="1">
                <a:solidFill>
                  <a:schemeClr val="bg1"/>
                </a:solidFill>
                <a:latin typeface="Cambria-Bold"/>
              </a:rPr>
              <a:t>serovarijeteta</a:t>
            </a:r>
            <a:r>
              <a:rPr lang="en-US" sz="2400" b="1" i="0" u="none" strike="noStrike" baseline="0" dirty="0">
                <a:solidFill>
                  <a:schemeClr val="bg1"/>
                </a:solidFill>
                <a:latin typeface="Cambria-Bold"/>
              </a:rPr>
              <a:t>)</a:t>
            </a:r>
          </a:p>
          <a:p>
            <a:pPr algn="ctr"/>
            <a:endParaRPr lang="sr-Latn-RS" sz="2400" b="1" i="0" u="none" strike="noStrike" baseline="0" dirty="0">
              <a:solidFill>
                <a:schemeClr val="bg1"/>
              </a:solidFill>
              <a:latin typeface="Cambria-Bold"/>
            </a:endParaRPr>
          </a:p>
          <a:p>
            <a:pPr algn="ctr"/>
            <a:r>
              <a:rPr lang="en-US" sz="2400" b="1" i="0" u="none" strike="noStrike" baseline="0" dirty="0">
                <a:solidFill>
                  <a:schemeClr val="bg1"/>
                </a:solidFill>
                <a:latin typeface="Cambria-Bold"/>
              </a:rPr>
              <a:t>2. Titar </a:t>
            </a:r>
            <a:r>
              <a:rPr lang="en-US" sz="2400" b="1" i="0" u="none" strike="noStrike" baseline="0" dirty="0" err="1">
                <a:solidFill>
                  <a:schemeClr val="bg1"/>
                </a:solidFill>
                <a:latin typeface="Cambria-Bold"/>
              </a:rPr>
              <a:t>specifičnih</a:t>
            </a:r>
            <a:r>
              <a:rPr lang="en-US" sz="2400" b="1" i="0" u="none" strike="noStrike" baseline="0" dirty="0">
                <a:solidFill>
                  <a:schemeClr val="bg1"/>
                </a:solidFill>
                <a:latin typeface="Cambria-Bold"/>
              </a:rPr>
              <a:t> </a:t>
            </a:r>
            <a:r>
              <a:rPr lang="en-US" sz="2400" b="1" i="0" u="none" strike="noStrike" baseline="0" dirty="0" err="1">
                <a:solidFill>
                  <a:schemeClr val="bg1"/>
                </a:solidFill>
                <a:latin typeface="Cambria-Bold"/>
              </a:rPr>
              <a:t>antitela</a:t>
            </a:r>
            <a:endParaRPr lang="sr-Latn-RS" sz="2400" b="1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pPr algn="ctr"/>
            <a:r>
              <a:rPr lang="sr-Latn-RS" sz="2400" b="1" i="0" u="none" strike="noStrike" baseline="0" dirty="0">
                <a:solidFill>
                  <a:schemeClr val="bg1"/>
                </a:solidFill>
                <a:latin typeface="Cambria" panose="02040503050406030204" pitchFamily="18" charset="0"/>
              </a:rPr>
              <a:t>(</a:t>
            </a:r>
            <a:r>
              <a:rPr lang="en-US" sz="2400" b="1" i="0" u="none" strike="noStrike" baseline="0" dirty="0" err="1">
                <a:solidFill>
                  <a:schemeClr val="bg1"/>
                </a:solidFill>
                <a:latin typeface="Cambria" panose="02040503050406030204" pitchFamily="18" charset="0"/>
              </a:rPr>
              <a:t>poslednje</a:t>
            </a:r>
            <a:r>
              <a:rPr lang="en-US" sz="2400" b="1" i="0" u="none" strike="noStrike" baseline="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US" sz="2400" b="1" i="0" u="none" strike="noStrike" baseline="0" dirty="0" err="1">
                <a:solidFill>
                  <a:schemeClr val="bg1"/>
                </a:solidFill>
                <a:latin typeface="Cambria" panose="02040503050406030204" pitchFamily="18" charset="0"/>
              </a:rPr>
              <a:t>razređenje</a:t>
            </a:r>
            <a:r>
              <a:rPr lang="en-US" sz="2400" b="1" i="0" u="none" strike="noStrike" baseline="0" dirty="0">
                <a:solidFill>
                  <a:schemeClr val="bg1"/>
                </a:solidFill>
                <a:latin typeface="Cambria" panose="02040503050406030204" pitchFamily="18" charset="0"/>
              </a:rPr>
              <a:t> u</a:t>
            </a:r>
          </a:p>
          <a:p>
            <a:pPr algn="ctr"/>
            <a:r>
              <a:rPr lang="en-US" sz="2400" b="1" i="0" u="none" strike="noStrike" baseline="0" dirty="0" err="1">
                <a:solidFill>
                  <a:schemeClr val="bg1"/>
                </a:solidFill>
                <a:latin typeface="Cambria" panose="02040503050406030204" pitchFamily="18" charset="0"/>
              </a:rPr>
              <a:t>nizu</a:t>
            </a:r>
            <a:r>
              <a:rPr lang="en-US" sz="2400" b="1" i="0" u="none" strike="noStrike" baseline="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US" sz="2400" b="1" i="0" u="none" strike="noStrike" baseline="0" dirty="0" err="1">
                <a:solidFill>
                  <a:schemeClr val="bg1"/>
                </a:solidFill>
                <a:latin typeface="Cambria" panose="02040503050406030204" pitchFamily="18" charset="0"/>
              </a:rPr>
              <a:t>koje</a:t>
            </a:r>
            <a:r>
              <a:rPr lang="en-US" sz="2400" b="1" i="0" u="none" strike="noStrike" baseline="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US" sz="2400" b="1" i="0" u="none" strike="noStrike" baseline="0" dirty="0" err="1">
                <a:solidFill>
                  <a:schemeClr val="bg1"/>
                </a:solidFill>
                <a:latin typeface="Cambria" panose="02040503050406030204" pitchFamily="18" charset="0"/>
              </a:rPr>
              <a:t>dovodi</a:t>
            </a:r>
            <a:r>
              <a:rPr lang="en-US" sz="2400" b="1" i="0" u="none" strike="noStrike" baseline="0" dirty="0">
                <a:solidFill>
                  <a:schemeClr val="bg1"/>
                </a:solidFill>
                <a:latin typeface="Cambria" panose="02040503050406030204" pitchFamily="18" charset="0"/>
              </a:rPr>
              <a:t> do 50%</a:t>
            </a:r>
            <a:r>
              <a:rPr lang="sr-Latn-RS" sz="2400" b="1" i="0" u="none" strike="noStrike" baseline="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US" sz="2400" b="1" i="0" u="none" strike="noStrike" baseline="0" dirty="0" err="1">
                <a:solidFill>
                  <a:schemeClr val="bg1"/>
                </a:solidFill>
                <a:latin typeface="Cambria" panose="02040503050406030204" pitchFamily="18" charset="0"/>
              </a:rPr>
              <a:t>aglutinacij</a:t>
            </a:r>
            <a:r>
              <a:rPr lang="sr-Latn-RS" sz="2400" b="1" i="0" u="none" strike="noStrike" baseline="0" dirty="0">
                <a:solidFill>
                  <a:schemeClr val="bg1"/>
                </a:solidFill>
                <a:latin typeface="Cambria" panose="02040503050406030204" pitchFamily="18" charset="0"/>
              </a:rPr>
              <a:t>e)</a:t>
            </a:r>
            <a:r>
              <a:rPr lang="en-US" sz="2400" b="1" i="0" u="none" strike="noStrike" baseline="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US" sz="1800" b="0" i="0" u="none" strike="noStrike" baseline="0" dirty="0">
                <a:latin typeface="Cambria" panose="02040503050406030204" pitchFamily="18" charset="0"/>
              </a:rPr>
              <a:t>leptospira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851633" y="5067924"/>
            <a:ext cx="19286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4000" b="1" u="sng" dirty="0">
                <a:solidFill>
                  <a:srgbClr val="612A8A"/>
                </a:solidFill>
                <a:latin typeface="Candara" pitchFamily="34" charset="0"/>
              </a:rPr>
              <a:t>Terapija</a:t>
            </a:r>
          </a:p>
          <a:p>
            <a:r>
              <a:rPr lang="sr-Latn-RS" sz="2400" dirty="0">
                <a:latin typeface="Candara" pitchFamily="34" charset="0"/>
              </a:rPr>
              <a:t>anibiogram?</a:t>
            </a:r>
          </a:p>
          <a:p>
            <a:r>
              <a:rPr lang="sr-Latn-RS" sz="2400" dirty="0">
                <a:latin typeface="Candara" pitchFamily="34" charset="0"/>
              </a:rPr>
              <a:t>Tetraciklini</a:t>
            </a:r>
            <a:endParaRPr lang="en-US" sz="2400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894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ED3D5C-CCCF-34EA-FC0C-90903DC730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8096"/>
            <a:ext cx="9144000" cy="608990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3F6A8C4-70A8-41B5-3BC9-D5A6385CC839}"/>
              </a:ext>
            </a:extLst>
          </p:cNvPr>
          <p:cNvSpPr txBox="1"/>
          <p:nvPr/>
        </p:nvSpPr>
        <p:spPr>
          <a:xfrm>
            <a:off x="76200" y="228600"/>
            <a:ext cx="3276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ndara" panose="020E0502030303020204" pitchFamily="34" charset="0"/>
              </a:rPr>
              <a:t>Rod </a:t>
            </a:r>
            <a:r>
              <a:rPr lang="en-US" sz="2800" b="1" i="1" dirty="0">
                <a:latin typeface="Candara" panose="020E0502030303020204" pitchFamily="34" charset="0"/>
              </a:rPr>
              <a:t>Borrelia</a:t>
            </a:r>
          </a:p>
          <a:p>
            <a:r>
              <a:rPr lang="en-US" sz="2800" b="1" i="1" dirty="0">
                <a:latin typeface="Candara" panose="020E0502030303020204" pitchFamily="34" charset="0"/>
              </a:rPr>
              <a:t>B. burgdorferi</a:t>
            </a:r>
          </a:p>
          <a:p>
            <a:r>
              <a:rPr lang="en-US" sz="2800" b="1" i="1" dirty="0">
                <a:latin typeface="Candara" panose="020E0502030303020204" pitchFamily="34" charset="0"/>
              </a:rPr>
              <a:t>B. anserina </a:t>
            </a:r>
          </a:p>
        </p:txBody>
      </p:sp>
    </p:spTree>
    <p:extLst>
      <p:ext uri="{BB962C8B-B14F-4D97-AF65-F5344CB8AC3E}">
        <p14:creationId xmlns:p14="http://schemas.microsoft.com/office/powerpoint/2010/main" val="39620220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5E503F-A055-9274-BDF3-190447B4E6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339512"/>
            <a:ext cx="6446520" cy="539392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000C0E4-00FB-AE28-5190-AC5231FE8A82}"/>
              </a:ext>
            </a:extLst>
          </p:cNvPr>
          <p:cNvSpPr txBox="1"/>
          <p:nvPr/>
        </p:nvSpPr>
        <p:spPr>
          <a:xfrm>
            <a:off x="152400" y="124564"/>
            <a:ext cx="77724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1" dirty="0">
                <a:latin typeface="Candara" panose="020E0502030303020204" pitchFamily="34" charset="0"/>
              </a:rPr>
              <a:t>B. </a:t>
            </a:r>
            <a:r>
              <a:rPr lang="sr-Latn-RS" sz="2400" b="1" i="1" dirty="0">
                <a:latin typeface="Candara" panose="020E0502030303020204" pitchFamily="34" charset="0"/>
              </a:rPr>
              <a:t>b</a:t>
            </a:r>
            <a:r>
              <a:rPr lang="en-US" sz="2400" b="1" i="1" dirty="0" err="1">
                <a:latin typeface="Candara" panose="020E0502030303020204" pitchFamily="34" charset="0"/>
              </a:rPr>
              <a:t>urgdorferi</a:t>
            </a:r>
            <a:endParaRPr lang="en-US" sz="2400" b="1" i="1" dirty="0">
              <a:latin typeface="Candara" panose="020E0502030303020204" pitchFamily="34" charset="0"/>
            </a:endParaRPr>
          </a:p>
          <a:p>
            <a:r>
              <a:rPr lang="en-US" sz="2400" b="1" dirty="0">
                <a:latin typeface="Candara" panose="020E0502030303020204" pitchFamily="34" charset="0"/>
              </a:rPr>
              <a:t>LAJMSKA BOLEST – </a:t>
            </a:r>
            <a:r>
              <a:rPr lang="en-US" sz="2400" b="1" dirty="0" err="1">
                <a:latin typeface="Candara" panose="020E0502030303020204" pitchFamily="34" charset="0"/>
              </a:rPr>
              <a:t>ljudi</a:t>
            </a:r>
            <a:r>
              <a:rPr lang="en-US" sz="2400" b="1" dirty="0">
                <a:latin typeface="Candara" panose="020E0502030303020204" pitchFamily="34" charset="0"/>
              </a:rPr>
              <a:t>, psi, </a:t>
            </a:r>
            <a:r>
              <a:rPr lang="en-US" sz="2400" b="1" dirty="0" err="1">
                <a:latin typeface="Candara" panose="020E0502030303020204" pitchFamily="34" charset="0"/>
              </a:rPr>
              <a:t>goveda</a:t>
            </a:r>
            <a:r>
              <a:rPr lang="en-US" sz="2400" b="1" dirty="0">
                <a:latin typeface="Candara" panose="020E0502030303020204" pitchFamily="34" charset="0"/>
              </a:rPr>
              <a:t>, </a:t>
            </a:r>
            <a:r>
              <a:rPr lang="en-US" sz="2400" b="1" dirty="0" err="1">
                <a:latin typeface="Candara" panose="020E0502030303020204" pitchFamily="34" charset="0"/>
              </a:rPr>
              <a:t>ovce</a:t>
            </a:r>
            <a:r>
              <a:rPr lang="en-US" sz="2400" b="1" dirty="0">
                <a:latin typeface="Candara" panose="020E0502030303020204" pitchFamily="34" charset="0"/>
              </a:rPr>
              <a:t>, </a:t>
            </a:r>
            <a:r>
              <a:rPr lang="en-US" sz="2400" b="1" dirty="0" err="1">
                <a:latin typeface="Candara" panose="020E0502030303020204" pitchFamily="34" charset="0"/>
              </a:rPr>
              <a:t>konji</a:t>
            </a:r>
            <a:endParaRPr lang="en-US" sz="2400" b="1" dirty="0">
              <a:latin typeface="Candara" panose="020E0502030303020204" pitchFamily="34" charset="0"/>
            </a:endParaRPr>
          </a:p>
          <a:p>
            <a:r>
              <a:rPr lang="en-US" sz="2400" b="1" dirty="0" err="1">
                <a:latin typeface="Candara" panose="020E0502030303020204" pitchFamily="34" charset="0"/>
              </a:rPr>
              <a:t>Rezervoari</a:t>
            </a:r>
            <a:r>
              <a:rPr lang="en-US" sz="2400" b="1" dirty="0">
                <a:latin typeface="Candara" panose="020E0502030303020204" pitchFamily="34" charset="0"/>
              </a:rPr>
              <a:t> – </a:t>
            </a:r>
            <a:r>
              <a:rPr lang="en-US" sz="2400" b="1" dirty="0" err="1">
                <a:latin typeface="Candara" panose="020E0502030303020204" pitchFamily="34" charset="0"/>
              </a:rPr>
              <a:t>glodari</a:t>
            </a:r>
            <a:endParaRPr lang="en-US" sz="2400" b="1" dirty="0">
              <a:latin typeface="Candara" panose="020E0502030303020204" pitchFamily="34" charset="0"/>
            </a:endParaRPr>
          </a:p>
          <a:p>
            <a:r>
              <a:rPr lang="en-US" sz="2400" b="1" dirty="0" err="1">
                <a:latin typeface="Candara" panose="020E0502030303020204" pitchFamily="34" charset="0"/>
              </a:rPr>
              <a:t>Krpelji</a:t>
            </a:r>
            <a:r>
              <a:rPr lang="en-US" sz="2400" b="1" dirty="0">
                <a:latin typeface="Candara" panose="020E0502030303020204" pitchFamily="34" charset="0"/>
              </a:rPr>
              <a:t> </a:t>
            </a:r>
            <a:r>
              <a:rPr lang="en-US" sz="2400" b="1" dirty="0" err="1">
                <a:latin typeface="Candara" panose="020E0502030303020204" pitchFamily="34" charset="0"/>
              </a:rPr>
              <a:t>roda</a:t>
            </a:r>
            <a:r>
              <a:rPr lang="en-US" sz="2400" b="1" dirty="0">
                <a:latin typeface="Candara" panose="020E0502030303020204" pitchFamily="34" charset="0"/>
              </a:rPr>
              <a:t> </a:t>
            </a:r>
            <a:r>
              <a:rPr lang="en-US" sz="2400" b="1" i="1" dirty="0">
                <a:latin typeface="Candara" panose="020E0502030303020204" pitchFamily="34" charset="0"/>
              </a:rPr>
              <a:t>Ixodes</a:t>
            </a:r>
          </a:p>
          <a:p>
            <a:endParaRPr lang="en-US" sz="2400" b="1" i="1" dirty="0">
              <a:latin typeface="Candara" panose="020E0502030303020204" pitchFamily="34" charset="0"/>
            </a:endParaRPr>
          </a:p>
          <a:p>
            <a:r>
              <a:rPr lang="en-US" sz="2400" b="1" i="1" dirty="0" err="1">
                <a:latin typeface="Candara" panose="020E0502030303020204" pitchFamily="34" charset="0"/>
              </a:rPr>
              <a:t>Perzistentna</a:t>
            </a:r>
            <a:r>
              <a:rPr lang="en-US" sz="2400" b="1" i="1" dirty="0">
                <a:latin typeface="Candara" panose="020E0502030303020204" pitchFamily="34" charset="0"/>
              </a:rPr>
              <a:t> </a:t>
            </a:r>
            <a:r>
              <a:rPr lang="en-US" sz="2400" b="1" i="1" dirty="0" err="1">
                <a:latin typeface="Candara" panose="020E0502030303020204" pitchFamily="34" charset="0"/>
              </a:rPr>
              <a:t>infekcija</a:t>
            </a:r>
            <a:endParaRPr lang="en-US" sz="2400" b="1" i="1" dirty="0">
              <a:latin typeface="Candara" panose="020E0502030303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EC02FD-B8C3-B4E7-3AE7-B29C9D0BF6AD}"/>
              </a:ext>
            </a:extLst>
          </p:cNvPr>
          <p:cNvSpPr txBox="1"/>
          <p:nvPr/>
        </p:nvSpPr>
        <p:spPr>
          <a:xfrm>
            <a:off x="-4916" y="6456437"/>
            <a:ext cx="2590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https://pn.bmj.com/content/18/6/455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CD98B8-DBC0-A5ED-4B34-BB0E5C4980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9" y="3581399"/>
            <a:ext cx="2291450" cy="190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0400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4F66F48-E0DF-80B9-D902-1273B74034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8096"/>
            <a:ext cx="9144000" cy="608990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C090277-ADF8-EAD3-CF0C-435C79A3C9FC}"/>
              </a:ext>
            </a:extLst>
          </p:cNvPr>
          <p:cNvSpPr/>
          <p:nvPr/>
        </p:nvSpPr>
        <p:spPr>
          <a:xfrm>
            <a:off x="0" y="762000"/>
            <a:ext cx="9144000" cy="6096000"/>
          </a:xfrm>
          <a:prstGeom prst="rect">
            <a:avLst/>
          </a:prstGeom>
          <a:solidFill>
            <a:schemeClr val="bg1">
              <a:alpha val="84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252D37-E172-AE6A-5835-D07AF1A0CB26}"/>
              </a:ext>
            </a:extLst>
          </p:cNvPr>
          <p:cNvSpPr txBox="1"/>
          <p:nvPr/>
        </p:nvSpPr>
        <p:spPr>
          <a:xfrm>
            <a:off x="152400" y="990600"/>
            <a:ext cx="90678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Candara" panose="020E0502030303020204" pitchFamily="34" charset="0"/>
              </a:rPr>
              <a:t>Sinovijalna</a:t>
            </a:r>
            <a:r>
              <a:rPr lang="en-US" sz="2400" dirty="0">
                <a:latin typeface="Candara" panose="020E0502030303020204" pitchFamily="34" charset="0"/>
              </a:rPr>
              <a:t> </a:t>
            </a:r>
            <a:r>
              <a:rPr lang="en-US" sz="2400" dirty="0" err="1">
                <a:latin typeface="Candara" panose="020E0502030303020204" pitchFamily="34" charset="0"/>
              </a:rPr>
              <a:t>tečnost</a:t>
            </a:r>
            <a:r>
              <a:rPr lang="en-US" sz="2400" dirty="0">
                <a:latin typeface="Candara" panose="020E0502030303020204" pitchFamily="34" charset="0"/>
              </a:rPr>
              <a:t>, </a:t>
            </a:r>
            <a:r>
              <a:rPr lang="en-US" sz="2400" dirty="0" err="1">
                <a:latin typeface="Candara" panose="020E0502030303020204" pitchFamily="34" charset="0"/>
              </a:rPr>
              <a:t>uzorci</a:t>
            </a:r>
            <a:r>
              <a:rPr lang="en-US" sz="2400" dirty="0">
                <a:latin typeface="Candara" panose="020E0502030303020204" pitchFamily="34" charset="0"/>
              </a:rPr>
              <a:t> </a:t>
            </a:r>
            <a:r>
              <a:rPr lang="en-US" sz="2400" dirty="0" err="1">
                <a:latin typeface="Candara" panose="020E0502030303020204" pitchFamily="34" charset="0"/>
              </a:rPr>
              <a:t>kože</a:t>
            </a:r>
            <a:r>
              <a:rPr lang="en-US" sz="2400" dirty="0">
                <a:latin typeface="Candara" panose="020E0502030303020204" pitchFamily="34" charset="0"/>
              </a:rPr>
              <a:t>, </a:t>
            </a:r>
            <a:r>
              <a:rPr lang="en-US" sz="2400" dirty="0" err="1">
                <a:latin typeface="Candara" panose="020E0502030303020204" pitchFamily="34" charset="0"/>
              </a:rPr>
              <a:t>inficirana</a:t>
            </a:r>
            <a:r>
              <a:rPr lang="en-US" sz="2400" dirty="0">
                <a:latin typeface="Candara" panose="020E0502030303020204" pitchFamily="34" charset="0"/>
              </a:rPr>
              <a:t> </a:t>
            </a:r>
            <a:r>
              <a:rPr lang="en-US" sz="2400" dirty="0" err="1">
                <a:latin typeface="Candara" panose="020E0502030303020204" pitchFamily="34" charset="0"/>
              </a:rPr>
              <a:t>tkiva</a:t>
            </a:r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 err="1">
                <a:latin typeface="Candara" panose="020E0502030303020204" pitchFamily="34" charset="0"/>
              </a:rPr>
              <a:t>Prisustvo</a:t>
            </a:r>
            <a:r>
              <a:rPr lang="en-US" sz="2400" dirty="0">
                <a:latin typeface="Candara" panose="020E0502030303020204" pitchFamily="34" charset="0"/>
              </a:rPr>
              <a:t> i titar </a:t>
            </a:r>
            <a:r>
              <a:rPr lang="en-US" sz="2400" dirty="0" err="1">
                <a:latin typeface="Candara" panose="020E0502030303020204" pitchFamily="34" charset="0"/>
              </a:rPr>
              <a:t>antitela</a:t>
            </a:r>
            <a:r>
              <a:rPr lang="sr-Latn-RS" sz="2400" dirty="0">
                <a:latin typeface="Candara" panose="020E0502030303020204" pitchFamily="34" charset="0"/>
              </a:rPr>
              <a:t>: </a:t>
            </a:r>
            <a:r>
              <a:rPr lang="en-US" sz="2400" dirty="0">
                <a:latin typeface="Candara" panose="020E0502030303020204" pitchFamily="34" charset="0"/>
              </a:rPr>
              <a:t>serum</a:t>
            </a:r>
          </a:p>
          <a:p>
            <a:r>
              <a:rPr lang="en-US" sz="2400" dirty="0" err="1">
                <a:latin typeface="Candara" panose="020E0502030303020204" pitchFamily="34" charset="0"/>
              </a:rPr>
              <a:t>Uzorci</a:t>
            </a:r>
            <a:r>
              <a:rPr lang="en-US" sz="2400" dirty="0">
                <a:latin typeface="Candara" panose="020E0502030303020204" pitchFamily="34" charset="0"/>
              </a:rPr>
              <a:t> </a:t>
            </a:r>
            <a:r>
              <a:rPr lang="en-US" sz="2400" dirty="0" err="1">
                <a:latin typeface="Candara" panose="020E0502030303020204" pitchFamily="34" charset="0"/>
              </a:rPr>
              <a:t>pune</a:t>
            </a:r>
            <a:r>
              <a:rPr lang="en-US" sz="2400" dirty="0">
                <a:latin typeface="Candara" panose="020E0502030303020204" pitchFamily="34" charset="0"/>
              </a:rPr>
              <a:t> </a:t>
            </a:r>
            <a:r>
              <a:rPr lang="en-US" sz="2400" dirty="0" err="1">
                <a:latin typeface="Candara" panose="020E0502030303020204" pitchFamily="34" charset="0"/>
              </a:rPr>
              <a:t>krvi</a:t>
            </a:r>
            <a:r>
              <a:rPr lang="en-US" sz="2400" dirty="0">
                <a:latin typeface="Candara" panose="020E0502030303020204" pitchFamily="34" charset="0"/>
              </a:rPr>
              <a:t> - </a:t>
            </a:r>
            <a:r>
              <a:rPr lang="en-US" sz="2400" dirty="0" err="1">
                <a:latin typeface="Candara" panose="020E0502030303020204" pitchFamily="34" charset="0"/>
              </a:rPr>
              <a:t>povlačenje</a:t>
            </a:r>
            <a:r>
              <a:rPr lang="en-US" sz="2400" dirty="0">
                <a:latin typeface="Candara" panose="020E0502030303020204" pitchFamily="34" charset="0"/>
              </a:rPr>
              <a:t> </a:t>
            </a:r>
            <a:r>
              <a:rPr lang="en-US" sz="2400" dirty="0" err="1">
                <a:latin typeface="Candara" panose="020E0502030303020204" pitchFamily="34" charset="0"/>
              </a:rPr>
              <a:t>iz</a:t>
            </a:r>
            <a:r>
              <a:rPr lang="en-US" sz="2400" dirty="0">
                <a:latin typeface="Candara" panose="020E0502030303020204" pitchFamily="34" charset="0"/>
              </a:rPr>
              <a:t> </a:t>
            </a:r>
            <a:r>
              <a:rPr lang="en-US" sz="2400" dirty="0" err="1">
                <a:latin typeface="Candara" panose="020E0502030303020204" pitchFamily="34" charset="0"/>
              </a:rPr>
              <a:t>cirkulacije</a:t>
            </a:r>
            <a:r>
              <a:rPr lang="en-US" sz="2400" dirty="0">
                <a:latin typeface="Candara" panose="020E0502030303020204" pitchFamily="34" charset="0"/>
              </a:rPr>
              <a:t> u </a:t>
            </a:r>
            <a:r>
              <a:rPr lang="en-US" sz="2400" dirty="0" err="1">
                <a:latin typeface="Candara" panose="020E0502030303020204" pitchFamily="34" charset="0"/>
              </a:rPr>
              <a:t>tkiva</a:t>
            </a:r>
            <a:r>
              <a:rPr lang="en-US" sz="2400" dirty="0">
                <a:latin typeface="Candara" panose="020E0502030303020204" pitchFamily="34" charset="0"/>
              </a:rPr>
              <a:t>!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Candara" panose="020E0502030303020204" pitchFamily="34" charset="0"/>
              </a:rPr>
              <a:t>anamneza</a:t>
            </a:r>
            <a:r>
              <a:rPr lang="en-US" sz="2400" dirty="0">
                <a:latin typeface="Candara" panose="020E0502030303020204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Candara" panose="020E0502030303020204" pitchFamily="34" charset="0"/>
              </a:rPr>
              <a:t>klinička</a:t>
            </a:r>
            <a:r>
              <a:rPr lang="en-US" sz="2400" dirty="0">
                <a:latin typeface="Candara" panose="020E0502030303020204" pitchFamily="34" charset="0"/>
              </a:rPr>
              <a:t> </a:t>
            </a:r>
            <a:r>
              <a:rPr lang="en-US" sz="2400" dirty="0" err="1">
                <a:latin typeface="Candara" panose="020E0502030303020204" pitchFamily="34" charset="0"/>
              </a:rPr>
              <a:t>slika</a:t>
            </a:r>
            <a:endParaRPr lang="sr-Latn-R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pPr marL="342900" indent="-342900">
              <a:buAutoNum type="arabicPeriod"/>
            </a:pPr>
            <a:r>
              <a:rPr lang="en-US" sz="2400" b="1" dirty="0" err="1">
                <a:latin typeface="Candara" panose="020E0502030303020204" pitchFamily="34" charset="0"/>
              </a:rPr>
              <a:t>Klasi</a:t>
            </a:r>
            <a:r>
              <a:rPr lang="sr-Latn-RS" sz="2400" b="1" dirty="0">
                <a:latin typeface="Candara" panose="020E0502030303020204" pitchFamily="34" charset="0"/>
              </a:rPr>
              <a:t>č</a:t>
            </a:r>
            <a:r>
              <a:rPr lang="en-US" sz="2400" b="1" dirty="0">
                <a:latin typeface="Candara" panose="020E0502030303020204" pitchFamily="34" charset="0"/>
              </a:rPr>
              <a:t>ne </a:t>
            </a:r>
            <a:r>
              <a:rPr lang="en-US" sz="2400" b="1" dirty="0" err="1">
                <a:latin typeface="Candara" panose="020E0502030303020204" pitchFamily="34" charset="0"/>
              </a:rPr>
              <a:t>metode</a:t>
            </a:r>
            <a:endParaRPr lang="sr-Latn-RS" sz="2400" b="1" dirty="0">
              <a:latin typeface="Candara" panose="020E0502030303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Latn-RS" sz="2400" dirty="0">
                <a:latin typeface="Candara" panose="020E0502030303020204" pitchFamily="34" charset="0"/>
              </a:rPr>
              <a:t>mikroskop sa tamnim poljem</a:t>
            </a:r>
            <a:r>
              <a:rPr lang="en-US" sz="2400" dirty="0">
                <a:latin typeface="Candara" panose="020E0502030303020204" pitchFamily="34" charset="0"/>
              </a:rPr>
              <a:t> – 6 </a:t>
            </a:r>
            <a:r>
              <a:rPr lang="en-US" sz="2400" dirty="0" err="1">
                <a:latin typeface="Candara" panose="020E0502030303020204" pitchFamily="34" charset="0"/>
              </a:rPr>
              <a:t>nedelja</a:t>
            </a:r>
            <a:r>
              <a:rPr lang="en-US" sz="2400" dirty="0">
                <a:latin typeface="Candara" panose="020E0502030303020204" pitchFamily="34" charset="0"/>
              </a:rPr>
              <a:t>, </a:t>
            </a:r>
            <a:r>
              <a:rPr lang="en-US" sz="2400" dirty="0" err="1">
                <a:latin typeface="Candara" panose="020E0502030303020204" pitchFamily="34" charset="0"/>
              </a:rPr>
              <a:t>veoma</a:t>
            </a:r>
            <a:r>
              <a:rPr lang="en-US" sz="2400" dirty="0">
                <a:latin typeface="Candara" panose="020E0502030303020204" pitchFamily="34" charset="0"/>
              </a:rPr>
              <a:t> </a:t>
            </a:r>
            <a:r>
              <a:rPr lang="en-US" sz="2400" dirty="0" err="1">
                <a:latin typeface="Candara" panose="020E0502030303020204" pitchFamily="34" charset="0"/>
              </a:rPr>
              <a:t>retko</a:t>
            </a:r>
            <a:endParaRPr lang="sr-Latn-RS" sz="2400" dirty="0">
              <a:latin typeface="Candara" panose="020E0502030303020204" pitchFamily="34" charset="0"/>
            </a:endParaRPr>
          </a:p>
          <a:p>
            <a:r>
              <a:rPr lang="sr-Latn-RS" sz="2400" b="1" dirty="0">
                <a:latin typeface="Candara" panose="020E0502030303020204" pitchFamily="34" charset="0"/>
              </a:rPr>
              <a:t>2. </a:t>
            </a:r>
            <a:r>
              <a:rPr lang="en-US" sz="2400" b="1" dirty="0" err="1">
                <a:latin typeface="Candara" panose="020E0502030303020204" pitchFamily="34" charset="0"/>
              </a:rPr>
              <a:t>Serološke</a:t>
            </a:r>
            <a:r>
              <a:rPr lang="en-US" sz="2400" b="1" dirty="0">
                <a:latin typeface="Candara" panose="020E0502030303020204" pitchFamily="34" charset="0"/>
              </a:rPr>
              <a:t> </a:t>
            </a:r>
            <a:r>
              <a:rPr lang="en-US" sz="2400" b="1" dirty="0" err="1">
                <a:latin typeface="Candara" panose="020E0502030303020204" pitchFamily="34" charset="0"/>
              </a:rPr>
              <a:t>metode</a:t>
            </a:r>
            <a:endParaRPr lang="sr-Latn-RS" sz="2400" b="1" dirty="0">
              <a:latin typeface="Candara" panose="020E0502030303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ELISA test</a:t>
            </a:r>
            <a:r>
              <a:rPr lang="sr-Latn-RS" sz="2400" dirty="0">
                <a:latin typeface="Candara" panose="020E0502030303020204" pitchFamily="34" charset="0"/>
              </a:rPr>
              <a:t>,</a:t>
            </a:r>
            <a:r>
              <a:rPr lang="en-US" sz="2400" dirty="0">
                <a:latin typeface="Candara" panose="020E0502030303020204" pitchFamily="34" charset="0"/>
              </a:rPr>
              <a:t> </a:t>
            </a:r>
            <a:r>
              <a:rPr lang="en-US" sz="2400" dirty="0" err="1">
                <a:latin typeface="Candara" panose="020E0502030303020204" pitchFamily="34" charset="0"/>
              </a:rPr>
              <a:t>imunofluorescencij</a:t>
            </a:r>
            <a:r>
              <a:rPr lang="sr-Latn-RS" sz="2400" dirty="0">
                <a:latin typeface="Candara" panose="020E0502030303020204" pitchFamily="34" charset="0"/>
              </a:rPr>
              <a:t>a</a:t>
            </a:r>
          </a:p>
          <a:p>
            <a:r>
              <a:rPr lang="sr-Latn-RS" sz="2400" b="1" dirty="0">
                <a:latin typeface="Candara" panose="020E0502030303020204" pitchFamily="34" charset="0"/>
              </a:rPr>
              <a:t>3. Molekularne metode</a:t>
            </a:r>
            <a:endParaRPr lang="en-US" sz="2400" b="1" dirty="0">
              <a:latin typeface="Candara" panose="020E0502030303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69670D-9463-3A15-9393-A0542ABF89F5}"/>
              </a:ext>
            </a:extLst>
          </p:cNvPr>
          <p:cNvSpPr txBox="1"/>
          <p:nvPr/>
        </p:nvSpPr>
        <p:spPr>
          <a:xfrm>
            <a:off x="1524000" y="152400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ndara" panose="020E0502030303020204" pitchFamily="34" charset="0"/>
              </a:rPr>
              <a:t>MATERIJAL ZA PREGLED I DIJAGNOSTIKA</a:t>
            </a:r>
          </a:p>
        </p:txBody>
      </p:sp>
    </p:spTree>
    <p:extLst>
      <p:ext uri="{BB962C8B-B14F-4D97-AF65-F5344CB8AC3E}">
        <p14:creationId xmlns:p14="http://schemas.microsoft.com/office/powerpoint/2010/main" val="21854218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2CAD36-75BC-8AB0-662C-D4D2CBAEA7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600200"/>
            <a:ext cx="3505200" cy="4679623"/>
          </a:xfrm>
          <a:prstGeom prst="rect">
            <a:avLst/>
          </a:prstGeom>
        </p:spPr>
      </p:pic>
      <p:sp>
        <p:nvSpPr>
          <p:cNvPr id="4" name="Arrow: Down 3">
            <a:extLst>
              <a:ext uri="{FF2B5EF4-FFF2-40B4-BE49-F238E27FC236}">
                <a16:creationId xmlns:a16="http://schemas.microsoft.com/office/drawing/2014/main" id="{7EDAF12D-D689-5ADF-176F-94D9F3620E50}"/>
              </a:ext>
            </a:extLst>
          </p:cNvPr>
          <p:cNvSpPr/>
          <p:nvPr/>
        </p:nvSpPr>
        <p:spPr>
          <a:xfrm rot="3363382">
            <a:off x="7384973" y="2970823"/>
            <a:ext cx="622452" cy="1173697"/>
          </a:xfrm>
          <a:prstGeom prst="downArrow">
            <a:avLst/>
          </a:prstGeom>
          <a:solidFill>
            <a:srgbClr val="F983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AFEFC8-802C-8F3C-F239-FC59AA11A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36" y="4535628"/>
            <a:ext cx="6821129" cy="23549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B674033-EA09-C79A-397D-0A6605965607}"/>
              </a:ext>
            </a:extLst>
          </p:cNvPr>
          <p:cNvSpPr txBox="1"/>
          <p:nvPr/>
        </p:nvSpPr>
        <p:spPr>
          <a:xfrm>
            <a:off x="152400" y="61764"/>
            <a:ext cx="7315200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1" dirty="0">
                <a:latin typeface="Candara" panose="020E0502030303020204" pitchFamily="34" charset="0"/>
              </a:rPr>
              <a:t>B. </a:t>
            </a:r>
            <a:r>
              <a:rPr lang="sr-Latn-RS" sz="2400" b="1" i="1" dirty="0">
                <a:latin typeface="Candara" panose="020E0502030303020204" pitchFamily="34" charset="0"/>
              </a:rPr>
              <a:t>anserina</a:t>
            </a:r>
            <a:endParaRPr lang="en-US" sz="2400" b="1" i="1" dirty="0">
              <a:latin typeface="Candara" panose="020E0502030303020204" pitchFamily="34" charset="0"/>
            </a:endParaRPr>
          </a:p>
          <a:p>
            <a:r>
              <a:rPr lang="sr-Latn-RS" sz="2400" b="1" dirty="0">
                <a:latin typeface="Candara" panose="020E0502030303020204" pitchFamily="34" charset="0"/>
              </a:rPr>
              <a:t>SPIROHETOZA </a:t>
            </a:r>
            <a:r>
              <a:rPr lang="en-US" sz="2400" b="1" dirty="0">
                <a:latin typeface="Candara" panose="020E0502030303020204" pitchFamily="34" charset="0"/>
              </a:rPr>
              <a:t>– </a:t>
            </a:r>
            <a:r>
              <a:rPr lang="sr-Latn-RS" sz="2400" b="1" dirty="0">
                <a:latin typeface="Candara" panose="020E0502030303020204" pitchFamily="34" charset="0"/>
              </a:rPr>
              <a:t>kokoške, ćurke, patke, guske, fazani</a:t>
            </a:r>
            <a:endParaRPr lang="en-US" sz="2400" b="1" dirty="0">
              <a:latin typeface="Candara" panose="020E0502030303020204" pitchFamily="34" charset="0"/>
            </a:endParaRPr>
          </a:p>
          <a:p>
            <a:r>
              <a:rPr lang="en-US" sz="2400" b="1" dirty="0" err="1">
                <a:latin typeface="Candara" panose="020E0502030303020204" pitchFamily="34" charset="0"/>
              </a:rPr>
              <a:t>Krpelji</a:t>
            </a:r>
            <a:r>
              <a:rPr lang="en-US" sz="2400" b="1" dirty="0">
                <a:latin typeface="Candara" panose="020E0502030303020204" pitchFamily="34" charset="0"/>
              </a:rPr>
              <a:t> </a:t>
            </a:r>
            <a:r>
              <a:rPr lang="en-US" sz="2400" b="1" dirty="0" err="1">
                <a:latin typeface="Candara" panose="020E0502030303020204" pitchFamily="34" charset="0"/>
              </a:rPr>
              <a:t>roda</a:t>
            </a:r>
            <a:r>
              <a:rPr lang="en-US" sz="2400" b="1" dirty="0">
                <a:latin typeface="Candara" panose="020E0502030303020204" pitchFamily="34" charset="0"/>
              </a:rPr>
              <a:t> </a:t>
            </a:r>
            <a:r>
              <a:rPr lang="sr-Latn-RS" sz="2400" b="1" i="1" dirty="0">
                <a:latin typeface="Candara" panose="020E0502030303020204" pitchFamily="34" charset="0"/>
              </a:rPr>
              <a:t>Argas</a:t>
            </a:r>
          </a:p>
          <a:p>
            <a:endParaRPr lang="sr-Latn-RS" sz="2400" b="1" i="1" dirty="0">
              <a:latin typeface="Candara" panose="020E0502030303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Latn-RS" sz="2000" dirty="0">
                <a:latin typeface="Candara" panose="020E0502030303020204" pitchFamily="34" charset="0"/>
              </a:rPr>
              <a:t>R</a:t>
            </a:r>
            <a:r>
              <a:rPr lang="en-US" sz="2000" dirty="0" err="1">
                <a:latin typeface="Candara" panose="020E0502030303020204" pitchFamily="34" charset="0"/>
              </a:rPr>
              <a:t>azmaz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krvi</a:t>
            </a:r>
            <a:r>
              <a:rPr lang="en-US" sz="2000" dirty="0">
                <a:latin typeface="Candara" panose="020E0502030303020204" pitchFamily="34" charset="0"/>
              </a:rPr>
              <a:t>, </a:t>
            </a:r>
            <a:r>
              <a:rPr lang="en-US" sz="2000" dirty="0" err="1">
                <a:latin typeface="Candara" panose="020E0502030303020204" pitchFamily="34" charset="0"/>
              </a:rPr>
              <a:t>slezine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ili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jetre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živine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sr-Latn-RS" sz="2000" dirty="0">
                <a:latin typeface="Candara" panose="020E0502030303020204" pitchFamily="34" charset="0"/>
              </a:rPr>
              <a:t>(</a:t>
            </a:r>
            <a:r>
              <a:rPr lang="en-US" sz="2000" dirty="0">
                <a:latin typeface="Candara" panose="020E0502030303020204" pitchFamily="34" charset="0"/>
              </a:rPr>
              <a:t>Giemsa </a:t>
            </a:r>
            <a:r>
              <a:rPr lang="en-US" sz="2000" dirty="0" err="1">
                <a:latin typeface="Candara" panose="020E0502030303020204" pitchFamily="34" charset="0"/>
              </a:rPr>
              <a:t>bojenj</a:t>
            </a:r>
            <a:r>
              <a:rPr lang="sr-Latn-RS" sz="2000" dirty="0">
                <a:latin typeface="Candara" panose="020E0502030303020204" pitchFamily="34" charset="0"/>
              </a:rPr>
              <a:t>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Latn-RS" sz="2000" dirty="0">
                <a:latin typeface="Candara" panose="020E0502030303020204" pitchFamily="34" charset="0"/>
              </a:rPr>
              <a:t>I</a:t>
            </a:r>
            <a:r>
              <a:rPr lang="en-US" sz="2000" dirty="0" err="1">
                <a:latin typeface="Candara" panose="020E0502030303020204" pitchFamily="34" charset="0"/>
              </a:rPr>
              <a:t>mpregnacij</a:t>
            </a:r>
            <a:r>
              <a:rPr lang="sr-Latn-RS" sz="2000" dirty="0">
                <a:latin typeface="Candara" panose="020E0502030303020204" pitchFamily="34" charset="0"/>
              </a:rPr>
              <a:t>a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srebrom</a:t>
            </a:r>
            <a:endParaRPr lang="sr-Latn-RS" sz="2000" dirty="0">
              <a:latin typeface="Candara" panose="020E0502030303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Candara" panose="020E0502030303020204" pitchFamily="34" charset="0"/>
              </a:rPr>
              <a:t>Imunofluorescencij</a:t>
            </a:r>
            <a:r>
              <a:rPr lang="sr-Latn-RS" sz="2000" dirty="0">
                <a:latin typeface="Candara" panose="020E0502030303020204" pitchFamily="34" charset="0"/>
              </a:rPr>
              <a:t>a</a:t>
            </a:r>
          </a:p>
          <a:p>
            <a:endParaRPr lang="sr-Latn-RS" sz="2000" dirty="0">
              <a:latin typeface="Candara" panose="020E0502030303020204" pitchFamily="34" charset="0"/>
            </a:endParaRPr>
          </a:p>
          <a:p>
            <a:r>
              <a:rPr lang="en-US" sz="2000" dirty="0" err="1">
                <a:latin typeface="Candara" panose="020E0502030303020204" pitchFamily="34" charset="0"/>
              </a:rPr>
              <a:t>Mikroskop</a:t>
            </a:r>
            <a:r>
              <a:rPr lang="sr-Latn-R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sa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tamnim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poljem</a:t>
            </a:r>
            <a:endParaRPr lang="sr-Latn-RS" sz="2000" dirty="0">
              <a:latin typeface="Candara" panose="020E0502030303020204" pitchFamily="34" charset="0"/>
            </a:endParaRPr>
          </a:p>
          <a:p>
            <a:endParaRPr lang="sr-Latn-RS" sz="2000" dirty="0">
              <a:latin typeface="Candara" panose="020E0502030303020204" pitchFamily="34" charset="0"/>
            </a:endParaRPr>
          </a:p>
          <a:p>
            <a:r>
              <a:rPr lang="sr-Latn-RS" sz="2000" dirty="0">
                <a:latin typeface="Candara" panose="020E0502030303020204" pitchFamily="34" charset="0"/>
              </a:rPr>
              <a:t>Izolacija: </a:t>
            </a:r>
            <a:r>
              <a:rPr lang="en-US" sz="2000" i="1" dirty="0">
                <a:latin typeface="Candara" panose="020E0502030303020204" pitchFamily="34" charset="0"/>
              </a:rPr>
              <a:t>in vitro </a:t>
            </a:r>
            <a:r>
              <a:rPr lang="en-US" sz="2000" dirty="0" err="1">
                <a:latin typeface="Candara" panose="020E0502030303020204" pitchFamily="34" charset="0"/>
              </a:rPr>
              <a:t>iz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uzor</a:t>
            </a:r>
            <a:r>
              <a:rPr lang="sr-Latn-RS" sz="2000" dirty="0">
                <a:latin typeface="Candara" panose="020E0502030303020204" pitchFamily="34" charset="0"/>
              </a:rPr>
              <a:t>ci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krvi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sr-Latn-RS" sz="2000" dirty="0">
                <a:latin typeface="Candara" panose="020E0502030303020204" pitchFamily="34" charset="0"/>
              </a:rPr>
              <a:t>(</a:t>
            </a:r>
            <a:r>
              <a:rPr lang="en-US" sz="2000" dirty="0" err="1">
                <a:latin typeface="Candara" panose="020E0502030303020204" pitchFamily="34" charset="0"/>
              </a:rPr>
              <a:t>embrioniran</a:t>
            </a:r>
            <a:r>
              <a:rPr lang="sr-Latn-RS" sz="2000" dirty="0">
                <a:latin typeface="Candara" panose="020E0502030303020204" pitchFamily="34" charset="0"/>
              </a:rPr>
              <a:t>a jaja)</a:t>
            </a:r>
          </a:p>
          <a:p>
            <a:endParaRPr lang="en-US" sz="2000" dirty="0">
              <a:latin typeface="Candara" panose="020E0502030303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Candara" panose="020E0502030303020204" pitchFamily="34" charset="0"/>
              </a:rPr>
              <a:t>uzorkovanje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krpelja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sa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obolele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živine</a:t>
            </a:r>
            <a:endParaRPr lang="en-US" sz="2800" b="1" i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8989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7810</TotalTime>
  <Words>1023</Words>
  <Application>Microsoft Office PowerPoint</Application>
  <PresentationFormat>On-screen Show (4:3)</PresentationFormat>
  <Paragraphs>222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Calibri</vt:lpstr>
      <vt:lpstr>Cambria</vt:lpstr>
      <vt:lpstr>Cambria-Bold</vt:lpstr>
      <vt:lpstr>Candara</vt:lpstr>
      <vt:lpstr>Wingdings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Isidora</dc:creator>
  <cp:lastModifiedBy>Isidora Prosic</cp:lastModifiedBy>
  <cp:revision>46</cp:revision>
  <dcterms:created xsi:type="dcterms:W3CDTF">2006-08-16T00:00:00Z</dcterms:created>
  <dcterms:modified xsi:type="dcterms:W3CDTF">2026-04-20T09:14:17Z</dcterms:modified>
</cp:coreProperties>
</file>