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0" r:id="rId8"/>
    <p:sldId id="261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8" r:id="rId17"/>
    <p:sldId id="277" r:id="rId18"/>
    <p:sldId id="262" r:id="rId19"/>
    <p:sldId id="267" r:id="rId20"/>
    <p:sldId id="281" r:id="rId21"/>
    <p:sldId id="283" r:id="rId22"/>
    <p:sldId id="284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66"/>
    <a:srgbClr val="FF0066"/>
    <a:srgbClr val="4A206A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Isidora\Desktop\gettyimages-120144126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038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Berlin Sans FB" pitchFamily="34" charset="0"/>
              </a:rPr>
              <a:t>Fam. </a:t>
            </a:r>
            <a:r>
              <a:rPr lang="en-US" sz="5400" i="1" dirty="0" err="1">
                <a:solidFill>
                  <a:srgbClr val="7030A0"/>
                </a:solidFill>
                <a:latin typeface="Berlin Sans FB" pitchFamily="34" charset="0"/>
              </a:rPr>
              <a:t>Enterobacteriaceae</a:t>
            </a:r>
            <a:endParaRPr lang="en-US" sz="5400" i="1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1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7" y="304800"/>
            <a:ext cx="6885709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357" y="685800"/>
            <a:ext cx="641395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D63A0-9EEA-AAB3-1E34-08A494C3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74789"/>
            <a:ext cx="4953000" cy="70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885" y="3480716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66"/>
                </a:solidFill>
                <a:latin typeface="Berlin Sans FB" pitchFamily="34" charset="0"/>
              </a:rPr>
              <a:t>KLIICONO</a:t>
            </a:r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ŠTVO</a:t>
            </a:r>
          </a:p>
          <a:p>
            <a:r>
              <a:rPr lang="sr-Latn-RS" sz="2800" dirty="0">
                <a:solidFill>
                  <a:srgbClr val="FFFF66"/>
                </a:solidFill>
                <a:latin typeface="Berlin Sans FB" pitchFamily="34" charset="0"/>
              </a:rPr>
              <a:t>Aktivne kliconoše</a:t>
            </a:r>
          </a:p>
          <a:p>
            <a:r>
              <a:rPr lang="sr-Latn-RS" sz="2800" dirty="0">
                <a:solidFill>
                  <a:srgbClr val="FFFF66"/>
                </a:solidFill>
                <a:latin typeface="Berlin Sans FB" pitchFamily="34" charset="0"/>
              </a:rPr>
              <a:t>Pasivne kliconoše</a:t>
            </a:r>
            <a:endParaRPr lang="en-US" sz="28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800" dirty="0">
                <a:solidFill>
                  <a:srgbClr val="FFFF66"/>
                </a:solidFill>
                <a:latin typeface="Berlin Sans FB" pitchFamily="34" charset="0"/>
              </a:rPr>
              <a:t>Latentne kliconoše</a:t>
            </a:r>
            <a:endParaRPr lang="en-US" sz="2800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64" y="3810000"/>
            <a:ext cx="5334000" cy="27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"/>
            <a:ext cx="8832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M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lade i gravidne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L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ipopolisaharid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i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Tri glavne forme: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gastroenteritis, septikemija i abortus</a:t>
            </a:r>
            <a:endParaRPr lang="sr-Latn-R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Meningitis, pneumonija, osteomijelitis ...</a:t>
            </a:r>
            <a:endParaRPr lang="en-US" sz="2000" dirty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Striktno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patogene</a:t>
            </a:r>
            <a:r>
              <a:rPr lang="sr-Latn-RS" dirty="0">
                <a:latin typeface="Berlin Sans FB" pitchFamily="34" charset="0"/>
              </a:rPr>
              <a:t> 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6" name="Picture 2" descr="C:\Users\Isidora\Desktop\maxresdefault.jpg">
            <a:extLst>
              <a:ext uri="{FF2B5EF4-FFF2-40B4-BE49-F238E27FC236}">
                <a16:creationId xmlns:a16="http://schemas.microsoft.com/office/drawing/2014/main" id="{D6865290-0E89-F5FB-0638-BA6C336F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5" b="99574" l="360" r="100000">
                        <a14:foregroundMark x1="13685" y1="36247" x2="12485" y2="32623"/>
                        <a14:foregroundMark x1="31813" y1="37953" x2="30252" y2="33475"/>
                        <a14:foregroundMark x1="76591" y1="37100" x2="88595" y2="64819"/>
                        <a14:foregroundMark x1="70948" y1="40725" x2="65786" y2="53518"/>
                        <a14:foregroundMark x1="67467" y1="57143" x2="82593" y2="72708"/>
                        <a14:foregroundMark x1="93878" y1="49041" x2="84874" y2="30277"/>
                        <a14:foregroundMark x1="97839" y1="63753" x2="99640" y2="75906"/>
                        <a14:foregroundMark x1="25948" y1="41969" x2="21574" y2="83938"/>
                        <a14:foregroundMark x1="45481" y1="86528" x2="13839" y2="62535"/>
                        <a14:foregroundMark x1="17930" y1="79793" x2="8455" y2="79793"/>
                        <a14:foregroundMark x1="17930" y1="87047" x2="13848" y2="91192"/>
                        <a14:foregroundMark x1="7726" y1="89896" x2="5102" y2="89896"/>
                        <a14:foregroundMark x1="8455" y1="88860" x2="3353" y2="87565"/>
                        <a14:foregroundMark x1="45481" y1="85751" x2="46939" y2="86528"/>
                        <a14:foregroundMark x1="44169" y1="90674" x2="45190" y2="90674"/>
                        <a14:backgroundMark x1="38055" y1="33049" x2="48619" y2="75053"/>
                        <a14:backgroundMark x1="7434" y1="50518" x2="5394" y2="66062"/>
                        <a14:backgroundMark x1="6706" y1="53368" x2="2332" y2="60622"/>
                        <a14:backgroundMark x1="3353" y1="49223" x2="1020" y2="62953"/>
                        <a14:backgroundMark x1="10496" y1="52332" x2="11516" y2="647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19" y="1682408"/>
            <a:ext cx="2855284" cy="16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39694-6DA0-2FDC-9F4E-3FF253B8F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82" r="91087">
                        <a14:foregroundMark x1="29590" y1="50345" x2="26025" y2="46897"/>
                        <a14:foregroundMark x1="90018" y1="55517" x2="91087" y2="606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938403"/>
            <a:ext cx="2855283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4637" y="8145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u="sng" dirty="0">
                <a:solidFill>
                  <a:srgbClr val="FF0066"/>
                </a:solidFill>
              </a:rPr>
              <a:t>Klasifikacija roda </a:t>
            </a:r>
            <a:r>
              <a:rPr lang="sr-Latn-RS" sz="3200" b="1" i="1" u="sng" dirty="0">
                <a:solidFill>
                  <a:srgbClr val="FF0066"/>
                </a:solidFill>
              </a:rPr>
              <a:t>Salmonella</a:t>
            </a:r>
            <a:endParaRPr lang="en-US" sz="3200" u="sng" dirty="0">
              <a:solidFill>
                <a:srgbClr val="FF0066"/>
              </a:solidFill>
            </a:endParaRPr>
          </a:p>
          <a:p>
            <a:pPr algn="ctr"/>
            <a:r>
              <a:rPr lang="sr-Latn-RS" sz="2400" u="sng" dirty="0">
                <a:solidFill>
                  <a:srgbClr val="FFFF66"/>
                </a:solidFill>
                <a:latin typeface="Berlin Sans FB" pitchFamily="34" charset="0"/>
              </a:rPr>
              <a:t>VRSTE</a:t>
            </a:r>
          </a:p>
          <a:p>
            <a:pPr algn="ctr"/>
            <a:r>
              <a:rPr lang="sr-Latn-RS" sz="2400" i="1" dirty="0">
                <a:solidFill>
                  <a:srgbClr val="00FF99"/>
                </a:solidFill>
                <a:latin typeface="Berlin Sans FB" pitchFamily="34" charset="0"/>
              </a:rPr>
              <a:t>Salmonella enterica</a:t>
            </a:r>
            <a:r>
              <a:rPr lang="sr-Latn-RS" sz="2400" dirty="0">
                <a:solidFill>
                  <a:srgbClr val="00FF99"/>
                </a:solidFill>
                <a:latin typeface="Berlin Sans FB" pitchFamily="34" charset="0"/>
              </a:rPr>
              <a:t> </a:t>
            </a: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bongori</a:t>
            </a:r>
          </a:p>
          <a:p>
            <a:endParaRPr lang="sr-Latn-RS" sz="2400" i="1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u="sng" dirty="0">
                <a:solidFill>
                  <a:srgbClr val="FFFF66"/>
                </a:solidFill>
                <a:latin typeface="Berlin Sans FB" pitchFamily="34" charset="0"/>
              </a:rPr>
              <a:t>PODVRSTE</a:t>
            </a: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subspecies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 salamae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arizonae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subspecies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 diarizonae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houtenae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subspecies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 indica</a:t>
            </a:r>
          </a:p>
          <a:p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u="sng" dirty="0">
                <a:solidFill>
                  <a:srgbClr val="FFFF66"/>
                </a:solidFill>
                <a:latin typeface="Berlin Sans FB" pitchFamily="34" charset="0"/>
              </a:rPr>
              <a:t>SEROVARIJETETI (SEROTIPOVI)</a:t>
            </a: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 enterica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subspecies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enterica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serovar. Typhimurium</a:t>
            </a:r>
          </a:p>
          <a:p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                                                      </a:t>
            </a:r>
            <a:r>
              <a:rPr lang="en-US" sz="3600" dirty="0">
                <a:solidFill>
                  <a:schemeClr val="bg1"/>
                </a:solidFill>
                <a:latin typeface="Berlin Sans FB" pitchFamily="34" charset="0"/>
              </a:rPr>
              <a:t> =</a:t>
            </a:r>
            <a:endParaRPr lang="sr-Latn-RS" sz="3600" dirty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Typhimurium</a:t>
            </a: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u="sng" dirty="0">
                <a:solidFill>
                  <a:srgbClr val="FF0066"/>
                </a:solidFill>
                <a:latin typeface="Berlin Sans FB" pitchFamily="34" charset="0"/>
              </a:rPr>
              <a:t>Na osnovu adaptiranosti na vrstu domaćina serovarijeteti </a:t>
            </a:r>
            <a:r>
              <a:rPr lang="sr-Latn-RS" sz="2800" i="1" u="sng" dirty="0">
                <a:solidFill>
                  <a:srgbClr val="FF0066"/>
                </a:solidFill>
                <a:latin typeface="Berlin Sans FB" pitchFamily="34" charset="0"/>
              </a:rPr>
              <a:t>Salmonella</a:t>
            </a:r>
            <a:r>
              <a:rPr lang="sr-Latn-RS" sz="2800" u="sng" dirty="0">
                <a:solidFill>
                  <a:srgbClr val="FF0066"/>
                </a:solidFill>
                <a:latin typeface="Berlin Sans FB" pitchFamily="34" charset="0"/>
              </a:rPr>
              <a:t> podeljeni su u tri grupe:</a:t>
            </a:r>
            <a:endParaRPr lang="en-US" sz="2800" u="sng" dirty="0">
              <a:solidFill>
                <a:srgbClr val="FF0066"/>
              </a:solidFill>
              <a:latin typeface="Berlin Sans FB" pitchFamily="34" charset="0"/>
            </a:endParaRPr>
          </a:p>
          <a:p>
            <a:pPr algn="ctr"/>
            <a:endParaRPr lang="en-US" sz="2400" u="sng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en-US" sz="2400" dirty="0">
                <a:solidFill>
                  <a:srgbClr val="FFFF66"/>
                </a:solidFill>
                <a:latin typeface="Berlin Sans FB" pitchFamily="34" charset="0"/>
              </a:rPr>
              <a:t>1.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Serovarijeteti kojima su specifični domaćini ljudi:</a:t>
            </a:r>
            <a:endParaRPr lang="en-US" sz="24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Typhi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Paratyphi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en-US" sz="2400" dirty="0">
                <a:solidFill>
                  <a:srgbClr val="FFFF66"/>
                </a:solidFill>
                <a:latin typeface="Berlin Sans FB" pitchFamily="34" charset="0"/>
              </a:rPr>
              <a:t>2.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Serovarijeteti kojima su specifični domaćini životinje:</a:t>
            </a:r>
            <a:endParaRPr lang="en-US" sz="24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Dublin – goveda i ovce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Cholerasuis i </a:t>
            </a:r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Typhisuis – svinje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Pullorum i </a:t>
            </a:r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Galinarum – živina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Abortusovis – ovce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Abortus equi – konji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en-US" sz="2400" dirty="0">
                <a:solidFill>
                  <a:srgbClr val="FFFF66"/>
                </a:solidFill>
                <a:latin typeface="Berlin Sans FB" pitchFamily="34" charset="0"/>
              </a:rPr>
              <a:t>3. </a:t>
            </a:r>
            <a:r>
              <a:rPr lang="sr-Latn-RS" sz="2400" dirty="0">
                <a:solidFill>
                  <a:srgbClr val="FFFF66"/>
                </a:solidFill>
                <a:latin typeface="Berlin Sans FB" pitchFamily="34" charset="0"/>
              </a:rPr>
              <a:t>Neadaptirani serovarijeteti koji mogu da izazovu infekcije i ljudi i životinja</a:t>
            </a:r>
            <a:endParaRPr lang="en-US" sz="2400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Enteritidis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Typhimurium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2898" t="4798" r="21330" b="5303"/>
          <a:stretch/>
        </p:blipFill>
        <p:spPr bwMode="auto">
          <a:xfrm>
            <a:off x="6930336" y="2832945"/>
            <a:ext cx="2119745" cy="1814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131" y="5178299"/>
            <a:ext cx="2180506" cy="1744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077" y="5282903"/>
            <a:ext cx="1948276" cy="1574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14122" t="10204" r="19939"/>
          <a:stretch/>
        </p:blipFill>
        <p:spPr bwMode="auto">
          <a:xfrm>
            <a:off x="7410637" y="5243895"/>
            <a:ext cx="1784080" cy="1613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vmbulletin.com/wp-content/uploads/2014/09/cow1.png"/>
          <p:cNvPicPr>
            <a:picLocks noChangeAspect="1" noChangeArrowheads="1"/>
          </p:cNvPicPr>
          <p:nvPr/>
        </p:nvPicPr>
        <p:blipFill rotWithShape="1">
          <a:blip r:embed="rId6" cstate="print"/>
          <a:srcRect l="12943" t="2302" r="24242" b="28598"/>
          <a:stretch/>
        </p:blipFill>
        <p:spPr bwMode="auto">
          <a:xfrm>
            <a:off x="7023875" y="1238410"/>
            <a:ext cx="1932669" cy="1594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88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08" y="76200"/>
            <a:ext cx="92686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Ljudi</a:t>
            </a:r>
            <a:r>
              <a:rPr lang="sr-Latn-RS" i="1" dirty="0">
                <a:solidFill>
                  <a:srgbClr val="FFFF66"/>
                </a:solidFill>
                <a:latin typeface="Berlin Sans FB" pitchFamily="34" charset="0"/>
              </a:rPr>
              <a:t> 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		Salmonella </a:t>
            </a:r>
            <a:r>
              <a:rPr lang="en-US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Typhi – tifusna groznica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Paratyphi - paratifus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Enteritidis – alimentarne infekcije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Typhimurium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- alimentarne infekcije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	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Goveda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Dublin – supkliničke infekcije, enteritis,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septikemija, meningitis,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				  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abortus, osetomijelitis;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Typhimurium- enteritis i septikemija;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Ovce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 		Salmonella </a:t>
            </a:r>
            <a:r>
              <a:rPr lang="en-US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Abortus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ovis – dijareja i abortusi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Montevideo – dijareja i abortusi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Dublin – dijareja i abortusi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Typhimurium- enteritis i septikemija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Svinje</a:t>
            </a:r>
            <a:r>
              <a:rPr lang="sr-Latn-RS" b="1" i="1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en-US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Cholerasuis – septikemija, pneumonija, enteritis,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				          </a:t>
            </a:r>
            <a:endParaRPr lang="sr-Latn-R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Typhimurium- enteritis i septikemija, 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Konji </a:t>
            </a:r>
            <a:r>
              <a:rPr lang="sr-Latn-RS" b="1" i="1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 </a:t>
            </a:r>
            <a:r>
              <a:rPr lang="en-US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Abortus equi - abortus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Typhimurium- enteritis i septikemija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Živina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Pullorum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- beli proliv pilića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Gallinarum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- tifus živine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</a:t>
            </a:r>
            <a:r>
              <a:rPr lang="sr-Latn-RS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Typhimurium- paratifus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1329744"/>
            <a:ext cx="5410200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3886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promene na koži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21226" y="762000"/>
            <a:ext cx="955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Gram – negativne, štapićaste,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asporogene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Kapsula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varijabilno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Imaju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sr-Latn-RS" sz="2800" dirty="0">
                <a:solidFill>
                  <a:srgbClr val="FFC000"/>
                </a:solidFill>
                <a:latin typeface="Berlin Sans FB" pitchFamily="34" charset="0"/>
              </a:rPr>
              <a:t>flagele (sve osim </a:t>
            </a:r>
            <a:r>
              <a:rPr lang="sr-Latn-RS" sz="2800" i="1" dirty="0">
                <a:solidFill>
                  <a:srgbClr val="FFC000"/>
                </a:solidFill>
                <a:latin typeface="Berlin Sans FB" pitchFamily="34" charset="0"/>
              </a:rPr>
              <a:t>S.</a:t>
            </a:r>
            <a:r>
              <a:rPr lang="sr-Latn-RS" sz="2800" dirty="0">
                <a:solidFill>
                  <a:srgbClr val="FFC000"/>
                </a:solidFill>
                <a:latin typeface="Berlin Sans FB" pitchFamily="34" charset="0"/>
              </a:rPr>
              <a:t> Pullorum i </a:t>
            </a:r>
            <a:r>
              <a:rPr lang="sr-Latn-RS" sz="2800" i="1" dirty="0">
                <a:solidFill>
                  <a:srgbClr val="FFC000"/>
                </a:solidFill>
                <a:latin typeface="Berlin Sans FB" pitchFamily="34" charset="0"/>
              </a:rPr>
              <a:t>S.</a:t>
            </a:r>
            <a:r>
              <a:rPr lang="sr-Latn-R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sr-Latn-RS" sz="2800" dirty="0">
                <a:solidFill>
                  <a:srgbClr val="FFC000"/>
                </a:solidFill>
                <a:latin typeface="Berlin Sans FB" pitchFamily="34" charset="0"/>
              </a:rPr>
              <a:t>Gallinarum</a:t>
            </a:r>
            <a:r>
              <a:rPr lang="sr-Latn-RS" sz="2400" dirty="0">
                <a:solidFill>
                  <a:srgbClr val="FFC000"/>
                </a:solidFill>
                <a:latin typeface="Berlin Sans FB" pitchFamily="34" charset="0"/>
              </a:rPr>
              <a:t>)</a:t>
            </a:r>
            <a:endParaRPr lang="en-US" sz="24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" y="8638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66"/>
                </a:solidFill>
                <a:latin typeface="Berlin Sans FB" pitchFamily="34" charset="0"/>
              </a:rPr>
              <a:t>Morfolo</a:t>
            </a:r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ške i tinktorijalne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07" y="198120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Kulturelne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525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Standardne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HP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elektivne i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d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iferencijalne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HP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MacCokey agar, </a:t>
            </a:r>
            <a:r>
              <a:rPr lang="sr-Latn-RS" sz="2400" dirty="0">
                <a:solidFill>
                  <a:srgbClr val="FFC000"/>
                </a:solidFill>
                <a:latin typeface="Berlin Sans FB" pitchFamily="34" charset="0"/>
              </a:rPr>
              <a:t>XLD agar,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Rappaport-Vassiliadis bujon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7" name="Picture 6" descr="C:\Users\Isidora\Desktop\novi praktikum\slike praktikum\Kolonije\salmonella typhi xld. 4jpeg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2027"/>
            <a:ext cx="4191000" cy="2641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465" y="419100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66"/>
                </a:solidFill>
                <a:latin typeface="Berlin Sans FB" pitchFamily="34" charset="0"/>
              </a:rPr>
              <a:t>Fiziolo</a:t>
            </a:r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ške i biohemijske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92" y="4648200"/>
            <a:ext cx="9017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Fakultativno anaerobne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Ne fermentišu laktozu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Oksidaza negativne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Pokretne  (osim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S.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Pullorum i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S.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Gallinarum)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Neke produkuju H</a:t>
            </a:r>
            <a:r>
              <a:rPr lang="sr-Latn-RS" sz="2400" baseline="-25000" dirty="0">
                <a:solidFill>
                  <a:schemeClr val="bg1"/>
                </a:solidFill>
                <a:latin typeface="Berlin Sans FB" pitchFamily="34" charset="0"/>
              </a:rPr>
              <a:t>2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0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64" y="982176"/>
            <a:ext cx="9068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>
                <a:solidFill>
                  <a:schemeClr val="bg1"/>
                </a:solidFill>
                <a:latin typeface="Berlin Sans FB" pitchFamily="34" charset="0"/>
              </a:rPr>
              <a:t>Gastroenteritis – feces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5 grama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Ponoviti postupak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Grupni feces sa poda kod živine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Rektalni bris nije adekvatan uzorak</a:t>
            </a:r>
          </a:p>
          <a:p>
            <a:r>
              <a:rPr lang="sr-Latn-RS" sz="2400" u="sng" dirty="0">
                <a:solidFill>
                  <a:schemeClr val="bg1"/>
                </a:solidFill>
                <a:latin typeface="Berlin Sans FB" pitchFamily="34" charset="0"/>
              </a:rPr>
              <a:t>Sistemske infekcije – krv</a:t>
            </a:r>
          </a:p>
          <a:p>
            <a:r>
              <a:rPr lang="sr-Latn-RS" sz="2400" u="sng" dirty="0">
                <a:solidFill>
                  <a:schemeClr val="bg1"/>
                </a:solidFill>
                <a:latin typeface="Berlin Sans FB" pitchFamily="34" charset="0"/>
              </a:rPr>
              <a:t>Postmortalna dg –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parenhimatozni organi </a:t>
            </a:r>
          </a:p>
          <a:p>
            <a:r>
              <a:rPr lang="sr-Latn-RS" sz="2400" u="sng" dirty="0">
                <a:solidFill>
                  <a:schemeClr val="bg1"/>
                </a:solidFill>
                <a:latin typeface="Berlin Sans FB" pitchFamily="34" charset="0"/>
              </a:rPr>
              <a:t>Abortus: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pobačeni plodovi malih životinja, delovi organa pobačenih plodova velikih životinja</a:t>
            </a:r>
          </a:p>
          <a:p>
            <a:endParaRPr lang="sr-Latn-R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Brisevi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podova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zidova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pojilica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hranilica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rektalni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bris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smatra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neadekvatnim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uzorkom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hranivo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prostirka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jaja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voda...</a:t>
            </a:r>
          </a:p>
          <a:p>
            <a:pPr marL="285750" indent="-28575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Nazuvci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07" y="12294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Materijal za pregled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pic>
        <p:nvPicPr>
          <p:cNvPr id="5" name="Picture 3" descr="C:\Users\Isidora\Desktop\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2940"/>
            <a:ext cx="2833032" cy="20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255" y="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Dijagnoza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586" y="52322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Klasične mb metode (bioheija važna)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A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utomatski identifikacioni sistemi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PCR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Serologija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: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Serotipizacija (O, H i Vi kapsularnog antigena)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ELISA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-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imunitet stada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255" y="2426160"/>
            <a:ext cx="8390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u="sng" dirty="0">
                <a:solidFill>
                  <a:srgbClr val="FFC000"/>
                </a:solidFill>
                <a:latin typeface="Berlin Sans FB" pitchFamily="34" charset="0"/>
              </a:rPr>
              <a:t>Procedura izolacije i identifikacije </a:t>
            </a:r>
            <a:r>
              <a:rPr lang="sr-Latn-RS" sz="2400" i="1" u="sng" dirty="0">
                <a:solidFill>
                  <a:srgbClr val="FFC000"/>
                </a:solidFill>
                <a:latin typeface="Berlin Sans FB" pitchFamily="34" charset="0"/>
              </a:rPr>
              <a:t>Salmonella</a:t>
            </a:r>
            <a:r>
              <a:rPr lang="sr-Latn-RS" sz="2400" u="sng" dirty="0">
                <a:solidFill>
                  <a:srgbClr val="FFC000"/>
                </a:solidFill>
                <a:latin typeface="Berlin Sans FB" pitchFamily="34" charset="0"/>
              </a:rPr>
              <a:t>  spp. definisana je standardom</a:t>
            </a:r>
            <a:endParaRPr lang="en-US" sz="2800" u="sng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392" y="3331448"/>
            <a:ext cx="929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Faza predobogaćenja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Faza selektivnog obogaćenja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Faza izolacije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Biohemijsko ispitivanje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5.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 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Faza serološke identifikacije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253" y="5410200"/>
            <a:ext cx="7834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66"/>
                </a:solidFill>
                <a:latin typeface="Berlin Sans FB" pitchFamily="34" charset="0"/>
              </a:rPr>
              <a:t>Terapija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  <a:p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AB -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LPS,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klicono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štvo...delotvornost?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3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336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C:\Users\Isidora\Desktop\Five-Facts-about-E-coli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52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chemeClr val="bg1"/>
                </a:solidFill>
                <a:latin typeface="Berlin Sans FB" pitchFamily="34" charset="0"/>
              </a:rPr>
              <a:t>Escherichia coli</a:t>
            </a:r>
          </a:p>
        </p:txBody>
      </p:sp>
    </p:spTree>
    <p:extLst>
      <p:ext uri="{BB962C8B-B14F-4D97-AF65-F5344CB8AC3E}">
        <p14:creationId xmlns:p14="http://schemas.microsoft.com/office/powerpoint/2010/main" val="175302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18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011" y="212501"/>
            <a:ext cx="861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C000"/>
                </a:solidFill>
                <a:latin typeface="Berlin Sans FB" pitchFamily="34" charset="0"/>
              </a:rPr>
              <a:t>Oportunisti</a:t>
            </a:r>
            <a:r>
              <a:rPr lang="sr-Latn-RS" sz="2800" u="sng" dirty="0">
                <a:solidFill>
                  <a:srgbClr val="FFC000"/>
                </a:solidFill>
                <a:latin typeface="Berlin Sans FB" pitchFamily="34" charset="0"/>
              </a:rPr>
              <a:t>čki patogeni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 Endogene infekcije: cistitis, metritis, mastitis, septikemija...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Spoljašnja sredina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rgbClr val="FFC000"/>
              </a:solidFill>
              <a:latin typeface="Berlin Sans FB" pitchFamily="34" charset="0"/>
            </a:endParaRPr>
          </a:p>
          <a:p>
            <a:r>
              <a:rPr lang="sr-Latn-RS" sz="2800" u="sng" dirty="0">
                <a:solidFill>
                  <a:srgbClr val="FF0000"/>
                </a:solidFill>
                <a:latin typeface="Berlin Sans FB" pitchFamily="34" charset="0"/>
              </a:rPr>
              <a:t>Striktni patogeni </a:t>
            </a:r>
          </a:p>
          <a:p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GASTROENTERITIS</a:t>
            </a:r>
            <a:endParaRPr lang="sr-Latn-R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ETEC  </a:t>
            </a:r>
            <a:endParaRPr lang="sr-Latn-RS" sz="24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EPEC</a:t>
            </a:r>
            <a:endParaRPr lang="sr-Latn-RS" sz="24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EHEC </a:t>
            </a:r>
            <a:endParaRPr lang="sr-Latn-RS" sz="24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EIEC </a:t>
            </a:r>
            <a:endParaRPr lang="sr-Latn-RS" sz="24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EAggEC</a:t>
            </a:r>
            <a:endParaRPr lang="en-US" sz="2400" u="sng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4" y="4648200"/>
            <a:ext cx="8976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Mladi: neonatalne dijareje, kolibaciloza, koliseptikemija,  endotoksični šok</a:t>
            </a: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Odlučena prasad: edemska bolest</a:t>
            </a: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Odrasli: mastitis, MMA sindrom krmača, piometra i urinarne infekcije (kuje)</a:t>
            </a: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Živina: omfalitis, koliseptikemija, koligranulomatoza</a:t>
            </a:r>
          </a:p>
          <a:p>
            <a:endParaRPr lang="en-US" dirty="0"/>
          </a:p>
        </p:txBody>
      </p:sp>
      <p:pic>
        <p:nvPicPr>
          <p:cNvPr id="1026" name="Picture 2" descr="C:\Users\Isidora\Desktop\dg_lait_phot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01" y="1295400"/>
            <a:ext cx="4266899" cy="30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4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-33218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chemeClr val="bg1"/>
                </a:solidFill>
                <a:latin typeface="Berlin Sans FB" pitchFamily="34" charset="0"/>
              </a:rPr>
              <a:t>Podela</a:t>
            </a:r>
            <a:r>
              <a:rPr lang="en-US" sz="4400" u="sng" dirty="0">
                <a:solidFill>
                  <a:schemeClr val="bg1"/>
                </a:solidFill>
                <a:latin typeface="Berlin Sans FB" pitchFamily="34" charset="0"/>
              </a:rPr>
              <a:t> n</a:t>
            </a:r>
            <a:r>
              <a:rPr lang="sr-Latn-RS" sz="4400" u="sng" dirty="0">
                <a:solidFill>
                  <a:schemeClr val="bg1"/>
                </a:solidFill>
                <a:latin typeface="Berlin Sans FB" pitchFamily="34" charset="0"/>
              </a:rPr>
              <a:t>a osnovu patogenosti :</a:t>
            </a:r>
            <a:endParaRPr lang="en-US" sz="4400" u="sng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Berlin Sans FB" pitchFamily="34" charset="0"/>
            </a:endParaRPr>
          </a:p>
          <a:p>
            <a:pPr marL="457200" indent="-457200">
              <a:buAutoNum type="arabicPeriod"/>
            </a:pPr>
            <a:r>
              <a:rPr lang="en-US" sz="3600" dirty="0" err="1">
                <a:solidFill>
                  <a:srgbClr val="FFFF66"/>
                </a:solidFill>
                <a:latin typeface="Berlin Sans FB" pitchFamily="34" charset="0"/>
              </a:rPr>
              <a:t>Saprofitske</a:t>
            </a:r>
            <a:r>
              <a:rPr lang="en-US" sz="3600" dirty="0">
                <a:solidFill>
                  <a:srgbClr val="FFFF66"/>
                </a:solidFill>
                <a:latin typeface="Berlin Sans FB" pitchFamily="34" charset="0"/>
              </a:rPr>
              <a:t>, </a:t>
            </a:r>
            <a:r>
              <a:rPr lang="sr-Latn-RS" sz="3600" dirty="0">
                <a:solidFill>
                  <a:srgbClr val="FFFF66"/>
                </a:solidFill>
                <a:latin typeface="Berlin Sans FB" pitchFamily="34" charset="0"/>
              </a:rPr>
              <a:t>komensalne bakterije</a:t>
            </a:r>
          </a:p>
          <a:p>
            <a:r>
              <a:rPr lang="sr-Latn-RS" sz="2400" dirty="0">
                <a:solidFill>
                  <a:srgbClr val="FFFF00"/>
                </a:solidFill>
                <a:latin typeface="Berlin Sans FB" pitchFamily="34" charset="0"/>
              </a:rPr>
              <a:t> </a:t>
            </a:r>
            <a:endParaRPr lang="en-US" sz="2400" dirty="0">
              <a:solidFill>
                <a:srgbClr val="FFFF00"/>
              </a:solidFill>
              <a:latin typeface="Berlin Sans FB" pitchFamily="34" charset="0"/>
            </a:endParaRPr>
          </a:p>
          <a:p>
            <a:pPr lvl="0"/>
            <a:r>
              <a:rPr lang="sr-Latn-RS" sz="3600" dirty="0">
                <a:solidFill>
                  <a:srgbClr val="FFFF66"/>
                </a:solidFill>
                <a:latin typeface="Berlin Sans FB" pitchFamily="34" charset="0"/>
              </a:rPr>
              <a:t>2. Patogene bakterije</a:t>
            </a:r>
          </a:p>
          <a:p>
            <a:pPr lvl="0"/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   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- Salmonella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vrste, patogeni sojevi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Escherichia coli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i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Yersinia 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vrste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lvl="0"/>
            <a:r>
              <a:rPr lang="sr-Latn-RS" sz="3600" dirty="0">
                <a:solidFill>
                  <a:srgbClr val="FFFF66"/>
                </a:solidFill>
                <a:latin typeface="Berlin Sans FB" pitchFamily="34" charset="0"/>
              </a:rPr>
              <a:t>3. Oportunističk</a:t>
            </a:r>
            <a:r>
              <a:rPr lang="en-US" sz="3600" dirty="0">
                <a:solidFill>
                  <a:srgbClr val="FFFF66"/>
                </a:solidFill>
                <a:latin typeface="Berlin Sans FB" pitchFamily="34" charset="0"/>
              </a:rPr>
              <a:t>i</a:t>
            </a:r>
            <a:r>
              <a:rPr lang="sr-Latn-RS" sz="3600" dirty="0">
                <a:solidFill>
                  <a:srgbClr val="FFFF66"/>
                </a:solidFill>
                <a:latin typeface="Berlin Sans FB" pitchFamily="34" charset="0"/>
              </a:rPr>
              <a:t> patogene bakterije</a:t>
            </a:r>
          </a:p>
          <a:p>
            <a:pPr lvl="0" algn="just"/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   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oportunistički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sojevi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E. coli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Klebsiella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spp., 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Enterobacter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spp., 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Serratia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spp.,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Edwardsiella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spp.,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Citrobacter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spp.,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Morganella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spp.,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Shigella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 spp., itd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1026" name="Picture 2" descr="C:\Users\Isidora\Desktop\1-E-coli-f126fa63-2cf3-42d7-bbb4-90086f94f0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77073"/>
            <a:ext cx="2886075" cy="16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8149" y="617347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rlin Sans FB" pitchFamily="34" charset="0"/>
              </a:rPr>
              <a:t>KOLIFORMI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62987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itchFamily="34" charset="0"/>
              </a:rPr>
              <a:t>ENDOGENE INFEKCIJE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itchFamily="34" charset="0"/>
              </a:rPr>
              <a:t>EGZOGENE INFEKCIJE</a:t>
            </a:r>
          </a:p>
        </p:txBody>
      </p:sp>
    </p:spTree>
    <p:extLst>
      <p:ext uri="{BB962C8B-B14F-4D97-AF65-F5344CB8AC3E}">
        <p14:creationId xmlns:p14="http://schemas.microsoft.com/office/powerpoint/2010/main" val="33698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5380" y="225379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C000"/>
                </a:solidFill>
                <a:latin typeface="Berlin Sans FB" pitchFamily="34" charset="0"/>
              </a:rPr>
              <a:t>Morfološke osobine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380" y="8813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C000"/>
                </a:solidFill>
                <a:latin typeface="Berlin Sans FB" pitchFamily="34" charset="0"/>
              </a:rPr>
              <a:t>Kulturelne osobine</a:t>
            </a:r>
          </a:p>
        </p:txBody>
      </p:sp>
      <p:pic>
        <p:nvPicPr>
          <p:cNvPr id="5" name="Picture 4" descr="C:\Users\Isidora\Desktop\novi praktikum\slike praktikum\Kolonije\laktoza + E coli na MacConkey agar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163712"/>
            <a:ext cx="5076825" cy="2352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2863265"/>
            <a:ext cx="1059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Kapsula (neki)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Adhezivne pile ili fimbrije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Alfa i beta hemolizini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Enterotoksin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Siderofore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>
                    <a:lumMod val="95000"/>
                  </a:schemeClr>
                </a:solidFill>
                <a:latin typeface="Berlin Sans FB" pitchFamily="34" charset="0"/>
              </a:rPr>
              <a:t>Endotoksin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7843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C000"/>
                </a:solidFill>
                <a:latin typeface="Berlin Sans FB" pitchFamily="34" charset="0"/>
              </a:rPr>
              <a:t>Faktori virulencije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C000"/>
                </a:solidFill>
                <a:latin typeface="Berlin Sans FB" pitchFamily="34" charset="0"/>
              </a:rPr>
              <a:t>Materijal za pregled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17" y="6172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C000"/>
                </a:solidFill>
                <a:latin typeface="Berlin Sans FB" pitchFamily="34" charset="0"/>
              </a:rPr>
              <a:t>Terapija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17" y="56489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C000"/>
                </a:solidFill>
                <a:latin typeface="Berlin Sans FB" pitchFamily="34" charset="0"/>
              </a:rPr>
              <a:t>Dijagnoza</a:t>
            </a:r>
          </a:p>
        </p:txBody>
      </p:sp>
    </p:spTree>
    <p:extLst>
      <p:ext uri="{BB962C8B-B14F-4D97-AF65-F5344CB8AC3E}">
        <p14:creationId xmlns:p14="http://schemas.microsoft.com/office/powerpoint/2010/main" val="338312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6735"/>
            <a:ext cx="4876800" cy="36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76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i="1" dirty="0">
                <a:solidFill>
                  <a:schemeClr val="bg1"/>
                </a:solidFill>
                <a:latin typeface="Berlin Sans FB" pitchFamily="34" charset="0"/>
              </a:rPr>
              <a:t>Yersinia</a:t>
            </a:r>
            <a:r>
              <a:rPr lang="sr-Latn-RS" sz="5400" dirty="0">
                <a:solidFill>
                  <a:schemeClr val="bg1"/>
                </a:solidFill>
                <a:latin typeface="Berlin Sans FB" pitchFamily="34" charset="0"/>
              </a:rPr>
              <a:t> spp.</a:t>
            </a:r>
            <a:endParaRPr lang="en-US" sz="5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992" y="1461184"/>
            <a:ext cx="457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Y. </a:t>
            </a:r>
            <a:r>
              <a:rPr lang="en-US" sz="3200" i="1" dirty="0">
                <a:solidFill>
                  <a:schemeClr val="bg1"/>
                </a:solidFill>
                <a:latin typeface="Berlin Sans FB" pitchFamily="34" charset="0"/>
              </a:rPr>
              <a:t>e</a:t>
            </a:r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nterocolitica  </a:t>
            </a:r>
            <a:endParaRPr lang="en-US" sz="3200" i="1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- ljudi – enterokolit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is</a:t>
            </a: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- životinje – latentn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o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generalizovano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enterokolitis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	</a:t>
            </a:r>
            <a:r>
              <a:rPr lang="sr-Latn-RS" dirty="0">
                <a:solidFill>
                  <a:schemeClr val="bg1"/>
                </a:solidFill>
                <a:latin typeface="Berlin Sans FB" pitchFamily="34" charset="0"/>
              </a:rPr>
              <a:t>		                                  			      		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Y. </a:t>
            </a:r>
            <a:r>
              <a:rPr lang="en-US" sz="3200" i="1" dirty="0">
                <a:solidFill>
                  <a:schemeClr val="bg1"/>
                </a:solidFill>
                <a:latin typeface="Berlin Sans FB" pitchFamily="34" charset="0"/>
              </a:rPr>
              <a:t>p</a:t>
            </a:r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seudotuberculosis</a:t>
            </a:r>
            <a:endParaRPr lang="en-US" sz="3200" i="1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ljudi – mezenterijalni limfadentis, ileitis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septikemija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ovce – orhitis, epididimitis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glodari – pseudotuberkuloza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europe-black-de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78" y="4367357"/>
            <a:ext cx="3276600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Symptomsplaguetypes6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7106"/>
            <a:ext cx="650965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fsc2x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357"/>
            <a:ext cx="3352799" cy="25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376"/>
            <a:ext cx="1074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i="1" dirty="0">
                <a:solidFill>
                  <a:schemeClr val="bg1"/>
                </a:solidFill>
                <a:latin typeface="Berlin Sans FB" pitchFamily="34" charset="0"/>
              </a:rPr>
              <a:t>Y. </a:t>
            </a:r>
            <a:r>
              <a:rPr lang="sr-Latn-RS" sz="3200" i="1" dirty="0">
                <a:solidFill>
                  <a:schemeClr val="bg1"/>
                </a:solidFill>
                <a:latin typeface="Berlin Sans FB" pitchFamily="34" charset="0"/>
              </a:rPr>
              <a:t>pestis</a:t>
            </a:r>
            <a:r>
              <a:rPr lang="sr-Latn-RS" sz="3600" i="1" dirty="0">
                <a:solidFill>
                  <a:schemeClr val="bg1"/>
                </a:solidFill>
                <a:latin typeface="Berlin Sans FB" pitchFamily="34" charset="0"/>
              </a:rPr>
              <a:t>  </a:t>
            </a:r>
            <a:endParaRPr lang="en-US" sz="3600" i="1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ljudi – kuga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Tx/>
              <a:buChar char="-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mačke – submandibularni limfadenitis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			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sz="2400" dirty="0"/>
          </a:p>
        </p:txBody>
      </p:sp>
      <p:pic>
        <p:nvPicPr>
          <p:cNvPr id="1026" name="Picture 2" descr="C:\Users\Isidor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376"/>
            <a:ext cx="2463614" cy="14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63" y="1497107"/>
            <a:ext cx="2605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sidora\Desktop\possible_cat_flea_shutterstock_14968607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16" y="1074194"/>
            <a:ext cx="1600201" cy="10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D9BB3D-4858-0066-D513-275758309B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89" y="3687268"/>
            <a:ext cx="2804191" cy="167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084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927" y="0"/>
            <a:ext cx="9150927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6927" y="762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dirty="0">
                <a:latin typeface="Berlin Sans FB" pitchFamily="34" charset="0"/>
              </a:rPr>
              <a:t>	</a:t>
            </a:r>
            <a:r>
              <a:rPr lang="sr-Latn-RS" sz="3200" u="sng" dirty="0">
                <a:solidFill>
                  <a:srgbClr val="00FF99"/>
                </a:solidFill>
                <a:latin typeface="Berlin Sans FB" pitchFamily="34" charset="0"/>
              </a:rPr>
              <a:t>Oportunističke bakterije iz familije </a:t>
            </a:r>
            <a:r>
              <a:rPr lang="sr-Latn-RS" sz="3200" i="1" u="sng" dirty="0">
                <a:solidFill>
                  <a:srgbClr val="00FF99"/>
                </a:solidFill>
                <a:latin typeface="Berlin Sans FB" pitchFamily="34" charset="0"/>
              </a:rPr>
              <a:t>Enterobacteriaceae </a:t>
            </a:r>
          </a:p>
          <a:p>
            <a:endParaRPr lang="sr-Latn-RS" sz="2800" i="1" u="sng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  <a:p>
            <a:endParaRPr lang="en-US" sz="2400" dirty="0"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Klebsiella pneumoniae</a:t>
            </a:r>
            <a:endParaRPr lang="sr-Latn-RS" sz="3200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>
                <a:solidFill>
                  <a:schemeClr val="bg2"/>
                </a:solidFill>
                <a:latin typeface="Berlin Sans FB" pitchFamily="34" charset="0"/>
              </a:rPr>
              <a:t>Enterobacter spp.</a:t>
            </a:r>
            <a:r>
              <a:rPr lang="en-US" sz="3200" dirty="0">
                <a:solidFill>
                  <a:schemeClr val="bg2"/>
                </a:solidFill>
                <a:latin typeface="Berlin Sans FB" pitchFamily="34" charset="0"/>
              </a:rPr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u="sng" dirty="0">
                <a:solidFill>
                  <a:schemeClr val="bg2"/>
                </a:solidFill>
                <a:latin typeface="Berlin Sans FB" pitchFamily="34" charset="0"/>
              </a:rPr>
              <a:t>Proteus vulgaris</a:t>
            </a:r>
            <a:endParaRPr lang="sr-Latn-RS" sz="3200" u="sng" dirty="0">
              <a:solidFill>
                <a:schemeClr val="bg2"/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u="sng" dirty="0">
                <a:solidFill>
                  <a:schemeClr val="bg2"/>
                </a:solidFill>
                <a:latin typeface="Berlin Sans FB" pitchFamily="34" charset="0"/>
              </a:rPr>
              <a:t>Proteus mirabilis</a:t>
            </a:r>
            <a:endParaRPr lang="sr-Latn-RS" sz="3200" u="sng" dirty="0">
              <a:solidFill>
                <a:schemeClr val="bg2"/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>
                <a:solidFill>
                  <a:schemeClr val="bg2"/>
                </a:solidFill>
                <a:latin typeface="Berlin Sans FB" pitchFamily="34" charset="0"/>
              </a:rPr>
              <a:t>Serratia marcescens			</a:t>
            </a:r>
            <a:endParaRPr lang="en-US" sz="3200" dirty="0">
              <a:solidFill>
                <a:schemeClr val="bg2"/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>
                <a:solidFill>
                  <a:schemeClr val="bg2"/>
                </a:solidFill>
                <a:latin typeface="Berlin Sans FB" pitchFamily="34" charset="0"/>
              </a:rPr>
              <a:t>Edwardsiella tarda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>
                <a:solidFill>
                  <a:schemeClr val="bg2"/>
                </a:solidFill>
                <a:latin typeface="Berlin Sans FB" pitchFamily="34" charset="0"/>
              </a:rPr>
              <a:t>Citrobacter diversus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>
                <a:solidFill>
                  <a:schemeClr val="bg2"/>
                </a:solidFill>
                <a:latin typeface="Berlin Sans FB" pitchFamily="34" charset="0"/>
              </a:rPr>
              <a:t>Morganella morgani 	</a:t>
            </a:r>
            <a:endParaRPr lang="en-US" sz="3200" dirty="0">
              <a:solidFill>
                <a:schemeClr val="bg2"/>
              </a:solidFill>
              <a:latin typeface="Berlin Sans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i="1" dirty="0">
                <a:solidFill>
                  <a:schemeClr val="bg2"/>
                </a:solidFill>
                <a:latin typeface="Berlin Sans FB" pitchFamily="34" charset="0"/>
              </a:rPr>
              <a:t>Shigella dysenteriae </a:t>
            </a:r>
            <a:r>
              <a:rPr lang="sr-Latn-RS" sz="2000" b="1" i="1" dirty="0"/>
              <a:t>	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5080D-31AB-EECE-54AA-6CF94EC0018A}"/>
              </a:ext>
            </a:extLst>
          </p:cNvPr>
          <p:cNvSpPr txBox="1"/>
          <p:nvPr/>
        </p:nvSpPr>
        <p:spPr>
          <a:xfrm>
            <a:off x="5486400" y="31058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2"/>
                </a:solidFill>
              </a:rPr>
              <a:t>Enterobacterales, ali ne više </a:t>
            </a:r>
            <a:r>
              <a:rPr lang="sr-Latn-RS" i="1" dirty="0">
                <a:solidFill>
                  <a:schemeClr val="bg2"/>
                </a:solidFill>
              </a:rPr>
              <a:t>Enterobacteriaceae</a:t>
            </a:r>
            <a:endParaRPr lang="en-US" i="1" dirty="0">
              <a:solidFill>
                <a:schemeClr val="bg2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FEABB8-F58B-9A65-E1B8-4E23A8457A1A}"/>
              </a:ext>
            </a:extLst>
          </p:cNvPr>
          <p:cNvCxnSpPr>
            <a:cxnSpLocks/>
          </p:cNvCxnSpPr>
          <p:nvPr/>
        </p:nvCxnSpPr>
        <p:spPr>
          <a:xfrm flipV="1">
            <a:off x="3657600" y="3428999"/>
            <a:ext cx="60960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7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" y="86380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66"/>
                </a:solidFill>
                <a:latin typeface="Berlin Sans FB" pitchFamily="34" charset="0"/>
              </a:rPr>
              <a:t>Morfolo</a:t>
            </a:r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ške i tinktorijalne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5" y="630382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rgbClr val="FF0066"/>
                </a:solidFill>
                <a:latin typeface="Berlin Sans FB" pitchFamily="34" charset="0"/>
              </a:rPr>
              <a:t>Gram- negativne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bakterije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Bacilaran ili kokobacilaran oblik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Asporogene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55" y="1738378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Kulturelne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" y="2420541"/>
            <a:ext cx="897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Brzorastuće bakterije, nisu nutritivno zahtevn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e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(hranljivi agar, krvni agar)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DIFERENCIJALNE HP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7" name="Picture 2" descr="C:\Users\Isidora\Desktop\prsktikum slike\bakteriologija slike\Kolonije\Razlika laktoza pozitivnih i negativnih -MacConke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8" b="93352" l="6853" r="90102">
                        <a14:foregroundMark x1="27157" y1="12465" x2="43401" y2="7756"/>
                        <a14:foregroundMark x1="43401" y1="7756" x2="44162" y2="7756"/>
                        <a14:foregroundMark x1="88832" y1="40997" x2="90102" y2="59003"/>
                        <a14:foregroundMark x1="63959" y1="90582" x2="79442" y2="81163"/>
                        <a14:foregroundMark x1="79442" y1="81163" x2="79949" y2="80332"/>
                        <a14:foregroundMark x1="11168" y1="34072" x2="9137" y2="52632"/>
                        <a14:foregroundMark x1="9137" y1="52632" x2="14975" y2="71745"/>
                        <a14:foregroundMark x1="14975" y1="71745" x2="24873" y2="85319"/>
                        <a14:foregroundMark x1="24873" y1="85319" x2="56853" y2="93352"/>
                        <a14:foregroundMark x1="56853" y1="93352" x2="58883" y2="92798"/>
                        <a14:foregroundMark x1="6853" y1="48753" x2="8122" y2="36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9109"/>
            <a:ext cx="3226898" cy="26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.slidesharecdn.com/copyofrevision2014-140501141600-phpapp02/95/revision-2014-61-638.jpg?cb=1398972082"/>
          <p:cNvPicPr>
            <a:picLocks noChangeAspect="1" noChangeArrowheads="1"/>
          </p:cNvPicPr>
          <p:nvPr/>
        </p:nvPicPr>
        <p:blipFill>
          <a:blip r:embed="rId4" cstate="print"/>
          <a:srcRect l="17555" t="21712" r="19749"/>
          <a:stretch>
            <a:fillRect/>
          </a:stretch>
        </p:blipFill>
        <p:spPr bwMode="auto">
          <a:xfrm>
            <a:off x="6560355" y="2887186"/>
            <a:ext cx="2507444" cy="2461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http://www.fda.gov/ucm/groups/fdagov-public/documents/image/ucm330255.jpg"/>
          <p:cNvPicPr>
            <a:picLocks noChangeAspect="1" noChangeArrowheads="1"/>
          </p:cNvPicPr>
          <p:nvPr/>
        </p:nvPicPr>
        <p:blipFill>
          <a:blip r:embed="rId5" cstate="print"/>
          <a:srcRect l="2941" r="5882"/>
          <a:stretch>
            <a:fillRect/>
          </a:stretch>
        </p:blipFill>
        <p:spPr bwMode="auto">
          <a:xfrm>
            <a:off x="3657600" y="2796608"/>
            <a:ext cx="2743200" cy="2770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48200" y="5631893"/>
            <a:ext cx="5943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Proteus</a:t>
            </a:r>
            <a:r>
              <a:rPr lang="sr-Latn-RS" sz="20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000" dirty="0">
                <a:solidFill>
                  <a:schemeClr val="bg1"/>
                </a:solidFill>
                <a:latin typeface="Berlin Sans FB" pitchFamily="34" charset="0"/>
              </a:rPr>
              <a:t>sp.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 -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rojenje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E. coli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hemolizini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sz="2000" i="1" dirty="0" err="1">
                <a:solidFill>
                  <a:schemeClr val="bg1"/>
                </a:solidFill>
                <a:latin typeface="Berlin Sans FB" pitchFamily="34" charset="0"/>
              </a:rPr>
              <a:t>Klebsiella</a:t>
            </a:r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Berlin Sans FB" pitchFamily="34" charset="0"/>
              </a:rPr>
              <a:t>pneumoniae</a:t>
            </a:r>
            <a:r>
              <a:rPr lang="en-US" sz="20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sluzave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kolonije</a:t>
            </a:r>
            <a:endParaRPr lang="en-US" sz="2000" i="1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31978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MacConkey agar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15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1" y="0"/>
            <a:ext cx="3810000" cy="2459410"/>
          </a:xfrm>
          <a:prstGeom prst="rect">
            <a:avLst/>
          </a:prstGeom>
          <a:noFill/>
        </p:spPr>
      </p:pic>
      <p:pic>
        <p:nvPicPr>
          <p:cNvPr id="14" name="Picture 2" descr="https://encrypted-tbn1.gstatic.com/images?q=tbn:ANd9GcQMZ5ZrEASzIQsXP7l6YL3czsqVhalAmoMY5agZQZkp4656g2ne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0770" y="0"/>
            <a:ext cx="1847916" cy="1229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11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636" y="1125141"/>
            <a:ext cx="90331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Sve su asporogene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Pokretljivost i prisustvo kaspule se razlikuju od vrste do vrste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Fakultativno anaerobne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4" y="13855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rgbClr val="FFFF66"/>
                </a:solidFill>
                <a:latin typeface="Berlin Sans FB" pitchFamily="34" charset="0"/>
              </a:rPr>
              <a:t>Fiziološke i biohemijske osobine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5028" y="227980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ve fermentišu glukozu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ve redukuju nitrate u nitrite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K+, </a:t>
            </a:r>
            <a:r>
              <a:rPr lang="en-US" sz="2400" dirty="0">
                <a:solidFill>
                  <a:srgbClr val="FFC000"/>
                </a:solidFill>
                <a:latin typeface="Berlin Sans FB" pitchFamily="34" charset="0"/>
              </a:rPr>
              <a:t>O-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razlikovanje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Enterobacteriaceae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 od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Gram - negativn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ih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štapićast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ih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bakterij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a (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npr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rodovi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Vibrio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Pasteurella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Pseud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o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monas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sr-Latn-RS" sz="2400" i="1" dirty="0">
                <a:solidFill>
                  <a:schemeClr val="bg1"/>
                </a:solidFill>
                <a:latin typeface="Berlin Sans FB" pitchFamily="34" charset="0"/>
              </a:rPr>
              <a:t>Haemophilus</a:t>
            </a:r>
            <a:r>
              <a:rPr lang="sr-Latn-R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))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BA94C-19A7-E8F7-AA48-DA37F39A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95800"/>
            <a:ext cx="3733800" cy="2101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16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251" y="73556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Klasi</a:t>
            </a:r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čne metode (morfološke, tinktorijalne, kulturelne, bh)</a:t>
            </a:r>
          </a:p>
          <a:p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Imunološke</a:t>
            </a:r>
          </a:p>
          <a:p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Molekularne</a:t>
            </a:r>
          </a:p>
          <a:p>
            <a:pPr algn="ctr"/>
            <a:endParaRPr lang="sr-Latn-RS" sz="28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" y="13855"/>
            <a:ext cx="78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FF66"/>
                </a:solidFill>
                <a:latin typeface="Berlin Sans FB" pitchFamily="34" charset="0"/>
              </a:rPr>
              <a:t>Dijagnoza</a:t>
            </a:r>
            <a:endParaRPr lang="en-US" sz="28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251" y="3296491"/>
            <a:ext cx="943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A</a:t>
            </a:r>
            <a:r>
              <a:rPr lang="sr-Latn-RS" sz="2800" dirty="0">
                <a:solidFill>
                  <a:schemeClr val="bg1"/>
                </a:solidFill>
                <a:latin typeface="Berlin Sans FB" pitchFamily="34" charset="0"/>
              </a:rPr>
              <a:t>utomatski identifikacioni sistemi</a:t>
            </a:r>
            <a:endParaRPr lang="en-US" dirty="0"/>
          </a:p>
        </p:txBody>
      </p:sp>
      <p:pic>
        <p:nvPicPr>
          <p:cNvPr id="6" name="Picture 2" descr="C:\Users\Isidora\Desktop\1200px-IMViC_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4514"/>
            <a:ext cx="5402353" cy="19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F4F589-DBCE-A3C1-BE97-E25F90B6460A}"/>
              </a:ext>
            </a:extLst>
          </p:cNvPr>
          <p:cNvSpPr txBox="1"/>
          <p:nvPr/>
        </p:nvSpPr>
        <p:spPr>
          <a:xfrm>
            <a:off x="146251" y="5249485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008080"/>
                </a:highlight>
                <a:latin typeface="Berlin Sans FB" pitchFamily="34" charset="0"/>
              </a:rPr>
              <a:t>D</a:t>
            </a:r>
            <a:r>
              <a:rPr lang="sr-Latn-RS" sz="2400" dirty="0">
                <a:solidFill>
                  <a:schemeClr val="bg1"/>
                </a:solidFill>
                <a:highlight>
                  <a:srgbClr val="008080"/>
                </a:highlight>
                <a:latin typeface="Berlin Sans FB" pitchFamily="34" charset="0"/>
              </a:rPr>
              <a:t>okazivanje prisustva enteropatogenih vrsta </a:t>
            </a:r>
            <a:r>
              <a:rPr lang="sr-Latn-RS" sz="2400" i="1" dirty="0">
                <a:solidFill>
                  <a:schemeClr val="bg1"/>
                </a:solidFill>
                <a:highlight>
                  <a:srgbClr val="008080"/>
                </a:highlight>
                <a:latin typeface="Berlin Sans FB" pitchFamily="34" charset="0"/>
              </a:rPr>
              <a:t>Salmonella</a:t>
            </a:r>
            <a:r>
              <a:rPr lang="sr-Latn-RS" sz="2400" dirty="0">
                <a:solidFill>
                  <a:schemeClr val="bg1"/>
                </a:solidFill>
                <a:highlight>
                  <a:srgbClr val="008080"/>
                </a:highlight>
                <a:latin typeface="Berlin Sans FB" pitchFamily="34" charset="0"/>
              </a:rPr>
              <a:t>, </a:t>
            </a:r>
            <a:r>
              <a:rPr lang="sr-Latn-RS" sz="2400" i="1" dirty="0">
                <a:solidFill>
                  <a:schemeClr val="bg1"/>
                </a:solidFill>
                <a:highlight>
                  <a:srgbClr val="008080"/>
                </a:highlight>
                <a:latin typeface="Berlin Sans FB" pitchFamily="34" charset="0"/>
              </a:rPr>
              <a:t>Yersinia</a:t>
            </a:r>
            <a:r>
              <a:rPr lang="sr-Latn-RS" sz="2400" dirty="0">
                <a:solidFill>
                  <a:schemeClr val="bg1"/>
                </a:solidFill>
                <a:highlight>
                  <a:srgbClr val="008080"/>
                </a:highlight>
                <a:latin typeface="Berlin Sans FB" pitchFamily="34" charset="0"/>
              </a:rPr>
              <a:t> ili različitih sojeva </a:t>
            </a:r>
            <a:r>
              <a:rPr lang="sr-Latn-RS" sz="2400" i="1" dirty="0">
                <a:solidFill>
                  <a:schemeClr val="bg1"/>
                </a:solidFill>
                <a:highlight>
                  <a:srgbClr val="008080"/>
                </a:highlight>
                <a:latin typeface="Berlin Sans FB" pitchFamily="34" charset="0"/>
              </a:rPr>
              <a:t>Escherichia coli</a:t>
            </a:r>
            <a:endParaRPr lang="en-US" sz="2400" dirty="0">
              <a:solidFill>
                <a:schemeClr val="bg1"/>
              </a:solidFill>
              <a:highlight>
                <a:srgbClr val="008080"/>
              </a:highlight>
              <a:latin typeface="Berlin Sans FB" pitchFamily="34" charset="0"/>
            </a:endParaRPr>
          </a:p>
          <a:p>
            <a:pPr algn="ctr"/>
            <a:r>
              <a:rPr lang="en-US" sz="2400" dirty="0">
                <a:solidFill>
                  <a:srgbClr val="00FF99"/>
                </a:solidFill>
                <a:latin typeface="Berlin Sans FB" pitchFamily="34" charset="0"/>
              </a:rPr>
              <a:t>P</a:t>
            </a:r>
            <a:r>
              <a:rPr lang="sr-Latn-RS" sz="2400" dirty="0">
                <a:solidFill>
                  <a:srgbClr val="00FF99"/>
                </a:solidFill>
                <a:latin typeface="Berlin Sans FB" pitchFamily="34" charset="0"/>
              </a:rPr>
              <a:t>arenhimatozn</a:t>
            </a:r>
            <a:r>
              <a:rPr lang="en-US" sz="2400" dirty="0" err="1">
                <a:solidFill>
                  <a:srgbClr val="00FF99"/>
                </a:solidFill>
                <a:latin typeface="Berlin Sans FB" pitchFamily="34" charset="0"/>
              </a:rPr>
              <a:t>i</a:t>
            </a:r>
            <a:r>
              <a:rPr lang="sr-Latn-RS" sz="2400" dirty="0">
                <a:solidFill>
                  <a:srgbClr val="00FF99"/>
                </a:solidFill>
                <a:latin typeface="Berlin Sans FB" pitchFamily="34" charset="0"/>
              </a:rPr>
              <a:t> organ</a:t>
            </a:r>
            <a:r>
              <a:rPr lang="en-US" sz="2400" dirty="0" err="1">
                <a:solidFill>
                  <a:srgbClr val="00FF99"/>
                </a:solidFill>
                <a:latin typeface="Berlin Sans FB" pitchFamily="34" charset="0"/>
              </a:rPr>
              <a:t>i</a:t>
            </a:r>
            <a:r>
              <a:rPr lang="sr-Latn-RS" sz="2400" dirty="0">
                <a:solidFill>
                  <a:srgbClr val="00FF99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rgbClr val="00FF99"/>
                </a:solidFill>
                <a:latin typeface="Berlin Sans FB" pitchFamily="34" charset="0"/>
              </a:rPr>
              <a:t>krv</a:t>
            </a:r>
            <a:r>
              <a:rPr lang="sr-Latn-RS" sz="2400" dirty="0">
                <a:solidFill>
                  <a:srgbClr val="00FF99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rgbClr val="00FF99"/>
                </a:solidFill>
                <a:latin typeface="Berlin Sans FB" pitchFamily="34" charset="0"/>
              </a:rPr>
              <a:t>urin</a:t>
            </a:r>
            <a:r>
              <a:rPr lang="en-US" sz="2400" dirty="0">
                <a:solidFill>
                  <a:srgbClr val="00FF99"/>
                </a:solidFill>
                <a:latin typeface="Berlin Sans FB" pitchFamily="34" charset="0"/>
              </a:rPr>
              <a:t> – ne </a:t>
            </a:r>
            <a:r>
              <a:rPr lang="en-US" sz="2400" dirty="0" err="1">
                <a:solidFill>
                  <a:srgbClr val="00FF99"/>
                </a:solidFill>
                <a:latin typeface="Berlin Sans FB" pitchFamily="34" charset="0"/>
              </a:rPr>
              <a:t>dokazuje</a:t>
            </a:r>
            <a:r>
              <a:rPr lang="en-US" sz="2400" dirty="0">
                <a:solidFill>
                  <a:srgbClr val="00FF99"/>
                </a:solidFill>
                <a:latin typeface="Berlin Sans FB" pitchFamily="34" charset="0"/>
              </a:rPr>
              <a:t> se </a:t>
            </a:r>
            <a:r>
              <a:rPr lang="en-US" sz="2400" dirty="0" err="1">
                <a:solidFill>
                  <a:srgbClr val="00FF99"/>
                </a:solidFill>
                <a:latin typeface="Berlin Sans FB" pitchFamily="34" charset="0"/>
              </a:rPr>
              <a:t>patogenost</a:t>
            </a:r>
            <a:r>
              <a:rPr lang="sr-Latn-RS" sz="2400" dirty="0">
                <a:solidFill>
                  <a:srgbClr val="00FF99"/>
                </a:solidFill>
                <a:latin typeface="Berlin Sans FB" pitchFamily="34" charset="0"/>
              </a:rPr>
              <a:t>!!!</a:t>
            </a:r>
            <a:endParaRPr lang="en-US" sz="2400" dirty="0">
              <a:solidFill>
                <a:srgbClr val="00FF99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6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43056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>
                <a:solidFill>
                  <a:srgbClr val="FFFF66"/>
                </a:solidFill>
                <a:latin typeface="Berlin Sans FB" pitchFamily="34" charset="0"/>
              </a:rPr>
              <a:t>MIKROBIOM</a:t>
            </a:r>
            <a:endParaRPr lang="en-US" sz="3600" u="sng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pic>
        <p:nvPicPr>
          <p:cNvPr id="4" name="Picture 3" descr="C:\Users\Isidora\Desktop\439210_1_En_1_Fig1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6" y="1302103"/>
            <a:ext cx="7066228" cy="47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pic>
        <p:nvPicPr>
          <p:cNvPr id="3" name="Picture 2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" y="-2159"/>
            <a:ext cx="9144001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053216" y="2237509"/>
            <a:ext cx="794296" cy="792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74290" y="5091656"/>
            <a:ext cx="166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Aggression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635" y="4553516"/>
            <a:ext cx="169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Anxiety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4290" y="3139765"/>
            <a:ext cx="178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Partner selection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8573" y="3029589"/>
            <a:ext cx="255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Alzheimer's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6003" y="3999518"/>
            <a:ext cx="181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</a:t>
            </a:r>
            <a:r>
              <a:rPr lang="en-US" dirty="0" err="1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utism</a:t>
            </a:r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 spectrum disorder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1324" y="5667279"/>
            <a:ext cx="169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Parkinson's disease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9473" y="3593161"/>
            <a:ext cx="107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Aging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5" name="Picture 2" descr="C:\Users\Isidora\Desktop\gut-brain-connection-concept-enteric-nervous-system-human-body-small-large-intestine-signals-to-digestive-tract-male-228296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25" y="3462931"/>
            <a:ext cx="1746503" cy="25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11732" y="6327618"/>
            <a:ext cx="167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Behavior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4323" y="6373785"/>
            <a:ext cx="194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Deppresion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8204" y="5690460"/>
            <a:ext cx="232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M</a:t>
            </a:r>
            <a:r>
              <a:rPr lang="en-US" dirty="0" err="1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ultiple</a:t>
            </a:r>
            <a:r>
              <a:rPr lang="en-U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 sclerosis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5098319"/>
            <a:ext cx="210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Stroke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074" name="Picture 2" descr="C:\Users\Isidora\Desktop\drosophila_melanoga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2237509"/>
            <a:ext cx="953595" cy="9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5DD23D-946D-1792-1EF7-F84B1E846FCA}"/>
              </a:ext>
            </a:extLst>
          </p:cNvPr>
          <p:cNvSpPr txBox="1"/>
          <p:nvPr/>
        </p:nvSpPr>
        <p:spPr>
          <a:xfrm>
            <a:off x="457200" y="3398921"/>
            <a:ext cx="364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00FF99"/>
                </a:solidFill>
                <a:latin typeface="Berlin Sans FB" panose="020E0602020502020306" pitchFamily="34" charset="0"/>
              </a:rPr>
              <a:t>Gut – brain axis</a:t>
            </a:r>
          </a:p>
          <a:p>
            <a:r>
              <a:rPr lang="sr-Latn-RS" sz="2800" dirty="0">
                <a:solidFill>
                  <a:srgbClr val="00FF99"/>
                </a:solidFill>
                <a:latin typeface="Berlin Sans FB" panose="020E0602020502020306" pitchFamily="34" charset="0"/>
              </a:rPr>
              <a:t>Gut – skin axis</a:t>
            </a:r>
          </a:p>
          <a:p>
            <a:r>
              <a:rPr lang="sr-Latn-RS" sz="2800" dirty="0">
                <a:solidFill>
                  <a:srgbClr val="00FF99"/>
                </a:solidFill>
                <a:latin typeface="Berlin Sans FB" panose="020E0602020502020306" pitchFamily="34" charset="0"/>
              </a:rPr>
              <a:t>Gut - .... axis</a:t>
            </a:r>
            <a:endParaRPr lang="en-US" sz="2800" dirty="0">
              <a:solidFill>
                <a:srgbClr val="00FF99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erlin Sans FB" pitchFamily="34" charset="0"/>
            </a:endParaRPr>
          </a:p>
        </p:txBody>
      </p:sp>
      <p:pic>
        <p:nvPicPr>
          <p:cNvPr id="6" name="Picture 2" descr="C:\Users\Isidora\Desktop\microbiome-o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62" y="457200"/>
            <a:ext cx="3062786" cy="20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sidora\Desktop\f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" y="609600"/>
            <a:ext cx="2362200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06639" y="1402314"/>
            <a:ext cx="38384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89093" y="1406588"/>
            <a:ext cx="32385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5" descr="C:\Users\Isidora\Desktop\Health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5" y="609600"/>
            <a:ext cx="2657383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Isidora\Desktop\UntitledNM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2" y="3090803"/>
            <a:ext cx="8361386" cy="37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1528488102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295778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000" i="1" dirty="0">
                <a:solidFill>
                  <a:schemeClr val="bg1"/>
                </a:solidFill>
                <a:latin typeface="Berlin Sans FB" pitchFamily="34" charset="0"/>
              </a:rPr>
              <a:t>Salmonella</a:t>
            </a:r>
            <a:r>
              <a:rPr lang="sr-Latn-RS" sz="6000" dirty="0">
                <a:solidFill>
                  <a:schemeClr val="bg1"/>
                </a:solidFill>
                <a:latin typeface="Berlin Sans FB" pitchFamily="34" charset="0"/>
              </a:rPr>
              <a:t>  spp.</a:t>
            </a:r>
            <a:endParaRPr lang="en-US" sz="60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1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7098</TotalTime>
  <Words>992</Words>
  <Application>Microsoft Office PowerPoint</Application>
  <PresentationFormat>On-screen Show (4:3)</PresentationFormat>
  <Paragraphs>220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Adobe Gothic Std B</vt:lpstr>
      <vt:lpstr>Arial</vt:lpstr>
      <vt:lpstr>Berlin Sans FB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76</cp:revision>
  <dcterms:created xsi:type="dcterms:W3CDTF">2006-08-16T00:00:00Z</dcterms:created>
  <dcterms:modified xsi:type="dcterms:W3CDTF">2026-04-04T11:17:57Z</dcterms:modified>
</cp:coreProperties>
</file>