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jpg-or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58" r:id="rId3"/>
    <p:sldId id="292" r:id="rId4"/>
    <p:sldId id="293" r:id="rId5"/>
    <p:sldId id="259" r:id="rId6"/>
    <p:sldId id="267" r:id="rId7"/>
    <p:sldId id="269" r:id="rId8"/>
    <p:sldId id="273" r:id="rId9"/>
    <p:sldId id="289" r:id="rId10"/>
    <p:sldId id="260" r:id="rId11"/>
    <p:sldId id="261" r:id="rId12"/>
    <p:sldId id="266" r:id="rId13"/>
    <p:sldId id="262" r:id="rId14"/>
    <p:sldId id="270" r:id="rId15"/>
    <p:sldId id="272" r:id="rId16"/>
    <p:sldId id="265" r:id="rId17"/>
    <p:sldId id="290" r:id="rId18"/>
    <p:sldId id="287" r:id="rId19"/>
    <p:sldId id="291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6" r:id="rId31"/>
    <p:sldId id="285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D60093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4660"/>
  </p:normalViewPr>
  <p:slideViewPr>
    <p:cSldViewPr>
      <p:cViewPr varScale="1">
        <p:scale>
          <a:sx n="78" d="100"/>
          <a:sy n="78" d="100"/>
        </p:scale>
        <p:origin x="1598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2.pn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eg"/><Relationship Id="rId3" Type="http://schemas.openxmlformats.org/officeDocument/2006/relationships/image" Target="../media/image44.jpeg"/><Relationship Id="rId7" Type="http://schemas.openxmlformats.org/officeDocument/2006/relationships/image" Target="../media/image48.jpeg"/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5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2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-or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8DC4981-E689-48F2-AE4A-60D93BF4B11D}"/>
              </a:ext>
            </a:extLst>
          </p:cNvPr>
          <p:cNvSpPr/>
          <p:nvPr/>
        </p:nvSpPr>
        <p:spPr>
          <a:xfrm>
            <a:off x="0" y="-32098"/>
            <a:ext cx="9144000" cy="689009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1AC36AA-F234-5777-EF53-5B8926BB9B9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7295182"/>
              </p:ext>
            </p:extLst>
          </p:nvPr>
        </p:nvGraphicFramePr>
        <p:xfrm>
          <a:off x="418319" y="538542"/>
          <a:ext cx="8672945" cy="5716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4381560" imgH="2457360" progId="Paint.Picture">
                  <p:embed/>
                </p:oleObj>
              </mc:Choice>
              <mc:Fallback>
                <p:oleObj name="Bitmap Image" r:id="rId2" imgW="4381560" imgH="2457360" progId="Paint.Picture">
                  <p:embed/>
                  <p:pic>
                    <p:nvPicPr>
                      <p:cNvPr id="3" name="Object 2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18319" y="538542"/>
                        <a:ext cx="8672945" cy="5716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ounded Rectangle 5">
            <a:extLst>
              <a:ext uri="{FF2B5EF4-FFF2-40B4-BE49-F238E27FC236}">
                <a16:creationId xmlns:a16="http://schemas.microsoft.com/office/drawing/2014/main" id="{F6F091C0-8852-B250-8194-4EC9C33B50FE}"/>
              </a:ext>
            </a:extLst>
          </p:cNvPr>
          <p:cNvSpPr/>
          <p:nvPr/>
        </p:nvSpPr>
        <p:spPr>
          <a:xfrm>
            <a:off x="221672" y="928255"/>
            <a:ext cx="3435928" cy="2195945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059899C-DAB8-7F26-9A89-1BDA6E2542CF}"/>
              </a:ext>
            </a:extLst>
          </p:cNvPr>
          <p:cNvSpPr txBox="1"/>
          <p:nvPr/>
        </p:nvSpPr>
        <p:spPr>
          <a:xfrm>
            <a:off x="450274" y="1057800"/>
            <a:ext cx="5036128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dirty="0">
                <a:solidFill>
                  <a:schemeClr val="bg1"/>
                </a:solidFill>
                <a:latin typeface="Comic Sans MS" pitchFamily="66" charset="0"/>
              </a:rPr>
              <a:t>B. </a:t>
            </a:r>
            <a:r>
              <a:rPr lang="en-US" sz="3200" b="1" i="1" dirty="0" err="1">
                <a:solidFill>
                  <a:schemeClr val="bg1"/>
                </a:solidFill>
                <a:latin typeface="Comic Sans MS" pitchFamily="66" charset="0"/>
              </a:rPr>
              <a:t>anthracis</a:t>
            </a:r>
            <a:endParaRPr lang="en-US" sz="3200" b="1" i="1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2400" i="1" dirty="0">
                <a:solidFill>
                  <a:schemeClr val="bg1"/>
                </a:solidFill>
                <a:latin typeface="Comic Sans MS" pitchFamily="66" charset="0"/>
              </a:rPr>
              <a:t>B. </a:t>
            </a:r>
            <a:r>
              <a:rPr lang="sr-Latn-RS" sz="2400" i="1" dirty="0">
                <a:solidFill>
                  <a:schemeClr val="bg1"/>
                </a:solidFill>
                <a:latin typeface="Comic Sans MS" pitchFamily="66" charset="0"/>
              </a:rPr>
              <a:t>c</a:t>
            </a:r>
            <a:r>
              <a:rPr lang="en-US" sz="2400" i="1" dirty="0" err="1">
                <a:solidFill>
                  <a:schemeClr val="bg1"/>
                </a:solidFill>
                <a:latin typeface="Comic Sans MS" pitchFamily="66" charset="0"/>
              </a:rPr>
              <a:t>ereus</a:t>
            </a:r>
            <a:endParaRPr lang="sr-Latn-RS" sz="2400" i="1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2400" i="1" dirty="0">
                <a:solidFill>
                  <a:schemeClr val="bg1"/>
                </a:solidFill>
                <a:latin typeface="Comic Sans MS" pitchFamily="66" charset="0"/>
              </a:rPr>
              <a:t>B. subtilis</a:t>
            </a:r>
          </a:p>
          <a:p>
            <a:r>
              <a:rPr lang="en-US" sz="2400" i="1" dirty="0">
                <a:solidFill>
                  <a:schemeClr val="bg1"/>
                </a:solidFill>
                <a:latin typeface="Comic Sans MS" pitchFamily="66" charset="0"/>
              </a:rPr>
              <a:t>B. licheniformis</a:t>
            </a:r>
          </a:p>
          <a:p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endParaRPr lang="en-US" sz="2400" i="1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69152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3964" y="147568"/>
            <a:ext cx="7883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u="sng" dirty="0">
                <a:solidFill>
                  <a:schemeClr val="accent3">
                    <a:lumMod val="40000"/>
                    <a:lumOff val="60000"/>
                  </a:schemeClr>
                </a:solidFill>
                <a:latin typeface="Comic Sans MS" pitchFamily="66" charset="0"/>
              </a:rPr>
              <a:t>Morfološke i tinktorijalne osobine</a:t>
            </a:r>
            <a:endParaRPr lang="en-US" sz="2400" u="sng" dirty="0">
              <a:solidFill>
                <a:schemeClr val="accent3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122" name="Picture 2" descr="C:\Users\Isidora\Desktop\antraxImage.jpgcdd19a58-0f13-4d55-b655-fa9706133f23Orig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873" y="1745397"/>
            <a:ext cx="2866502" cy="2636034"/>
          </a:xfrm>
          <a:prstGeom prst="ellipse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Isidora\Desktop\downloa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7326" y="1846434"/>
            <a:ext cx="2884363" cy="263603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www.theglobaldispatch.com/wp-content/uploads/2013/11/PHIL_2105_lor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31619" y="1745397"/>
            <a:ext cx="3051889" cy="27370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159328" y="762000"/>
            <a:ext cx="8264236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Latn-RS" sz="2400" dirty="0">
                <a:solidFill>
                  <a:srgbClr val="7030A0"/>
                </a:solidFill>
                <a:latin typeface="Comic Sans MS" pitchFamily="66" charset="0"/>
              </a:rPr>
              <a:t>Gram + </a:t>
            </a:r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štapići (pravilan oblik)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Preparat iz kulture: </a:t>
            </a:r>
            <a:r>
              <a:rPr lang="sr-Latn-RS" sz="2400" dirty="0">
                <a:solidFill>
                  <a:srgbClr val="FF0000"/>
                </a:solidFill>
                <a:latin typeface="Comic Sans MS" pitchFamily="66" charset="0"/>
              </a:rPr>
              <a:t>bambusov štap</a:t>
            </a:r>
          </a:p>
          <a:p>
            <a:endParaRPr lang="sr-Latn-RS" sz="2400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sr-Latn-RS" sz="2400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sr-Latn-RS" sz="2400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sr-Latn-RS" sz="2400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sr-Latn-RS" sz="2400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sr-Latn-RS" sz="2400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sr-Latn-RS" sz="2400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sr-Latn-RS" sz="2400" dirty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Latn-RS" sz="2000" dirty="0">
                <a:solidFill>
                  <a:schemeClr val="bg1"/>
                </a:solidFill>
                <a:latin typeface="Comic Sans MS" pitchFamily="66" charset="0"/>
              </a:rPr>
              <a:t>Nemaju flagele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000" dirty="0">
                <a:solidFill>
                  <a:schemeClr val="bg1"/>
                </a:solidFill>
                <a:latin typeface="Comic Sans MS" pitchFamily="66" charset="0"/>
              </a:rPr>
              <a:t>IMAJU SPORE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000" dirty="0">
                <a:solidFill>
                  <a:schemeClr val="bg1"/>
                </a:solidFill>
                <a:latin typeface="Comic Sans MS" pitchFamily="66" charset="0"/>
              </a:rPr>
              <a:t>IMAJU KAPSULU</a:t>
            </a:r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93964" y="5581348"/>
            <a:ext cx="67575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 b="1" dirty="0">
                <a:solidFill>
                  <a:srgbClr val="FF0000"/>
                </a:solidFill>
                <a:latin typeface="Comic Sans MS" pitchFamily="66" charset="0"/>
              </a:rPr>
              <a:t>Spore: </a:t>
            </a:r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- bactridium tip</a:t>
            </a:r>
          </a:p>
          <a:p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Ne boje se po Gramu</a:t>
            </a:r>
            <a:endParaRPr lang="en-US" sz="2400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Bojenje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po Wirtz-u</a:t>
            </a:r>
            <a:endParaRPr lang="sr-Cyrl-RS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9" name="Picture 2" descr="C:\Users\Isidora\Desktop\images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6078" y="4482468"/>
            <a:ext cx="3391297" cy="225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54647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196189" y="152400"/>
            <a:ext cx="47516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800" b="1" dirty="0">
                <a:solidFill>
                  <a:srgbClr val="FF0000"/>
                </a:solidFill>
                <a:latin typeface="Comic Sans MS" pitchFamily="66" charset="0"/>
              </a:rPr>
              <a:t>Kapsula: </a:t>
            </a:r>
            <a:r>
              <a:rPr lang="sr-Latn-RS" sz="2800" b="1" dirty="0">
                <a:solidFill>
                  <a:schemeClr val="bg1"/>
                </a:solidFill>
                <a:latin typeface="Comic Sans MS" pitchFamily="66" charset="0"/>
              </a:rPr>
              <a:t>po </a:t>
            </a:r>
            <a:r>
              <a:rPr lang="sr-Latn-RS" sz="2800" b="1" i="1" dirty="0">
                <a:solidFill>
                  <a:schemeClr val="bg1"/>
                </a:solidFill>
                <a:latin typeface="Comic Sans MS" pitchFamily="66" charset="0"/>
              </a:rPr>
              <a:t>Giemsi ili Oltu</a:t>
            </a:r>
            <a:endParaRPr lang="sr-Cyrl-RS" sz="2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6149" name="Picture 5" descr="C:\Users\Isidora\Desktop\anthrax-bacillus-anthrac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066799"/>
            <a:ext cx="5777345" cy="4023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6472" y="5562600"/>
            <a:ext cx="88726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Samo </a:t>
            </a:r>
            <a:r>
              <a:rPr lang="en-US" sz="2800" dirty="0" err="1">
                <a:solidFill>
                  <a:schemeClr val="bg1"/>
                </a:solidFill>
                <a:latin typeface="Comic Sans MS" pitchFamily="66" charset="0"/>
              </a:rPr>
              <a:t>iz</a:t>
            </a: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omic Sans MS" pitchFamily="66" charset="0"/>
              </a:rPr>
              <a:t>svežeg</a:t>
            </a: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omic Sans MS" pitchFamily="66" charset="0"/>
              </a:rPr>
              <a:t>materijala</a:t>
            </a: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omic Sans MS" pitchFamily="66" charset="0"/>
              </a:rPr>
              <a:t>ili</a:t>
            </a: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omic Sans MS" pitchFamily="66" charset="0"/>
              </a:rPr>
              <a:t>podloge</a:t>
            </a: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omic Sans MS" pitchFamily="66" charset="0"/>
              </a:rPr>
              <a:t>koja</a:t>
            </a: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omic Sans MS" pitchFamily="66" charset="0"/>
              </a:rPr>
              <a:t>indukuje</a:t>
            </a: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omic Sans MS" pitchFamily="66" charset="0"/>
              </a:rPr>
              <a:t>stvaranje</a:t>
            </a: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omic Sans MS" pitchFamily="66" charset="0"/>
              </a:rPr>
              <a:t>kapsule</a:t>
            </a:r>
            <a:endParaRPr lang="sr-Latn-RS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5732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0" y="4190"/>
            <a:ext cx="7883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u="sng" dirty="0">
                <a:solidFill>
                  <a:schemeClr val="bg1"/>
                </a:solidFill>
                <a:latin typeface="Comic Sans MS" pitchFamily="66" charset="0"/>
              </a:rPr>
              <a:t>Faktori virulencije</a:t>
            </a:r>
            <a:endParaRPr lang="en-US" sz="24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874589"/>
            <a:ext cx="84582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AutoNum type="arabicPeriod"/>
            </a:pPr>
            <a:r>
              <a:rPr lang="sr-Latn-RS" sz="2800" b="1" dirty="0">
                <a:solidFill>
                  <a:schemeClr val="bg1"/>
                </a:solidFill>
                <a:latin typeface="Comic Sans MS" pitchFamily="66" charset="0"/>
              </a:rPr>
              <a:t>Kapsula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err="1">
                <a:solidFill>
                  <a:srgbClr val="FF0000"/>
                </a:solidFill>
                <a:latin typeface="Comic Sans MS" pitchFamily="66" charset="0"/>
              </a:rPr>
              <a:t>polipeptidne</a:t>
            </a: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Comic Sans MS" pitchFamily="66" charset="0"/>
              </a:rPr>
              <a:t>strukture</a:t>
            </a:r>
            <a:r>
              <a:rPr lang="en-US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endParaRPr lang="sr-Latn-RS" sz="2800" dirty="0">
              <a:solidFill>
                <a:schemeClr val="bg1"/>
              </a:solidFill>
              <a:latin typeface="Comic Sans MS" pitchFamily="66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sr-Latn-RS" sz="2800" dirty="0">
                <a:solidFill>
                  <a:schemeClr val="bg1"/>
                </a:solidFill>
                <a:latin typeface="Comic Sans MS" pitchFamily="66" charset="0"/>
              </a:rPr>
              <a:t>samo u organizmu inficirane životinje</a:t>
            </a:r>
          </a:p>
          <a:p>
            <a:pPr marL="457200" indent="-457200">
              <a:buFont typeface="Arial" pitchFamily="34" charset="0"/>
              <a:buChar char="•"/>
            </a:pPr>
            <a:endParaRPr lang="sr-Latn-RS" sz="2800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sr-Latn-RS" sz="2800" dirty="0">
                <a:solidFill>
                  <a:schemeClr val="bg1"/>
                </a:solidFill>
                <a:latin typeface="Comic Sans MS" pitchFamily="66" charset="0"/>
              </a:rPr>
              <a:t>2. Egzotoksin</a:t>
            </a:r>
            <a:endParaRPr lang="en-US" sz="28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098" name="Picture 2" descr="C:\Users\Isidora\Desktop\34492_L_vvs_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7000" l="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4262" y="2590800"/>
            <a:ext cx="3419475" cy="414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43600" y="4265084"/>
            <a:ext cx="5181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u="sng" dirty="0">
                <a:solidFill>
                  <a:srgbClr val="00B0F0"/>
                </a:solidFill>
                <a:latin typeface="Comic Sans MS" pitchFamily="66" charset="0"/>
              </a:rPr>
              <a:t>Šterneov soj</a:t>
            </a:r>
            <a:endParaRPr lang="en-US" sz="3200" b="1" u="sng" dirty="0">
              <a:solidFill>
                <a:srgbClr val="00B0F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314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93964" y="147568"/>
            <a:ext cx="78832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u="sng" dirty="0">
                <a:solidFill>
                  <a:schemeClr val="bg1"/>
                </a:solidFill>
                <a:latin typeface="Comic Sans MS" pitchFamily="66" charset="0"/>
              </a:rPr>
              <a:t>Kulturelne osobine</a:t>
            </a:r>
            <a:endParaRPr lang="en-US" sz="2400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12106" y="847635"/>
            <a:ext cx="8931893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Latn-RS" sz="2400" i="1" dirty="0">
                <a:solidFill>
                  <a:schemeClr val="bg1"/>
                </a:solidFill>
                <a:latin typeface="Comic Sans MS" pitchFamily="66" charset="0"/>
              </a:rPr>
              <a:t>N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ije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nutritivno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zahtevna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vrsta</a:t>
            </a:r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 -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hranljivi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i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krvni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agar</a:t>
            </a:r>
            <a:endParaRPr lang="sr-Latn-RS" sz="2400" dirty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I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nkubacije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24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časa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, u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aerobnim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uslovima</a:t>
            </a:r>
            <a:endParaRPr lang="sr-Latn-RS" sz="2400" dirty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V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irulentni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sojevi</a:t>
            </a:r>
            <a:r>
              <a:rPr lang="sr-Latn-RS" sz="24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: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kolonije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R </a:t>
            </a:r>
            <a:r>
              <a:rPr lang="en-US" sz="24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tipa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–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velike</a:t>
            </a:r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,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ravne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sivkas</a:t>
            </a:r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te</a:t>
            </a:r>
            <a:r>
              <a:rPr lang="fr-FR" sz="2400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fr-FR" sz="2400" dirty="0" err="1">
                <a:solidFill>
                  <a:schemeClr val="bg1"/>
                </a:solidFill>
                <a:latin typeface="Comic Sans MS" pitchFamily="66" charset="0"/>
              </a:rPr>
              <a:t>suve</a:t>
            </a:r>
            <a:r>
              <a:rPr lang="fr-FR" sz="2400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fr-FR" sz="2400" dirty="0" err="1">
                <a:solidFill>
                  <a:schemeClr val="bg1"/>
                </a:solidFill>
                <a:latin typeface="Comic Sans MS" pitchFamily="66" charset="0"/>
              </a:rPr>
              <a:t>sjajne</a:t>
            </a:r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,</a:t>
            </a:r>
            <a:r>
              <a:rPr lang="fr-FR" sz="2400" dirty="0">
                <a:solidFill>
                  <a:schemeClr val="bg1"/>
                </a:solidFill>
                <a:latin typeface="Comic Sans MS" pitchFamily="66" charset="0"/>
              </a:rPr>
              <a:t> sa </a:t>
            </a:r>
            <a:r>
              <a:rPr lang="fr-FR" sz="2400" dirty="0" err="1">
                <a:solidFill>
                  <a:schemeClr val="bg1"/>
                </a:solidFill>
                <a:latin typeface="Comic Sans MS" pitchFamily="66" charset="0"/>
              </a:rPr>
              <a:t>nepravilnim</a:t>
            </a:r>
            <a:r>
              <a:rPr lang="fr-FR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omic Sans MS" pitchFamily="66" charset="0"/>
              </a:rPr>
              <a:t>ivicama</a:t>
            </a:r>
            <a:endParaRPr lang="sr-Latn-RS" sz="2400" dirty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A</a:t>
            </a:r>
            <a:r>
              <a:rPr lang="fr-FR" sz="24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virulentni</a:t>
            </a:r>
            <a:r>
              <a:rPr lang="fr-FR" sz="24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i </a:t>
            </a:r>
            <a:r>
              <a:rPr lang="fr-FR" sz="24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vakcinalni</a:t>
            </a:r>
            <a:r>
              <a:rPr lang="fr-FR" sz="24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fr-FR" sz="24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sojevi</a:t>
            </a:r>
            <a:r>
              <a:rPr lang="fr-FR" sz="2400" dirty="0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: S tip </a:t>
            </a:r>
            <a:r>
              <a:rPr lang="fr-FR" sz="2400" dirty="0" err="1">
                <a:solidFill>
                  <a:schemeClr val="bg2">
                    <a:lumMod val="50000"/>
                  </a:schemeClr>
                </a:solidFill>
                <a:latin typeface="Comic Sans MS" pitchFamily="66" charset="0"/>
              </a:rPr>
              <a:t>kolonija</a:t>
            </a:r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 – izuzetak u bakteriologiji</a:t>
            </a:r>
          </a:p>
          <a:p>
            <a:endParaRPr lang="en-US" sz="2400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dirty="0"/>
          </a:p>
        </p:txBody>
      </p:sp>
      <p:pic>
        <p:nvPicPr>
          <p:cNvPr id="7" name="Picture 18" descr="Bacillus anthracis growing in nutrient agar; 24 hour culture. : Stock Phot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634" y="3570253"/>
            <a:ext cx="4527418" cy="2962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 descr="C:\Users\Isidora\Desktop\prsktikum slike\praktikum slike koje sam skidala\15644_lores kolonje anatraks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8052" y="3632977"/>
            <a:ext cx="3953741" cy="28368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603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242500"/>
            <a:ext cx="42672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K</a:t>
            </a:r>
            <a:r>
              <a:rPr lang="fr-FR" sz="2400" dirty="0" err="1">
                <a:solidFill>
                  <a:schemeClr val="bg1"/>
                </a:solidFill>
                <a:latin typeface="Comic Sans MS" pitchFamily="66" charset="0"/>
              </a:rPr>
              <a:t>olonije</a:t>
            </a:r>
            <a:r>
              <a:rPr lang="fr-FR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omic Sans MS" pitchFamily="66" charset="0"/>
              </a:rPr>
              <a:t>pod</a:t>
            </a:r>
            <a:r>
              <a:rPr lang="fr-FR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omic Sans MS" pitchFamily="66" charset="0"/>
              </a:rPr>
              <a:t>malim</a:t>
            </a:r>
            <a:r>
              <a:rPr lang="fr-FR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omic Sans MS" pitchFamily="66" charset="0"/>
              </a:rPr>
              <a:t>uveličanjem</a:t>
            </a:r>
            <a:r>
              <a:rPr lang="fr-FR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sz="2400" dirty="0" err="1">
                <a:solidFill>
                  <a:schemeClr val="bg1"/>
                </a:solidFill>
                <a:latin typeface="Comic Sans MS" pitchFamily="66" charset="0"/>
              </a:rPr>
              <a:t>mikroskopa</a:t>
            </a:r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:</a:t>
            </a:r>
            <a:r>
              <a:rPr lang="fr-FR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Comic Sans MS" pitchFamily="66" charset="0"/>
              </a:rPr>
              <a:t>pramenov</a:t>
            </a:r>
            <a:r>
              <a:rPr lang="sr-Latn-RS" sz="2400" b="1" dirty="0">
                <a:solidFill>
                  <a:schemeClr val="bg1"/>
                </a:solidFill>
                <a:latin typeface="Comic Sans MS" pitchFamily="66" charset="0"/>
              </a:rPr>
              <a:t>i</a:t>
            </a:r>
            <a:r>
              <a:rPr lang="fr-FR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Comic Sans MS" pitchFamily="66" charset="0"/>
              </a:rPr>
              <a:t>vune</a:t>
            </a:r>
            <a:r>
              <a:rPr lang="fr-FR" sz="2400" b="1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fr-FR" sz="2400" b="1" dirty="0" err="1">
                <a:solidFill>
                  <a:schemeClr val="bg1"/>
                </a:solidFill>
                <a:latin typeface="Comic Sans MS" pitchFamily="66" charset="0"/>
              </a:rPr>
              <a:t>lavlj</a:t>
            </a:r>
            <a:r>
              <a:rPr lang="sr-Latn-RS" sz="2400" b="1" dirty="0">
                <a:solidFill>
                  <a:schemeClr val="bg1"/>
                </a:solidFill>
                <a:latin typeface="Comic Sans MS" pitchFamily="66" charset="0"/>
              </a:rPr>
              <a:t>a</a:t>
            </a:r>
            <a:r>
              <a:rPr lang="fr-FR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Comic Sans MS" pitchFamily="66" charset="0"/>
              </a:rPr>
              <a:t>griv</a:t>
            </a:r>
            <a:r>
              <a:rPr lang="sr-Latn-RS" sz="2400" b="1" dirty="0">
                <a:solidFill>
                  <a:schemeClr val="bg1"/>
                </a:solidFill>
                <a:latin typeface="Comic Sans MS" pitchFamily="66" charset="0"/>
              </a:rPr>
              <a:t>a, </a:t>
            </a:r>
            <a:r>
              <a:rPr lang="fr-FR" sz="2400" b="1" dirty="0" err="1">
                <a:solidFill>
                  <a:schemeClr val="bg1"/>
                </a:solidFill>
                <a:latin typeface="Comic Sans MS" pitchFamily="66" charset="0"/>
              </a:rPr>
              <a:t>meduzin</a:t>
            </a:r>
            <a:r>
              <a:rPr lang="sr-Latn-RS" sz="2400" b="1" dirty="0">
                <a:solidFill>
                  <a:schemeClr val="bg1"/>
                </a:solidFill>
                <a:latin typeface="Comic Sans MS" pitchFamily="66" charset="0"/>
              </a:rPr>
              <a:t>a</a:t>
            </a:r>
            <a:r>
              <a:rPr lang="fr-FR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sz="2400" b="1" dirty="0" err="1">
                <a:solidFill>
                  <a:schemeClr val="bg1"/>
                </a:solidFill>
                <a:latin typeface="Comic Sans MS" pitchFamily="66" charset="0"/>
              </a:rPr>
              <a:t>glav</a:t>
            </a:r>
            <a:r>
              <a:rPr lang="sr-Latn-RS" sz="2400" b="1" dirty="0">
                <a:solidFill>
                  <a:schemeClr val="bg1"/>
                </a:solidFill>
                <a:latin typeface="Comic Sans MS" pitchFamily="66" charset="0"/>
              </a:rPr>
              <a:t>a</a:t>
            </a:r>
            <a:r>
              <a:rPr lang="fr-FR" sz="24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</a:p>
          <a:p>
            <a:pPr marL="342900" indent="-342900">
              <a:buFont typeface="Arial" pitchFamily="34" charset="0"/>
              <a:buChar char="•"/>
            </a:pPr>
            <a:endParaRPr lang="fr-FR" sz="2400" b="1" dirty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fr-FR" sz="2400" b="1" dirty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fr-FR" sz="2400" b="1" dirty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fr-FR" sz="2400" b="1" dirty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fr-FR" sz="2400" b="1" dirty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fr-FR" sz="2400" b="1" dirty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fr-FR" sz="2400" b="1" dirty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fr-FR" sz="2400" b="1" dirty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sr-Latn-RS" sz="2400" b="1" dirty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fr-FR" sz="2400" dirty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endParaRPr lang="fr-FR" sz="2400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fr-FR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6" name="Picture 19" descr="D:\ANDREA FAX\FAX\Infektivne bolesti\medusa he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24746" y="193778"/>
            <a:ext cx="2990108" cy="19824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Rectangle 6"/>
          <p:cNvSpPr/>
          <p:nvPr/>
        </p:nvSpPr>
        <p:spPr>
          <a:xfrm>
            <a:off x="222662" y="2149554"/>
            <a:ext cx="9677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000" b="1" i="1" dirty="0">
                <a:solidFill>
                  <a:schemeClr val="bg1"/>
                </a:solidFill>
                <a:latin typeface="Comic Sans MS" pitchFamily="66" charset="0"/>
              </a:rPr>
              <a:t>in vitro </a:t>
            </a:r>
            <a:r>
              <a:rPr lang="sr-Latn-RS" sz="2000" b="1" dirty="0">
                <a:solidFill>
                  <a:schemeClr val="bg1"/>
                </a:solidFill>
                <a:latin typeface="Comic Sans MS" pitchFamily="66" charset="0"/>
              </a:rPr>
              <a:t>indukcija stvaranja kapsule</a:t>
            </a:r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6463" y="2607498"/>
            <a:ext cx="87689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solidFill>
                  <a:schemeClr val="bg1"/>
                </a:solidFill>
                <a:latin typeface="Comic Sans MS" pitchFamily="66" charset="0"/>
              </a:rPr>
              <a:t>S</a:t>
            </a:r>
            <a:r>
              <a:rPr lang="en-US" b="1" dirty="0" err="1">
                <a:solidFill>
                  <a:schemeClr val="bg1"/>
                </a:solidFill>
                <a:latin typeface="Comic Sans MS" pitchFamily="66" charset="0"/>
              </a:rPr>
              <a:t>elektivna</a:t>
            </a:r>
            <a:r>
              <a:rPr lang="en-US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Comic Sans MS" pitchFamily="66" charset="0"/>
              </a:rPr>
              <a:t>podloga</a:t>
            </a:r>
            <a:r>
              <a:rPr lang="en-US" b="1" dirty="0">
                <a:solidFill>
                  <a:schemeClr val="bg1"/>
                </a:solidFill>
                <a:latin typeface="Comic Sans MS" pitchFamily="66" charset="0"/>
              </a:rPr>
              <a:t> - PLET agar </a:t>
            </a:r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(</a:t>
            </a:r>
            <a:r>
              <a:rPr lang="en-US" dirty="0" err="1">
                <a:solidFill>
                  <a:schemeClr val="bg1"/>
                </a:solidFill>
                <a:latin typeface="Comic Sans MS" pitchFamily="66" charset="0"/>
              </a:rPr>
              <a:t>sadr</a:t>
            </a:r>
            <a:r>
              <a:rPr lang="sr-Latn-RS" dirty="0">
                <a:solidFill>
                  <a:schemeClr val="bg1"/>
                </a:solidFill>
                <a:latin typeface="Comic Sans MS" pitchFamily="66" charset="0"/>
              </a:rPr>
              <a:t>ži </a:t>
            </a:r>
            <a:r>
              <a:rPr lang="en-US" dirty="0" err="1">
                <a:solidFill>
                  <a:schemeClr val="bg1"/>
                </a:solidFill>
                <a:latin typeface="Comic Sans MS" pitchFamily="66" charset="0"/>
              </a:rPr>
              <a:t>penicilin</a:t>
            </a:r>
            <a:r>
              <a:rPr lang="sr-Latn-RS" dirty="0">
                <a:solidFill>
                  <a:schemeClr val="bg1"/>
                </a:solidFill>
                <a:latin typeface="Comic Sans MS" pitchFamily="66" charset="0"/>
              </a:rPr>
              <a:t>)</a:t>
            </a:r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sr-Latn-RS" dirty="0">
                <a:solidFill>
                  <a:schemeClr val="bg1"/>
                </a:solidFill>
                <a:latin typeface="Comic Sans MS" pitchFamily="66" charset="0"/>
              </a:rPr>
              <a:t>-</a:t>
            </a:r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mic Sans MS" pitchFamily="66" charset="0"/>
              </a:rPr>
              <a:t>nizovi</a:t>
            </a:r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mic Sans MS" pitchFamily="66" charset="0"/>
              </a:rPr>
              <a:t>perli</a:t>
            </a:r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mic Sans MS" pitchFamily="66" charset="0"/>
              </a:rPr>
              <a:t>ili</a:t>
            </a:r>
            <a:r>
              <a:rPr lang="en-US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Comic Sans MS" pitchFamily="66" charset="0"/>
              </a:rPr>
              <a:t>bisera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4729" y="3748131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Podloga sa želatinom – rast u vidu obrnute jelke</a:t>
            </a:r>
            <a:endParaRPr lang="en-US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1768" y="2998665"/>
            <a:ext cx="7286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solidFill>
                  <a:schemeClr val="bg1"/>
                </a:solidFill>
                <a:latin typeface="Comic Sans MS" pitchFamily="66" charset="0"/>
              </a:rPr>
              <a:t>Na </a:t>
            </a:r>
            <a:r>
              <a:rPr lang="fr-FR" dirty="0" err="1">
                <a:solidFill>
                  <a:schemeClr val="bg1"/>
                </a:solidFill>
                <a:latin typeface="Comic Sans MS" pitchFamily="66" charset="0"/>
              </a:rPr>
              <a:t>krvnom</a:t>
            </a:r>
            <a:r>
              <a:rPr lang="fr-FR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Comic Sans MS" pitchFamily="66" charset="0"/>
              </a:rPr>
              <a:t>agaru</a:t>
            </a:r>
            <a:r>
              <a:rPr lang="fr-FR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i="1" dirty="0">
                <a:solidFill>
                  <a:schemeClr val="bg1"/>
                </a:solidFill>
                <a:latin typeface="Comic Sans MS" pitchFamily="66" charset="0"/>
              </a:rPr>
              <a:t>B. anthracis</a:t>
            </a:r>
            <a:r>
              <a:rPr lang="fr-FR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b="1" dirty="0">
                <a:solidFill>
                  <a:schemeClr val="bg1"/>
                </a:solidFill>
                <a:latin typeface="Comic Sans MS" pitchFamily="66" charset="0"/>
              </a:rPr>
              <a:t>ne </a:t>
            </a:r>
            <a:r>
              <a:rPr lang="fr-FR" b="1" dirty="0" err="1">
                <a:solidFill>
                  <a:schemeClr val="bg1"/>
                </a:solidFill>
                <a:latin typeface="Comic Sans MS" pitchFamily="66" charset="0"/>
              </a:rPr>
              <a:t>dovodi</a:t>
            </a:r>
            <a:r>
              <a:rPr lang="fr-FR" b="1" dirty="0">
                <a:solidFill>
                  <a:schemeClr val="bg1"/>
                </a:solidFill>
                <a:latin typeface="Comic Sans MS" pitchFamily="66" charset="0"/>
              </a:rPr>
              <a:t> do </a:t>
            </a:r>
            <a:r>
              <a:rPr lang="fr-FR" b="1" dirty="0" err="1">
                <a:solidFill>
                  <a:schemeClr val="bg1"/>
                </a:solidFill>
                <a:latin typeface="Comic Sans MS" pitchFamily="66" charset="0"/>
              </a:rPr>
              <a:t>hemolize</a:t>
            </a:r>
            <a:r>
              <a:rPr lang="fr-FR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latin typeface="Comic Sans MS" pitchFamily="66" charset="0"/>
              </a:rPr>
              <a:t>eritrocita</a:t>
            </a:r>
            <a:r>
              <a:rPr lang="fr-FR" dirty="0">
                <a:solidFill>
                  <a:schemeClr val="bg1"/>
                </a:solidFill>
                <a:latin typeface="Comic Sans MS" pitchFamily="66" charset="0"/>
              </a:rPr>
              <a:t> - dg </a:t>
            </a:r>
            <a:r>
              <a:rPr lang="fr-FR" dirty="0" err="1">
                <a:solidFill>
                  <a:schemeClr val="bg1"/>
                </a:solidFill>
                <a:latin typeface="Comic Sans MS" pitchFamily="66" charset="0"/>
              </a:rPr>
              <a:t>parameter</a:t>
            </a:r>
            <a:r>
              <a:rPr lang="fr-FR" dirty="0">
                <a:solidFill>
                  <a:schemeClr val="bg1"/>
                </a:solidFill>
                <a:latin typeface="Comic Sans MS" pitchFamily="66" charset="0"/>
              </a:rPr>
              <a:t>  *</a:t>
            </a:r>
            <a:r>
              <a:rPr lang="fr-FR" dirty="0" err="1">
                <a:solidFill>
                  <a:schemeClr val="bg1"/>
                </a:solidFill>
                <a:latin typeface="Comic Sans MS" pitchFamily="66" charset="0"/>
              </a:rPr>
              <a:t>većina</a:t>
            </a:r>
            <a:r>
              <a:rPr lang="fr-FR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Comic Sans MS" pitchFamily="66" charset="0"/>
              </a:rPr>
              <a:t>drugih</a:t>
            </a:r>
            <a:r>
              <a:rPr lang="fr-FR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Comic Sans MS" pitchFamily="66" charset="0"/>
              </a:rPr>
              <a:t>vrsta</a:t>
            </a:r>
            <a:r>
              <a:rPr lang="fr-FR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Comic Sans MS" pitchFamily="66" charset="0"/>
              </a:rPr>
              <a:t>hemolitično</a:t>
            </a:r>
            <a:endParaRPr lang="en-US" dirty="0"/>
          </a:p>
        </p:txBody>
      </p:sp>
      <p:pic>
        <p:nvPicPr>
          <p:cNvPr id="11" name="Picture 2" descr="https://classconnection.s3.amazonaws.com/95/flashcards/1466095/jpg/cardimage_2783914_01338743764548.jpg"/>
          <p:cNvPicPr>
            <a:picLocks noChangeAspect="1" noChangeArrowheads="1"/>
          </p:cNvPicPr>
          <p:nvPr/>
        </p:nvPicPr>
        <p:blipFill>
          <a:blip r:embed="rId3"/>
          <a:srcRect l="53750"/>
          <a:stretch>
            <a:fillRect/>
          </a:stretch>
        </p:blipFill>
        <p:spPr bwMode="auto">
          <a:xfrm>
            <a:off x="7619580" y="2896944"/>
            <a:ext cx="1349691" cy="24178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22662" y="4726051"/>
            <a:ext cx="7883236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u="sng" dirty="0">
                <a:solidFill>
                  <a:schemeClr val="bg1"/>
                </a:solidFill>
                <a:latin typeface="Comic Sans MS" pitchFamily="66" charset="0"/>
              </a:rPr>
              <a:t>Fiziološke i biohemijske osobine</a:t>
            </a:r>
          </a:p>
          <a:p>
            <a:endParaRPr lang="sr-Latn-RS" sz="3600" u="sng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2000" dirty="0" err="1">
                <a:solidFill>
                  <a:schemeClr val="bg1"/>
                </a:solidFill>
                <a:latin typeface="Comic Sans MS" pitchFamily="66" charset="0"/>
              </a:rPr>
              <a:t>Nepokretni</a:t>
            </a:r>
            <a:r>
              <a:rPr lang="sr-Latn-RS" sz="2000" dirty="0">
                <a:solidFill>
                  <a:schemeClr val="bg1"/>
                </a:solidFill>
                <a:latin typeface="Comic Sans MS" pitchFamily="66" charset="0"/>
              </a:rPr>
              <a:t> (</a:t>
            </a:r>
            <a:r>
              <a:rPr lang="sr-Latn-RS" sz="2000" i="1" dirty="0">
                <a:solidFill>
                  <a:schemeClr val="bg1"/>
                </a:solidFill>
                <a:latin typeface="Comic Sans MS" pitchFamily="66" charset="0"/>
              </a:rPr>
              <a:t>B. anthracis</a:t>
            </a:r>
            <a:r>
              <a:rPr lang="sr-Latn-RS" sz="2000" dirty="0">
                <a:solidFill>
                  <a:schemeClr val="bg1"/>
                </a:solidFill>
                <a:latin typeface="Comic Sans MS" pitchFamily="66" charset="0"/>
              </a:rPr>
              <a:t>)</a:t>
            </a:r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2000" dirty="0" err="1">
                <a:solidFill>
                  <a:schemeClr val="bg1"/>
                </a:solidFill>
                <a:latin typeface="Comic Sans MS" pitchFamily="66" charset="0"/>
              </a:rPr>
              <a:t>Aerobi</a:t>
            </a: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/</a:t>
            </a:r>
            <a:r>
              <a:rPr lang="en-US" sz="2000" dirty="0" err="1">
                <a:solidFill>
                  <a:schemeClr val="bg1"/>
                </a:solidFill>
                <a:latin typeface="Comic Sans MS" pitchFamily="66" charset="0"/>
              </a:rPr>
              <a:t>fakultativni</a:t>
            </a:r>
            <a:r>
              <a:rPr lang="en-US" sz="20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Comic Sans MS" pitchFamily="66" charset="0"/>
              </a:rPr>
              <a:t>anaerobi</a:t>
            </a:r>
            <a:endParaRPr lang="en-US" sz="2000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sz="2400" u="sng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2233981-4B50-2801-A2FE-63F672B075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5284" y="343759"/>
            <a:ext cx="1475652" cy="2553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0871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9497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52400" y="925470"/>
            <a:ext cx="8504238" cy="4572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280639"/>
            <a:ext cx="78832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u="sng" dirty="0">
                <a:solidFill>
                  <a:srgbClr val="FF0000"/>
                </a:solidFill>
                <a:latin typeface="Comic Sans MS" pitchFamily="66" charset="0"/>
              </a:rPr>
              <a:t>Materijal za pregled</a:t>
            </a:r>
          </a:p>
          <a:p>
            <a:endParaRPr lang="sr-Latn-RS" sz="3600" u="sng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sz="2400" u="sng" dirty="0"/>
          </a:p>
        </p:txBody>
      </p:sp>
      <p:sp>
        <p:nvSpPr>
          <p:cNvPr id="8" name="TextBox 7"/>
          <p:cNvSpPr txBox="1"/>
          <p:nvPr/>
        </p:nvSpPr>
        <p:spPr>
          <a:xfrm>
            <a:off x="285504" y="1199374"/>
            <a:ext cx="1024939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b="1" dirty="0">
                <a:solidFill>
                  <a:schemeClr val="bg2">
                    <a:lumMod val="75000"/>
                  </a:schemeClr>
                </a:solidFill>
                <a:latin typeface="Comic Sans MS" pitchFamily="66" charset="0"/>
              </a:rPr>
              <a:t>Posebne mere opreza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 err="1">
                <a:solidFill>
                  <a:schemeClr val="bg1"/>
                </a:solidFill>
                <a:latin typeface="Comic Sans MS" pitchFamily="66" charset="0"/>
              </a:rPr>
              <a:t>K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rv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iz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repne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ili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ušne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vene</a:t>
            </a:r>
            <a:endParaRPr lang="sr-Latn-RS" sz="2400" dirty="0">
              <a:solidFill>
                <a:schemeClr val="bg1"/>
              </a:solidFill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Uho sa bazom muskulature (termokauter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) ALI…</a:t>
            </a:r>
            <a:endParaRPr lang="sr-Latn-RS" sz="2400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2400" u="sng" dirty="0" err="1">
                <a:solidFill>
                  <a:schemeClr val="bg1"/>
                </a:solidFill>
                <a:latin typeface="Comic Sans MS" pitchFamily="66" charset="0"/>
              </a:rPr>
              <a:t>Otvaranje</a:t>
            </a:r>
            <a:r>
              <a:rPr lang="en-US" sz="2400" u="sng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u="sng" dirty="0" err="1">
                <a:solidFill>
                  <a:schemeClr val="bg1"/>
                </a:solidFill>
                <a:latin typeface="Comic Sans MS" pitchFamily="66" charset="0"/>
              </a:rPr>
              <a:t>leša</a:t>
            </a:r>
            <a:r>
              <a:rPr lang="en-US" sz="2400" u="sng" dirty="0">
                <a:solidFill>
                  <a:schemeClr val="bg1"/>
                </a:solidFill>
                <a:latin typeface="Comic Sans MS" pitchFamily="66" charset="0"/>
              </a:rPr>
              <a:t> – </a:t>
            </a:r>
            <a:r>
              <a:rPr lang="en-US" sz="2400" u="sng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samo</a:t>
            </a:r>
            <a:r>
              <a:rPr lang="en-US" sz="2400" u="sng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u </a:t>
            </a:r>
            <a:r>
              <a:rPr lang="en-US" sz="2400" u="sng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obdukcionim</a:t>
            </a:r>
            <a:r>
              <a:rPr lang="en-US" sz="2400" u="sng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r>
              <a:rPr lang="en-US" sz="2400" u="sng" dirty="0" err="1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salama</a:t>
            </a:r>
            <a:r>
              <a:rPr lang="en-US" sz="2400" u="sng" dirty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sr-Latn-RS" sz="2400" u="sng" dirty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komadić</a:t>
            </a:r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slezine</a:t>
            </a:r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limfni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čvorovi</a:t>
            </a:r>
            <a:endParaRPr lang="sr-Latn-RS" sz="2400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sr-Latn-RS" sz="2400" u="sng" dirty="0">
                <a:solidFill>
                  <a:schemeClr val="bg1"/>
                </a:solidFill>
                <a:latin typeface="Comic Sans MS" pitchFamily="66" charset="0"/>
              </a:rPr>
              <a:t>Svinje: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i="1" dirty="0" err="1">
                <a:solidFill>
                  <a:schemeClr val="bg1"/>
                </a:solidFill>
                <a:latin typeface="Comic Sans MS" pitchFamily="66" charset="0"/>
              </a:rPr>
              <a:t>Lnn</a:t>
            </a:r>
            <a:r>
              <a:rPr lang="en-US" sz="2400" i="1" dirty="0">
                <a:solidFill>
                  <a:schemeClr val="bg1"/>
                </a:solidFill>
                <a:latin typeface="Comic Sans MS" pitchFamily="66" charset="0"/>
              </a:rPr>
              <a:t>. </a:t>
            </a:r>
            <a:r>
              <a:rPr lang="sr-Latn-RS" sz="2400" i="1" dirty="0" err="1">
                <a:solidFill>
                  <a:schemeClr val="bg1"/>
                </a:solidFill>
                <a:latin typeface="Comic Sans MS" pitchFamily="66" charset="0"/>
              </a:rPr>
              <a:t>r</a:t>
            </a:r>
            <a:r>
              <a:rPr lang="en-US" sz="2400" i="1" dirty="0" err="1">
                <a:solidFill>
                  <a:schemeClr val="bg1"/>
                </a:solidFill>
                <a:latin typeface="Comic Sans MS" pitchFamily="66" charset="0"/>
              </a:rPr>
              <a:t>etropharyngeales</a:t>
            </a:r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punktat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abdominalne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šupljine</a:t>
            </a:r>
            <a:endParaRPr lang="sr-Latn-RS" sz="2400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endParaRPr lang="en-US" sz="2400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3214" y="4581821"/>
            <a:ext cx="9448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sr-Latn-RS" sz="2400" dirty="0">
                <a:solidFill>
                  <a:srgbClr val="FFC000"/>
                </a:solidFill>
                <a:latin typeface="Comic Sans MS" pitchFamily="66" charset="0"/>
              </a:rPr>
              <a:t>PAKOVANJE: </a:t>
            </a:r>
            <a:r>
              <a:rPr lang="en-US" sz="2400" dirty="0" err="1">
                <a:solidFill>
                  <a:srgbClr val="FFC000"/>
                </a:solidFill>
                <a:latin typeface="Comic Sans MS" pitchFamily="66" charset="0"/>
              </a:rPr>
              <a:t>trostruk</a:t>
            </a:r>
            <a:r>
              <a:rPr lang="sr-Latn-RS" sz="2400" dirty="0">
                <a:solidFill>
                  <a:srgbClr val="FFC000"/>
                </a:solidFill>
                <a:latin typeface="Comic Sans MS" pitchFamily="66" charset="0"/>
              </a:rPr>
              <a:t>a</a:t>
            </a:r>
            <a:r>
              <a:rPr lang="en-US" sz="2400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Comic Sans MS" pitchFamily="66" charset="0"/>
              </a:rPr>
              <a:t>zaštit</a:t>
            </a:r>
            <a:r>
              <a:rPr lang="sr-Latn-RS" sz="2400" dirty="0">
                <a:solidFill>
                  <a:srgbClr val="FFC000"/>
                </a:solidFill>
                <a:latin typeface="Comic Sans MS" pitchFamily="66" charset="0"/>
              </a:rPr>
              <a:t>ita</a:t>
            </a:r>
          </a:p>
          <a:p>
            <a:r>
              <a:rPr lang="sr-Latn-RS" sz="2400" dirty="0" err="1">
                <a:solidFill>
                  <a:srgbClr val="FFC000"/>
                </a:solidFill>
                <a:latin typeface="Comic Sans MS" pitchFamily="66" charset="0"/>
              </a:rPr>
              <a:t>P</a:t>
            </a:r>
            <a:r>
              <a:rPr lang="en-US" sz="2400" dirty="0" err="1">
                <a:solidFill>
                  <a:srgbClr val="FFC000"/>
                </a:solidFill>
                <a:latin typeface="Comic Sans MS" pitchFamily="66" charset="0"/>
              </a:rPr>
              <a:t>ropratni</a:t>
            </a:r>
            <a:r>
              <a:rPr lang="en-US" sz="2400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Comic Sans MS" pitchFamily="66" charset="0"/>
              </a:rPr>
              <a:t>akt</a:t>
            </a:r>
            <a:r>
              <a:rPr lang="sr-Latn-RS" sz="2400" dirty="0">
                <a:solidFill>
                  <a:srgbClr val="FFC000"/>
                </a:solidFill>
                <a:latin typeface="Comic Sans MS" pitchFamily="66" charset="0"/>
              </a:rPr>
              <a:t>:</a:t>
            </a:r>
            <a:r>
              <a:rPr lang="en-US" sz="2400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Comic Sans MS" pitchFamily="66" charset="0"/>
              </a:rPr>
              <a:t>nagla</a:t>
            </a:r>
            <a:r>
              <a:rPr lang="sr-Latn-RS" sz="2400" dirty="0">
                <a:solidFill>
                  <a:srgbClr val="FFC000"/>
                </a:solidFill>
                <a:latin typeface="Comic Sans MS" pitchFamily="66" charset="0"/>
              </a:rPr>
              <a:t>siti </a:t>
            </a:r>
            <a:r>
              <a:rPr lang="en-US" sz="2400" dirty="0">
                <a:solidFill>
                  <a:srgbClr val="FFC000"/>
                </a:solidFill>
                <a:latin typeface="Comic Sans MS" pitchFamily="66" charset="0"/>
              </a:rPr>
              <a:t>da se </a:t>
            </a:r>
            <a:r>
              <a:rPr lang="en-US" sz="2400" dirty="0" err="1">
                <a:solidFill>
                  <a:srgbClr val="FFC000"/>
                </a:solidFill>
                <a:latin typeface="Comic Sans MS" pitchFamily="66" charset="0"/>
              </a:rPr>
              <a:t>radi</a:t>
            </a:r>
            <a:r>
              <a:rPr lang="en-US" sz="2400" dirty="0">
                <a:solidFill>
                  <a:srgbClr val="FFC000"/>
                </a:solidFill>
                <a:latin typeface="Comic Sans MS" pitchFamily="66" charset="0"/>
              </a:rPr>
              <a:t> o </a:t>
            </a:r>
            <a:r>
              <a:rPr lang="en-US" sz="2400" dirty="0" err="1">
                <a:solidFill>
                  <a:srgbClr val="FFC000"/>
                </a:solidFill>
                <a:latin typeface="Comic Sans MS" pitchFamily="66" charset="0"/>
              </a:rPr>
              <a:t>sumnji</a:t>
            </a:r>
            <a:r>
              <a:rPr lang="en-US" sz="2400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Comic Sans MS" pitchFamily="66" charset="0"/>
              </a:rPr>
              <a:t>na</a:t>
            </a:r>
            <a:r>
              <a:rPr lang="en-US" sz="2400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rgbClr val="FFC000"/>
                </a:solidFill>
                <a:latin typeface="Comic Sans MS" pitchFamily="66" charset="0"/>
              </a:rPr>
              <a:t>antraks</a:t>
            </a:r>
            <a:r>
              <a:rPr lang="en-US" sz="2400" dirty="0">
                <a:solidFill>
                  <a:srgbClr val="FFC000"/>
                </a:solidFill>
                <a:latin typeface="Comic Sans MS" pitchFamily="66" charset="0"/>
              </a:rPr>
              <a:t>!</a:t>
            </a:r>
          </a:p>
          <a:p>
            <a:endParaRPr lang="en-US" sz="2400" dirty="0">
              <a:solidFill>
                <a:srgbClr val="FFC000"/>
              </a:solidFill>
              <a:latin typeface="Comic Sans MS" pitchFamily="66" charset="0"/>
            </a:endParaRPr>
          </a:p>
          <a:p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Terapija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: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Penicilin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…</a:t>
            </a:r>
          </a:p>
          <a:p>
            <a:endParaRPr lang="en-US" dirty="0"/>
          </a:p>
        </p:txBody>
      </p:sp>
      <p:pic>
        <p:nvPicPr>
          <p:cNvPr id="10" name="Picture 2" descr="C:\Users\Isidora\Desktop\indonesia-jpeg-1643985964-1643-6596-3518-16439862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3939" y="140293"/>
            <a:ext cx="2743200" cy="1790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49109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Arial" pitchFamily="34" charset="0"/>
              <a:buChar char="•"/>
            </a:pP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626291"/>
            <a:ext cx="8991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1. K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lasične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mikrobiološke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metode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–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morfološk</a:t>
            </a:r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e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kultureln</a:t>
            </a:r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e,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tinktorijaln</a:t>
            </a:r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e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,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biohemijske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osobine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.</a:t>
            </a:r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..</a:t>
            </a:r>
          </a:p>
          <a:p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2. 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PCR</a:t>
            </a:r>
            <a:endParaRPr lang="sr-Latn-RS" sz="2400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3. Serološke metode</a:t>
            </a:r>
          </a:p>
          <a:p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4. Biološki ogled</a:t>
            </a:r>
            <a:endParaRPr lang="en-US" sz="2400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dirty="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6200" y="-641150"/>
            <a:ext cx="7883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u="sng" dirty="0">
                <a:solidFill>
                  <a:schemeClr val="bg1"/>
                </a:solidFill>
                <a:latin typeface="Comic Sans MS" pitchFamily="66" charset="0"/>
              </a:rPr>
              <a:t>Dijagnoza</a:t>
            </a:r>
          </a:p>
          <a:p>
            <a:r>
              <a:rPr lang="en-US" sz="3600" u="sng" dirty="0" err="1">
                <a:solidFill>
                  <a:schemeClr val="bg1"/>
                </a:solidFill>
                <a:latin typeface="Comic Sans MS" pitchFamily="66" charset="0"/>
              </a:rPr>
              <a:t>Dijagnoza</a:t>
            </a:r>
            <a:endParaRPr lang="en-US" sz="3600" u="sng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71600" y="2677180"/>
            <a:ext cx="6781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u="sng" dirty="0">
                <a:solidFill>
                  <a:schemeClr val="bg1"/>
                </a:solidFill>
                <a:latin typeface="Comic Sans MS" pitchFamily="66" charset="0"/>
              </a:rPr>
              <a:t>Askolijeva reakcija precipitacije</a:t>
            </a:r>
            <a:endParaRPr lang="en-US" sz="2800" u="sng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9" name="Picture 18" descr="Pulmonary Anthrax (Bacillus anthracis) - Stepwards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937" t="1789" r="1702" b="11494"/>
          <a:stretch/>
        </p:blipFill>
        <p:spPr bwMode="auto">
          <a:xfrm>
            <a:off x="6676390" y="3778827"/>
            <a:ext cx="1477010" cy="300297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6593072" y="3132496"/>
            <a:ext cx="2153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solidFill>
                  <a:schemeClr val="bg1"/>
                </a:solidFill>
                <a:latin typeface="Comic Sans MS" pitchFamily="66" charset="0"/>
              </a:rPr>
              <a:t>Pozitivna reakcija - precipitat</a:t>
            </a:r>
            <a:endParaRPr lang="en-US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23414" y="3455661"/>
            <a:ext cx="5562600" cy="308610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C:\Users\Isidora\Desktop\771-7717519_test-tube-icon-test-tubes-siwat-v-classroom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2336" y="3462588"/>
            <a:ext cx="3087872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Isidora\Desktop\771-7717519_test-tube-icon-test-tubes-siwat-v-classroo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4700" y="3525982"/>
            <a:ext cx="3087872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Isidora\Desktop\771-7717519_test-tube-icon-test-tubes-siwat-v-classroom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8559" y="3543300"/>
            <a:ext cx="3087872" cy="323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143000" y="5702877"/>
            <a:ext cx="70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Comic Sans MS" pitchFamily="66" charset="0"/>
              </a:rPr>
              <a:t>At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89964" y="5716731"/>
            <a:ext cx="70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Comic Sans MS" pitchFamily="66" charset="0"/>
              </a:rPr>
              <a:t>At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89719" y="5335732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Comic Sans MS" pitchFamily="66" charset="0"/>
              </a:rPr>
              <a:t>+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18136" y="5310393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Comic Sans MS" pitchFamily="66" charset="0"/>
              </a:rPr>
              <a:t> -</a:t>
            </a:r>
            <a:endParaRPr lang="en-US" dirty="0">
              <a:latin typeface="Comic Sans MS" pitchFamily="66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141228" y="5702877"/>
            <a:ext cx="42771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007242" y="5679725"/>
            <a:ext cx="42771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2943667" y="5349587"/>
            <a:ext cx="42771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157740" y="5335732"/>
            <a:ext cx="42771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35276" y="5744440"/>
            <a:ext cx="705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Comic Sans MS" pitchFamily="66" charset="0"/>
              </a:rPr>
              <a:t>At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881995" y="5310393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dirty="0">
                <a:latin typeface="Comic Sans MS" pitchFamily="66" charset="0"/>
              </a:rPr>
              <a:t>?</a:t>
            </a:r>
            <a:endParaRPr lang="en-US" dirty="0">
              <a:latin typeface="Comic Sans MS" pitchFamily="66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911093" y="5737513"/>
            <a:ext cx="42771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916287" y="5335732"/>
            <a:ext cx="427719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682477" y="5461516"/>
            <a:ext cx="1007073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80102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7" descr="C:\Users\Isidora\Desktop\kjflkdjwkal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75" y="88380"/>
            <a:ext cx="7876310" cy="176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C837DE4-BED3-2C50-23BA-3A94F2499B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4290" y="3600471"/>
            <a:ext cx="4668011" cy="334956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1110F2C-9D24-AD64-AB49-5F34392ED1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4959108"/>
            <a:ext cx="7582557" cy="1539373"/>
          </a:xfrm>
          <a:prstGeom prst="rect">
            <a:avLst/>
          </a:prstGeom>
        </p:spPr>
      </p:pic>
      <p:pic>
        <p:nvPicPr>
          <p:cNvPr id="8" name="Picture 9" descr="C:\Users\Isidora\Desktop\mfw.mf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10" y="1961095"/>
            <a:ext cx="7621840" cy="168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99539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434" name="Picture 2" descr="C:\Users\Isidora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7" y="0"/>
            <a:ext cx="4952999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C:\Users\Isidora\Desktop\fileARIj7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457" y="0"/>
            <a:ext cx="47244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40" name="Picture 8" descr="C:\Users\Isidora\Desktop\.amdaskldmas;ld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4045527"/>
            <a:ext cx="4652110" cy="281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C:\Users\Isidora\Desktop\img2_anthrax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910" y="4045527"/>
            <a:ext cx="4549947" cy="281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81086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2121554-8508-3EA3-E659-F33778404C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3400"/>
            <a:ext cx="8763000" cy="548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923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52400" y="762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i="1" u="sng" dirty="0">
                <a:solidFill>
                  <a:schemeClr val="bg1"/>
                </a:solidFill>
                <a:latin typeface="Comic Sans MS" pitchFamily="66" charset="0"/>
              </a:rPr>
              <a:t>B. </a:t>
            </a:r>
            <a:r>
              <a:rPr lang="en-US" sz="3600" b="1" i="1" u="sng" dirty="0" err="1">
                <a:solidFill>
                  <a:schemeClr val="bg1"/>
                </a:solidFill>
                <a:latin typeface="Comic Sans MS" pitchFamily="66" charset="0"/>
              </a:rPr>
              <a:t>anthracis</a:t>
            </a:r>
            <a:endParaRPr lang="en-US" sz="2400" b="1" u="sng" dirty="0"/>
          </a:p>
        </p:txBody>
      </p:sp>
      <p:pic>
        <p:nvPicPr>
          <p:cNvPr id="3074" name="Picture 2" descr="C:\Users\Isidora\Desktop\anthrax_we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733675"/>
            <a:ext cx="4800600" cy="420052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Isidora\Desktop\downloa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4550" y="838200"/>
            <a:ext cx="3134591" cy="282910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Isidora\Desktop\54-4-col_MAIN-PHOTO-AnthraxDeadCattleMN-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042" y="3562672"/>
            <a:ext cx="4762500" cy="333375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3964" y="838200"/>
            <a:ext cx="56457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>
                <a:solidFill>
                  <a:schemeClr val="bg1"/>
                </a:solidFill>
                <a:latin typeface="Comic Sans MS" pitchFamily="66" charset="0"/>
              </a:rPr>
              <a:t>Pre</a:t>
            </a:r>
            <a:r>
              <a:rPr lang="sr-Latn-RS" sz="2400" u="sng" dirty="0">
                <a:solidFill>
                  <a:schemeClr val="bg1"/>
                </a:solidFill>
                <a:latin typeface="Comic Sans MS" pitchFamily="66" charset="0"/>
              </a:rPr>
              <a:t>ž</a:t>
            </a:r>
            <a:r>
              <a:rPr lang="en-US" sz="2400" u="sng" dirty="0" err="1">
                <a:solidFill>
                  <a:schemeClr val="bg1"/>
                </a:solidFill>
                <a:latin typeface="Comic Sans MS" pitchFamily="66" charset="0"/>
              </a:rPr>
              <a:t>ivari</a:t>
            </a:r>
            <a:r>
              <a:rPr lang="sr-Latn-RS" sz="2400" u="sng" dirty="0">
                <a:solidFill>
                  <a:schemeClr val="bg1"/>
                </a:solidFill>
                <a:latin typeface="Comic Sans MS" pitchFamily="66" charset="0"/>
              </a:rPr>
              <a:t>:</a:t>
            </a:r>
            <a:endParaRPr lang="en-US" sz="2400" u="sng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Perakutna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forma - </a:t>
            </a:r>
            <a:r>
              <a:rPr lang="en-US" sz="2400" dirty="0" err="1">
                <a:solidFill>
                  <a:srgbClr val="FF0000"/>
                </a:solidFill>
                <a:latin typeface="Comic Sans MS" pitchFamily="66" charset="0"/>
              </a:rPr>
              <a:t>prostrel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Akutna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(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septikemi</a:t>
            </a:r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čna) forma</a:t>
            </a:r>
            <a:r>
              <a:rPr lang="en-US" sz="2400" dirty="0">
                <a:solidFill>
                  <a:schemeClr val="bg1"/>
                </a:solidFill>
                <a:latin typeface="Comic Sans MS" pitchFamily="66" charset="0"/>
              </a:rPr>
              <a:t>  - </a:t>
            </a:r>
            <a:r>
              <a:rPr lang="en-US" sz="2400" dirty="0" err="1">
                <a:solidFill>
                  <a:schemeClr val="bg1"/>
                </a:solidFill>
                <a:latin typeface="Comic Sans MS" pitchFamily="66" charset="0"/>
              </a:rPr>
              <a:t>edemi</a:t>
            </a:r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omic Sans MS" pitchFamily="66" charset="0"/>
              </a:rPr>
              <a:t>bedrenica</a:t>
            </a:r>
            <a:endParaRPr lang="sr-Latn-RS" sz="24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64117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Isidora\Desktop\depositphotos_78115136-stock-photo-bacteria-clostridium-tetani-or-oth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4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838200" y="228600"/>
            <a:ext cx="7620000" cy="990600"/>
          </a:xfrm>
          <a:prstGeom prst="roundRect">
            <a:avLst/>
          </a:prstGeom>
          <a:solidFill>
            <a:schemeClr val="bg1">
              <a:alpha val="77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371600" y="76200"/>
            <a:ext cx="868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7200" b="1" i="1" dirty="0">
                <a:solidFill>
                  <a:srgbClr val="0070C0"/>
                </a:solidFill>
                <a:latin typeface="Garamond" pitchFamily="18" charset="0"/>
              </a:rPr>
              <a:t>Clostridium </a:t>
            </a:r>
            <a:r>
              <a:rPr lang="sr-Latn-RS" sz="7200" b="1" dirty="0">
                <a:solidFill>
                  <a:srgbClr val="0070C0"/>
                </a:solidFill>
                <a:latin typeface="Garamond" pitchFamily="18" charset="0"/>
              </a:rPr>
              <a:t>spp.</a:t>
            </a:r>
            <a:endParaRPr lang="en-US" sz="7200" b="1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219200" y="1828800"/>
            <a:ext cx="6858000" cy="609600"/>
          </a:xfrm>
          <a:prstGeom prst="roundRect">
            <a:avLst/>
          </a:prstGeom>
          <a:solidFill>
            <a:schemeClr val="bg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524000" y="1866781"/>
            <a:ext cx="78486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Garamond" pitchFamily="18" charset="0"/>
              </a:rPr>
              <a:t>Striktno</a:t>
            </a:r>
            <a:r>
              <a:rPr lang="en-US" sz="2800" b="1" dirty="0">
                <a:latin typeface="Garamond" pitchFamily="18" charset="0"/>
              </a:rPr>
              <a:t> </a:t>
            </a:r>
            <a:r>
              <a:rPr lang="en-US" sz="2800" b="1" dirty="0" err="1">
                <a:latin typeface="Garamond" pitchFamily="18" charset="0"/>
              </a:rPr>
              <a:t>anaerobne</a:t>
            </a:r>
            <a:r>
              <a:rPr lang="en-US" sz="2800" b="1" dirty="0">
                <a:latin typeface="Garamond" pitchFamily="18" charset="0"/>
              </a:rPr>
              <a:t>, </a:t>
            </a:r>
            <a:r>
              <a:rPr lang="en-US" sz="2800" b="1" dirty="0" err="1">
                <a:latin typeface="Garamond" pitchFamily="18" charset="0"/>
              </a:rPr>
              <a:t>sporogene</a:t>
            </a:r>
            <a:r>
              <a:rPr lang="en-US" sz="2800" b="1" dirty="0">
                <a:latin typeface="Garamond" pitchFamily="18" charset="0"/>
              </a:rPr>
              <a:t> </a:t>
            </a:r>
            <a:r>
              <a:rPr lang="en-US" sz="2800" b="1" dirty="0" err="1">
                <a:latin typeface="Garamond" pitchFamily="18" charset="0"/>
              </a:rPr>
              <a:t>bakterije</a:t>
            </a:r>
            <a:endParaRPr lang="en-US" sz="2800" b="1" dirty="0">
              <a:latin typeface="Garamond" pitchFamily="18" charset="0"/>
            </a:endParaRPr>
          </a:p>
          <a:p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28600" y="2971800"/>
            <a:ext cx="8534400" cy="3657600"/>
          </a:xfrm>
          <a:prstGeom prst="roundRect">
            <a:avLst/>
          </a:prstGeom>
          <a:solidFill>
            <a:schemeClr val="bg1">
              <a:alpha val="77000"/>
            </a:schemeClr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57200" y="3172691"/>
            <a:ext cx="8001000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 err="1">
                <a:latin typeface="Garamond" pitchFamily="18" charset="0"/>
              </a:rPr>
              <a:t>Podela</a:t>
            </a:r>
            <a:r>
              <a:rPr lang="en-US" sz="2400" b="1" u="sng" dirty="0">
                <a:latin typeface="Garamond" pitchFamily="18" charset="0"/>
              </a:rPr>
              <a:t> </a:t>
            </a:r>
            <a:r>
              <a:rPr lang="en-US" sz="2400" b="1" u="sng" dirty="0" err="1">
                <a:latin typeface="Garamond" pitchFamily="18" charset="0"/>
              </a:rPr>
              <a:t>patogenih</a:t>
            </a:r>
            <a:r>
              <a:rPr lang="en-US" sz="2400" b="1" u="sng" dirty="0">
                <a:latin typeface="Garamond" pitchFamily="18" charset="0"/>
              </a:rPr>
              <a:t> </a:t>
            </a:r>
            <a:r>
              <a:rPr lang="en-US" sz="2400" b="1" i="1" u="sng" dirty="0">
                <a:latin typeface="Garamond" pitchFamily="18" charset="0"/>
              </a:rPr>
              <a:t>Clostridium</a:t>
            </a:r>
            <a:r>
              <a:rPr lang="en-US" sz="2400" b="1" u="sng" dirty="0">
                <a:latin typeface="Garamond" pitchFamily="18" charset="0"/>
              </a:rPr>
              <a:t> spp. (u </a:t>
            </a:r>
            <a:r>
              <a:rPr lang="en-US" sz="2400" b="1" u="sng" dirty="0" err="1">
                <a:latin typeface="Garamond" pitchFamily="18" charset="0"/>
              </a:rPr>
              <a:t>zavisnosti</a:t>
            </a:r>
            <a:r>
              <a:rPr lang="en-US" sz="2400" b="1" u="sng" dirty="0">
                <a:latin typeface="Garamond" pitchFamily="18" charset="0"/>
              </a:rPr>
              <a:t> od </a:t>
            </a:r>
            <a:r>
              <a:rPr lang="en-US" sz="2400" b="1" u="sng" dirty="0" err="1">
                <a:latin typeface="Garamond" pitchFamily="18" charset="0"/>
              </a:rPr>
              <a:t>vrste</a:t>
            </a:r>
            <a:r>
              <a:rPr lang="en-US" sz="2400" b="1" u="sng" dirty="0">
                <a:latin typeface="Garamond" pitchFamily="18" charset="0"/>
              </a:rPr>
              <a:t> </a:t>
            </a:r>
            <a:r>
              <a:rPr lang="en-US" sz="2400" b="1" u="sng" dirty="0" err="1">
                <a:latin typeface="Garamond" pitchFamily="18" charset="0"/>
              </a:rPr>
              <a:t>toksina</a:t>
            </a:r>
            <a:r>
              <a:rPr lang="en-US" sz="2400" b="1" u="sng" dirty="0">
                <a:latin typeface="Garamond" pitchFamily="18" charset="0"/>
              </a:rPr>
              <a:t> </a:t>
            </a:r>
            <a:r>
              <a:rPr lang="en-US" sz="2400" b="1" u="sng" dirty="0" err="1">
                <a:latin typeface="Garamond" pitchFamily="18" charset="0"/>
              </a:rPr>
              <a:t>koje</a:t>
            </a:r>
            <a:r>
              <a:rPr lang="en-US" sz="2400" b="1" u="sng" dirty="0">
                <a:latin typeface="Garamond" pitchFamily="18" charset="0"/>
              </a:rPr>
              <a:t> </a:t>
            </a:r>
            <a:r>
              <a:rPr lang="en-US" sz="2400" b="1" u="sng" dirty="0" err="1">
                <a:latin typeface="Garamond" pitchFamily="18" charset="0"/>
              </a:rPr>
              <a:t>produkuju</a:t>
            </a:r>
            <a:r>
              <a:rPr lang="en-US" sz="2400" b="1" u="sng" dirty="0">
                <a:latin typeface="Garamond" pitchFamily="18" charset="0"/>
              </a:rPr>
              <a:t>, </a:t>
            </a:r>
            <a:r>
              <a:rPr lang="en-US" sz="2400" b="1" u="sng" dirty="0" err="1">
                <a:latin typeface="Garamond" pitchFamily="18" charset="0"/>
              </a:rPr>
              <a:t>invazivnosti</a:t>
            </a:r>
            <a:r>
              <a:rPr lang="en-US" sz="2400" b="1" u="sng" dirty="0">
                <a:latin typeface="Garamond" pitchFamily="18" charset="0"/>
              </a:rPr>
              <a:t> (</a:t>
            </a:r>
            <a:r>
              <a:rPr lang="en-US" sz="2400" b="1" u="sng" dirty="0" err="1">
                <a:latin typeface="Garamond" pitchFamily="18" charset="0"/>
              </a:rPr>
              <a:t>stepena</a:t>
            </a:r>
            <a:r>
              <a:rPr lang="en-US" sz="2400" b="1" u="sng" dirty="0">
                <a:latin typeface="Garamond" pitchFamily="18" charset="0"/>
              </a:rPr>
              <a:t> </a:t>
            </a:r>
            <a:r>
              <a:rPr lang="en-US" sz="2400" b="1" u="sng" dirty="0" err="1">
                <a:latin typeface="Garamond" pitchFamily="18" charset="0"/>
              </a:rPr>
              <a:t>prodora</a:t>
            </a:r>
            <a:r>
              <a:rPr lang="en-US" sz="2400" b="1" u="sng" dirty="0">
                <a:latin typeface="Garamond" pitchFamily="18" charset="0"/>
              </a:rPr>
              <a:t> u </a:t>
            </a:r>
            <a:r>
              <a:rPr lang="en-US" sz="2400" b="1" u="sng" dirty="0" err="1">
                <a:latin typeface="Garamond" pitchFamily="18" charset="0"/>
              </a:rPr>
              <a:t>tkiva</a:t>
            </a:r>
            <a:r>
              <a:rPr lang="en-US" sz="2400" b="1" u="sng" dirty="0">
                <a:latin typeface="Garamond" pitchFamily="18" charset="0"/>
              </a:rPr>
              <a:t> </a:t>
            </a:r>
            <a:r>
              <a:rPr lang="en-US" sz="2400" b="1" u="sng" dirty="0" err="1">
                <a:latin typeface="Garamond" pitchFamily="18" charset="0"/>
              </a:rPr>
              <a:t>domaćina</a:t>
            </a:r>
            <a:r>
              <a:rPr lang="en-US" sz="2400" b="1" u="sng" dirty="0">
                <a:latin typeface="Garamond" pitchFamily="18" charset="0"/>
              </a:rPr>
              <a:t>) i </a:t>
            </a:r>
            <a:r>
              <a:rPr lang="en-US" sz="2400" b="1" u="sng" dirty="0" err="1">
                <a:latin typeface="Garamond" pitchFamily="18" charset="0"/>
              </a:rPr>
              <a:t>načina</a:t>
            </a:r>
            <a:r>
              <a:rPr lang="en-US" sz="2400" b="1" u="sng" dirty="0">
                <a:latin typeface="Garamond" pitchFamily="18" charset="0"/>
              </a:rPr>
              <a:t> </a:t>
            </a:r>
            <a:r>
              <a:rPr lang="en-US" sz="2400" b="1" u="sng" dirty="0" err="1">
                <a:latin typeface="Garamond" pitchFamily="18" charset="0"/>
              </a:rPr>
              <a:t>nastanka</a:t>
            </a:r>
            <a:r>
              <a:rPr lang="en-US" sz="2400" b="1" u="sng" dirty="0">
                <a:latin typeface="Garamond" pitchFamily="18" charset="0"/>
              </a:rPr>
              <a:t> </a:t>
            </a:r>
            <a:r>
              <a:rPr lang="en-US" sz="2400" b="1" u="sng" dirty="0" err="1">
                <a:latin typeface="Garamond" pitchFamily="18" charset="0"/>
              </a:rPr>
              <a:t>infekcije</a:t>
            </a:r>
            <a:r>
              <a:rPr lang="en-US" sz="2400" b="1" u="sng" dirty="0">
                <a:latin typeface="Garamond" pitchFamily="18" charset="0"/>
              </a:rPr>
              <a:t>:</a:t>
            </a:r>
          </a:p>
          <a:p>
            <a:endParaRPr lang="en-US" sz="2400" b="1" dirty="0">
              <a:latin typeface="Garamond" pitchFamily="18" charset="0"/>
            </a:endParaRPr>
          </a:p>
          <a:p>
            <a:pPr marL="457200" indent="-457200">
              <a:buAutoNum type="arabicPeriod"/>
            </a:pPr>
            <a:r>
              <a:rPr lang="en-US" sz="2400" b="1" dirty="0" err="1">
                <a:solidFill>
                  <a:srgbClr val="FF0066"/>
                </a:solidFill>
                <a:latin typeface="Garamond" pitchFamily="18" charset="0"/>
              </a:rPr>
              <a:t>Neurotoksi</a:t>
            </a:r>
            <a:r>
              <a:rPr lang="sr-Latn-RS" sz="2400" b="1" dirty="0">
                <a:solidFill>
                  <a:srgbClr val="FF0066"/>
                </a:solidFill>
                <a:latin typeface="Garamond" pitchFamily="18" charset="0"/>
              </a:rPr>
              <a:t>čne</a:t>
            </a:r>
          </a:p>
          <a:p>
            <a:pPr marL="457200" indent="-457200">
              <a:buAutoNum type="arabicPeriod"/>
            </a:pPr>
            <a:r>
              <a:rPr lang="sr-Latn-RS" sz="2400" b="1" dirty="0">
                <a:solidFill>
                  <a:srgbClr val="FF0066"/>
                </a:solidFill>
                <a:latin typeface="Garamond" pitchFamily="18" charset="0"/>
              </a:rPr>
              <a:t>Histotoksične</a:t>
            </a:r>
          </a:p>
          <a:p>
            <a:pPr marL="457200" indent="-457200">
              <a:buAutoNum type="arabicPeriod"/>
            </a:pPr>
            <a:r>
              <a:rPr lang="sr-Latn-RS" sz="2400" b="1" dirty="0">
                <a:solidFill>
                  <a:srgbClr val="FF0066"/>
                </a:solidFill>
                <a:latin typeface="Garamond" pitchFamily="18" charset="0"/>
              </a:rPr>
              <a:t>Enteropatogene</a:t>
            </a:r>
          </a:p>
          <a:p>
            <a:r>
              <a:rPr lang="sr-Latn-RS" sz="2400" b="1" dirty="0">
                <a:solidFill>
                  <a:srgbClr val="FF0066"/>
                </a:solidFill>
                <a:latin typeface="Garamond" pitchFamily="18" charset="0"/>
              </a:rPr>
              <a:t>4.   </a:t>
            </a:r>
            <a:r>
              <a:rPr lang="sr-Latn-RS" sz="2400" b="1" i="1" dirty="0">
                <a:solidFill>
                  <a:srgbClr val="FF0066"/>
                </a:solidFill>
                <a:latin typeface="Garamond" pitchFamily="18" charset="0"/>
              </a:rPr>
              <a:t>C</a:t>
            </a:r>
            <a:r>
              <a:rPr lang="en-US" sz="2400" b="1" i="1" dirty="0" err="1">
                <a:solidFill>
                  <a:srgbClr val="FF0066"/>
                </a:solidFill>
                <a:latin typeface="Garamond" pitchFamily="18" charset="0"/>
              </a:rPr>
              <a:t>lostridium</a:t>
            </a:r>
            <a:r>
              <a:rPr lang="en-US" sz="2400" b="1" dirty="0">
                <a:solidFill>
                  <a:srgbClr val="FF0066"/>
                </a:solidFill>
                <a:latin typeface="Garamond" pitchFamily="18" charset="0"/>
              </a:rPr>
              <a:t> </a:t>
            </a:r>
            <a:r>
              <a:rPr lang="sr-Latn-RS" sz="2400" b="1" dirty="0">
                <a:solidFill>
                  <a:srgbClr val="FF0066"/>
                </a:solidFill>
                <a:latin typeface="Garamond" pitchFamily="18" charset="0"/>
              </a:rPr>
              <a:t>vrste </a:t>
            </a:r>
            <a:r>
              <a:rPr lang="en-US" sz="2400" b="1" dirty="0" err="1">
                <a:solidFill>
                  <a:srgbClr val="FF0066"/>
                </a:solidFill>
                <a:latin typeface="Garamond" pitchFamily="18" charset="0"/>
              </a:rPr>
              <a:t>čije</a:t>
            </a:r>
            <a:r>
              <a:rPr lang="en-US" sz="2400" b="1" dirty="0">
                <a:solidFill>
                  <a:srgbClr val="FF0066"/>
                </a:solidFill>
                <a:latin typeface="Garamond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Garamond" pitchFamily="18" charset="0"/>
              </a:rPr>
              <a:t>su</a:t>
            </a:r>
            <a:r>
              <a:rPr lang="en-US" sz="2400" b="1" dirty="0">
                <a:solidFill>
                  <a:srgbClr val="FF0066"/>
                </a:solidFill>
                <a:latin typeface="Garamond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Garamond" pitchFamily="18" charset="0"/>
              </a:rPr>
              <a:t>infekcije</a:t>
            </a:r>
            <a:r>
              <a:rPr lang="en-US" sz="2400" b="1" dirty="0">
                <a:solidFill>
                  <a:srgbClr val="FF0066"/>
                </a:solidFill>
                <a:latin typeface="Garamond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Garamond" pitchFamily="18" charset="0"/>
              </a:rPr>
              <a:t>indukovane</a:t>
            </a:r>
            <a:r>
              <a:rPr lang="en-US" sz="2400" b="1" dirty="0">
                <a:solidFill>
                  <a:srgbClr val="FF0066"/>
                </a:solidFill>
                <a:latin typeface="Garamond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Garamond" pitchFamily="18" charset="0"/>
              </a:rPr>
              <a:t>primenom</a:t>
            </a:r>
            <a:r>
              <a:rPr lang="en-US" sz="2400" b="1" dirty="0">
                <a:solidFill>
                  <a:srgbClr val="FF0066"/>
                </a:solidFill>
                <a:latin typeface="Garamond" pitchFamily="18" charset="0"/>
              </a:rPr>
              <a:t> </a:t>
            </a:r>
            <a:r>
              <a:rPr lang="en-US" sz="2400" b="1" dirty="0" err="1">
                <a:solidFill>
                  <a:srgbClr val="FF0066"/>
                </a:solidFill>
                <a:latin typeface="Garamond" pitchFamily="18" charset="0"/>
              </a:rPr>
              <a:t>antibiotika</a:t>
            </a:r>
            <a:endParaRPr lang="en-US" sz="2400" dirty="0">
              <a:solidFill>
                <a:srgbClr val="FF0066"/>
              </a:solidFill>
              <a:latin typeface="Garamond" pitchFamily="18" charset="0"/>
            </a:endParaRPr>
          </a:p>
          <a:p>
            <a:pPr marL="457200" indent="-457200">
              <a:buAutoNum type="arabicPeriod"/>
            </a:pPr>
            <a:endParaRPr lang="en-US" sz="2400" b="1" dirty="0">
              <a:latin typeface="Garamond" pitchFamily="18" charset="0"/>
            </a:endParaRPr>
          </a:p>
          <a:p>
            <a:endParaRPr lang="en-US" sz="2000" dirty="0">
              <a:latin typeface="Garamond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186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6" grpId="0"/>
      <p:bldP spid="8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1097970" y="152400"/>
            <a:ext cx="7131629" cy="584775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189058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>
                <a:solidFill>
                  <a:srgbClr val="0070C0"/>
                </a:solidFill>
                <a:latin typeface="Garamond" pitchFamily="18" charset="0"/>
              </a:rPr>
              <a:t>NEUROTOKSIČNE </a:t>
            </a:r>
            <a:r>
              <a:rPr lang="sr-Latn-RS" sz="3200" b="1" i="1" dirty="0">
                <a:solidFill>
                  <a:srgbClr val="0070C0"/>
                </a:solidFill>
                <a:latin typeface="Garamond" pitchFamily="18" charset="0"/>
              </a:rPr>
              <a:t>Clostridium</a:t>
            </a:r>
            <a:r>
              <a:rPr lang="sr-Latn-RS" sz="3200" b="1" dirty="0">
                <a:solidFill>
                  <a:srgbClr val="0070C0"/>
                </a:solidFill>
                <a:latin typeface="Garamond" pitchFamily="18" charset="0"/>
              </a:rPr>
              <a:t> vrste</a:t>
            </a:r>
            <a:endParaRPr lang="en-US" sz="3200" b="1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1370157"/>
            <a:ext cx="90999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latin typeface="Garamond" pitchFamily="18" charset="0"/>
              </a:rPr>
              <a:t>C. </a:t>
            </a:r>
            <a:r>
              <a:rPr lang="en-US" sz="3200" b="1" i="1" dirty="0" err="1">
                <a:latin typeface="Garamond" pitchFamily="18" charset="0"/>
              </a:rPr>
              <a:t>tetani</a:t>
            </a:r>
            <a:r>
              <a:rPr lang="en-US" sz="3200" i="1" dirty="0">
                <a:latin typeface="Garamond" pitchFamily="18" charset="0"/>
              </a:rPr>
              <a:t> </a:t>
            </a:r>
            <a:r>
              <a:rPr lang="en-US" sz="3200" dirty="0">
                <a:latin typeface="Garamond" pitchFamily="18" charset="0"/>
              </a:rPr>
              <a:t>- </a:t>
            </a:r>
            <a:r>
              <a:rPr lang="sr-Latn-RS" sz="3200" dirty="0">
                <a:latin typeface="Garamond" pitchFamily="18" charset="0"/>
              </a:rPr>
              <a:t>TETANUS</a:t>
            </a:r>
            <a:r>
              <a:rPr lang="en-US" sz="3200" dirty="0">
                <a:latin typeface="Garamond" pitchFamily="18" charset="0"/>
              </a:rPr>
              <a:t> </a:t>
            </a:r>
            <a:r>
              <a:rPr lang="sr-Latn-RS" sz="3200" dirty="0">
                <a:latin typeface="Garamond" pitchFamily="18" charset="0"/>
              </a:rPr>
              <a:t>(</a:t>
            </a:r>
            <a:r>
              <a:rPr lang="en-US" sz="3200" dirty="0" err="1">
                <a:latin typeface="Garamond" pitchFamily="18" charset="0"/>
              </a:rPr>
              <a:t>konji</a:t>
            </a:r>
            <a:r>
              <a:rPr lang="en-US" sz="3200" dirty="0">
                <a:latin typeface="Garamond" pitchFamily="18" charset="0"/>
              </a:rPr>
              <a:t>, </a:t>
            </a:r>
            <a:r>
              <a:rPr lang="en-US" sz="3200" dirty="0" err="1">
                <a:latin typeface="Garamond" pitchFamily="18" charset="0"/>
              </a:rPr>
              <a:t>preživari</a:t>
            </a:r>
            <a:r>
              <a:rPr lang="en-US" sz="3200" dirty="0">
                <a:latin typeface="Garamond" pitchFamily="18" charset="0"/>
              </a:rPr>
              <a:t>, </a:t>
            </a:r>
            <a:r>
              <a:rPr lang="en-US" sz="3200" dirty="0" err="1">
                <a:latin typeface="Garamond" pitchFamily="18" charset="0"/>
              </a:rPr>
              <a:t>ljudi</a:t>
            </a:r>
            <a:r>
              <a:rPr lang="en-US" sz="3200" dirty="0">
                <a:latin typeface="Garamond" pitchFamily="18" charset="0"/>
              </a:rPr>
              <a:t> i dr. </a:t>
            </a:r>
            <a:r>
              <a:rPr lang="sr-Latn-RS" sz="3200" dirty="0" err="1">
                <a:latin typeface="Garamond" pitchFamily="18" charset="0"/>
              </a:rPr>
              <a:t>s</a:t>
            </a:r>
            <a:r>
              <a:rPr lang="en-US" sz="3200" dirty="0" err="1">
                <a:latin typeface="Garamond" pitchFamily="18" charset="0"/>
              </a:rPr>
              <a:t>isari</a:t>
            </a:r>
            <a:r>
              <a:rPr lang="sr-Latn-RS" sz="3200" dirty="0">
                <a:latin typeface="Garamond" pitchFamily="18" charset="0"/>
              </a:rPr>
              <a:t>)</a:t>
            </a:r>
            <a:endParaRPr lang="en-US" sz="3200" dirty="0">
              <a:latin typeface="Garamond" pitchFamily="18" charset="0"/>
            </a:endParaRPr>
          </a:p>
        </p:txBody>
      </p:sp>
      <p:pic>
        <p:nvPicPr>
          <p:cNvPr id="12" name="Picture 2" descr="http://www.vin.com/ImageDBPub/VP05000/IMG02769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274" y="4525241"/>
            <a:ext cx="4249592" cy="2305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4" descr="http://images.fineartamerica.com/images-medium-large/tetanus-lockjaw-victim-the-contracted-everet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7727" y="2061057"/>
            <a:ext cx="4396957" cy="27358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6" descr="http://t1.gstatic.com/images?q=tbn:ANd9GcSzWhr19f0el1cGTIrKzw8L-rFdvFFTu5Tv03DW1CPaLymuA3H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608" y="2106508"/>
            <a:ext cx="4905377" cy="246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24274" y="818281"/>
            <a:ext cx="95250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Garamond" pitchFamily="18" charset="0"/>
              </a:rPr>
              <a:t>Neurotoksini</a:t>
            </a:r>
            <a:r>
              <a:rPr lang="en-US" sz="2800" dirty="0">
                <a:solidFill>
                  <a:srgbClr val="0070C0"/>
                </a:solidFill>
                <a:latin typeface="Garamond" pitchFamily="18" charset="0"/>
              </a:rPr>
              <a:t>: </a:t>
            </a:r>
            <a:r>
              <a:rPr lang="en-US" sz="2800" dirty="0" err="1">
                <a:solidFill>
                  <a:srgbClr val="0070C0"/>
                </a:solidFill>
                <a:latin typeface="Garamond" pitchFamily="18" charset="0"/>
              </a:rPr>
              <a:t>tetanolizin</a:t>
            </a:r>
            <a:r>
              <a:rPr lang="en-US" sz="2800" dirty="0">
                <a:solidFill>
                  <a:srgbClr val="0070C0"/>
                </a:solidFill>
                <a:latin typeface="Garamond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Garamond" pitchFamily="18" charset="0"/>
              </a:rPr>
              <a:t>tetanospazmin</a:t>
            </a:r>
            <a:endParaRPr lang="en-US" sz="2800" b="1" dirty="0">
              <a:solidFill>
                <a:srgbClr val="0070C0"/>
              </a:solidFill>
              <a:latin typeface="Garamond" pitchFamily="18" charset="0"/>
            </a:endParaRPr>
          </a:p>
          <a:p>
            <a:endParaRPr lang="en-US" dirty="0"/>
          </a:p>
        </p:txBody>
      </p:sp>
      <p:pic>
        <p:nvPicPr>
          <p:cNvPr id="10241" name="Picture 1" descr="C:\Users\Isidora\Desktop\download 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866" y="4746313"/>
            <a:ext cx="1341134" cy="202269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C:\Users\Isidora\Desktop\G9nWsapT_400x40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896" y="4949007"/>
            <a:ext cx="1819999" cy="181999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Isidora\Desktop\download (2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067" y="5506597"/>
            <a:ext cx="1897063" cy="1262409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Isidora\Desktop\Risus_sardonicus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1874952"/>
            <a:ext cx="1215030" cy="194892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682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s://www.zoetis.com.au/images/e/448/1727,botulis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35129" y="1531358"/>
            <a:ext cx="2895600" cy="364018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  <p:pic>
        <p:nvPicPr>
          <p:cNvPr id="8195" name="Picture 3" descr="C:\Users\Isidora\Desktop\baby-pacifier-honey-botulism-warn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9290" y="5398500"/>
            <a:ext cx="2582710" cy="145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Isidora\Desktop\honey_928px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404" y="5514671"/>
            <a:ext cx="2438400" cy="136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ounded Rectangle 8"/>
          <p:cNvSpPr/>
          <p:nvPr/>
        </p:nvSpPr>
        <p:spPr>
          <a:xfrm>
            <a:off x="1097970" y="152400"/>
            <a:ext cx="7131629" cy="584775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9200" y="189058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>
                <a:solidFill>
                  <a:srgbClr val="0070C0"/>
                </a:solidFill>
                <a:latin typeface="Garamond" pitchFamily="18" charset="0"/>
              </a:rPr>
              <a:t>NEUROTOKSIČNE </a:t>
            </a:r>
            <a:r>
              <a:rPr lang="sr-Latn-RS" sz="3200" b="1" i="1" dirty="0">
                <a:solidFill>
                  <a:srgbClr val="0070C0"/>
                </a:solidFill>
                <a:latin typeface="Garamond" pitchFamily="18" charset="0"/>
              </a:rPr>
              <a:t>Clostridium</a:t>
            </a:r>
            <a:r>
              <a:rPr lang="sr-Latn-RS" sz="3200" b="1" dirty="0">
                <a:solidFill>
                  <a:srgbClr val="0070C0"/>
                </a:solidFill>
                <a:latin typeface="Garamond" pitchFamily="18" charset="0"/>
              </a:rPr>
              <a:t> vrste</a:t>
            </a:r>
            <a:endParaRPr lang="en-US" sz="3200" b="1" dirty="0">
              <a:solidFill>
                <a:srgbClr val="0070C0"/>
              </a:solidFill>
              <a:latin typeface="Garamond" pitchFamily="18" charset="0"/>
            </a:endParaRPr>
          </a:p>
        </p:txBody>
      </p:sp>
      <p:pic>
        <p:nvPicPr>
          <p:cNvPr id="8197" name="Picture 5" descr="C:\Users\Isidora\Desktop\botoks-lica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6804" y="5514671"/>
            <a:ext cx="2582710" cy="1351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9" name="Picture 7" descr="C:\Users\Isidora\Desktop\download (3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426848"/>
            <a:ext cx="1874579" cy="1874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697E54-8F87-DC9E-9BED-837797F17C9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60" y="1651743"/>
            <a:ext cx="4599039" cy="351979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38100" y="776488"/>
            <a:ext cx="92583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>
                <a:latin typeface="Garamond" pitchFamily="18" charset="0"/>
              </a:rPr>
              <a:t>C. </a:t>
            </a:r>
            <a:r>
              <a:rPr lang="en-US" sz="3200" b="1" i="1" dirty="0" err="1">
                <a:latin typeface="Garamond" pitchFamily="18" charset="0"/>
              </a:rPr>
              <a:t>botulinum</a:t>
            </a:r>
            <a:r>
              <a:rPr lang="en-US" sz="3200" dirty="0">
                <a:latin typeface="Garamond" pitchFamily="18" charset="0"/>
              </a:rPr>
              <a:t> – </a:t>
            </a:r>
            <a:r>
              <a:rPr lang="sr-Latn-RS" sz="3200" dirty="0">
                <a:latin typeface="Garamond" pitchFamily="18" charset="0"/>
              </a:rPr>
              <a:t>BOTULIZAM – </a:t>
            </a:r>
            <a:r>
              <a:rPr lang="en-US" sz="3200" dirty="0" err="1">
                <a:latin typeface="Garamond" pitchFamily="18" charset="0"/>
              </a:rPr>
              <a:t>intoksikacija</a:t>
            </a:r>
            <a:r>
              <a:rPr lang="sr-Latn-RS" sz="3200" dirty="0">
                <a:latin typeface="Garamond" pitchFamily="18" charset="0"/>
              </a:rPr>
              <a:t> – mlitava paraliza</a:t>
            </a:r>
            <a:endParaRPr lang="en-US" sz="32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521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97970" y="76200"/>
            <a:ext cx="7131629" cy="584775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76200"/>
            <a:ext cx="7239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b="1" dirty="0">
                <a:solidFill>
                  <a:srgbClr val="0070C0"/>
                </a:solidFill>
                <a:latin typeface="Garamond" pitchFamily="18" charset="0"/>
              </a:rPr>
              <a:t>HISTOTOKSIČNE </a:t>
            </a:r>
            <a:r>
              <a:rPr lang="sr-Latn-RS" sz="3200" b="1" i="1" dirty="0">
                <a:solidFill>
                  <a:srgbClr val="0070C0"/>
                </a:solidFill>
                <a:latin typeface="Garamond" pitchFamily="18" charset="0"/>
              </a:rPr>
              <a:t>Clostridium</a:t>
            </a:r>
            <a:r>
              <a:rPr lang="sr-Latn-RS" sz="3200" b="1" dirty="0">
                <a:solidFill>
                  <a:srgbClr val="0070C0"/>
                </a:solidFill>
                <a:latin typeface="Garamond" pitchFamily="18" charset="0"/>
              </a:rPr>
              <a:t> vrste</a:t>
            </a:r>
            <a:endParaRPr lang="en-US" sz="3200" b="1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1175034"/>
            <a:ext cx="914400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latin typeface="Garamond" pitchFamily="18" charset="0"/>
              </a:rPr>
              <a:t>C. </a:t>
            </a:r>
            <a:r>
              <a:rPr lang="en-US" sz="2400" b="1" i="1" dirty="0" err="1">
                <a:latin typeface="Garamond" pitchFamily="18" charset="0"/>
              </a:rPr>
              <a:t>chauvoei</a:t>
            </a:r>
            <a:r>
              <a:rPr lang="en-US" sz="2400" b="1" i="1" dirty="0">
                <a:latin typeface="Garamond" pitchFamily="18" charset="0"/>
              </a:rPr>
              <a:t> </a:t>
            </a:r>
            <a:r>
              <a:rPr lang="en-US" sz="2400" b="1" dirty="0">
                <a:latin typeface="Garamond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latin typeface="Garamond" pitchFamily="18" charset="0"/>
              </a:rPr>
              <a:t>šuštavac</a:t>
            </a:r>
            <a:r>
              <a:rPr lang="en-US" sz="2400" dirty="0">
                <a:solidFill>
                  <a:srgbClr val="FF0000"/>
                </a:solidFill>
                <a:latin typeface="Garamond" pitchFamily="18" charset="0"/>
              </a:rPr>
              <a:t> (</a:t>
            </a:r>
            <a:r>
              <a:rPr lang="en-US" sz="2400" i="1" dirty="0" err="1">
                <a:solidFill>
                  <a:srgbClr val="FF0000"/>
                </a:solidFill>
                <a:latin typeface="Garamond" pitchFamily="18" charset="0"/>
              </a:rPr>
              <a:t>eng.</a:t>
            </a:r>
            <a:r>
              <a:rPr lang="en-US" sz="2400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Garamond" pitchFamily="18" charset="0"/>
              </a:rPr>
              <a:t>blackleg); </a:t>
            </a:r>
            <a:r>
              <a:rPr lang="en-US" sz="2400" dirty="0" err="1">
                <a:latin typeface="Garamond" pitchFamily="18" charset="0"/>
              </a:rPr>
              <a:t>goveda</a:t>
            </a:r>
            <a:r>
              <a:rPr lang="en-US" sz="2400" dirty="0">
                <a:latin typeface="Garamond" pitchFamily="18" charset="0"/>
              </a:rPr>
              <a:t>, </a:t>
            </a:r>
            <a:r>
              <a:rPr lang="en-US" sz="2400" dirty="0" err="1">
                <a:solidFill>
                  <a:srgbClr val="00B050"/>
                </a:solidFill>
                <a:latin typeface="Garamond" pitchFamily="18" charset="0"/>
              </a:rPr>
              <a:t>ovce</a:t>
            </a:r>
            <a:endParaRPr lang="en-US" sz="2400" dirty="0">
              <a:solidFill>
                <a:srgbClr val="00B050"/>
              </a:solidFill>
              <a:latin typeface="Garamond" pitchFamily="18" charset="0"/>
            </a:endParaRPr>
          </a:p>
          <a:p>
            <a:r>
              <a:rPr lang="en-US" sz="2400" b="1" i="1" dirty="0">
                <a:latin typeface="Garamond" pitchFamily="18" charset="0"/>
              </a:rPr>
              <a:t>C. </a:t>
            </a:r>
            <a:r>
              <a:rPr lang="en-US" sz="2400" b="1" i="1" dirty="0" err="1">
                <a:latin typeface="Garamond" pitchFamily="18" charset="0"/>
              </a:rPr>
              <a:t>septicum</a:t>
            </a:r>
            <a:r>
              <a:rPr lang="en-US" sz="2400" dirty="0">
                <a:latin typeface="Garamond" pitchFamily="18" charset="0"/>
              </a:rPr>
              <a:t>  - </a:t>
            </a:r>
            <a:r>
              <a:rPr lang="en-US" sz="2400" dirty="0" err="1">
                <a:solidFill>
                  <a:srgbClr val="00B050"/>
                </a:solidFill>
                <a:latin typeface="Garamond" pitchFamily="18" charset="0"/>
              </a:rPr>
              <a:t>maligni</a:t>
            </a:r>
            <a:r>
              <a:rPr lang="en-US" sz="2400" dirty="0">
                <a:solidFill>
                  <a:srgbClr val="00B050"/>
                </a:solidFill>
                <a:latin typeface="Garamond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Garamond" pitchFamily="18" charset="0"/>
              </a:rPr>
              <a:t>edem</a:t>
            </a:r>
            <a:r>
              <a:rPr lang="en-US" sz="2400" dirty="0">
                <a:latin typeface="Garamond" pitchFamily="18" charset="0"/>
              </a:rPr>
              <a:t>; </a:t>
            </a:r>
            <a:r>
              <a:rPr lang="en-US" sz="2400" dirty="0" err="1">
                <a:latin typeface="Garamond" pitchFamily="18" charset="0"/>
              </a:rPr>
              <a:t>goveda</a:t>
            </a:r>
            <a:r>
              <a:rPr lang="en-US" sz="2400" dirty="0">
                <a:latin typeface="Garamond" pitchFamily="18" charset="0"/>
              </a:rPr>
              <a:t>, </a:t>
            </a:r>
            <a:r>
              <a:rPr lang="en-US" sz="2400" dirty="0" err="1">
                <a:latin typeface="Garamond" pitchFamily="18" charset="0"/>
              </a:rPr>
              <a:t>ovce</a:t>
            </a:r>
            <a:r>
              <a:rPr lang="en-US" sz="2400" dirty="0">
                <a:latin typeface="Garamond" pitchFamily="18" charset="0"/>
              </a:rPr>
              <a:t> i </a:t>
            </a:r>
            <a:r>
              <a:rPr lang="en-US" sz="2400" dirty="0" err="1">
                <a:latin typeface="Garamond" pitchFamily="18" charset="0"/>
              </a:rPr>
              <a:t>svinje</a:t>
            </a:r>
            <a:r>
              <a:rPr lang="en-US" sz="2400" dirty="0">
                <a:latin typeface="Garamond" pitchFamily="18" charset="0"/>
              </a:rPr>
              <a:t> </a:t>
            </a:r>
          </a:p>
          <a:p>
            <a:r>
              <a:rPr lang="en-US" sz="2400" dirty="0">
                <a:latin typeface="Garamond" pitchFamily="18" charset="0"/>
              </a:rPr>
              <a:t>	      </a:t>
            </a:r>
            <a:r>
              <a:rPr lang="sr-Latn-RS" sz="2400" dirty="0">
                <a:latin typeface="Garamond" pitchFamily="18" charset="0"/>
              </a:rPr>
              <a:t>    </a:t>
            </a:r>
            <a:r>
              <a:rPr lang="en-US" sz="2400" dirty="0">
                <a:latin typeface="Garamond" pitchFamily="18" charset="0"/>
              </a:rPr>
              <a:t> </a:t>
            </a:r>
            <a:r>
              <a:rPr lang="sr-Latn-RS" sz="2400" dirty="0">
                <a:latin typeface="Garamond" pitchFamily="18" charset="0"/>
              </a:rPr>
              <a:t> </a:t>
            </a:r>
            <a:r>
              <a:rPr lang="en-US" sz="2400" dirty="0">
                <a:latin typeface="Garamond" pitchFamily="18" charset="0"/>
              </a:rPr>
              <a:t>-</a:t>
            </a:r>
            <a:r>
              <a:rPr lang="en-US" sz="2400" dirty="0" err="1">
                <a:solidFill>
                  <a:srgbClr val="FF0000"/>
                </a:solidFill>
                <a:latin typeface="Garamond" pitchFamily="18" charset="0"/>
              </a:rPr>
              <a:t>abomazitis</a:t>
            </a:r>
            <a:r>
              <a:rPr lang="en-US" sz="2400" dirty="0">
                <a:solidFill>
                  <a:srgbClr val="FF0000"/>
                </a:solidFill>
                <a:latin typeface="Garamond" pitchFamily="18" charset="0"/>
              </a:rPr>
              <a:t>, </a:t>
            </a:r>
            <a:r>
              <a:rPr lang="en-US" sz="2400" dirty="0" err="1">
                <a:solidFill>
                  <a:srgbClr val="FF0000"/>
                </a:solidFill>
                <a:latin typeface="Garamond" pitchFamily="18" charset="0"/>
              </a:rPr>
              <a:t>tzv</a:t>
            </a:r>
            <a:r>
              <a:rPr lang="en-US" sz="2400" dirty="0">
                <a:solidFill>
                  <a:srgbClr val="FF0000"/>
                </a:solidFill>
                <a:latin typeface="Garamond" pitchFamily="18" charset="0"/>
              </a:rPr>
              <a:t>. </a:t>
            </a:r>
            <a:r>
              <a:rPr lang="en-US" sz="2400" dirty="0" err="1">
                <a:solidFill>
                  <a:srgbClr val="FF0000"/>
                </a:solidFill>
                <a:latin typeface="Garamond" pitchFamily="18" charset="0"/>
              </a:rPr>
              <a:t>bradsot</a:t>
            </a:r>
            <a:r>
              <a:rPr lang="en-US" sz="2400" dirty="0">
                <a:solidFill>
                  <a:srgbClr val="FF0000"/>
                </a:solidFill>
                <a:latin typeface="Garamond" pitchFamily="18" charset="0"/>
              </a:rPr>
              <a:t> (</a:t>
            </a:r>
            <a:r>
              <a:rPr lang="en-US" sz="2400" i="1" dirty="0" err="1">
                <a:solidFill>
                  <a:srgbClr val="FF0000"/>
                </a:solidFill>
                <a:latin typeface="Garamond" pitchFamily="18" charset="0"/>
              </a:rPr>
              <a:t>eng.</a:t>
            </a:r>
            <a:r>
              <a:rPr lang="en-US" sz="2400" i="1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Garamond" pitchFamily="18" charset="0"/>
              </a:rPr>
              <a:t>braxy)</a:t>
            </a:r>
            <a:r>
              <a:rPr lang="en-US" sz="2400" dirty="0">
                <a:latin typeface="Garamond" pitchFamily="18" charset="0"/>
              </a:rPr>
              <a:t>; </a:t>
            </a:r>
            <a:r>
              <a:rPr lang="en-US" sz="2400" dirty="0" err="1">
                <a:latin typeface="Garamond" pitchFamily="18" charset="0"/>
              </a:rPr>
              <a:t>ovce</a:t>
            </a:r>
            <a:endParaRPr lang="en-US" sz="2400" dirty="0">
              <a:latin typeface="Garamond" pitchFamily="18" charset="0"/>
            </a:endParaRPr>
          </a:p>
          <a:p>
            <a:r>
              <a:rPr lang="en-US" sz="2400" b="1" i="1" dirty="0">
                <a:latin typeface="Garamond" pitchFamily="18" charset="0"/>
              </a:rPr>
              <a:t>C. </a:t>
            </a:r>
            <a:r>
              <a:rPr lang="en-US" sz="2400" b="1" i="1" dirty="0" err="1">
                <a:latin typeface="Garamond" pitchFamily="18" charset="0"/>
              </a:rPr>
              <a:t>novyi</a:t>
            </a:r>
            <a:r>
              <a:rPr lang="en-US" sz="2400" b="1" i="1" dirty="0">
                <a:latin typeface="Garamond" pitchFamily="18" charset="0"/>
              </a:rPr>
              <a:t> - </a:t>
            </a:r>
            <a:r>
              <a:rPr lang="en-US" sz="2400" dirty="0" err="1">
                <a:solidFill>
                  <a:srgbClr val="00B050"/>
                </a:solidFill>
                <a:latin typeface="Garamond" pitchFamily="18" charset="0"/>
              </a:rPr>
              <a:t>bolest</a:t>
            </a:r>
            <a:r>
              <a:rPr lang="en-US" sz="2400" dirty="0">
                <a:solidFill>
                  <a:srgbClr val="00B050"/>
                </a:solidFill>
                <a:latin typeface="Garamond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Garamond" pitchFamily="18" charset="0"/>
              </a:rPr>
              <a:t>velike</a:t>
            </a:r>
            <a:r>
              <a:rPr lang="en-US" sz="2400" dirty="0">
                <a:solidFill>
                  <a:srgbClr val="00B050"/>
                </a:solidFill>
                <a:latin typeface="Garamond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Garamond" pitchFamily="18" charset="0"/>
              </a:rPr>
              <a:t>glave</a:t>
            </a:r>
            <a:r>
              <a:rPr lang="en-US" sz="2400" dirty="0">
                <a:solidFill>
                  <a:srgbClr val="00B050"/>
                </a:solidFill>
                <a:latin typeface="Garamond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Garamond" pitchFamily="18" charset="0"/>
              </a:rPr>
              <a:t>ovnova</a:t>
            </a:r>
            <a:r>
              <a:rPr lang="en-US" sz="2400" dirty="0">
                <a:solidFill>
                  <a:srgbClr val="00B050"/>
                </a:solidFill>
                <a:latin typeface="Garamond" pitchFamily="18" charset="0"/>
              </a:rPr>
              <a:t>; </a:t>
            </a:r>
            <a:r>
              <a:rPr lang="en-US" sz="2400" dirty="0" err="1">
                <a:solidFill>
                  <a:srgbClr val="00B050"/>
                </a:solidFill>
                <a:latin typeface="Garamond" pitchFamily="18" charset="0"/>
              </a:rPr>
              <a:t>ovce</a:t>
            </a:r>
            <a:r>
              <a:rPr lang="en-US" sz="2400" dirty="0">
                <a:solidFill>
                  <a:srgbClr val="00B050"/>
                </a:solidFill>
                <a:latin typeface="Garamond" pitchFamily="18" charset="0"/>
              </a:rPr>
              <a:t> - </a:t>
            </a:r>
            <a:r>
              <a:rPr lang="en-US" sz="2400" dirty="0" err="1">
                <a:solidFill>
                  <a:srgbClr val="00B050"/>
                </a:solidFill>
                <a:latin typeface="Garamond" pitchFamily="18" charset="0"/>
              </a:rPr>
              <a:t>gasna</a:t>
            </a:r>
            <a:r>
              <a:rPr lang="en-US" sz="2400" dirty="0">
                <a:solidFill>
                  <a:srgbClr val="00B050"/>
                </a:solidFill>
                <a:latin typeface="Garamond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Garamond" pitchFamily="18" charset="0"/>
              </a:rPr>
              <a:t>gangrena</a:t>
            </a:r>
            <a:r>
              <a:rPr lang="en-US" sz="2400" dirty="0">
                <a:latin typeface="Garamond" pitchFamily="18" charset="0"/>
              </a:rPr>
              <a:t>; </a:t>
            </a:r>
            <a:endParaRPr lang="sr-Latn-RS" sz="2400" dirty="0">
              <a:latin typeface="Garamond" pitchFamily="18" charset="0"/>
            </a:endParaRPr>
          </a:p>
          <a:p>
            <a:r>
              <a:rPr lang="sr-Latn-RS" sz="2400" dirty="0">
                <a:latin typeface="Garamond" pitchFamily="18" charset="0"/>
              </a:rPr>
              <a:t>          </a:t>
            </a:r>
            <a:r>
              <a:rPr lang="en-US" sz="2400" dirty="0">
                <a:latin typeface="Garamond" pitchFamily="18" charset="0"/>
              </a:rPr>
              <a:t>	</a:t>
            </a:r>
            <a:r>
              <a:rPr lang="sr-Latn-RS" sz="2400" dirty="0">
                <a:latin typeface="Garamond" pitchFamily="18" charset="0"/>
              </a:rPr>
              <a:t>     </a:t>
            </a:r>
            <a:r>
              <a:rPr lang="en-US" sz="2400" dirty="0">
                <a:latin typeface="Garamond" pitchFamily="18" charset="0"/>
              </a:rPr>
              <a:t>- </a:t>
            </a:r>
            <a:r>
              <a:rPr lang="en-US" sz="2400" dirty="0" err="1">
                <a:solidFill>
                  <a:srgbClr val="FF0000"/>
                </a:solidFill>
                <a:latin typeface="Garamond" pitchFamily="18" charset="0"/>
              </a:rPr>
              <a:t>infektivni</a:t>
            </a:r>
            <a:r>
              <a:rPr lang="en-US" sz="2400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Garamond" pitchFamily="18" charset="0"/>
              </a:rPr>
              <a:t>nekro</a:t>
            </a:r>
            <a:r>
              <a:rPr lang="en-US" sz="2400" dirty="0" err="1">
                <a:solidFill>
                  <a:srgbClr val="00B050"/>
                </a:solidFill>
                <a:latin typeface="Garamond" pitchFamily="18" charset="0"/>
              </a:rPr>
              <a:t>tični</a:t>
            </a:r>
            <a:r>
              <a:rPr lang="en-US" sz="2400" dirty="0">
                <a:solidFill>
                  <a:srgbClr val="00B050"/>
                </a:solidFill>
                <a:latin typeface="Garamond" pitchFamily="18" charset="0"/>
              </a:rPr>
              <a:t> hepatitis</a:t>
            </a:r>
            <a:r>
              <a:rPr lang="en-US" sz="2400" dirty="0">
                <a:latin typeface="Garamond" pitchFamily="18" charset="0"/>
              </a:rPr>
              <a:t>; </a:t>
            </a:r>
            <a:r>
              <a:rPr lang="en-US" sz="2400" dirty="0" err="1">
                <a:latin typeface="Garamond" pitchFamily="18" charset="0"/>
              </a:rPr>
              <a:t>ovce</a:t>
            </a:r>
            <a:r>
              <a:rPr lang="en-US" sz="2400" dirty="0">
                <a:latin typeface="Garamond" pitchFamily="18" charset="0"/>
              </a:rPr>
              <a:t> i </a:t>
            </a:r>
            <a:r>
              <a:rPr lang="en-US" sz="2400" dirty="0" err="1">
                <a:latin typeface="Garamond" pitchFamily="18" charset="0"/>
              </a:rPr>
              <a:t>goveda</a:t>
            </a:r>
            <a:r>
              <a:rPr lang="en-US" sz="2400" dirty="0">
                <a:latin typeface="Garamond" pitchFamily="18" charset="0"/>
              </a:rPr>
              <a:t>   </a:t>
            </a:r>
            <a:r>
              <a:rPr lang="en-US" sz="2400" b="1" i="1" dirty="0" err="1">
                <a:latin typeface="Garamond" pitchFamily="18" charset="0"/>
              </a:rPr>
              <a:t>C.haemolyticum</a:t>
            </a:r>
            <a:r>
              <a:rPr lang="en-US" sz="2400" dirty="0">
                <a:latin typeface="Garamond" pitchFamily="18" charset="0"/>
              </a:rPr>
              <a:t> - </a:t>
            </a:r>
            <a:r>
              <a:rPr lang="en-US" sz="2400" dirty="0" err="1">
                <a:solidFill>
                  <a:srgbClr val="FF0000"/>
                </a:solidFill>
                <a:latin typeface="Garamond" pitchFamily="18" charset="0"/>
              </a:rPr>
              <a:t>bacilarna</a:t>
            </a:r>
            <a:r>
              <a:rPr lang="en-US" sz="2400" dirty="0">
                <a:solidFill>
                  <a:srgbClr val="FF0000"/>
                </a:solidFill>
                <a:latin typeface="Garamond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Garamond" pitchFamily="18" charset="0"/>
              </a:rPr>
              <a:t>hemoglobinurija</a:t>
            </a:r>
            <a:r>
              <a:rPr lang="en-US" sz="2400" dirty="0">
                <a:latin typeface="Garamond" pitchFamily="18" charset="0"/>
              </a:rPr>
              <a:t>; </a:t>
            </a:r>
            <a:r>
              <a:rPr lang="en-US" sz="2400" dirty="0" err="1">
                <a:latin typeface="Garamond" pitchFamily="18" charset="0"/>
              </a:rPr>
              <a:t>goveda</a:t>
            </a:r>
            <a:r>
              <a:rPr lang="en-US" sz="2400" dirty="0">
                <a:latin typeface="Garamond" pitchFamily="18" charset="0"/>
              </a:rPr>
              <a:t>, </a:t>
            </a:r>
            <a:r>
              <a:rPr lang="en-US" sz="2400" dirty="0" err="1">
                <a:latin typeface="Garamond" pitchFamily="18" charset="0"/>
              </a:rPr>
              <a:t>ovce</a:t>
            </a:r>
            <a:endParaRPr lang="en-US" sz="2400" dirty="0">
              <a:latin typeface="Garamond" pitchFamily="18" charset="0"/>
            </a:endParaRPr>
          </a:p>
          <a:p>
            <a:r>
              <a:rPr lang="en-US" sz="2400" b="1" i="1" dirty="0">
                <a:latin typeface="Garamond" pitchFamily="18" charset="0"/>
              </a:rPr>
              <a:t>C. </a:t>
            </a:r>
            <a:r>
              <a:rPr lang="en-US" sz="2400" b="1" i="1" dirty="0" err="1">
                <a:latin typeface="Garamond" pitchFamily="18" charset="0"/>
              </a:rPr>
              <a:t>perfringens</a:t>
            </a:r>
            <a:r>
              <a:rPr lang="en-US" sz="2400" b="1" i="1" dirty="0">
                <a:latin typeface="Garamond" pitchFamily="18" charset="0"/>
              </a:rPr>
              <a:t> </a:t>
            </a:r>
            <a:r>
              <a:rPr lang="en-US" sz="2400" b="1" dirty="0">
                <a:latin typeface="Garamond" pitchFamily="18" charset="0"/>
              </a:rPr>
              <a:t>tip A</a:t>
            </a:r>
            <a:r>
              <a:rPr lang="en-US" sz="2400" dirty="0">
                <a:latin typeface="Garamond" pitchFamily="18" charset="0"/>
              </a:rPr>
              <a:t> - </a:t>
            </a:r>
            <a:r>
              <a:rPr lang="en-US" sz="2400" dirty="0" err="1">
                <a:latin typeface="Garamond" pitchFamily="18" charset="0"/>
              </a:rPr>
              <a:t>nekrotični</a:t>
            </a:r>
            <a:r>
              <a:rPr lang="en-US" sz="2400" dirty="0">
                <a:latin typeface="Garamond" pitchFamily="18" charset="0"/>
              </a:rPr>
              <a:t> enteritis; </a:t>
            </a:r>
            <a:r>
              <a:rPr lang="en-US" sz="2400" dirty="0" err="1">
                <a:latin typeface="Garamond" pitchFamily="18" charset="0"/>
              </a:rPr>
              <a:t>živina</a:t>
            </a:r>
            <a:r>
              <a:rPr lang="en-US" sz="2400" dirty="0">
                <a:latin typeface="Garamond" pitchFamily="18" charset="0"/>
              </a:rPr>
              <a:t> </a:t>
            </a:r>
          </a:p>
          <a:p>
            <a:r>
              <a:rPr lang="en-US" sz="2400" dirty="0">
                <a:latin typeface="Garamond" pitchFamily="18" charset="0"/>
              </a:rPr>
              <a:t>		    </a:t>
            </a:r>
            <a:r>
              <a:rPr lang="sr-Latn-RS" sz="2400" dirty="0">
                <a:latin typeface="Garamond" pitchFamily="18" charset="0"/>
              </a:rPr>
              <a:t>     </a:t>
            </a:r>
            <a:r>
              <a:rPr lang="en-US" sz="2400" dirty="0">
                <a:latin typeface="Garamond" pitchFamily="18" charset="0"/>
              </a:rPr>
              <a:t> </a:t>
            </a:r>
            <a:r>
              <a:rPr lang="sr-Latn-RS" sz="2400" dirty="0">
                <a:latin typeface="Garamond" pitchFamily="18" charset="0"/>
              </a:rPr>
              <a:t>    </a:t>
            </a:r>
            <a:r>
              <a:rPr lang="en-US" sz="2400" dirty="0">
                <a:latin typeface="Garamond" pitchFamily="18" charset="0"/>
              </a:rPr>
              <a:t>-</a:t>
            </a:r>
            <a:r>
              <a:rPr lang="en-US" sz="2400" dirty="0" err="1">
                <a:latin typeface="Garamond" pitchFamily="18" charset="0"/>
              </a:rPr>
              <a:t>nekrotični</a:t>
            </a:r>
            <a:r>
              <a:rPr lang="en-US" sz="2400" dirty="0">
                <a:latin typeface="Garamond" pitchFamily="18" charset="0"/>
              </a:rPr>
              <a:t> </a:t>
            </a:r>
            <a:r>
              <a:rPr lang="en-US" sz="2400" dirty="0" err="1">
                <a:latin typeface="Garamond" pitchFamily="18" charset="0"/>
              </a:rPr>
              <a:t>enterokolitis</a:t>
            </a:r>
            <a:r>
              <a:rPr lang="en-US" sz="2400" dirty="0">
                <a:latin typeface="Garamond" pitchFamily="18" charset="0"/>
              </a:rPr>
              <a:t>; </a:t>
            </a:r>
            <a:r>
              <a:rPr lang="en-US" sz="2400" dirty="0" err="1">
                <a:latin typeface="Garamond" pitchFamily="18" charset="0"/>
              </a:rPr>
              <a:t>svinje</a:t>
            </a:r>
            <a:endParaRPr lang="en-US" sz="2400" dirty="0">
              <a:latin typeface="Garamond" pitchFamily="18" charset="0"/>
            </a:endParaRPr>
          </a:p>
          <a:p>
            <a:r>
              <a:rPr lang="en-US" sz="2400" dirty="0">
                <a:latin typeface="Garamond" pitchFamily="18" charset="0"/>
              </a:rPr>
              <a:t>	                   </a:t>
            </a:r>
            <a:r>
              <a:rPr lang="sr-Latn-RS" sz="2400" dirty="0">
                <a:latin typeface="Garamond" pitchFamily="18" charset="0"/>
              </a:rPr>
              <a:t>  </a:t>
            </a:r>
            <a:r>
              <a:rPr lang="en-US" sz="2400" dirty="0">
                <a:latin typeface="Garamond" pitchFamily="18" charset="0"/>
              </a:rPr>
              <a:t> </a:t>
            </a:r>
            <a:r>
              <a:rPr lang="sr-Latn-RS" sz="2400" dirty="0">
                <a:latin typeface="Garamond" pitchFamily="18" charset="0"/>
              </a:rPr>
              <a:t>  </a:t>
            </a:r>
            <a:r>
              <a:rPr lang="en-US" sz="2400" dirty="0">
                <a:latin typeface="Garamond" pitchFamily="18" charset="0"/>
              </a:rPr>
              <a:t>-</a:t>
            </a:r>
            <a:r>
              <a:rPr lang="en-US" sz="2400" dirty="0" err="1">
                <a:latin typeface="Garamond" pitchFamily="18" charset="0"/>
              </a:rPr>
              <a:t>infekcije</a:t>
            </a:r>
            <a:r>
              <a:rPr lang="en-US" sz="2400" dirty="0">
                <a:latin typeface="Garamond" pitchFamily="18" charset="0"/>
              </a:rPr>
              <a:t> </a:t>
            </a:r>
            <a:r>
              <a:rPr lang="en-US" sz="2400" dirty="0" err="1">
                <a:latin typeface="Garamond" pitchFamily="18" charset="0"/>
              </a:rPr>
              <a:t>rana</a:t>
            </a:r>
            <a:r>
              <a:rPr lang="en-US" sz="2400" dirty="0">
                <a:latin typeface="Garamond" pitchFamily="18" charset="0"/>
              </a:rPr>
              <a:t> </a:t>
            </a:r>
            <a:r>
              <a:rPr lang="en-US" sz="2400" dirty="0" err="1">
                <a:latin typeface="Garamond" pitchFamily="18" charset="0"/>
              </a:rPr>
              <a:t>većeg</a:t>
            </a:r>
            <a:r>
              <a:rPr lang="en-US" sz="2400" dirty="0">
                <a:latin typeface="Garamond" pitchFamily="18" charset="0"/>
              </a:rPr>
              <a:t> </a:t>
            </a:r>
            <a:r>
              <a:rPr lang="en-US" sz="2400" dirty="0" err="1">
                <a:latin typeface="Garamond" pitchFamily="18" charset="0"/>
              </a:rPr>
              <a:t>broja</a:t>
            </a:r>
            <a:r>
              <a:rPr lang="en-US" sz="2400" dirty="0">
                <a:latin typeface="Garamond" pitchFamily="18" charset="0"/>
              </a:rPr>
              <a:t> </a:t>
            </a:r>
            <a:r>
              <a:rPr lang="en-US" sz="2400" dirty="0" err="1">
                <a:latin typeface="Garamond" pitchFamily="18" charset="0"/>
              </a:rPr>
              <a:t>vrsta</a:t>
            </a:r>
            <a:r>
              <a:rPr lang="en-US" sz="2400" dirty="0">
                <a:latin typeface="Garamond" pitchFamily="18" charset="0"/>
              </a:rPr>
              <a:t> </a:t>
            </a:r>
            <a:r>
              <a:rPr lang="en-US" sz="2400" dirty="0" err="1">
                <a:latin typeface="Garamond" pitchFamily="18" charset="0"/>
              </a:rPr>
              <a:t>životinja</a:t>
            </a:r>
            <a:endParaRPr lang="en-US" sz="2400" dirty="0">
              <a:latin typeface="Garamond" pitchFamily="18" charset="0"/>
            </a:endParaRPr>
          </a:p>
          <a:p>
            <a:r>
              <a:rPr lang="en-US" sz="2400" b="1" i="1" dirty="0">
                <a:latin typeface="Garamond" pitchFamily="18" charset="0"/>
              </a:rPr>
              <a:t>C. </a:t>
            </a:r>
            <a:r>
              <a:rPr lang="en-US" sz="2400" b="1" i="1" dirty="0" err="1">
                <a:latin typeface="Garamond" pitchFamily="18" charset="0"/>
              </a:rPr>
              <a:t>sordellii</a:t>
            </a:r>
            <a:r>
              <a:rPr lang="en-US" sz="2400" dirty="0">
                <a:latin typeface="Garamond" pitchFamily="18" charset="0"/>
              </a:rPr>
              <a:t> - </a:t>
            </a:r>
            <a:r>
              <a:rPr lang="en-US" sz="2400" dirty="0" err="1">
                <a:latin typeface="Garamond" pitchFamily="18" charset="0"/>
              </a:rPr>
              <a:t>gasna</a:t>
            </a:r>
            <a:r>
              <a:rPr lang="en-US" sz="2400" dirty="0">
                <a:latin typeface="Garamond" pitchFamily="18" charset="0"/>
              </a:rPr>
              <a:t> </a:t>
            </a:r>
            <a:r>
              <a:rPr lang="en-US" sz="2400" dirty="0" err="1">
                <a:latin typeface="Garamond" pitchFamily="18" charset="0"/>
              </a:rPr>
              <a:t>gangrena</a:t>
            </a:r>
            <a:r>
              <a:rPr lang="en-US" sz="2400" dirty="0">
                <a:latin typeface="Garamond" pitchFamily="18" charset="0"/>
              </a:rPr>
              <a:t>; </a:t>
            </a:r>
            <a:r>
              <a:rPr lang="en-US" sz="2400" dirty="0" err="1">
                <a:latin typeface="Garamond" pitchFamily="18" charset="0"/>
              </a:rPr>
              <a:t>goveda,ovce</a:t>
            </a:r>
            <a:r>
              <a:rPr lang="en-US" sz="2400" dirty="0">
                <a:latin typeface="Garamond" pitchFamily="18" charset="0"/>
              </a:rPr>
              <a:t> i </a:t>
            </a:r>
            <a:r>
              <a:rPr lang="en-US" sz="2400" dirty="0" err="1">
                <a:latin typeface="Garamond" pitchFamily="18" charset="0"/>
              </a:rPr>
              <a:t>konji</a:t>
            </a:r>
            <a:endParaRPr lang="en-US" sz="2400" dirty="0">
              <a:latin typeface="Garamond" pitchFamily="18" charset="0"/>
            </a:endParaRPr>
          </a:p>
          <a:p>
            <a:pPr>
              <a:spcBef>
                <a:spcPts val="0"/>
              </a:spcBef>
              <a:defRPr/>
            </a:pPr>
            <a:r>
              <a:rPr lang="en-US" sz="2400" b="1" i="1" dirty="0">
                <a:latin typeface="Garamond" pitchFamily="18" charset="0"/>
              </a:rPr>
              <a:t>C</a:t>
            </a:r>
            <a:r>
              <a:rPr lang="sl-SI" sz="2400" b="1" i="1" dirty="0">
                <a:latin typeface="Garamond" pitchFamily="18" charset="0"/>
              </a:rPr>
              <a:t>.</a:t>
            </a:r>
            <a:r>
              <a:rPr lang="en-US" sz="2400" b="1" i="1" dirty="0">
                <a:latin typeface="Garamond" pitchFamily="18" charset="0"/>
              </a:rPr>
              <a:t> </a:t>
            </a:r>
            <a:r>
              <a:rPr lang="sl-SI" sz="2400" b="1" i="1" dirty="0">
                <a:latin typeface="Garamond" pitchFamily="18" charset="0"/>
              </a:rPr>
              <a:t>piliforme</a:t>
            </a:r>
            <a:r>
              <a:rPr lang="sl-SI" sz="2400" dirty="0">
                <a:solidFill>
                  <a:srgbClr val="FF5050"/>
                </a:solidFill>
              </a:rPr>
              <a:t> </a:t>
            </a:r>
            <a:r>
              <a:rPr lang="sl-SI" sz="2400" dirty="0">
                <a:latin typeface="Garamond" pitchFamily="18" charset="0"/>
              </a:rPr>
              <a:t>– Tyzzer-ova bolest – kunići, zamorci,</a:t>
            </a:r>
          </a:p>
          <a:p>
            <a:pPr>
              <a:spcBef>
                <a:spcPts val="0"/>
              </a:spcBef>
              <a:defRPr/>
            </a:pPr>
            <a:r>
              <a:rPr lang="sl-SI" sz="2400" dirty="0">
                <a:latin typeface="Garamond" pitchFamily="18" charset="0"/>
              </a:rPr>
              <a:t>   laboratorijske životinje, fatalna bolest ždrebadi</a:t>
            </a:r>
            <a:endParaRPr lang="en-US" sz="2400" dirty="0">
              <a:latin typeface="Garamond" pitchFamily="18" charset="0"/>
            </a:endParaRPr>
          </a:p>
          <a:p>
            <a:endParaRPr lang="en-US" sz="2800" dirty="0">
              <a:latin typeface="Garamond" pitchFamily="18" charset="0"/>
            </a:endParaRPr>
          </a:p>
          <a:p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28600" y="1175034"/>
            <a:ext cx="8610600" cy="4449604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214745" y="5867400"/>
            <a:ext cx="7086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Garamond" pitchFamily="18" charset="0"/>
              </a:rPr>
              <a:t>ENDOGENE INFEKCIJE – </a:t>
            </a:r>
            <a:r>
              <a:rPr lang="en-US" sz="2400" dirty="0" err="1">
                <a:solidFill>
                  <a:srgbClr val="FF0000"/>
                </a:solidFill>
                <a:latin typeface="Garamond" pitchFamily="18" charset="0"/>
              </a:rPr>
              <a:t>traume</a:t>
            </a:r>
            <a:r>
              <a:rPr lang="en-US" sz="2400" dirty="0">
                <a:solidFill>
                  <a:srgbClr val="FF0000"/>
                </a:solidFill>
                <a:latin typeface="Garamond" pitchFamily="18" charset="0"/>
              </a:rPr>
              <a:t>…</a:t>
            </a:r>
          </a:p>
          <a:p>
            <a:r>
              <a:rPr lang="en-US" sz="2400" dirty="0">
                <a:solidFill>
                  <a:srgbClr val="00B050"/>
                </a:solidFill>
                <a:latin typeface="Garamond" pitchFamily="18" charset="0"/>
              </a:rPr>
              <a:t>EGZOGENE INFEKCIJE – </a:t>
            </a:r>
            <a:r>
              <a:rPr lang="en-US" sz="2400" dirty="0" err="1">
                <a:solidFill>
                  <a:srgbClr val="00B050"/>
                </a:solidFill>
                <a:latin typeface="Garamond" pitchFamily="18" charset="0"/>
              </a:rPr>
              <a:t>infekcije</a:t>
            </a:r>
            <a:r>
              <a:rPr lang="en-US" sz="2400" dirty="0">
                <a:solidFill>
                  <a:srgbClr val="00B050"/>
                </a:solidFill>
                <a:latin typeface="Garamond" pitchFamily="18" charset="0"/>
              </a:rPr>
              <a:t> </a:t>
            </a:r>
            <a:r>
              <a:rPr lang="en-US" sz="2400" dirty="0" err="1">
                <a:solidFill>
                  <a:srgbClr val="00B050"/>
                </a:solidFill>
                <a:latin typeface="Garamond" pitchFamily="18" charset="0"/>
              </a:rPr>
              <a:t>rana</a:t>
            </a:r>
            <a:r>
              <a:rPr lang="en-US" sz="2400" dirty="0">
                <a:solidFill>
                  <a:srgbClr val="00B050"/>
                </a:solidFill>
                <a:latin typeface="Garamond" pitchFamily="18" charset="0"/>
              </a:rPr>
              <a:t>…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" y="651814"/>
            <a:ext cx="82434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err="1">
                <a:solidFill>
                  <a:srgbClr val="0070C0"/>
                </a:solidFill>
                <a:latin typeface="Garamond" pitchFamily="18" charset="0"/>
              </a:rPr>
              <a:t>invazivne</a:t>
            </a:r>
            <a:r>
              <a:rPr lang="en-US" sz="2800" dirty="0">
                <a:solidFill>
                  <a:srgbClr val="0070C0"/>
                </a:solidFill>
                <a:latin typeface="Garamond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Garamond" pitchFamily="18" charset="0"/>
              </a:rPr>
              <a:t>dovode</a:t>
            </a:r>
            <a:r>
              <a:rPr lang="en-US" sz="2800" dirty="0">
                <a:solidFill>
                  <a:srgbClr val="0070C0"/>
                </a:solidFill>
                <a:latin typeface="Garamond" pitchFamily="18" charset="0"/>
              </a:rPr>
              <a:t> do </a:t>
            </a:r>
            <a:r>
              <a:rPr lang="en-US" sz="2800" dirty="0" err="1">
                <a:solidFill>
                  <a:srgbClr val="0070C0"/>
                </a:solidFill>
                <a:latin typeface="Garamond" pitchFamily="18" charset="0"/>
              </a:rPr>
              <a:t>opsežnih</a:t>
            </a:r>
            <a:r>
              <a:rPr lang="en-US" sz="2800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Garamond" pitchFamily="18" charset="0"/>
              </a:rPr>
              <a:t>destrukcija</a:t>
            </a:r>
            <a:r>
              <a:rPr lang="en-US" sz="2800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Garamond" pitchFamily="18" charset="0"/>
              </a:rPr>
              <a:t>tkiva</a:t>
            </a:r>
            <a:endParaRPr lang="en-US" sz="2800" dirty="0">
              <a:solidFill>
                <a:srgbClr val="0070C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9292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www.fao.org/docrep/003/t0756e/T0756E15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3669267"/>
            <a:ext cx="2333047" cy="318873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3" name="Picture 2" descr="http://t2.gstatic.com/images?q=tbn:ANd9GcTBK_htJx4ZCtwVgI1eFTFgA95vTRuVMYLv5FQ9pSbAbli7esd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671493"/>
            <a:ext cx="3986757" cy="2895600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6" name="Picture 2" descr="http://www.vetnext.com/fotos/Image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671493"/>
            <a:ext cx="4083626" cy="2895600"/>
          </a:xfrm>
          <a:prstGeom prst="rect">
            <a:avLst/>
          </a:prstGeom>
          <a:noFill/>
        </p:spPr>
      </p:pic>
      <p:pic>
        <p:nvPicPr>
          <p:cNvPr id="7" name="Picture 2" descr="http://t2.gstatic.com/images?q=tbn:ANd9GcTBBLpW_8wt_uCRbSYAwX7QtUzKjdHe0Wpc-G8ozUY9mbdNvNpx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0999" y="4040350"/>
            <a:ext cx="3986757" cy="274145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410200" y="152400"/>
            <a:ext cx="365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Garamond" pitchFamily="18" charset="0"/>
              </a:rPr>
              <a:t>MALIGNI EDEM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8527" y="152400"/>
            <a:ext cx="2171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latin typeface="Garamond" pitchFamily="18" charset="0"/>
              </a:rPr>
              <a:t>ŠUŠTAVAC</a:t>
            </a:r>
            <a:endParaRPr lang="en-US" b="1" dirty="0">
              <a:latin typeface="Garamon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78527" y="3669268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latin typeface="Garamond" pitchFamily="18" charset="0"/>
              </a:rPr>
              <a:t>GASNA GANGRENA</a:t>
            </a:r>
            <a:endParaRPr lang="en-US" b="1" dirty="0">
              <a:latin typeface="Garamon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124699" y="4663468"/>
            <a:ext cx="152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r-Latn-RS" b="1" dirty="0">
                <a:latin typeface="Garamond" pitchFamily="18" charset="0"/>
              </a:rPr>
              <a:t>BOLEST</a:t>
            </a:r>
          </a:p>
          <a:p>
            <a:pPr algn="just"/>
            <a:r>
              <a:rPr lang="sr-Latn-RS" b="1" dirty="0">
                <a:latin typeface="Garamond" pitchFamily="18" charset="0"/>
              </a:rPr>
              <a:t>VELIKE</a:t>
            </a:r>
          </a:p>
          <a:p>
            <a:pPr algn="just"/>
            <a:r>
              <a:rPr lang="sr-Latn-RS" b="1" dirty="0">
                <a:latin typeface="Garamond" pitchFamily="18" charset="0"/>
              </a:rPr>
              <a:t>GLAVE</a:t>
            </a:r>
          </a:p>
          <a:p>
            <a:pPr algn="just"/>
            <a:r>
              <a:rPr lang="sr-Latn-RS" b="1" dirty="0">
                <a:latin typeface="Garamond" pitchFamily="18" charset="0"/>
              </a:rPr>
              <a:t>OVNOVA</a:t>
            </a:r>
            <a:endParaRPr lang="en-US" b="1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7852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838200" y="76200"/>
            <a:ext cx="7391400" cy="584775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76200"/>
            <a:ext cx="853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70C0"/>
                </a:solidFill>
                <a:latin typeface="Garamond" pitchFamily="18" charset="0"/>
              </a:rPr>
              <a:t>ENTEROPATOGENE</a:t>
            </a:r>
            <a:r>
              <a:rPr lang="sr-Latn-RS" sz="3200" b="1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sr-Latn-RS" sz="3200" b="1" i="1" dirty="0">
                <a:solidFill>
                  <a:srgbClr val="0070C0"/>
                </a:solidFill>
                <a:latin typeface="Garamond" pitchFamily="18" charset="0"/>
              </a:rPr>
              <a:t>Clostridium</a:t>
            </a:r>
            <a:r>
              <a:rPr lang="sr-Latn-RS" sz="3200" b="1" dirty="0">
                <a:solidFill>
                  <a:srgbClr val="0070C0"/>
                </a:solidFill>
                <a:latin typeface="Garamond" pitchFamily="18" charset="0"/>
              </a:rPr>
              <a:t> vrste</a:t>
            </a:r>
            <a:endParaRPr lang="en-US" sz="3200" b="1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676400"/>
            <a:ext cx="9144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i="1" dirty="0">
                <a:latin typeface="Garamond" pitchFamily="18" charset="0"/>
              </a:rPr>
              <a:t>C. </a:t>
            </a:r>
            <a:r>
              <a:rPr lang="en-US" sz="2800" b="1" i="1" dirty="0" err="1">
                <a:latin typeface="Garamond" pitchFamily="18" charset="0"/>
              </a:rPr>
              <a:t>perfringens</a:t>
            </a:r>
            <a:endParaRPr lang="en-US" sz="2800" dirty="0">
              <a:latin typeface="Garamond" pitchFamily="18" charset="0"/>
            </a:endParaRPr>
          </a:p>
          <a:p>
            <a:r>
              <a:rPr lang="en-US" sz="2800" b="1" dirty="0">
                <a:latin typeface="Garamond" pitchFamily="18" charset="0"/>
              </a:rPr>
              <a:t>tip A</a:t>
            </a:r>
            <a:r>
              <a:rPr lang="en-US" sz="2800" dirty="0">
                <a:latin typeface="Garamond" pitchFamily="18" charset="0"/>
              </a:rPr>
              <a:t>     -</a:t>
            </a:r>
            <a:r>
              <a:rPr lang="en-US" sz="2800" dirty="0" err="1">
                <a:latin typeface="Garamond" pitchFamily="18" charset="0"/>
              </a:rPr>
              <a:t>nekrotični</a:t>
            </a:r>
            <a:r>
              <a:rPr lang="en-US" sz="2800" dirty="0">
                <a:latin typeface="Garamond" pitchFamily="18" charset="0"/>
              </a:rPr>
              <a:t> enteritis; </a:t>
            </a:r>
            <a:r>
              <a:rPr lang="en-US" sz="2800" dirty="0" err="1">
                <a:latin typeface="Garamond" pitchFamily="18" charset="0"/>
              </a:rPr>
              <a:t>živina</a:t>
            </a:r>
            <a:r>
              <a:rPr lang="en-US" sz="2800" dirty="0">
                <a:latin typeface="Garamond" pitchFamily="18" charset="0"/>
              </a:rPr>
              <a:t> </a:t>
            </a:r>
          </a:p>
          <a:p>
            <a:r>
              <a:rPr lang="en-US" sz="2800" dirty="0">
                <a:latin typeface="Garamond" pitchFamily="18" charset="0"/>
              </a:rPr>
              <a:t>	   -</a:t>
            </a:r>
            <a:r>
              <a:rPr lang="en-US" sz="2800" dirty="0" err="1">
                <a:latin typeface="Garamond" pitchFamily="18" charset="0"/>
              </a:rPr>
              <a:t>nekrotični</a:t>
            </a:r>
            <a:r>
              <a:rPr lang="en-US" sz="2800" dirty="0">
                <a:latin typeface="Garamond" pitchFamily="18" charset="0"/>
              </a:rPr>
              <a:t> </a:t>
            </a:r>
            <a:r>
              <a:rPr lang="en-US" sz="2800" dirty="0" err="1">
                <a:latin typeface="Garamond" pitchFamily="18" charset="0"/>
              </a:rPr>
              <a:t>enterokolitis</a:t>
            </a:r>
            <a:r>
              <a:rPr lang="en-US" sz="2800" dirty="0">
                <a:latin typeface="Garamond" pitchFamily="18" charset="0"/>
              </a:rPr>
              <a:t>; </a:t>
            </a:r>
            <a:r>
              <a:rPr lang="en-US" sz="2800" dirty="0" err="1">
                <a:latin typeface="Garamond" pitchFamily="18" charset="0"/>
              </a:rPr>
              <a:t>svinje</a:t>
            </a:r>
            <a:endParaRPr lang="en-US" sz="2800" dirty="0">
              <a:latin typeface="Garamond" pitchFamily="18" charset="0"/>
            </a:endParaRPr>
          </a:p>
          <a:p>
            <a:r>
              <a:rPr lang="en-US" sz="2800" dirty="0">
                <a:latin typeface="Garamond" pitchFamily="18" charset="0"/>
              </a:rPr>
              <a:t>	   -</a:t>
            </a:r>
            <a:r>
              <a:rPr lang="en-US" sz="2800" dirty="0" err="1">
                <a:latin typeface="Garamond" pitchFamily="18" charset="0"/>
              </a:rPr>
              <a:t>hemoragični</a:t>
            </a:r>
            <a:r>
              <a:rPr lang="en-US" sz="2800" dirty="0">
                <a:latin typeface="Garamond" pitchFamily="18" charset="0"/>
              </a:rPr>
              <a:t> enteritis; psi</a:t>
            </a:r>
          </a:p>
          <a:p>
            <a:r>
              <a:rPr lang="en-US" sz="2800" b="1" dirty="0">
                <a:latin typeface="Garamond" pitchFamily="18" charset="0"/>
              </a:rPr>
              <a:t>tip B     </a:t>
            </a:r>
            <a:r>
              <a:rPr lang="en-US" sz="2800" dirty="0">
                <a:latin typeface="Garamond" pitchFamily="18" charset="0"/>
              </a:rPr>
              <a:t>-</a:t>
            </a:r>
            <a:r>
              <a:rPr lang="en-US" sz="2800" b="1" dirty="0" err="1">
                <a:latin typeface="Garamond" pitchFamily="18" charset="0"/>
              </a:rPr>
              <a:t>dizenterija</a:t>
            </a:r>
            <a:r>
              <a:rPr lang="en-US" sz="2800" b="1" dirty="0">
                <a:latin typeface="Garamond" pitchFamily="18" charset="0"/>
              </a:rPr>
              <a:t> </a:t>
            </a:r>
            <a:r>
              <a:rPr lang="en-US" sz="2800" b="1" dirty="0" err="1">
                <a:latin typeface="Garamond" pitchFamily="18" charset="0"/>
              </a:rPr>
              <a:t>jagnjadi</a:t>
            </a:r>
            <a:r>
              <a:rPr lang="en-US" sz="2800" dirty="0">
                <a:latin typeface="Garamond" pitchFamily="18" charset="0"/>
              </a:rPr>
              <a:t>; </a:t>
            </a:r>
            <a:r>
              <a:rPr lang="en-US" sz="2800" dirty="0" err="1">
                <a:latin typeface="Garamond" pitchFamily="18" charset="0"/>
              </a:rPr>
              <a:t>jagnjad</a:t>
            </a:r>
            <a:r>
              <a:rPr lang="en-US" sz="2800" dirty="0">
                <a:latin typeface="Garamond" pitchFamily="18" charset="0"/>
              </a:rPr>
              <a:t>- </a:t>
            </a:r>
            <a:r>
              <a:rPr lang="en-US" sz="2800" dirty="0" err="1">
                <a:latin typeface="Garamond" pitchFamily="18" charset="0"/>
              </a:rPr>
              <a:t>mlađa</a:t>
            </a:r>
            <a:r>
              <a:rPr lang="en-US" sz="2800" dirty="0">
                <a:latin typeface="Garamond" pitchFamily="18" charset="0"/>
              </a:rPr>
              <a:t> od 3 </a:t>
            </a:r>
            <a:r>
              <a:rPr lang="en-US" sz="2800" dirty="0" err="1">
                <a:latin typeface="Garamond" pitchFamily="18" charset="0"/>
              </a:rPr>
              <a:t>nedelje</a:t>
            </a:r>
            <a:r>
              <a:rPr lang="en-US" sz="2800" dirty="0">
                <a:latin typeface="Garamond" pitchFamily="18" charset="0"/>
              </a:rPr>
              <a:t>-</a:t>
            </a:r>
          </a:p>
          <a:p>
            <a:r>
              <a:rPr lang="en-US" sz="2800" dirty="0">
                <a:latin typeface="Garamond" pitchFamily="18" charset="0"/>
              </a:rPr>
              <a:t> 	   -</a:t>
            </a:r>
            <a:r>
              <a:rPr lang="en-US" sz="2800" dirty="0" err="1">
                <a:latin typeface="Garamond" pitchFamily="18" charset="0"/>
              </a:rPr>
              <a:t>hemoragični</a:t>
            </a:r>
            <a:r>
              <a:rPr lang="en-US" sz="2800" dirty="0">
                <a:latin typeface="Garamond" pitchFamily="18" charset="0"/>
              </a:rPr>
              <a:t> enteritis; </a:t>
            </a:r>
            <a:r>
              <a:rPr lang="en-US" sz="2800" dirty="0" err="1">
                <a:latin typeface="Garamond" pitchFamily="18" charset="0"/>
              </a:rPr>
              <a:t>novorođena</a:t>
            </a:r>
            <a:r>
              <a:rPr lang="en-US" sz="2800" dirty="0">
                <a:latin typeface="Garamond" pitchFamily="18" charset="0"/>
              </a:rPr>
              <a:t> </a:t>
            </a:r>
            <a:r>
              <a:rPr lang="en-US" sz="2800" dirty="0" err="1">
                <a:latin typeface="Garamond" pitchFamily="18" charset="0"/>
              </a:rPr>
              <a:t>telad</a:t>
            </a:r>
            <a:r>
              <a:rPr lang="en-US" sz="2800" dirty="0">
                <a:latin typeface="Garamond" pitchFamily="18" charset="0"/>
              </a:rPr>
              <a:t> i </a:t>
            </a:r>
            <a:r>
              <a:rPr lang="en-US" sz="2800" dirty="0" err="1">
                <a:latin typeface="Garamond" pitchFamily="18" charset="0"/>
              </a:rPr>
              <a:t>ždrebad</a:t>
            </a:r>
            <a:endParaRPr lang="en-US" sz="2800" dirty="0">
              <a:latin typeface="Garamond" pitchFamily="18" charset="0"/>
            </a:endParaRPr>
          </a:p>
          <a:p>
            <a:r>
              <a:rPr lang="en-US" sz="2800" b="1" dirty="0">
                <a:latin typeface="Garamond" pitchFamily="18" charset="0"/>
              </a:rPr>
              <a:t>tip C     </a:t>
            </a:r>
            <a:r>
              <a:rPr lang="en-US" sz="2800" dirty="0">
                <a:latin typeface="Garamond" pitchFamily="18" charset="0"/>
              </a:rPr>
              <a:t>-</a:t>
            </a:r>
            <a:r>
              <a:rPr lang="en-US" sz="2800" dirty="0" err="1">
                <a:latin typeface="Garamond" pitchFamily="18" charset="0"/>
              </a:rPr>
              <a:t>hemoragični</a:t>
            </a:r>
            <a:r>
              <a:rPr lang="en-US" sz="2800" dirty="0">
                <a:latin typeface="Garamond" pitchFamily="18" charset="0"/>
              </a:rPr>
              <a:t> enteritis; </a:t>
            </a:r>
            <a:r>
              <a:rPr lang="en-US" sz="2800" dirty="0" err="1">
                <a:latin typeface="Garamond" pitchFamily="18" charset="0"/>
              </a:rPr>
              <a:t>prasad</a:t>
            </a:r>
            <a:r>
              <a:rPr lang="en-US" sz="2800" dirty="0">
                <a:latin typeface="Garamond" pitchFamily="18" charset="0"/>
              </a:rPr>
              <a:t>, </a:t>
            </a:r>
            <a:r>
              <a:rPr lang="en-US" sz="2800" dirty="0" err="1">
                <a:latin typeface="Garamond" pitchFamily="18" charset="0"/>
              </a:rPr>
              <a:t>jagnjad</a:t>
            </a:r>
            <a:r>
              <a:rPr lang="en-US" sz="2800" dirty="0">
                <a:latin typeface="Garamond" pitchFamily="18" charset="0"/>
              </a:rPr>
              <a:t>, </a:t>
            </a:r>
            <a:r>
              <a:rPr lang="en-US" sz="2800" dirty="0" err="1">
                <a:latin typeface="Garamond" pitchFamily="18" charset="0"/>
              </a:rPr>
              <a:t>telad</a:t>
            </a:r>
            <a:r>
              <a:rPr lang="en-US" sz="2800" dirty="0">
                <a:latin typeface="Garamond" pitchFamily="18" charset="0"/>
              </a:rPr>
              <a:t> i </a:t>
            </a:r>
            <a:r>
              <a:rPr lang="en-US" sz="2800" dirty="0" err="1">
                <a:latin typeface="Garamond" pitchFamily="18" charset="0"/>
              </a:rPr>
              <a:t>ždrebad</a:t>
            </a:r>
            <a:endParaRPr lang="en-US" sz="2800" dirty="0">
              <a:latin typeface="Garamond" pitchFamily="18" charset="0"/>
            </a:endParaRPr>
          </a:p>
          <a:p>
            <a:r>
              <a:rPr lang="en-US" sz="2800" dirty="0">
                <a:latin typeface="Garamond" pitchFamily="18" charset="0"/>
              </a:rPr>
              <a:t>	   -“Struck”; </a:t>
            </a:r>
            <a:r>
              <a:rPr lang="en-US" sz="2800" dirty="0" err="1">
                <a:latin typeface="Garamond" pitchFamily="18" charset="0"/>
              </a:rPr>
              <a:t>ovce</a:t>
            </a:r>
            <a:endParaRPr lang="en-US" sz="2800" dirty="0">
              <a:latin typeface="Garamond" pitchFamily="18" charset="0"/>
            </a:endParaRPr>
          </a:p>
          <a:p>
            <a:r>
              <a:rPr lang="en-US" sz="2800" b="1" dirty="0">
                <a:latin typeface="Garamond" pitchFamily="18" charset="0"/>
              </a:rPr>
              <a:t>tip D</a:t>
            </a:r>
            <a:r>
              <a:rPr lang="en-US" sz="2800" dirty="0">
                <a:latin typeface="Garamond" pitchFamily="18" charset="0"/>
              </a:rPr>
              <a:t>     -</a:t>
            </a:r>
            <a:r>
              <a:rPr lang="en-US" sz="2800" dirty="0" err="1">
                <a:latin typeface="Garamond" pitchFamily="18" charset="0"/>
              </a:rPr>
              <a:t>oštećenje</a:t>
            </a:r>
            <a:r>
              <a:rPr lang="en-US" sz="2800" dirty="0">
                <a:latin typeface="Garamond" pitchFamily="18" charset="0"/>
              </a:rPr>
              <a:t> </a:t>
            </a:r>
            <a:r>
              <a:rPr lang="en-US" sz="2800" dirty="0" err="1">
                <a:latin typeface="Garamond" pitchFamily="18" charset="0"/>
              </a:rPr>
              <a:t>bubrega</a:t>
            </a:r>
            <a:r>
              <a:rPr lang="en-US" sz="2800" dirty="0">
                <a:latin typeface="Garamond" pitchFamily="18" charset="0"/>
              </a:rPr>
              <a:t> (</a:t>
            </a:r>
            <a:r>
              <a:rPr lang="en-US" sz="2800" i="1" dirty="0" err="1">
                <a:latin typeface="Garamond" pitchFamily="18" charset="0"/>
              </a:rPr>
              <a:t>eng.</a:t>
            </a:r>
            <a:r>
              <a:rPr lang="en-US" sz="2800" dirty="0">
                <a:latin typeface="Garamond" pitchFamily="18" charset="0"/>
              </a:rPr>
              <a:t> pulpy kidney disease); </a:t>
            </a:r>
            <a:r>
              <a:rPr lang="en-US" sz="2800" dirty="0" err="1">
                <a:latin typeface="Garamond" pitchFamily="18" charset="0"/>
              </a:rPr>
              <a:t>ovce</a:t>
            </a:r>
            <a:r>
              <a:rPr lang="en-US" sz="2800" dirty="0">
                <a:latin typeface="Garamond" pitchFamily="18" charset="0"/>
              </a:rPr>
              <a:t> </a:t>
            </a:r>
          </a:p>
          <a:p>
            <a:r>
              <a:rPr lang="en-US" sz="2800" b="1" dirty="0">
                <a:latin typeface="Garamond" pitchFamily="18" charset="0"/>
              </a:rPr>
              <a:t>tip E     </a:t>
            </a:r>
            <a:r>
              <a:rPr lang="en-US" sz="2800" dirty="0">
                <a:latin typeface="Garamond" pitchFamily="18" charset="0"/>
              </a:rPr>
              <a:t>-</a:t>
            </a:r>
            <a:r>
              <a:rPr lang="en-US" sz="2800" dirty="0" err="1">
                <a:latin typeface="Garamond" pitchFamily="18" charset="0"/>
              </a:rPr>
              <a:t>hemoragični</a:t>
            </a:r>
            <a:r>
              <a:rPr lang="en-US" sz="2800" dirty="0">
                <a:latin typeface="Garamond" pitchFamily="18" charset="0"/>
              </a:rPr>
              <a:t> enteritis; </a:t>
            </a:r>
            <a:r>
              <a:rPr lang="en-US" sz="2800" dirty="0" err="1">
                <a:latin typeface="Garamond" pitchFamily="18" charset="0"/>
              </a:rPr>
              <a:t>telad</a:t>
            </a:r>
            <a:endParaRPr lang="en-US" sz="2800" dirty="0">
              <a:latin typeface="Garamond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100" y="1676400"/>
            <a:ext cx="9067800" cy="440120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19050" y="686728"/>
            <a:ext cx="9182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err="1">
                <a:solidFill>
                  <a:srgbClr val="0070C0"/>
                </a:solidFill>
                <a:latin typeface="Garamond" pitchFamily="18" charset="0"/>
              </a:rPr>
              <a:t>oslobađanje</a:t>
            </a:r>
            <a:r>
              <a:rPr lang="en-US" sz="2800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Garamond" pitchFamily="18" charset="0"/>
              </a:rPr>
              <a:t>enterotoksina</a:t>
            </a:r>
            <a:r>
              <a:rPr lang="en-US" sz="2800" dirty="0">
                <a:solidFill>
                  <a:srgbClr val="0070C0"/>
                </a:solidFill>
                <a:latin typeface="Garamond" pitchFamily="18" charset="0"/>
              </a:rPr>
              <a:t> u </a:t>
            </a:r>
            <a:r>
              <a:rPr lang="en-US" sz="2800" dirty="0" err="1">
                <a:solidFill>
                  <a:srgbClr val="0070C0"/>
                </a:solidFill>
                <a:latin typeface="Garamond" pitchFamily="18" charset="0"/>
              </a:rPr>
              <a:t>crevima</a:t>
            </a:r>
            <a:r>
              <a:rPr lang="en-US" sz="2800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Garamond" pitchFamily="18" charset="0"/>
              </a:rPr>
              <a:t>koji</a:t>
            </a:r>
            <a:r>
              <a:rPr lang="en-US" sz="2800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Garamond" pitchFamily="18" charset="0"/>
              </a:rPr>
              <a:t>nakon</a:t>
            </a:r>
            <a:r>
              <a:rPr lang="en-US" sz="2800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Garamond" pitchFamily="18" charset="0"/>
              </a:rPr>
              <a:t>resorpcije</a:t>
            </a:r>
            <a:r>
              <a:rPr lang="en-US" sz="2800" dirty="0">
                <a:solidFill>
                  <a:srgbClr val="0070C0"/>
                </a:solidFill>
                <a:latin typeface="Garamond" pitchFamily="18" charset="0"/>
              </a:rPr>
              <a:t> i </a:t>
            </a:r>
            <a:r>
              <a:rPr lang="en-US" sz="2800" dirty="0" err="1">
                <a:solidFill>
                  <a:srgbClr val="0070C0"/>
                </a:solidFill>
                <a:latin typeface="Garamond" pitchFamily="18" charset="0"/>
              </a:rPr>
              <a:t>širenja</a:t>
            </a:r>
            <a:r>
              <a:rPr lang="en-US" sz="2800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Garamond" pitchFamily="18" charset="0"/>
              </a:rPr>
              <a:t>putem</a:t>
            </a:r>
            <a:r>
              <a:rPr lang="en-US" sz="2800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Garamond" pitchFamily="18" charset="0"/>
              </a:rPr>
              <a:t>krvotoka</a:t>
            </a:r>
            <a:r>
              <a:rPr lang="en-US" sz="2800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Garamond" pitchFamily="18" charset="0"/>
              </a:rPr>
              <a:t>dovode</a:t>
            </a:r>
            <a:r>
              <a:rPr lang="en-US" sz="2800" dirty="0">
                <a:solidFill>
                  <a:srgbClr val="0070C0"/>
                </a:solidFill>
                <a:latin typeface="Garamond" pitchFamily="18" charset="0"/>
              </a:rPr>
              <a:t> do </a:t>
            </a:r>
            <a:r>
              <a:rPr lang="en-US" sz="2800" dirty="0" err="1">
                <a:solidFill>
                  <a:srgbClr val="0070C0"/>
                </a:solidFill>
                <a:latin typeface="Garamond" pitchFamily="18" charset="0"/>
              </a:rPr>
              <a:t>generalizovanih</a:t>
            </a:r>
            <a:r>
              <a:rPr lang="en-US" sz="2800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Garamond" pitchFamily="18" charset="0"/>
              </a:rPr>
              <a:t>toksemija</a:t>
            </a:r>
            <a:endParaRPr lang="en-US" sz="2800" dirty="0">
              <a:solidFill>
                <a:srgbClr val="0070C0"/>
              </a:solidFill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7529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859339"/>
            <a:ext cx="3962400" cy="2722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 descr="fig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0376" y="854830"/>
            <a:ext cx="4261624" cy="2726569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28600" y="360218"/>
            <a:ext cx="525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latin typeface="Garamond" pitchFamily="18" charset="0"/>
              </a:rPr>
              <a:t>HEMORAGIČNI ENETERITIS PRASADI</a:t>
            </a:r>
            <a:endParaRPr lang="en-US" b="1" dirty="0">
              <a:latin typeface="Garamon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0" y="360218"/>
            <a:ext cx="434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b="1" dirty="0">
                <a:latin typeface="Garamond" pitchFamily="18" charset="0"/>
              </a:rPr>
              <a:t>NEKROTIČNI ENTERITIS</a:t>
            </a:r>
            <a:endParaRPr lang="en-US" b="1" dirty="0">
              <a:latin typeface="Garamond" pitchFamily="18" charset="0"/>
            </a:endParaRPr>
          </a:p>
        </p:txBody>
      </p:sp>
      <p:pic>
        <p:nvPicPr>
          <p:cNvPr id="4098" name="Picture 2" descr="C:\Users\Isidora\Desktop\r0_0_602_451_w1200_h678_fmax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481" y="3607625"/>
            <a:ext cx="4338638" cy="325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1300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52400" y="152400"/>
            <a:ext cx="8839200" cy="11138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89058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i="1" dirty="0">
                <a:solidFill>
                  <a:srgbClr val="0070C0"/>
                </a:solidFill>
                <a:latin typeface="Garamond" pitchFamily="18" charset="0"/>
              </a:rPr>
              <a:t>Clostridium </a:t>
            </a:r>
            <a:r>
              <a:rPr lang="en-US" sz="3200" b="1" dirty="0">
                <a:solidFill>
                  <a:srgbClr val="0070C0"/>
                </a:solidFill>
                <a:latin typeface="Garamond" pitchFamily="18" charset="0"/>
              </a:rPr>
              <a:t>spp. </a:t>
            </a:r>
            <a:r>
              <a:rPr lang="en-US" sz="3200" b="1" dirty="0" err="1">
                <a:solidFill>
                  <a:srgbClr val="0070C0"/>
                </a:solidFill>
                <a:latin typeface="Garamond" pitchFamily="18" charset="0"/>
              </a:rPr>
              <a:t>čije</a:t>
            </a:r>
            <a:r>
              <a:rPr lang="en-US" sz="3200" b="1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Garamond" pitchFamily="18" charset="0"/>
              </a:rPr>
              <a:t>su</a:t>
            </a:r>
            <a:r>
              <a:rPr lang="en-US" sz="3200" b="1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Garamond" pitchFamily="18" charset="0"/>
              </a:rPr>
              <a:t>infekcije</a:t>
            </a:r>
            <a:r>
              <a:rPr lang="en-US" sz="3200" b="1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Garamond" pitchFamily="18" charset="0"/>
              </a:rPr>
              <a:t>indukovane</a:t>
            </a:r>
            <a:r>
              <a:rPr lang="en-US" sz="3200" b="1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Garamond" pitchFamily="18" charset="0"/>
              </a:rPr>
              <a:t>primenom</a:t>
            </a:r>
            <a:r>
              <a:rPr lang="en-US" sz="3200" b="1" dirty="0">
                <a:solidFill>
                  <a:srgbClr val="0070C0"/>
                </a:solidFill>
                <a:latin typeface="Garamond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Garamond" pitchFamily="18" charset="0"/>
              </a:rPr>
              <a:t>antibiotika</a:t>
            </a:r>
            <a:endParaRPr lang="en-US" sz="3200" b="1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1486697"/>
            <a:ext cx="522316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latin typeface="Garamond" pitchFamily="18" charset="0"/>
              </a:rPr>
              <a:t>C. </a:t>
            </a:r>
            <a:r>
              <a:rPr lang="en-US" sz="2800" b="1" i="1" dirty="0" err="1">
                <a:latin typeface="Garamond" pitchFamily="18" charset="0"/>
              </a:rPr>
              <a:t>difficile</a:t>
            </a:r>
            <a:r>
              <a:rPr lang="en-US" sz="2800" b="1" i="1" dirty="0">
                <a:latin typeface="Garamond" pitchFamily="18" charset="0"/>
              </a:rPr>
              <a:t>  </a:t>
            </a:r>
            <a:r>
              <a:rPr lang="en-US" sz="2800" dirty="0">
                <a:latin typeface="Garamond" pitchFamily="18" charset="0"/>
              </a:rPr>
              <a:t>- </a:t>
            </a:r>
            <a:r>
              <a:rPr lang="en-US" sz="2800" dirty="0" err="1">
                <a:latin typeface="Garamond" pitchFamily="18" charset="0"/>
              </a:rPr>
              <a:t>antibioticima</a:t>
            </a:r>
            <a:r>
              <a:rPr lang="en-US" sz="2800" dirty="0">
                <a:latin typeface="Garamond" pitchFamily="18" charset="0"/>
              </a:rPr>
              <a:t> </a:t>
            </a:r>
            <a:r>
              <a:rPr lang="en-US" sz="2800" dirty="0" err="1">
                <a:latin typeface="Garamond" pitchFamily="18" charset="0"/>
              </a:rPr>
              <a:t>indukovan</a:t>
            </a:r>
            <a:r>
              <a:rPr lang="en-US" sz="2800" dirty="0">
                <a:latin typeface="Garamond" pitchFamily="18" charset="0"/>
              </a:rPr>
              <a:t> </a:t>
            </a:r>
            <a:r>
              <a:rPr lang="en-US" sz="2800" dirty="0" err="1">
                <a:latin typeface="Garamond" pitchFamily="18" charset="0"/>
              </a:rPr>
              <a:t>enterokolitis</a:t>
            </a:r>
            <a:r>
              <a:rPr lang="en-US" sz="2800" dirty="0">
                <a:latin typeface="Garamond" pitchFamily="18" charset="0"/>
              </a:rPr>
              <a:t>; </a:t>
            </a:r>
            <a:r>
              <a:rPr lang="en-US" sz="2800" dirty="0" err="1">
                <a:latin typeface="Garamond" pitchFamily="18" charset="0"/>
              </a:rPr>
              <a:t>ljudi</a:t>
            </a:r>
            <a:r>
              <a:rPr lang="en-US" sz="2800" dirty="0">
                <a:latin typeface="Garamond" pitchFamily="18" charset="0"/>
              </a:rPr>
              <a:t>, </a:t>
            </a:r>
            <a:r>
              <a:rPr lang="en-US" sz="2800" dirty="0" err="1">
                <a:latin typeface="Garamond" pitchFamily="18" charset="0"/>
              </a:rPr>
              <a:t>kunići</a:t>
            </a:r>
            <a:r>
              <a:rPr lang="en-US" sz="2800" dirty="0">
                <a:latin typeface="Garamond" pitchFamily="18" charset="0"/>
              </a:rPr>
              <a:t>, </a:t>
            </a:r>
            <a:r>
              <a:rPr lang="en-US" sz="2800" dirty="0" err="1">
                <a:latin typeface="Garamond" pitchFamily="18" charset="0"/>
              </a:rPr>
              <a:t>zamorci</a:t>
            </a:r>
            <a:endParaRPr lang="en-US" sz="2800" dirty="0">
              <a:latin typeface="Garamond" pitchFamily="18" charset="0"/>
            </a:endParaRPr>
          </a:p>
          <a:p>
            <a:r>
              <a:rPr lang="en-US" sz="2800" dirty="0">
                <a:latin typeface="Garamond" pitchFamily="18" charset="0"/>
              </a:rPr>
              <a:t>-</a:t>
            </a:r>
            <a:r>
              <a:rPr lang="fr-FR" sz="2800" dirty="0">
                <a:latin typeface="Garamond" pitchFamily="18" charset="0"/>
              </a:rPr>
              <a:t>“</a:t>
            </a:r>
            <a:r>
              <a:rPr lang="fr-FR" sz="2800" dirty="0" err="1">
                <a:latin typeface="Garamond" pitchFamily="18" charset="0"/>
              </a:rPr>
              <a:t>spontani</a:t>
            </a:r>
            <a:r>
              <a:rPr lang="fr-FR" sz="2800" dirty="0">
                <a:latin typeface="Garamond" pitchFamily="18" charset="0"/>
              </a:rPr>
              <a:t>” </a:t>
            </a:r>
            <a:r>
              <a:rPr lang="fr-FR" sz="2800" dirty="0" err="1">
                <a:latin typeface="Garamond" pitchFamily="18" charset="0"/>
              </a:rPr>
              <a:t>prolivi</a:t>
            </a:r>
            <a:r>
              <a:rPr lang="fr-FR" sz="2800" dirty="0">
                <a:latin typeface="Garamond" pitchFamily="18" charset="0"/>
              </a:rPr>
              <a:t>; psi, </a:t>
            </a:r>
            <a:r>
              <a:rPr lang="fr-FR" sz="2800" dirty="0" err="1">
                <a:latin typeface="Garamond" pitchFamily="18" charset="0"/>
              </a:rPr>
              <a:t>ždrebad</a:t>
            </a:r>
            <a:r>
              <a:rPr lang="fr-FR" sz="2800" dirty="0">
                <a:latin typeface="Garamond" pitchFamily="18" charset="0"/>
              </a:rPr>
              <a:t>, </a:t>
            </a:r>
            <a:r>
              <a:rPr lang="fr-FR" sz="2800" dirty="0" err="1">
                <a:latin typeface="Garamond" pitchFamily="18" charset="0"/>
              </a:rPr>
              <a:t>svinje</a:t>
            </a:r>
            <a:r>
              <a:rPr lang="fr-FR" sz="2800" dirty="0">
                <a:latin typeface="Garamond" pitchFamily="18" charset="0"/>
              </a:rPr>
              <a:t>, </a:t>
            </a:r>
            <a:r>
              <a:rPr lang="fr-FR" sz="2800" dirty="0" err="1">
                <a:latin typeface="Garamond" pitchFamily="18" charset="0"/>
              </a:rPr>
              <a:t>lab.životinje</a:t>
            </a:r>
            <a:endParaRPr lang="sr-Latn-RS" sz="2800" dirty="0">
              <a:latin typeface="Garamond" pitchFamily="18" charset="0"/>
            </a:endParaRPr>
          </a:p>
          <a:p>
            <a:endParaRPr lang="fr-FR" sz="2800" dirty="0">
              <a:latin typeface="Garamond" pitchFamily="18" charset="0"/>
            </a:endParaRPr>
          </a:p>
          <a:p>
            <a:r>
              <a:rPr lang="en-US" sz="2800" b="1" i="1" dirty="0">
                <a:latin typeface="Garamond" pitchFamily="18" charset="0"/>
              </a:rPr>
              <a:t>C. </a:t>
            </a:r>
            <a:r>
              <a:rPr lang="en-US" sz="2800" b="1" i="1" dirty="0" err="1">
                <a:latin typeface="Garamond" pitchFamily="18" charset="0"/>
              </a:rPr>
              <a:t>spir</a:t>
            </a:r>
            <a:r>
              <a:rPr lang="sr-Latn-RS" sz="2800" b="1" i="1" dirty="0">
                <a:latin typeface="Garamond" pitchFamily="18" charset="0"/>
              </a:rPr>
              <a:t>i</a:t>
            </a:r>
            <a:r>
              <a:rPr lang="en-US" sz="2800" b="1" i="1" dirty="0" err="1">
                <a:latin typeface="Garamond" pitchFamily="18" charset="0"/>
              </a:rPr>
              <a:t>forme</a:t>
            </a:r>
            <a:r>
              <a:rPr lang="en-US" sz="2800" b="1" i="1" dirty="0">
                <a:latin typeface="Garamond" pitchFamily="18" charset="0"/>
              </a:rPr>
              <a:t> </a:t>
            </a:r>
            <a:r>
              <a:rPr lang="en-US" sz="2800" dirty="0">
                <a:latin typeface="Garamond" pitchFamily="18" charset="0"/>
              </a:rPr>
              <a:t>-</a:t>
            </a:r>
            <a:r>
              <a:rPr lang="en-US" sz="2800" dirty="0" err="1">
                <a:latin typeface="Garamond" pitchFamily="18" charset="0"/>
              </a:rPr>
              <a:t>sluzavi</a:t>
            </a:r>
            <a:r>
              <a:rPr lang="en-US" sz="2800" dirty="0">
                <a:latin typeface="Garamond" pitchFamily="18" charset="0"/>
              </a:rPr>
              <a:t> enteritis; </a:t>
            </a:r>
            <a:r>
              <a:rPr lang="en-US" sz="2800" dirty="0" err="1">
                <a:latin typeface="Garamond" pitchFamily="18" charset="0"/>
              </a:rPr>
              <a:t>kunići</a:t>
            </a:r>
            <a:r>
              <a:rPr lang="en-US" sz="2800" dirty="0">
                <a:latin typeface="Garamond" pitchFamily="18" charset="0"/>
              </a:rPr>
              <a:t> </a:t>
            </a:r>
            <a:endParaRPr lang="sr-Latn-RS" sz="2800" dirty="0">
              <a:latin typeface="Garamond" pitchFamily="18" charset="0"/>
            </a:endParaRPr>
          </a:p>
          <a:p>
            <a:r>
              <a:rPr lang="en-US" sz="2800" dirty="0">
                <a:latin typeface="Garamond" pitchFamily="18" charset="0"/>
              </a:rPr>
              <a:t>-</a:t>
            </a:r>
            <a:r>
              <a:rPr lang="en-US" sz="2800" dirty="0" err="1">
                <a:latin typeface="Garamond" pitchFamily="18" charset="0"/>
              </a:rPr>
              <a:t>spontani</a:t>
            </a:r>
            <a:r>
              <a:rPr lang="en-US" sz="2800" dirty="0">
                <a:latin typeface="Garamond" pitchFamily="18" charset="0"/>
              </a:rPr>
              <a:t> i </a:t>
            </a:r>
            <a:r>
              <a:rPr lang="en-US" sz="2800" dirty="0" err="1">
                <a:latin typeface="Garamond" pitchFamily="18" charset="0"/>
              </a:rPr>
              <a:t>antibioticima</a:t>
            </a:r>
            <a:r>
              <a:rPr lang="sr-Latn-RS" sz="2800" dirty="0">
                <a:latin typeface="Garamond" pitchFamily="18" charset="0"/>
              </a:rPr>
              <a:t> </a:t>
            </a:r>
            <a:r>
              <a:rPr lang="en-US" sz="2800" dirty="0" err="1">
                <a:latin typeface="Garamond" pitchFamily="18" charset="0"/>
              </a:rPr>
              <a:t>indukovani</a:t>
            </a:r>
            <a:r>
              <a:rPr lang="en-US" sz="2800" dirty="0">
                <a:latin typeface="Garamond" pitchFamily="18" charset="0"/>
              </a:rPr>
              <a:t> </a:t>
            </a:r>
            <a:r>
              <a:rPr lang="en-US" sz="2800" dirty="0" err="1">
                <a:latin typeface="Garamond" pitchFamily="18" charset="0"/>
              </a:rPr>
              <a:t>prolivi</a:t>
            </a:r>
            <a:r>
              <a:rPr lang="en-US" sz="2800" dirty="0">
                <a:latin typeface="Garamond" pitchFamily="18" charset="0"/>
              </a:rPr>
              <a:t>; </a:t>
            </a:r>
            <a:r>
              <a:rPr lang="en-US" sz="2800" dirty="0" err="1">
                <a:latin typeface="Garamond" pitchFamily="18" charset="0"/>
              </a:rPr>
              <a:t>kunići</a:t>
            </a:r>
            <a:r>
              <a:rPr lang="en-US" sz="2800" dirty="0">
                <a:latin typeface="Garamond" pitchFamily="18" charset="0"/>
              </a:rPr>
              <a:t> i </a:t>
            </a:r>
            <a:r>
              <a:rPr lang="en-US" sz="2800" dirty="0" err="1">
                <a:latin typeface="Garamond" pitchFamily="18" charset="0"/>
              </a:rPr>
              <a:t>zamorci</a:t>
            </a:r>
            <a:endParaRPr lang="en-US" sz="2800" dirty="0">
              <a:latin typeface="Garamond" pitchFamily="18" charset="0"/>
            </a:endParaRPr>
          </a:p>
          <a:p>
            <a:endParaRPr lang="en-US" sz="2800" dirty="0"/>
          </a:p>
          <a:p>
            <a:endParaRPr lang="en-US" sz="2800" dirty="0"/>
          </a:p>
        </p:txBody>
      </p:sp>
      <p:pic>
        <p:nvPicPr>
          <p:cNvPr id="14338" name="Picture 2" descr="C:\Users\Isidora\Desktop\F1.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7655" y="1378375"/>
            <a:ext cx="3582490" cy="547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465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6200" y="31825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u="sng" dirty="0">
                <a:solidFill>
                  <a:srgbClr val="0070C0"/>
                </a:solidFill>
                <a:latin typeface="Garamond" pitchFamily="18" charset="0"/>
              </a:rPr>
              <a:t>Morfološke i tinktorijalne osobine</a:t>
            </a:r>
            <a:endParaRPr lang="en-US" sz="3600" b="1" u="sng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9878" y="678156"/>
            <a:ext cx="777240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sr-Latn-RS" sz="2800" dirty="0">
                <a:latin typeface="Garamond" pitchFamily="18" charset="0"/>
              </a:rPr>
              <a:t>Gram pozitivni, sporogeni štapići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800" dirty="0">
                <a:latin typeface="Garamond" pitchFamily="18" charset="0"/>
              </a:rPr>
              <a:t>Spore: Bojenje po Wirtz-u/</a:t>
            </a:r>
            <a:r>
              <a:rPr lang="en-US" sz="2800" dirty="0">
                <a:latin typeface="Garamond" pitchFamily="18" charset="0"/>
              </a:rPr>
              <a:t>Schaeffer-Fulton-</a:t>
            </a:r>
            <a:r>
              <a:rPr lang="sr-Latn-RS" sz="2800" dirty="0">
                <a:latin typeface="Garamond" pitchFamily="18" charset="0"/>
              </a:rPr>
              <a:t>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800" dirty="0">
                <a:latin typeface="Garamond" pitchFamily="18" charset="0"/>
              </a:rPr>
              <a:t>Imaju flagele (Osim </a:t>
            </a:r>
            <a:r>
              <a:rPr lang="sr-Latn-RS" sz="2800" i="1" dirty="0">
                <a:latin typeface="Garamond" pitchFamily="18" charset="0"/>
              </a:rPr>
              <a:t>C. perfringens</a:t>
            </a:r>
            <a:r>
              <a:rPr lang="sr-Latn-RS" sz="2800" dirty="0">
                <a:latin typeface="Garamond" pitchFamily="18" charset="0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sr-Latn-RS" sz="2800" dirty="0">
                <a:latin typeface="Garamond" pitchFamily="18" charset="0"/>
              </a:rPr>
              <a:t>Nemaju kapsulu (Osim </a:t>
            </a:r>
            <a:r>
              <a:rPr lang="sr-Latn-RS" sz="2800" i="1" dirty="0">
                <a:latin typeface="Garamond" pitchFamily="18" charset="0"/>
              </a:rPr>
              <a:t>C. perfringens</a:t>
            </a:r>
            <a:r>
              <a:rPr lang="sr-Latn-RS" sz="2800" dirty="0">
                <a:latin typeface="Garamond" pitchFamily="18" charset="0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endParaRPr lang="sr-Cyrl-RS" sz="2800" dirty="0">
              <a:latin typeface="Garamond" pitchFamily="18" charset="0"/>
            </a:endParaRPr>
          </a:p>
          <a:p>
            <a:r>
              <a:rPr lang="sr-Latn-RS" dirty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03909" y="5071782"/>
            <a:ext cx="5992410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r-Latn-RS" sz="2800" i="1" dirty="0">
                <a:latin typeface="Garamond" pitchFamily="18" charset="0"/>
              </a:rPr>
              <a:t>C. tetani </a:t>
            </a:r>
            <a:r>
              <a:rPr lang="sr-Latn-RS" sz="2800" dirty="0">
                <a:latin typeface="Garamond" pitchFamily="18" charset="0"/>
              </a:rPr>
              <a:t>- </a:t>
            </a:r>
            <a:r>
              <a:rPr lang="fr-FR" sz="2800" dirty="0" err="1">
                <a:latin typeface="Garamond" pitchFamily="18" charset="0"/>
              </a:rPr>
              <a:t>reket</a:t>
            </a:r>
            <a:r>
              <a:rPr lang="fr-FR" sz="2800" dirty="0">
                <a:latin typeface="Garamond" pitchFamily="18" charset="0"/>
              </a:rPr>
              <a:t> </a:t>
            </a:r>
            <a:r>
              <a:rPr lang="fr-FR" sz="2800" dirty="0" err="1">
                <a:latin typeface="Garamond" pitchFamily="18" charset="0"/>
              </a:rPr>
              <a:t>za</a:t>
            </a:r>
            <a:r>
              <a:rPr lang="fr-FR" sz="2800" dirty="0">
                <a:latin typeface="Garamond" pitchFamily="18" charset="0"/>
              </a:rPr>
              <a:t> </a:t>
            </a:r>
            <a:r>
              <a:rPr lang="fr-FR" sz="2800" dirty="0" err="1">
                <a:latin typeface="Garamond" pitchFamily="18" charset="0"/>
              </a:rPr>
              <a:t>tenis</a:t>
            </a:r>
            <a:r>
              <a:rPr lang="fr-FR" sz="2800" dirty="0">
                <a:latin typeface="Garamond" pitchFamily="18" charset="0"/>
              </a:rPr>
              <a:t> </a:t>
            </a:r>
            <a:r>
              <a:rPr lang="fr-FR" sz="2800" dirty="0" err="1">
                <a:latin typeface="Garamond" pitchFamily="18" charset="0"/>
              </a:rPr>
              <a:t>ili</a:t>
            </a:r>
            <a:r>
              <a:rPr lang="fr-FR" sz="2800" dirty="0">
                <a:latin typeface="Garamond" pitchFamily="18" charset="0"/>
              </a:rPr>
              <a:t> </a:t>
            </a:r>
            <a:r>
              <a:rPr lang="fr-FR" sz="2800" dirty="0" err="1">
                <a:latin typeface="Garamond" pitchFamily="18" charset="0"/>
              </a:rPr>
              <a:t>palic</a:t>
            </a:r>
            <a:r>
              <a:rPr lang="sr-Latn-RS" sz="2800" dirty="0">
                <a:latin typeface="Garamond" pitchFamily="18" charset="0"/>
              </a:rPr>
              <a:t>a</a:t>
            </a:r>
            <a:r>
              <a:rPr lang="fr-FR" sz="2800" dirty="0">
                <a:latin typeface="Garamond" pitchFamily="18" charset="0"/>
              </a:rPr>
              <a:t> </a:t>
            </a:r>
            <a:r>
              <a:rPr lang="fr-FR" sz="2800" dirty="0" err="1">
                <a:latin typeface="Garamond" pitchFamily="18" charset="0"/>
              </a:rPr>
              <a:t>za</a:t>
            </a:r>
            <a:r>
              <a:rPr lang="fr-FR" sz="2800" dirty="0">
                <a:latin typeface="Garamond" pitchFamily="18" charset="0"/>
              </a:rPr>
              <a:t> </a:t>
            </a:r>
            <a:r>
              <a:rPr lang="fr-FR" sz="2800" dirty="0" err="1">
                <a:latin typeface="Garamond" pitchFamily="18" charset="0"/>
              </a:rPr>
              <a:t>bubanj</a:t>
            </a:r>
            <a:endParaRPr lang="sr-Latn-RS" sz="2800" dirty="0">
              <a:latin typeface="Garamond" pitchFamily="18" charset="0"/>
            </a:endParaRPr>
          </a:p>
          <a:p>
            <a:r>
              <a:rPr lang="fr-FR" sz="2800" i="1" dirty="0">
                <a:latin typeface="Garamond" pitchFamily="18" charset="0"/>
              </a:rPr>
              <a:t>C. </a:t>
            </a:r>
            <a:r>
              <a:rPr lang="fr-FR" sz="2800" i="1" dirty="0" err="1">
                <a:latin typeface="Garamond" pitchFamily="18" charset="0"/>
              </a:rPr>
              <a:t>chauvoei</a:t>
            </a:r>
            <a:r>
              <a:rPr lang="fr-FR" sz="2800" dirty="0">
                <a:latin typeface="Garamond" pitchFamily="18" charset="0"/>
              </a:rPr>
              <a:t>  </a:t>
            </a:r>
            <a:r>
              <a:rPr lang="sr-Latn-RS" sz="2800" dirty="0">
                <a:latin typeface="Garamond" pitchFamily="18" charset="0"/>
              </a:rPr>
              <a:t>- limun</a:t>
            </a:r>
          </a:p>
          <a:p>
            <a:r>
              <a:rPr lang="sr-Latn-RS" sz="2800" dirty="0">
                <a:latin typeface="Garamond" pitchFamily="18" charset="0"/>
              </a:rPr>
              <a:t>...</a:t>
            </a:r>
            <a:endParaRPr lang="en-US" sz="2800" dirty="0">
              <a:latin typeface="Garamond" pitchFamily="18" charset="0"/>
            </a:endParaRPr>
          </a:p>
        </p:txBody>
      </p:sp>
      <p:pic>
        <p:nvPicPr>
          <p:cNvPr id="15362" name="Picture 2" descr="C:\Users\Isidora\Desktop\sdfcs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720" y="4032788"/>
            <a:ext cx="2612716" cy="152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Users\Isidora\Desktop\1000_F_92014440_pJImT7hYA2oqBS0UcWkBUDcggMwah33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8948" y="2324789"/>
            <a:ext cx="2283417" cy="1523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Users\Isidora\Desktop\Gram-stain-of-the-blood-culture-showing-Gram-positive-rods-with-spores_Q64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67" y="3033867"/>
            <a:ext cx="2399583" cy="1973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03909" y="24384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800" u="sng" dirty="0">
                <a:latin typeface="Garamond" pitchFamily="18" charset="0"/>
              </a:rPr>
              <a:t>Spore se ne boje po Gramu</a:t>
            </a:r>
            <a:endParaRPr lang="en-US" sz="2800" u="sng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976757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4267" y="1017316"/>
            <a:ext cx="2824277" cy="311331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927" y="39653"/>
            <a:ext cx="85344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u="sng" dirty="0">
                <a:solidFill>
                  <a:srgbClr val="0070C0"/>
                </a:solidFill>
                <a:latin typeface="Garamond" pitchFamily="18" charset="0"/>
              </a:rPr>
              <a:t>Kulturelne osobine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sr-Latn-RS" sz="3200" dirty="0">
                <a:latin typeface="Garamond" pitchFamily="18" charset="0"/>
              </a:rPr>
              <a:t>Obogaćene hp...SPECIJANE ZA ANAEROBE</a:t>
            </a:r>
            <a:endParaRPr lang="en-US" sz="3200" dirty="0">
              <a:latin typeface="Garamond" pitchFamily="18" charset="0"/>
            </a:endParaRPr>
          </a:p>
        </p:txBody>
      </p:sp>
      <p:pic>
        <p:nvPicPr>
          <p:cNvPr id="16386" name="Picture 2" descr="C:\Users\Isidora\Desktop\022261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078373"/>
            <a:ext cx="347472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04594" y="2633203"/>
            <a:ext cx="817740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u="sng" dirty="0" err="1">
                <a:latin typeface="Garamond" pitchFamily="18" charset="0"/>
              </a:rPr>
              <a:t>Kultivacija</a:t>
            </a:r>
            <a:endParaRPr lang="en-US" sz="2400" u="sng" dirty="0">
              <a:latin typeface="Garamond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>
                <a:latin typeface="Garamond" pitchFamily="18" charset="0"/>
              </a:rPr>
              <a:t>Anaerobni</a:t>
            </a:r>
            <a:r>
              <a:rPr lang="en-US" sz="2400" dirty="0">
                <a:latin typeface="Garamond" pitchFamily="18" charset="0"/>
              </a:rPr>
              <a:t> </a:t>
            </a:r>
            <a:r>
              <a:rPr lang="en-US" sz="2400" dirty="0" err="1">
                <a:latin typeface="Garamond" pitchFamily="18" charset="0"/>
              </a:rPr>
              <a:t>lonac</a:t>
            </a:r>
            <a:r>
              <a:rPr lang="en-US" sz="2400" dirty="0">
                <a:latin typeface="Garamond" pitchFamily="18" charset="0"/>
              </a:rPr>
              <a:t> </a:t>
            </a:r>
            <a:r>
              <a:rPr lang="en-US" sz="2400" dirty="0" err="1">
                <a:latin typeface="Garamond" pitchFamily="18" charset="0"/>
              </a:rPr>
              <a:t>sa</a:t>
            </a:r>
            <a:r>
              <a:rPr lang="en-US" sz="2400" dirty="0">
                <a:latin typeface="Garamond" pitchFamily="18" charset="0"/>
              </a:rPr>
              <a:t> </a:t>
            </a:r>
            <a:r>
              <a:rPr lang="en-US" sz="2400" dirty="0" err="1">
                <a:latin typeface="Garamond" pitchFamily="18" charset="0"/>
              </a:rPr>
              <a:t>ventilima</a:t>
            </a:r>
            <a:r>
              <a:rPr lang="en-US" sz="2400" dirty="0">
                <a:latin typeface="Garamond" pitchFamily="18" charset="0"/>
              </a:rPr>
              <a:t> </a:t>
            </a:r>
            <a:r>
              <a:rPr lang="en-US" sz="2400" dirty="0" err="1">
                <a:latin typeface="Garamond" pitchFamily="18" charset="0"/>
              </a:rPr>
              <a:t>po</a:t>
            </a:r>
            <a:r>
              <a:rPr lang="en-US" sz="2400" dirty="0">
                <a:latin typeface="Garamond" pitchFamily="18" charset="0"/>
              </a:rPr>
              <a:t> </a:t>
            </a:r>
            <a:r>
              <a:rPr lang="en-US" sz="2400" b="1" dirty="0" err="1">
                <a:latin typeface="Garamond" pitchFamily="18" charset="0"/>
              </a:rPr>
              <a:t>Mekintošu</a:t>
            </a:r>
            <a:endParaRPr lang="en-US" sz="2400" b="1" dirty="0">
              <a:latin typeface="Garamond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sr-Latn-RS" sz="2400" dirty="0">
                <a:latin typeface="Garamond" pitchFamily="18" charset="0"/>
              </a:rPr>
              <a:t>V</a:t>
            </a:r>
            <a:r>
              <a:rPr lang="en-US" sz="2400" dirty="0" err="1">
                <a:latin typeface="Garamond" pitchFamily="18" charset="0"/>
              </a:rPr>
              <a:t>rećice</a:t>
            </a:r>
            <a:r>
              <a:rPr lang="en-US" sz="2400" dirty="0">
                <a:latin typeface="Garamond" pitchFamily="18" charset="0"/>
              </a:rPr>
              <a:t> za </a:t>
            </a:r>
            <a:r>
              <a:rPr lang="en-US" sz="2400" dirty="0" err="1">
                <a:latin typeface="Garamond" pitchFamily="18" charset="0"/>
              </a:rPr>
              <a:t>obezbeđivanje</a:t>
            </a:r>
            <a:r>
              <a:rPr lang="en-US" sz="2400" dirty="0">
                <a:latin typeface="Garamond" pitchFamily="18" charset="0"/>
              </a:rPr>
              <a:t> </a:t>
            </a:r>
            <a:r>
              <a:rPr lang="en-US" sz="2400" dirty="0" err="1">
                <a:latin typeface="Garamond" pitchFamily="18" charset="0"/>
              </a:rPr>
              <a:t>anaerobne</a:t>
            </a:r>
            <a:r>
              <a:rPr lang="en-US" sz="2400" dirty="0">
                <a:latin typeface="Garamond" pitchFamily="18" charset="0"/>
              </a:rPr>
              <a:t> </a:t>
            </a:r>
            <a:r>
              <a:rPr lang="en-US" sz="2400" dirty="0" err="1">
                <a:latin typeface="Garamond" pitchFamily="18" charset="0"/>
              </a:rPr>
              <a:t>sredine</a:t>
            </a:r>
            <a:r>
              <a:rPr lang="en-US" sz="2400" dirty="0">
                <a:latin typeface="Garamond" pitchFamily="18" charset="0"/>
              </a:rPr>
              <a:t> – </a:t>
            </a:r>
            <a:r>
              <a:rPr lang="en-US" sz="2400" b="1" dirty="0">
                <a:latin typeface="Garamond" pitchFamily="18" charset="0"/>
              </a:rPr>
              <a:t>Gas Pak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>
                <a:latin typeface="Garamond" pitchFamily="18" charset="0"/>
              </a:rPr>
              <a:t>Anaerobne</a:t>
            </a:r>
            <a:r>
              <a:rPr lang="en-US" sz="2400" dirty="0">
                <a:latin typeface="Garamond" pitchFamily="18" charset="0"/>
              </a:rPr>
              <a:t> </a:t>
            </a:r>
            <a:r>
              <a:rPr lang="en-US" sz="2400" dirty="0" err="1">
                <a:latin typeface="Garamond" pitchFamily="18" charset="0"/>
              </a:rPr>
              <a:t>komore</a:t>
            </a:r>
            <a:endParaRPr lang="en-US" sz="2400" dirty="0">
              <a:latin typeface="Garamond" pitchFamily="18" charset="0"/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sz="2400" dirty="0" err="1">
                <a:latin typeface="Garamond" pitchFamily="18" charset="0"/>
              </a:rPr>
              <a:t>Bočice</a:t>
            </a:r>
            <a:r>
              <a:rPr lang="en-US" sz="2400" dirty="0">
                <a:latin typeface="Garamond" pitchFamily="18" charset="0"/>
              </a:rPr>
              <a:t> </a:t>
            </a:r>
            <a:r>
              <a:rPr lang="en-US" sz="2400" dirty="0" err="1">
                <a:latin typeface="Garamond" pitchFamily="18" charset="0"/>
              </a:rPr>
              <a:t>sa</a:t>
            </a:r>
            <a:r>
              <a:rPr lang="en-US" sz="2400" dirty="0">
                <a:latin typeface="Garamond" pitchFamily="18" charset="0"/>
              </a:rPr>
              <a:t> </a:t>
            </a:r>
            <a:r>
              <a:rPr lang="en-US" sz="2400" dirty="0" err="1">
                <a:latin typeface="Garamond" pitchFamily="18" charset="0"/>
              </a:rPr>
              <a:t>preredukovanom</a:t>
            </a:r>
            <a:r>
              <a:rPr lang="en-US" sz="2400" dirty="0">
                <a:latin typeface="Garamond" pitchFamily="18" charset="0"/>
              </a:rPr>
              <a:t> </a:t>
            </a:r>
            <a:r>
              <a:rPr lang="en-US" sz="2400" dirty="0" err="1">
                <a:latin typeface="Garamond" pitchFamily="18" charset="0"/>
              </a:rPr>
              <a:t>anaerobnom</a:t>
            </a:r>
            <a:r>
              <a:rPr lang="en-US" sz="2400" dirty="0">
                <a:latin typeface="Garamond" pitchFamily="18" charset="0"/>
              </a:rPr>
              <a:t> </a:t>
            </a:r>
            <a:r>
              <a:rPr lang="en-US" sz="2400" dirty="0" err="1">
                <a:latin typeface="Garamond" pitchFamily="18" charset="0"/>
              </a:rPr>
              <a:t>sterilnom</a:t>
            </a:r>
            <a:r>
              <a:rPr lang="en-US" sz="2400" dirty="0">
                <a:latin typeface="Garamond" pitchFamily="18" charset="0"/>
              </a:rPr>
              <a:t> </a:t>
            </a:r>
            <a:r>
              <a:rPr lang="en-US" sz="2400" dirty="0" err="1">
                <a:latin typeface="Garamond" pitchFamily="18" charset="0"/>
              </a:rPr>
              <a:t>podlogom</a:t>
            </a:r>
            <a:endParaRPr lang="en-US" sz="2400" dirty="0">
              <a:latin typeface="Garamond" pitchFamily="18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17088" y="1237657"/>
            <a:ext cx="8504238" cy="161038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Latn-RS" sz="2400" b="1" u="sng" dirty="0">
                <a:latin typeface="Garamond" pitchFamily="18" charset="0"/>
              </a:rPr>
              <a:t>Čvrste</a:t>
            </a:r>
            <a:r>
              <a:rPr lang="en-US" sz="2400" b="1" dirty="0">
                <a:latin typeface="Garamond" pitchFamily="18" charset="0"/>
              </a:rPr>
              <a:t>: </a:t>
            </a:r>
            <a:r>
              <a:rPr lang="sr-Latn-RS" sz="2400" b="1" dirty="0">
                <a:latin typeface="Garamond" pitchFamily="18" charset="0"/>
              </a:rPr>
              <a:t>Krvni agar</a:t>
            </a:r>
            <a:r>
              <a:rPr lang="en-US" sz="2400" b="1" dirty="0">
                <a:latin typeface="Garamond" pitchFamily="18" charset="0"/>
              </a:rPr>
              <a:t>,</a:t>
            </a:r>
            <a:r>
              <a:rPr lang="sr-Latn-RS" sz="2400" b="1" dirty="0">
                <a:latin typeface="Garamond" pitchFamily="18" charset="0"/>
              </a:rPr>
              <a:t> Eugon agar…</a:t>
            </a:r>
            <a:endParaRPr lang="en-US" sz="2400" dirty="0">
              <a:latin typeface="Garamond" pitchFamily="18" charset="0"/>
            </a:endParaRPr>
          </a:p>
          <a:p>
            <a:pPr marL="0" indent="0">
              <a:buNone/>
            </a:pPr>
            <a:r>
              <a:rPr lang="sr-Latn-RS" sz="2400" b="1" u="sng" dirty="0">
                <a:latin typeface="Garamond" pitchFamily="18" charset="0"/>
              </a:rPr>
              <a:t>Tečne</a:t>
            </a:r>
            <a:r>
              <a:rPr lang="en-US" sz="2400" b="1" dirty="0">
                <a:latin typeface="Garamond" pitchFamily="18" charset="0"/>
              </a:rPr>
              <a:t>: </a:t>
            </a:r>
            <a:r>
              <a:rPr lang="sr-Latn-RS" sz="2400" b="1" dirty="0">
                <a:latin typeface="Garamond" pitchFamily="18" charset="0"/>
              </a:rPr>
              <a:t>Kit-Tarozzi…</a:t>
            </a:r>
            <a:endParaRPr lang="en-US" sz="2400" dirty="0">
              <a:latin typeface="Garamond" pitchFamily="18" charset="0"/>
            </a:endParaRPr>
          </a:p>
          <a:p>
            <a:pPr marL="0" indent="0">
              <a:buNone/>
            </a:pPr>
            <a:endParaRPr lang="en-US" sz="2400" dirty="0">
              <a:latin typeface="Garamon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0" y="381000"/>
            <a:ext cx="152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dirty="0">
              <a:latin typeface="Garamond" pitchFamily="18" charset="0"/>
            </a:endParaRPr>
          </a:p>
          <a:p>
            <a:endParaRPr lang="sr-Latn-RS" b="1" dirty="0">
              <a:latin typeface="Garamond" pitchFamily="18" charset="0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17088" y="2116125"/>
            <a:ext cx="38862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2400" dirty="0">
                <a:latin typeface="Garamond" pitchFamily="18" charset="0"/>
              </a:rPr>
              <a:t>Inkubacija 5-6 dana</a:t>
            </a:r>
            <a:endParaRPr lang="en-US" sz="2400" dirty="0">
              <a:latin typeface="Garamond" pitchFamily="18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72639" y="4857771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u="sng" dirty="0">
                <a:solidFill>
                  <a:srgbClr val="0070C0"/>
                </a:solidFill>
                <a:latin typeface="Garamond" pitchFamily="18" charset="0"/>
              </a:rPr>
              <a:t>Fiziološke i biohemijske osobine</a:t>
            </a:r>
            <a:endParaRPr lang="en-US" sz="3600" b="1" u="sng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759" y="5404313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sr-Latn-RS" sz="2400" dirty="0">
                <a:latin typeface="Garamond" pitchFamily="18" charset="0"/>
              </a:rPr>
              <a:t>Sve </a:t>
            </a:r>
            <a:r>
              <a:rPr lang="sr-Latn-RS" sz="2400" i="1" dirty="0">
                <a:latin typeface="Garamond" pitchFamily="18" charset="0"/>
              </a:rPr>
              <a:t>Clostridium</a:t>
            </a:r>
            <a:r>
              <a:rPr lang="sr-Latn-RS" sz="2400" dirty="0">
                <a:latin typeface="Garamond" pitchFamily="18" charset="0"/>
              </a:rPr>
              <a:t> vrste su </a:t>
            </a:r>
            <a:r>
              <a:rPr lang="sr-Latn-RS" sz="2400" b="1" dirty="0">
                <a:latin typeface="Garamond" pitchFamily="18" charset="0"/>
              </a:rPr>
              <a:t>striktni anaerobi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>
                <a:latin typeface="Garamond" pitchFamily="18" charset="0"/>
              </a:rPr>
              <a:t>(Osim </a:t>
            </a:r>
            <a:r>
              <a:rPr lang="sr-Latn-RS" sz="2400" i="1" dirty="0">
                <a:latin typeface="Garamond" pitchFamily="18" charset="0"/>
              </a:rPr>
              <a:t>C. perfringens </a:t>
            </a:r>
            <a:r>
              <a:rPr lang="sr-Latn-RS" sz="2400" dirty="0">
                <a:latin typeface="Garamond" pitchFamily="18" charset="0"/>
              </a:rPr>
              <a:t>koji je relativno aerotolerantan)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sr-Latn-RS" sz="2400" dirty="0">
                <a:latin typeface="Garamond" pitchFamily="18" charset="0"/>
              </a:rPr>
              <a:t>Pokretni (Osim </a:t>
            </a:r>
            <a:r>
              <a:rPr lang="sr-Latn-RS" sz="2400" i="1" dirty="0">
                <a:latin typeface="Garamond" pitchFamily="18" charset="0"/>
              </a:rPr>
              <a:t>C. perfringens) </a:t>
            </a:r>
            <a:endParaRPr lang="sr-Latn-RS" sz="2400" dirty="0">
              <a:latin typeface="Garamond" pitchFamily="18" charset="0"/>
            </a:endParaRPr>
          </a:p>
          <a:p>
            <a:endParaRPr lang="en-US" sz="2400" dirty="0"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877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3D1FAA5-F27D-B5B5-5B96-351F815A87AA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6262E6C-6A98-C6F0-E092-34592A3CEB76}"/>
              </a:ext>
            </a:extLst>
          </p:cNvPr>
          <p:cNvSpPr txBox="1"/>
          <p:nvPr/>
        </p:nvSpPr>
        <p:spPr>
          <a:xfrm>
            <a:off x="228600" y="457200"/>
            <a:ext cx="458674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Svinje: </a:t>
            </a:r>
            <a:r>
              <a:rPr lang="sr-Latn-RS" sz="2400" dirty="0">
                <a:solidFill>
                  <a:srgbClr val="FF0000"/>
                </a:solidFill>
                <a:latin typeface="Comic Sans MS" pitchFamily="66" charset="0"/>
              </a:rPr>
              <a:t>gronica</a:t>
            </a:r>
            <a:endParaRPr lang="en-US" sz="2400" dirty="0">
              <a:solidFill>
                <a:srgbClr val="FF0000"/>
              </a:solidFill>
              <a:latin typeface="Comic Sans MS" pitchFamily="66" charset="0"/>
            </a:endParaRPr>
          </a:p>
          <a:p>
            <a:endParaRPr lang="sr-Latn-RS" sz="2400" dirty="0">
              <a:solidFill>
                <a:srgbClr val="FF0000"/>
              </a:solidFill>
              <a:latin typeface="Comic Sans MS" pitchFamily="66" charset="0"/>
            </a:endParaRPr>
          </a:p>
          <a:p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-lokalni oblik</a:t>
            </a:r>
          </a:p>
          <a:p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-otok faringealne regije, LČ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6F2B1B9-A4AF-BA6C-7E0A-E53362285A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72928"/>
            <a:ext cx="4139380" cy="3070040"/>
          </a:xfrm>
          <a:prstGeom prst="rect">
            <a:avLst/>
          </a:prstGeom>
          <a:effectLst>
            <a:softEdge rad="1651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2D5D219-E5FB-1A4A-9F4A-069007602D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3" y="3464110"/>
            <a:ext cx="5457850" cy="3070040"/>
          </a:xfrm>
          <a:prstGeom prst="rect">
            <a:avLst/>
          </a:prstGeom>
          <a:effectLst>
            <a:softEdge rad="114300"/>
          </a:effectLst>
        </p:spPr>
      </p:pic>
      <p:pic>
        <p:nvPicPr>
          <p:cNvPr id="4098" name="Picture 2" descr="C:\Users\Isidora\Desktop\image0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86200"/>
            <a:ext cx="3330367" cy="274320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62488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42455" y="1524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u="sng" dirty="0">
                <a:solidFill>
                  <a:srgbClr val="0070C0"/>
                </a:solidFill>
                <a:latin typeface="Garamond" pitchFamily="18" charset="0"/>
              </a:rPr>
              <a:t>Materijal za pregled</a:t>
            </a:r>
            <a:endParaRPr lang="en-US" sz="3600" b="1" u="sng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9997" y="1112657"/>
            <a:ext cx="916478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b="1" dirty="0">
                <a:solidFill>
                  <a:srgbClr val="C00000"/>
                </a:solidFill>
                <a:latin typeface="Garamond" pitchFamily="18" charset="0"/>
              </a:rPr>
              <a:t>N</a:t>
            </a:r>
            <a:r>
              <a:rPr lang="sr-Latn-RS" sz="2400" b="1" dirty="0">
                <a:solidFill>
                  <a:srgbClr val="C00000"/>
                </a:solidFill>
                <a:latin typeface="Garamond" pitchFamily="18" charset="0"/>
              </a:rPr>
              <a:t>eposredno posle uginuća životinje</a:t>
            </a:r>
          </a:p>
          <a:p>
            <a:r>
              <a:rPr lang="sr-Latn-RS" sz="2400" i="1" dirty="0">
                <a:latin typeface="Garamond" pitchFamily="18" charset="0"/>
              </a:rPr>
              <a:t>Clostridium</a:t>
            </a:r>
            <a:r>
              <a:rPr lang="sr-Latn-RS" sz="2400" dirty="0">
                <a:latin typeface="Garamond" pitchFamily="18" charset="0"/>
              </a:rPr>
              <a:t> spp. iz creva invadiraju tkiva ubrzo posle smrti i </a:t>
            </a:r>
            <a:r>
              <a:rPr lang="en-US" sz="2400" dirty="0" err="1">
                <a:latin typeface="Garamond" pitchFamily="18" charset="0"/>
              </a:rPr>
              <a:t>mogu</a:t>
            </a:r>
            <a:r>
              <a:rPr lang="en-US" sz="2400" dirty="0">
                <a:latin typeface="Garamond" pitchFamily="18" charset="0"/>
              </a:rPr>
              <a:t> </a:t>
            </a:r>
            <a:r>
              <a:rPr lang="sr-Latn-RS" sz="2400" dirty="0">
                <a:latin typeface="Garamond" pitchFamily="18" charset="0"/>
              </a:rPr>
              <a:t>da se nađu u unutrašnjim organima i u slučajevima kada nisu izazvali infekciju!!!</a:t>
            </a:r>
            <a:endParaRPr lang="en-US" sz="2400" dirty="0">
              <a:latin typeface="Garamond" pitchFamily="18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>
                <a:latin typeface="Garamond" pitchFamily="18" charset="0"/>
              </a:rPr>
              <a:t>D</a:t>
            </a:r>
            <a:r>
              <a:rPr lang="sr-Latn-RS" sz="2400" dirty="0">
                <a:latin typeface="Garamond" pitchFamily="18" charset="0"/>
              </a:rPr>
              <a:t>elovi tkiva </a:t>
            </a:r>
            <a:r>
              <a:rPr lang="sr-Latn-RS" sz="2400" b="1" dirty="0">
                <a:latin typeface="Garamond" pitchFamily="18" charset="0"/>
              </a:rPr>
              <a:t>(veliki komadi) </a:t>
            </a:r>
            <a:endParaRPr lang="en-US" sz="2400" b="1" dirty="0">
              <a:latin typeface="Garamond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71284" y="5136172"/>
            <a:ext cx="450272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US" sz="2000" b="1" dirty="0" err="1">
                <a:solidFill>
                  <a:srgbClr val="C00000"/>
                </a:solidFill>
                <a:latin typeface="Garamond" pitchFamily="18" charset="0"/>
              </a:rPr>
              <a:t>Delovi</a:t>
            </a:r>
            <a:r>
              <a:rPr lang="en-US" sz="2000" b="1" dirty="0">
                <a:solidFill>
                  <a:srgbClr val="C00000"/>
                </a:solidFill>
                <a:latin typeface="Garamond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Garamond" pitchFamily="18" charset="0"/>
              </a:rPr>
              <a:t>tkiva</a:t>
            </a:r>
            <a:r>
              <a:rPr lang="en-US" sz="2000" b="1" dirty="0">
                <a:solidFill>
                  <a:srgbClr val="C00000"/>
                </a:solidFill>
                <a:latin typeface="Garamond" pitchFamily="18" charset="0"/>
              </a:rPr>
              <a:t> u </a:t>
            </a:r>
            <a:r>
              <a:rPr lang="en-US" sz="2000" b="1" dirty="0" err="1">
                <a:solidFill>
                  <a:srgbClr val="C00000"/>
                </a:solidFill>
                <a:latin typeface="Garamond" pitchFamily="18" charset="0"/>
              </a:rPr>
              <a:t>posude</a:t>
            </a:r>
            <a:r>
              <a:rPr lang="en-US" sz="2000" b="1" dirty="0">
                <a:solidFill>
                  <a:srgbClr val="C00000"/>
                </a:solidFill>
                <a:latin typeface="Garamond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Garamond" pitchFamily="18" charset="0"/>
              </a:rPr>
              <a:t>sa</a:t>
            </a:r>
            <a:r>
              <a:rPr lang="en-US" sz="2000" b="1" dirty="0">
                <a:solidFill>
                  <a:srgbClr val="C00000"/>
                </a:solidFill>
                <a:latin typeface="Garamond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Garamond" pitchFamily="18" charset="0"/>
              </a:rPr>
              <a:t>transportnom</a:t>
            </a:r>
            <a:r>
              <a:rPr lang="en-US" sz="2000" b="1" dirty="0">
                <a:solidFill>
                  <a:srgbClr val="C00000"/>
                </a:solidFill>
                <a:latin typeface="Garamond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Garamond" pitchFamily="18" charset="0"/>
              </a:rPr>
              <a:t>podlogom</a:t>
            </a:r>
            <a:r>
              <a:rPr lang="en-US" sz="2000" b="1" dirty="0">
                <a:solidFill>
                  <a:srgbClr val="C00000"/>
                </a:solidFill>
                <a:latin typeface="Garamond" pitchFamily="18" charset="0"/>
              </a:rPr>
              <a:t> </a:t>
            </a:r>
            <a:r>
              <a:rPr lang="en-US" sz="2000" b="1" dirty="0" err="1">
                <a:solidFill>
                  <a:srgbClr val="C00000"/>
                </a:solidFill>
                <a:latin typeface="Garamond" pitchFamily="18" charset="0"/>
              </a:rPr>
              <a:t>za</a:t>
            </a:r>
            <a:r>
              <a:rPr lang="en-US" sz="2000" b="1" dirty="0">
                <a:solidFill>
                  <a:srgbClr val="C00000"/>
                </a:solidFill>
                <a:latin typeface="Garamond" pitchFamily="18" charset="0"/>
              </a:rPr>
              <a:t> anaerobe – Cary – Blair</a:t>
            </a:r>
          </a:p>
          <a:p>
            <a:endParaRPr lang="en-US" dirty="0"/>
          </a:p>
        </p:txBody>
      </p:sp>
      <p:pic>
        <p:nvPicPr>
          <p:cNvPr id="3074" name="Picture 2" descr="C:\Users\Isidora\Desktop\Cary-Blair-Transport-Mediu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655" y="4163393"/>
            <a:ext cx="4582392" cy="240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-76200" y="2895600"/>
            <a:ext cx="44196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itchFamily="34" charset="0"/>
              <a:buChar char="•"/>
            </a:pPr>
            <a:r>
              <a:rPr lang="sr-Latn-RS" sz="2000" dirty="0">
                <a:latin typeface="Garamond" pitchFamily="18" charset="0"/>
              </a:rPr>
              <a:t>Kod suspektne enterotoksemije potrebno je dokazivanje </a:t>
            </a:r>
            <a:r>
              <a:rPr lang="sr-Latn-RS" sz="2000" b="1" dirty="0">
                <a:latin typeface="Garamond" pitchFamily="18" charset="0"/>
              </a:rPr>
              <a:t>toksina</a:t>
            </a:r>
            <a:r>
              <a:rPr lang="sr-Latn-RS" sz="2000" dirty="0">
                <a:latin typeface="Garamond" pitchFamily="18" charset="0"/>
              </a:rPr>
              <a:t> (</a:t>
            </a:r>
            <a:r>
              <a:rPr lang="sr-Latn-RS" sz="2000" b="1" dirty="0">
                <a:latin typeface="Garamond" pitchFamily="18" charset="0"/>
              </a:rPr>
              <a:t>podvezana creva)</a:t>
            </a:r>
            <a:r>
              <a:rPr lang="sr-Latn-RS" sz="2000" dirty="0">
                <a:latin typeface="Garamond" pitchFamily="18" charset="0"/>
              </a:rPr>
              <a:t>, koja se moraju dostaviti do laboratorije u najkraćem mogućem vremenu </a:t>
            </a:r>
            <a:r>
              <a:rPr lang="sr-Latn-RS" sz="2000" b="1" dirty="0">
                <a:latin typeface="Garamond" pitchFamily="18" charset="0"/>
              </a:rPr>
              <a:t>zbog</a:t>
            </a:r>
            <a:r>
              <a:rPr lang="en-US" sz="2000" b="1" dirty="0">
                <a:latin typeface="Garamond" pitchFamily="18" charset="0"/>
              </a:rPr>
              <a:t> </a:t>
            </a:r>
            <a:r>
              <a:rPr lang="sr-Latn-RS" sz="2000" b="1" dirty="0">
                <a:latin typeface="Garamond" pitchFamily="18" charset="0"/>
              </a:rPr>
              <a:t>labilnosti toksina</a:t>
            </a:r>
            <a:endParaRPr lang="en-US" sz="2000" b="1" dirty="0">
              <a:latin typeface="Garamond" pitchFamily="18" charset="0"/>
            </a:endParaRP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88085164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u="sng" dirty="0">
                <a:solidFill>
                  <a:srgbClr val="0070C0"/>
                </a:solidFill>
                <a:latin typeface="Garamond" pitchFamily="18" charset="0"/>
              </a:rPr>
              <a:t>Dijagnoza</a:t>
            </a:r>
            <a:endParaRPr lang="en-US" sz="3600" b="1" u="sng" dirty="0">
              <a:solidFill>
                <a:srgbClr val="0070C0"/>
              </a:solidFill>
              <a:latin typeface="Garamond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646331"/>
            <a:ext cx="7543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itchFamily="34" charset="0"/>
              <a:buChar char="•"/>
            </a:pPr>
            <a:r>
              <a:rPr lang="en-US" sz="2800" dirty="0" err="1">
                <a:latin typeface="Garamond" pitchFamily="18" charset="0"/>
              </a:rPr>
              <a:t>Klasi</a:t>
            </a:r>
            <a:r>
              <a:rPr lang="sr-Latn-RS" sz="2800" dirty="0">
                <a:latin typeface="Garamond" pitchFamily="18" charset="0"/>
              </a:rPr>
              <a:t>čne mb metode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r-Latn-RS" sz="2800" dirty="0">
                <a:latin typeface="Garamond" pitchFamily="18" charset="0"/>
              </a:rPr>
              <a:t>Biološki ogled (test neutralizacije toksina)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sr-Latn-RS" sz="2800" dirty="0">
                <a:latin typeface="Garamond" pitchFamily="18" charset="0"/>
              </a:rPr>
              <a:t>Molekularne metode</a:t>
            </a:r>
            <a:endParaRPr lang="en-US" sz="2800" dirty="0">
              <a:latin typeface="Garamond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2800" dirty="0" err="1">
                <a:latin typeface="Garamond" pitchFamily="18" charset="0"/>
              </a:rPr>
              <a:t>Imunolo</a:t>
            </a:r>
            <a:r>
              <a:rPr lang="sr-Latn-RS" sz="2800" dirty="0">
                <a:latin typeface="Garamond" pitchFamily="18" charset="0"/>
              </a:rPr>
              <a:t>ške metode</a:t>
            </a:r>
          </a:p>
          <a:p>
            <a:r>
              <a:rPr lang="sr-Latn-RS" sz="2800" dirty="0">
                <a:latin typeface="Garamond" pitchFamily="18" charset="0"/>
              </a:rPr>
              <a:t> (imunofluorescencija)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855" y="4292257"/>
            <a:ext cx="6705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200" dirty="0">
                <a:latin typeface="Garamond" pitchFamily="18" charset="0"/>
              </a:rPr>
              <a:t>Tetanusni antitoksin</a:t>
            </a:r>
          </a:p>
          <a:p>
            <a:r>
              <a:rPr lang="sr-Latn-RS" sz="3200" dirty="0">
                <a:latin typeface="Garamond" pitchFamily="18" charset="0"/>
              </a:rPr>
              <a:t>Penicilini, ali</a:t>
            </a:r>
            <a:r>
              <a:rPr lang="en-US" sz="3200" dirty="0">
                <a:latin typeface="Garamond" pitchFamily="18" charset="0"/>
              </a:rPr>
              <a:t>…</a:t>
            </a:r>
          </a:p>
          <a:p>
            <a:endParaRPr lang="en-US" sz="3200" dirty="0">
              <a:latin typeface="Garamond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855" y="3645926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>
                <a:solidFill>
                  <a:srgbClr val="0070C0"/>
                </a:solidFill>
                <a:latin typeface="Garamond" pitchFamily="18" charset="0"/>
              </a:rPr>
              <a:t>Terapija</a:t>
            </a:r>
            <a:endParaRPr lang="en-US" sz="3600" b="1" u="sng" dirty="0">
              <a:solidFill>
                <a:srgbClr val="0070C0"/>
              </a:solidFill>
              <a:latin typeface="Garamond" pitchFamily="18" charset="0"/>
            </a:endParaRPr>
          </a:p>
        </p:txBody>
      </p:sp>
      <p:pic>
        <p:nvPicPr>
          <p:cNvPr id="8" name="Picture 6" descr="http://www.managedcaremag.com/sites/default/files/imported/1310/MC_1310_tomorrow_fig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9551" y="1897120"/>
            <a:ext cx="2933175" cy="2395137"/>
          </a:xfrm>
          <a:prstGeom prst="rect">
            <a:avLst/>
          </a:prstGeom>
          <a:noFill/>
        </p:spPr>
      </p:pic>
      <p:pic>
        <p:nvPicPr>
          <p:cNvPr id="7" name="Picture 4" descr="http://www.biomerieux-diagnostics.com/sites/clinic/files/styles/original/public/vitek-2-card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3800" y="3706886"/>
            <a:ext cx="1518749" cy="12858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80851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B160FB2-DA9D-0AAC-F813-DE27298B4096}"/>
              </a:ext>
            </a:extLst>
          </p:cNvPr>
          <p:cNvSpPr/>
          <p:nvPr/>
        </p:nvSpPr>
        <p:spPr>
          <a:xfrm>
            <a:off x="2458" y="7374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sr-Latn-RS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57A78C-1138-D878-02FC-BE985BF859A5}"/>
              </a:ext>
            </a:extLst>
          </p:cNvPr>
          <p:cNvSpPr txBox="1"/>
          <p:nvPr/>
        </p:nvSpPr>
        <p:spPr>
          <a:xfrm>
            <a:off x="-990600" y="465010"/>
            <a:ext cx="686045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Konji: subakutna forma</a:t>
            </a:r>
          </a:p>
          <a:p>
            <a:pPr algn="ctr"/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Digestivni trakt, otoci i kolike</a:t>
            </a:r>
          </a:p>
          <a:p>
            <a:pPr algn="ctr"/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Retko septikemična forma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4DD4D6-2A75-2782-935F-4ED09C56BF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544" y="1828800"/>
            <a:ext cx="2744122" cy="4214729"/>
          </a:xfrm>
          <a:prstGeom prst="rect">
            <a:avLst/>
          </a:prstGeom>
          <a:effectLst>
            <a:softEdge rad="1524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0C39180-9E08-F2C0-289E-6919F8B65369}"/>
              </a:ext>
            </a:extLst>
          </p:cNvPr>
          <p:cNvSpPr txBox="1"/>
          <p:nvPr/>
        </p:nvSpPr>
        <p:spPr>
          <a:xfrm>
            <a:off x="5240902" y="465010"/>
            <a:ext cx="34290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Mesojedi: retko lokalni oblik orofaringitis, crevna forma</a:t>
            </a:r>
          </a:p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35281E-3654-3115-CD13-4158BE6D2FBD}"/>
              </a:ext>
            </a:extLst>
          </p:cNvPr>
          <p:cNvSpPr txBox="1"/>
          <p:nvPr/>
        </p:nvSpPr>
        <p:spPr>
          <a:xfrm>
            <a:off x="5240902" y="2819400"/>
            <a:ext cx="3429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Ptice:</a:t>
            </a:r>
          </a:p>
          <a:p>
            <a:pPr algn="ctr"/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Prirodno otporne</a:t>
            </a:r>
          </a:p>
          <a:p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CC9178D-4B4A-CABC-AE42-CB921B47EB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501" y="3512574"/>
            <a:ext cx="2229626" cy="3352800"/>
          </a:xfrm>
          <a:prstGeom prst="rect">
            <a:avLst/>
          </a:prstGeom>
          <a:effectLst>
            <a:softEdge rad="266700"/>
          </a:effectLst>
        </p:spPr>
      </p:pic>
    </p:spTree>
    <p:extLst>
      <p:ext uri="{BB962C8B-B14F-4D97-AF65-F5344CB8AC3E}">
        <p14:creationId xmlns:p14="http://schemas.microsoft.com/office/powerpoint/2010/main" val="3115408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9" name="Picture 3" descr="C:\Users\Isidora\Desktop\download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3878" y="2190452"/>
            <a:ext cx="3081922" cy="2987302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39700" y="464284"/>
            <a:ext cx="88646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Ljudi: </a:t>
            </a:r>
            <a:r>
              <a:rPr lang="sr-Latn-RS" sz="2400" dirty="0">
                <a:solidFill>
                  <a:srgbClr val="FF0000"/>
                </a:solidFill>
                <a:latin typeface="Comic Sans MS" pitchFamily="66" charset="0"/>
              </a:rPr>
              <a:t>crni prišt</a:t>
            </a:r>
          </a:p>
          <a:p>
            <a:pPr algn="ctr"/>
            <a:r>
              <a:rPr lang="sr-Latn-RS" sz="2400" dirty="0">
                <a:solidFill>
                  <a:schemeClr val="bg1"/>
                </a:solidFill>
                <a:latin typeface="Comic Sans MS" pitchFamily="66" charset="0"/>
              </a:rPr>
              <a:t>3 forme</a:t>
            </a:r>
          </a:p>
          <a:p>
            <a:endParaRPr lang="sr-Latn-RS" sz="2800" dirty="0">
              <a:solidFill>
                <a:srgbClr val="FF0000"/>
              </a:solidFill>
              <a:latin typeface="Comic Sans MS" pitchFamily="66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0DA52F5-B250-8BEB-F1C2-2B2F47BABE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84" y="2819400"/>
            <a:ext cx="3532084" cy="1839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933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32509" y="193395"/>
            <a:ext cx="8382000" cy="4216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u="sng" dirty="0" err="1">
                <a:solidFill>
                  <a:srgbClr val="C00000"/>
                </a:solidFill>
                <a:latin typeface="Comic Sans MS" pitchFamily="66" charset="0"/>
              </a:rPr>
              <a:t>Znaci</a:t>
            </a:r>
            <a:r>
              <a:rPr lang="en-GB" sz="3200" b="1" u="sng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GB" sz="3200" b="1" u="sng" dirty="0" err="1">
                <a:solidFill>
                  <a:srgbClr val="C00000"/>
                </a:solidFill>
                <a:latin typeface="Comic Sans MS" pitchFamily="66" charset="0"/>
              </a:rPr>
              <a:t>koji</a:t>
            </a:r>
            <a:r>
              <a:rPr lang="en-GB" sz="3200" b="1" u="sng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GB" sz="3200" b="1" u="sng" dirty="0" err="1">
                <a:solidFill>
                  <a:srgbClr val="C00000"/>
                </a:solidFill>
                <a:latin typeface="Comic Sans MS" pitchFamily="66" charset="0"/>
              </a:rPr>
              <a:t>ukazuju</a:t>
            </a:r>
            <a:r>
              <a:rPr lang="en-GB" sz="3200" b="1" u="sng" dirty="0">
                <a:solidFill>
                  <a:srgbClr val="C00000"/>
                </a:solidFill>
                <a:latin typeface="Comic Sans MS" pitchFamily="66" charset="0"/>
              </a:rPr>
              <a:t> da je </a:t>
            </a:r>
            <a:r>
              <a:rPr lang="en-GB" sz="3200" b="1" u="sng" dirty="0" err="1">
                <a:solidFill>
                  <a:srgbClr val="C00000"/>
                </a:solidFill>
                <a:latin typeface="Comic Sans MS" pitchFamily="66" charset="0"/>
              </a:rPr>
              <a:t>životinja</a:t>
            </a:r>
            <a:r>
              <a:rPr lang="en-GB" sz="3200" b="1" u="sng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GB" sz="3200" b="1" u="sng" dirty="0" err="1">
                <a:solidFill>
                  <a:srgbClr val="C00000"/>
                </a:solidFill>
                <a:latin typeface="Comic Sans MS" pitchFamily="66" charset="0"/>
              </a:rPr>
              <a:t>potencijalno</a:t>
            </a:r>
            <a:r>
              <a:rPr lang="en-GB" sz="3200" b="1" u="sng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GB" sz="3200" b="1" u="sng" dirty="0" err="1">
                <a:solidFill>
                  <a:srgbClr val="C00000"/>
                </a:solidFill>
                <a:latin typeface="Comic Sans MS" pitchFamily="66" charset="0"/>
              </a:rPr>
              <a:t>uginula</a:t>
            </a:r>
            <a:r>
              <a:rPr lang="en-GB" sz="3200" b="1" u="sng" dirty="0">
                <a:solidFill>
                  <a:srgbClr val="C00000"/>
                </a:solidFill>
                <a:latin typeface="Comic Sans MS" pitchFamily="66" charset="0"/>
              </a:rPr>
              <a:t> od </a:t>
            </a:r>
            <a:r>
              <a:rPr lang="en-GB" sz="3200" b="1" u="sng" dirty="0" err="1">
                <a:solidFill>
                  <a:srgbClr val="C00000"/>
                </a:solidFill>
                <a:latin typeface="Comic Sans MS" pitchFamily="66" charset="0"/>
              </a:rPr>
              <a:t>infekcije</a:t>
            </a:r>
            <a:r>
              <a:rPr lang="en-GB" sz="3200" b="1" u="sng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GB" sz="3200" b="1" u="sng" dirty="0" err="1">
                <a:solidFill>
                  <a:srgbClr val="C00000"/>
                </a:solidFill>
                <a:latin typeface="Comic Sans MS" pitchFamily="66" charset="0"/>
              </a:rPr>
              <a:t>sa</a:t>
            </a:r>
            <a:r>
              <a:rPr lang="en-GB" sz="3200" b="1" u="sng" dirty="0">
                <a:solidFill>
                  <a:srgbClr val="C00000"/>
                </a:solidFill>
                <a:latin typeface="Comic Sans MS" pitchFamily="66" charset="0"/>
              </a:rPr>
              <a:t> </a:t>
            </a:r>
            <a:r>
              <a:rPr lang="en-GB" sz="3200" b="1" i="1" u="sng" dirty="0">
                <a:solidFill>
                  <a:srgbClr val="C00000"/>
                </a:solidFill>
                <a:latin typeface="Comic Sans MS" pitchFamily="66" charset="0"/>
              </a:rPr>
              <a:t>B. </a:t>
            </a:r>
            <a:r>
              <a:rPr lang="en-GB" sz="3200" b="1" i="1" u="sng" dirty="0" err="1">
                <a:solidFill>
                  <a:srgbClr val="C00000"/>
                </a:solidFill>
                <a:latin typeface="Comic Sans MS" pitchFamily="66" charset="0"/>
              </a:rPr>
              <a:t>anthracis</a:t>
            </a:r>
            <a:r>
              <a:rPr lang="en-GB" sz="3200" b="1" u="sng" dirty="0">
                <a:solidFill>
                  <a:srgbClr val="C00000"/>
                </a:solidFill>
                <a:latin typeface="Comic Sans MS" pitchFamily="66" charset="0"/>
              </a:rPr>
              <a:t>:</a:t>
            </a:r>
          </a:p>
          <a:p>
            <a:pPr algn="ctr"/>
            <a:endParaRPr lang="en-US" sz="2800" b="1" u="sng" dirty="0">
              <a:solidFill>
                <a:srgbClr val="C00000"/>
              </a:solidFill>
              <a:latin typeface="Comic Sans MS" pitchFamily="66" charset="0"/>
            </a:endParaRPr>
          </a:p>
          <a:p>
            <a:pPr algn="ctr"/>
            <a:r>
              <a:rPr lang="en-GB" sz="2400" dirty="0">
                <a:solidFill>
                  <a:schemeClr val="bg1"/>
                </a:solidFill>
                <a:latin typeface="Comic Sans MS" pitchFamily="66" charset="0"/>
              </a:rPr>
              <a:t> </a:t>
            </a:r>
            <a:r>
              <a:rPr lang="sr-Latn-RS" sz="2800" dirty="0">
                <a:solidFill>
                  <a:schemeClr val="bg1"/>
                </a:solidFill>
                <a:latin typeface="Comic Sans MS" pitchFamily="66" charset="0"/>
              </a:rPr>
              <a:t>1. </a:t>
            </a:r>
            <a:r>
              <a:rPr lang="en-GB" sz="2800" dirty="0" err="1">
                <a:solidFill>
                  <a:schemeClr val="bg1"/>
                </a:solidFill>
                <a:latin typeface="Comic Sans MS" pitchFamily="66" charset="0"/>
              </a:rPr>
              <a:t>izostanak</a:t>
            </a: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sz="2800" b="1" i="1" dirty="0">
                <a:solidFill>
                  <a:schemeClr val="bg1"/>
                </a:solidFill>
                <a:latin typeface="Comic Sans MS" pitchFamily="66" charset="0"/>
              </a:rPr>
              <a:t>rigor mortis</a:t>
            </a: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-a, </a:t>
            </a:r>
            <a:endParaRPr lang="en-US" sz="2800" b="1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sr-Latn-RS" sz="2800" dirty="0">
                <a:solidFill>
                  <a:schemeClr val="bg1"/>
                </a:solidFill>
                <a:latin typeface="Comic Sans MS" pitchFamily="66" charset="0"/>
              </a:rPr>
              <a:t>2. </a:t>
            </a:r>
            <a:r>
              <a:rPr lang="en-GB" sz="2800" dirty="0" err="1">
                <a:solidFill>
                  <a:schemeClr val="bg1"/>
                </a:solidFill>
                <a:latin typeface="Comic Sans MS" pitchFamily="66" charset="0"/>
              </a:rPr>
              <a:t>prisustvo</a:t>
            </a: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Comic Sans MS" pitchFamily="66" charset="0"/>
              </a:rPr>
              <a:t>katranaste</a:t>
            </a:r>
            <a:r>
              <a:rPr lang="en-GB" sz="28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Comic Sans MS" pitchFamily="66" charset="0"/>
              </a:rPr>
              <a:t>krvi</a:t>
            </a:r>
            <a:r>
              <a:rPr lang="en-GB" sz="28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Comic Sans MS" pitchFamily="66" charset="0"/>
              </a:rPr>
              <a:t>koja</a:t>
            </a:r>
            <a:r>
              <a:rPr lang="en-GB" sz="2800" b="1" dirty="0">
                <a:solidFill>
                  <a:schemeClr val="bg1"/>
                </a:solidFill>
                <a:latin typeface="Comic Sans MS" pitchFamily="66" charset="0"/>
              </a:rPr>
              <a:t> ne </a:t>
            </a:r>
            <a:r>
              <a:rPr lang="en-GB" sz="2800" b="1" dirty="0" err="1">
                <a:solidFill>
                  <a:schemeClr val="bg1"/>
                </a:solidFill>
                <a:latin typeface="Comic Sans MS" pitchFamily="66" charset="0"/>
              </a:rPr>
              <a:t>zgrušava</a:t>
            </a:r>
            <a:r>
              <a:rPr lang="en-GB" sz="28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endParaRPr lang="sr-Latn-RS" sz="2800" b="1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sr-Latn-RS" sz="2800" dirty="0">
                <a:solidFill>
                  <a:schemeClr val="bg1"/>
                </a:solidFill>
                <a:latin typeface="Comic Sans MS" pitchFamily="66" charset="0"/>
              </a:rPr>
              <a:t>3. </a:t>
            </a:r>
            <a:r>
              <a:rPr lang="en-GB" sz="2800" dirty="0" err="1">
                <a:solidFill>
                  <a:schemeClr val="bg1"/>
                </a:solidFill>
                <a:latin typeface="Comic Sans MS" pitchFamily="66" charset="0"/>
              </a:rPr>
              <a:t>leš</a:t>
            </a: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Comic Sans MS" pitchFamily="66" charset="0"/>
              </a:rPr>
              <a:t>koji</a:t>
            </a: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 se </a:t>
            </a:r>
            <a:r>
              <a:rPr lang="en-GB" sz="2800" dirty="0" err="1">
                <a:solidFill>
                  <a:schemeClr val="bg1"/>
                </a:solidFill>
                <a:latin typeface="Comic Sans MS" pitchFamily="66" charset="0"/>
              </a:rPr>
              <a:t>brzo</a:t>
            </a: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 i </a:t>
            </a:r>
            <a:r>
              <a:rPr lang="en-GB" sz="2800" dirty="0" err="1">
                <a:solidFill>
                  <a:schemeClr val="bg1"/>
                </a:solidFill>
                <a:latin typeface="Comic Sans MS" pitchFamily="66" charset="0"/>
              </a:rPr>
              <a:t>neprirodno</a:t>
            </a: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Comic Sans MS" pitchFamily="66" charset="0"/>
              </a:rPr>
              <a:t>naduva</a:t>
            </a:r>
            <a:endParaRPr lang="en-US" sz="2800" b="1" dirty="0">
              <a:solidFill>
                <a:schemeClr val="bg1"/>
              </a:solidFill>
              <a:latin typeface="Comic Sans MS" pitchFamily="66" charset="0"/>
            </a:endParaRPr>
          </a:p>
          <a:p>
            <a:pPr algn="ctr"/>
            <a:r>
              <a:rPr lang="sr-Latn-RS" sz="2800" dirty="0">
                <a:solidFill>
                  <a:schemeClr val="bg1"/>
                </a:solidFill>
                <a:latin typeface="Comic Sans MS" pitchFamily="66" charset="0"/>
              </a:rPr>
              <a:t>4. </a:t>
            </a:r>
            <a:r>
              <a:rPr lang="en-GB" sz="2800" dirty="0" err="1">
                <a:solidFill>
                  <a:schemeClr val="bg1"/>
                </a:solidFill>
                <a:latin typeface="Comic Sans MS" pitchFamily="66" charset="0"/>
              </a:rPr>
              <a:t>uginule</a:t>
            </a: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Comic Sans MS" pitchFamily="66" charset="0"/>
              </a:rPr>
              <a:t>životinje</a:t>
            </a: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Comic Sans MS" pitchFamily="66" charset="0"/>
              </a:rPr>
              <a:t>potiču</a:t>
            </a: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Comic Sans MS" pitchFamily="66" charset="0"/>
              </a:rPr>
              <a:t>iz</a:t>
            </a: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Comic Sans MS" pitchFamily="66" charset="0"/>
              </a:rPr>
              <a:t>antraksnih</a:t>
            </a:r>
            <a:r>
              <a:rPr lang="en-GB" sz="28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Comic Sans MS" pitchFamily="66" charset="0"/>
              </a:rPr>
              <a:t>distrikta</a:t>
            </a:r>
            <a:endParaRPr lang="en-US" sz="2800" b="1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sz="3200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00200" y="3871326"/>
            <a:ext cx="8839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 </a:t>
            </a:r>
            <a:endParaRPr lang="en-US" b="1" dirty="0">
              <a:solidFill>
                <a:schemeClr val="bg1"/>
              </a:solidFill>
            </a:endParaRPr>
          </a:p>
          <a:p>
            <a:r>
              <a:rPr lang="en-GB" sz="2800" b="1" dirty="0" err="1">
                <a:solidFill>
                  <a:srgbClr val="FFC000"/>
                </a:solidFill>
                <a:latin typeface="Comic Sans MS" pitchFamily="66" charset="0"/>
              </a:rPr>
              <a:t>otvaranje</a:t>
            </a:r>
            <a:r>
              <a:rPr lang="en-GB" sz="2800" b="1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GB" sz="2800" b="1" dirty="0" err="1">
                <a:solidFill>
                  <a:srgbClr val="FFC000"/>
                </a:solidFill>
                <a:latin typeface="Comic Sans MS" pitchFamily="66" charset="0"/>
              </a:rPr>
              <a:t>leša</a:t>
            </a:r>
            <a:r>
              <a:rPr lang="en-GB" sz="2800" b="1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sr-Latn-RS" sz="2800" b="1" dirty="0">
                <a:solidFill>
                  <a:srgbClr val="FFC000"/>
                </a:solidFill>
                <a:latin typeface="Comic Sans MS" pitchFamily="66" charset="0"/>
              </a:rPr>
              <a:t> - s</a:t>
            </a:r>
            <a:r>
              <a:rPr lang="en-GB" sz="2800" b="1" dirty="0" err="1">
                <a:solidFill>
                  <a:srgbClr val="FFC000"/>
                </a:solidFill>
                <a:latin typeface="Comic Sans MS" pitchFamily="66" charset="0"/>
              </a:rPr>
              <a:t>tručn</a:t>
            </a:r>
            <a:r>
              <a:rPr lang="sr-Latn-RS" sz="2800" b="1" dirty="0">
                <a:solidFill>
                  <a:srgbClr val="FFC000"/>
                </a:solidFill>
                <a:latin typeface="Comic Sans MS" pitchFamily="66" charset="0"/>
              </a:rPr>
              <a:t>a</a:t>
            </a:r>
            <a:r>
              <a:rPr lang="en-GB" sz="2800" b="1" dirty="0">
                <a:solidFill>
                  <a:srgbClr val="FFC000"/>
                </a:solidFill>
                <a:latin typeface="Comic Sans MS" pitchFamily="66" charset="0"/>
              </a:rPr>
              <a:t> </a:t>
            </a:r>
            <a:r>
              <a:rPr lang="en-GB" sz="2800" b="1" dirty="0" err="1">
                <a:solidFill>
                  <a:srgbClr val="FFC000"/>
                </a:solidFill>
                <a:latin typeface="Comic Sans MS" pitchFamily="66" charset="0"/>
              </a:rPr>
              <a:t>grešk</a:t>
            </a:r>
            <a:r>
              <a:rPr lang="sr-Latn-RS" sz="2800" b="1" dirty="0">
                <a:solidFill>
                  <a:srgbClr val="FFC000"/>
                </a:solidFill>
                <a:latin typeface="Comic Sans MS" pitchFamily="66" charset="0"/>
              </a:rPr>
              <a:t>a</a:t>
            </a:r>
          </a:p>
          <a:p>
            <a:endParaRPr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1447800" y="4038600"/>
            <a:ext cx="6096000" cy="762000"/>
          </a:xfrm>
          <a:prstGeom prst="round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rved Right Arrow 13"/>
          <p:cNvSpPr/>
          <p:nvPr/>
        </p:nvSpPr>
        <p:spPr>
          <a:xfrm>
            <a:off x="76200" y="3276600"/>
            <a:ext cx="609600" cy="1133335"/>
          </a:xfrm>
          <a:prstGeom prst="curved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urved Left Arrow 14"/>
          <p:cNvSpPr/>
          <p:nvPr/>
        </p:nvSpPr>
        <p:spPr>
          <a:xfrm>
            <a:off x="8156171" y="3193782"/>
            <a:ext cx="731520" cy="1216152"/>
          </a:xfrm>
          <a:prstGeom prst="curvedLef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7411" name="Picture 3" descr="C:\Users\Isidora\Desktop\gbcebc0680d1979a1384b3475c2d4aea5801593bd1a4609a5972a546387e1ed7aed106f83949ef80953178bf3a1a0b53f_6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76" y="5012532"/>
            <a:ext cx="2460624" cy="1845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5148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http://veterinaryextension.colostate.edu/images/animals/AntraxBleed.jpg"/>
          <p:cNvPicPr/>
          <p:nvPr/>
        </p:nvPicPr>
        <p:blipFill rotWithShape="1">
          <a:blip r:embed="rId2" cstate="print"/>
          <a:srcRect l="3646" t="4636" r="13052" b="4110"/>
          <a:stretch/>
        </p:blipFill>
        <p:spPr bwMode="auto">
          <a:xfrm>
            <a:off x="242454" y="330387"/>
            <a:ext cx="3681584" cy="29995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  <a:softEdge rad="635000"/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3" descr="C:\Users\Isidora\Desktop\downloa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449782"/>
            <a:ext cx="3695439" cy="311267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B9F3B18-E656-8B8A-F60B-2ADC47A12B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659" y="129319"/>
            <a:ext cx="3657600" cy="4876800"/>
          </a:xfrm>
          <a:prstGeom prst="rect">
            <a:avLst/>
          </a:prstGeom>
        </p:spPr>
      </p:pic>
      <p:pic>
        <p:nvPicPr>
          <p:cNvPr id="7" name="Picture 6" descr="http://www.agri.huji.ac.il/~eladd/bacteriology&amp;mycology/images/anthrax%20spleen%20edge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24400" y="3520219"/>
            <a:ext cx="3429000" cy="2971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408414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28600" y="438811"/>
            <a:ext cx="8915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r-Latn-RS" sz="3200" b="1" u="sng" dirty="0">
              <a:solidFill>
                <a:srgbClr val="00B050"/>
              </a:solidFill>
              <a:latin typeface="Comic Sans MS" pitchFamily="66" charset="0"/>
            </a:endParaRPr>
          </a:p>
          <a:p>
            <a:r>
              <a:rPr lang="sr-Latn-RS" sz="2800" dirty="0">
                <a:solidFill>
                  <a:schemeClr val="bg1"/>
                </a:solidFill>
                <a:latin typeface="Comic Sans MS" pitchFamily="66" charset="0"/>
              </a:rPr>
              <a:t>Bactridium tip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dirty="0" err="1">
                <a:solidFill>
                  <a:schemeClr val="bg1"/>
                </a:solidFill>
                <a:latin typeface="Comic Sans MS" pitchFamily="66" charset="0"/>
              </a:rPr>
              <a:t>Izuzetno</a:t>
            </a: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Comic Sans MS" pitchFamily="66" charset="0"/>
              </a:rPr>
              <a:t>otporne</a:t>
            </a:r>
            <a:endParaRPr lang="sr-Latn-RS" sz="2800" dirty="0">
              <a:solidFill>
                <a:schemeClr val="bg1"/>
              </a:solidFill>
              <a:latin typeface="Comic Sans MS" pitchFamily="66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sr-Latn-RS" sz="2800" b="1" dirty="0">
                <a:solidFill>
                  <a:schemeClr val="bg1"/>
                </a:solidFill>
                <a:latin typeface="Comic Sans MS" pitchFamily="66" charset="0"/>
              </a:rPr>
              <a:t>Vegetativni oblici </a:t>
            </a:r>
            <a:r>
              <a:rPr lang="sr-Latn-RS" sz="2800" dirty="0">
                <a:solidFill>
                  <a:schemeClr val="bg1"/>
                </a:solidFill>
                <a:latin typeface="Comic Sans MS" pitchFamily="66" charset="0"/>
              </a:rPr>
              <a:t>– organizam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GB" sz="2800" b="1" dirty="0">
                <a:solidFill>
                  <a:schemeClr val="bg1"/>
                </a:solidFill>
                <a:latin typeface="Comic Sans MS" pitchFamily="66" charset="0"/>
              </a:rPr>
              <a:t>Spore</a:t>
            </a: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sr-Latn-RS" sz="2800" dirty="0">
                <a:solidFill>
                  <a:schemeClr val="bg1"/>
                </a:solidFill>
                <a:latin typeface="Comic Sans MS" pitchFamily="66" charset="0"/>
              </a:rPr>
              <a:t>- </a:t>
            </a:r>
            <a:r>
              <a:rPr lang="en-GB" sz="2800" dirty="0" err="1">
                <a:solidFill>
                  <a:schemeClr val="bg1"/>
                </a:solidFill>
                <a:latin typeface="Comic Sans MS" pitchFamily="66" charset="0"/>
              </a:rPr>
              <a:t>prilikom</a:t>
            </a: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Comic Sans MS" pitchFamily="66" charset="0"/>
              </a:rPr>
              <a:t>kontakta</a:t>
            </a: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Comic Sans MS" pitchFamily="66" charset="0"/>
              </a:rPr>
              <a:t>vegetativnih</a:t>
            </a: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Comic Sans MS" pitchFamily="66" charset="0"/>
              </a:rPr>
              <a:t>formi</a:t>
            </a: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Comic Sans MS" pitchFamily="66" charset="0"/>
              </a:rPr>
              <a:t>bakterija</a:t>
            </a: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Comic Sans MS" pitchFamily="66" charset="0"/>
              </a:rPr>
              <a:t>sa</a:t>
            </a:r>
            <a:r>
              <a:rPr lang="en-GB" sz="2800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sz="2800" dirty="0" err="1">
                <a:solidFill>
                  <a:schemeClr val="bg1"/>
                </a:solidFill>
                <a:latin typeface="Comic Sans MS" pitchFamily="66" charset="0"/>
              </a:rPr>
              <a:t>kiseonikom</a:t>
            </a:r>
            <a:r>
              <a:rPr lang="sr-Latn-RS" sz="2800" dirty="0">
                <a:solidFill>
                  <a:schemeClr val="bg1"/>
                </a:solidFill>
                <a:latin typeface="Comic Sans MS" pitchFamily="66" charset="0"/>
              </a:rPr>
              <a:t>!</a:t>
            </a:r>
          </a:p>
          <a:p>
            <a:pPr marL="457200" indent="-457200">
              <a:buFont typeface="Arial" pitchFamily="34" charset="0"/>
              <a:buChar char="•"/>
            </a:pPr>
            <a:endParaRPr lang="sr-Latn-RS" sz="2800" b="1" dirty="0">
              <a:solidFill>
                <a:schemeClr val="bg1"/>
              </a:solidFill>
              <a:latin typeface="Comic Sans MS" pitchFamily="66" charset="0"/>
            </a:endParaRPr>
          </a:p>
          <a:p>
            <a:r>
              <a:rPr lang="sr-Latn-RS" sz="2800" b="1" dirty="0">
                <a:solidFill>
                  <a:schemeClr val="bg1"/>
                </a:solidFill>
                <a:latin typeface="Comic Sans MS" pitchFamily="66" charset="0"/>
              </a:rPr>
              <a:t>                A</a:t>
            </a:r>
            <a:r>
              <a:rPr lang="en-GB" sz="2800" b="1" dirty="0" err="1">
                <a:solidFill>
                  <a:schemeClr val="bg1"/>
                </a:solidFill>
                <a:latin typeface="Comic Sans MS" pitchFamily="66" charset="0"/>
              </a:rPr>
              <a:t>ntraksni</a:t>
            </a:r>
            <a:r>
              <a:rPr lang="en-GB" sz="2800" b="1" dirty="0">
                <a:solidFill>
                  <a:schemeClr val="bg1"/>
                </a:solidFill>
                <a:latin typeface="Comic Sans MS" pitchFamily="66" charset="0"/>
              </a:rPr>
              <a:t> </a:t>
            </a:r>
            <a:r>
              <a:rPr lang="en-GB" sz="2800" b="1" dirty="0" err="1">
                <a:solidFill>
                  <a:schemeClr val="bg1"/>
                </a:solidFill>
                <a:latin typeface="Comic Sans MS" pitchFamily="66" charset="0"/>
              </a:rPr>
              <a:t>distrikt</a:t>
            </a:r>
            <a:endParaRPr lang="sr-Latn-RS" sz="2800" dirty="0">
              <a:solidFill>
                <a:schemeClr val="bg1"/>
              </a:solidFill>
              <a:latin typeface="Comic Sans MS" pitchFamily="66" charset="0"/>
            </a:endParaRPr>
          </a:p>
          <a:p>
            <a:endParaRPr lang="en-US" sz="3200" u="sng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185160" y="990600"/>
            <a:ext cx="1676400" cy="3048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663142" y="990600"/>
            <a:ext cx="670560" cy="304800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07818" y="203353"/>
            <a:ext cx="2743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b="1" u="sng" dirty="0">
                <a:solidFill>
                  <a:srgbClr val="00B050"/>
                </a:solidFill>
                <a:latin typeface="Comic Sans MS" pitchFamily="66" charset="0"/>
              </a:rPr>
              <a:t>SPORE</a:t>
            </a:r>
          </a:p>
          <a:p>
            <a:endParaRPr lang="en-US" dirty="0"/>
          </a:p>
        </p:txBody>
      </p:sp>
      <p:pic>
        <p:nvPicPr>
          <p:cNvPr id="5122" name="Picture 2" descr="C:\Users\Isidora\Desktop\fmicb-07-00018-g0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865" y="4038600"/>
            <a:ext cx="4966930" cy="26851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818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F5A385-5BD1-6164-5471-D90CBE4DF9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829924"/>
            <a:ext cx="6774458" cy="5264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422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5939</TotalTime>
  <Words>1131</Words>
  <Application>Microsoft Office PowerPoint</Application>
  <PresentationFormat>On-screen Show (4:3)</PresentationFormat>
  <Paragraphs>213</Paragraphs>
  <Slides>31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Comic Sans MS</vt:lpstr>
      <vt:lpstr>Garamond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Isidora</dc:creator>
  <cp:lastModifiedBy>Isidora Prosic</cp:lastModifiedBy>
  <cp:revision>84</cp:revision>
  <dcterms:created xsi:type="dcterms:W3CDTF">2006-08-16T00:00:00Z</dcterms:created>
  <dcterms:modified xsi:type="dcterms:W3CDTF">2026-04-01T08:19:30Z</dcterms:modified>
</cp:coreProperties>
</file>