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7" r:id="rId4"/>
    <p:sldId id="264" r:id="rId5"/>
    <p:sldId id="269" r:id="rId6"/>
    <p:sldId id="270" r:id="rId7"/>
    <p:sldId id="257" r:id="rId8"/>
    <p:sldId id="258" r:id="rId9"/>
    <p:sldId id="259" r:id="rId10"/>
    <p:sldId id="265" r:id="rId11"/>
    <p:sldId id="260" r:id="rId12"/>
    <p:sldId id="261" r:id="rId13"/>
    <p:sldId id="262" r:id="rId14"/>
    <p:sldId id="263" r:id="rId15"/>
    <p:sldId id="274" r:id="rId16"/>
    <p:sldId id="272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78" d="100"/>
          <a:sy n="78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21E9B-24B1-494A-B773-98B1F7FCE9C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F49D-00F2-4B1E-A247-2397C44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F49D-00F2-4B1E-A247-2397C440C5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F49D-00F2-4B1E-A247-2397C440C5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9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F49D-00F2-4B1E-A247-2397C440C5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1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F449B-54C1-3F60-EAC3-63C3437F4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FD904D-7815-9F95-47B3-F22F071B9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0582C4-C5A0-8F7D-6F9F-703782F9E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0534E-E376-8529-EC5B-C955CC16D5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F49D-00F2-4B1E-A247-2397C440C5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6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Mycobacterium-tubercul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57400" y="228600"/>
            <a:ext cx="5029200" cy="76200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31656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Bookman Old Style" pitchFamily="18" charset="0"/>
              </a:rPr>
              <a:t>Mycobacterium </a:t>
            </a:r>
            <a:r>
              <a:rPr lang="en-US" sz="3600" b="1" dirty="0">
                <a:latin typeface="Bookman Old Style" pitchFamily="18" charset="0"/>
              </a:rPr>
              <a:t>spp.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90600" y="4038600"/>
            <a:ext cx="7010400" cy="2507673"/>
          </a:xfrm>
          <a:prstGeom prst="roundRect">
            <a:avLst/>
          </a:prstGeom>
          <a:solidFill>
            <a:schemeClr val="bg1">
              <a:alpha val="68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4237949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ookman Old Style" pitchFamily="18" charset="0"/>
              </a:rPr>
              <a:t>Intracelularne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bakterije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koji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prouzrokuju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hronične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granulomatozne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infekcije</a:t>
            </a:r>
            <a:r>
              <a:rPr lang="en-US" sz="2400" dirty="0">
                <a:latin typeface="Bookman Old Style" pitchFamily="18" charset="0"/>
              </a:rPr>
              <a:t> </a:t>
            </a:r>
          </a:p>
          <a:p>
            <a:pPr algn="ctr"/>
            <a:r>
              <a:rPr lang="en-US" sz="2400" u="sng" dirty="0" err="1">
                <a:latin typeface="Bookman Old Style" pitchFamily="18" charset="0"/>
              </a:rPr>
              <a:t>Najvažnija</a:t>
            </a:r>
            <a:r>
              <a:rPr lang="en-US" sz="2400" u="sng" dirty="0">
                <a:latin typeface="Bookman Old Style" pitchFamily="18" charset="0"/>
              </a:rPr>
              <a:t> </a:t>
            </a:r>
            <a:r>
              <a:rPr lang="en-US" sz="2400" u="sng" dirty="0" err="1">
                <a:latin typeface="Bookman Old Style" pitchFamily="18" charset="0"/>
              </a:rPr>
              <a:t>oboljenja</a:t>
            </a:r>
            <a:r>
              <a:rPr lang="en-US" sz="2400" u="sng" dirty="0">
                <a:latin typeface="Bookman Old Style" pitchFamily="18" charset="0"/>
              </a:rPr>
              <a:t>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b="1" dirty="0" err="1">
                <a:latin typeface="Bookman Old Style" pitchFamily="18" charset="0"/>
              </a:rPr>
              <a:t>tuberkuloza</a:t>
            </a:r>
            <a:endParaRPr lang="en-US" sz="2400" b="1" dirty="0">
              <a:latin typeface="Bookman Old Style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b="1" dirty="0" err="1">
                <a:latin typeface="Bookman Old Style" pitchFamily="18" charset="0"/>
              </a:rPr>
              <a:t>paratuberkuloza</a:t>
            </a:r>
            <a:endParaRPr lang="en-US" sz="2400" b="1" dirty="0">
              <a:latin typeface="Bookman Old Style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b="1" dirty="0" err="1">
                <a:latin typeface="Bookman Old Style" pitchFamily="18" charset="0"/>
              </a:rPr>
              <a:t>lepra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mačaka</a:t>
            </a:r>
            <a:endParaRPr lang="en-US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Bookman Old Style" pitchFamily="18" charset="0"/>
              </a:rPr>
              <a:t>Faktori</a:t>
            </a:r>
            <a:r>
              <a:rPr lang="en-US" sz="3200" b="1" dirty="0">
                <a:latin typeface="Bookman Old Style" pitchFamily="18" charset="0"/>
              </a:rPr>
              <a:t> </a:t>
            </a:r>
            <a:r>
              <a:rPr lang="en-US" sz="3200" b="1" dirty="0" err="1">
                <a:latin typeface="Bookman Old Style" pitchFamily="18" charset="0"/>
              </a:rPr>
              <a:t>virulencije</a:t>
            </a:r>
            <a:endParaRPr lang="en-US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8" y="838200"/>
            <a:ext cx="881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latin typeface="Bookman Old Style" pitchFamily="18" charset="0"/>
              </a:rPr>
              <a:t>Intracelularni</a:t>
            </a:r>
            <a:r>
              <a:rPr lang="sr-Latn-RS" sz="2400" dirty="0">
                <a:latin typeface="Bookman Old Style" pitchFamily="18" charset="0"/>
              </a:rPr>
              <a:t> mo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Lipidi, voštane materije</a:t>
            </a:r>
            <a:endParaRPr lang="en-US" sz="2400" dirty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Bookman Old Style" pitchFamily="18" charset="0"/>
              </a:rPr>
              <a:t>CORD factor</a:t>
            </a:r>
            <a:r>
              <a:rPr lang="sr-Latn-RS" sz="2400" dirty="0">
                <a:latin typeface="Bookman Old Style" pitchFamily="18" charset="0"/>
              </a:rPr>
              <a:t> - </a:t>
            </a:r>
            <a:r>
              <a:rPr lang="pl-PL" sz="2400" dirty="0">
                <a:latin typeface="Bookman Old Style" pitchFamily="18" charset="0"/>
              </a:rPr>
              <a:t>mogu da prežive u makrofagima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74" y="3458497"/>
            <a:ext cx="9351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latin typeface="Bookman Old Style" pitchFamily="18" charset="0"/>
              </a:rPr>
              <a:t>SPECIJALNE SELEKTIVNE HP </a:t>
            </a:r>
            <a:r>
              <a:rPr lang="sr-Latn-RS" sz="2000" dirty="0">
                <a:latin typeface="Bookman Old Style" pitchFamily="18" charset="0"/>
              </a:rPr>
              <a:t>(</a:t>
            </a:r>
            <a:r>
              <a:rPr lang="en-US" sz="2000" b="1" dirty="0">
                <a:latin typeface="Bookman Old Style" pitchFamily="18" charset="0"/>
              </a:rPr>
              <a:t>Lowenstein-Jensen</a:t>
            </a:r>
            <a:r>
              <a:rPr lang="sr-Latn-RS" sz="2000" dirty="0">
                <a:latin typeface="Bookman Old Style" pitchFamily="18" charset="0"/>
              </a:rPr>
              <a:t>, Middlebrook)</a:t>
            </a:r>
          </a:p>
          <a:p>
            <a:endParaRPr lang="sr-Latn-RS" sz="2000" dirty="0">
              <a:latin typeface="Bookman Old Style" pitchFamily="18" charset="0"/>
            </a:endParaRPr>
          </a:p>
          <a:p>
            <a:r>
              <a:rPr lang="sr-Latn-RS" sz="2000" dirty="0">
                <a:latin typeface="Bookman Old Style" pitchFamily="18" charset="0"/>
              </a:rPr>
              <a:t>Selektivna dekontaminacija i koncentracija</a:t>
            </a:r>
          </a:p>
          <a:p>
            <a:endParaRPr lang="sr-Latn-RS" sz="2000" dirty="0">
              <a:latin typeface="Bookman Old Style" pitchFamily="18" charset="0"/>
            </a:endParaRPr>
          </a:p>
          <a:p>
            <a:r>
              <a:rPr lang="pl-PL" sz="2000" dirty="0">
                <a:latin typeface="Bookman Old Style" pitchFamily="18" charset="0"/>
              </a:rPr>
              <a:t>Patogene mikobakterije - </a:t>
            </a:r>
            <a:r>
              <a:rPr lang="pl-PL" sz="2000" b="1" dirty="0">
                <a:latin typeface="Bookman Old Style" pitchFamily="18" charset="0"/>
              </a:rPr>
              <a:t>DUGO GENERACIJSKO VREME – </a:t>
            </a:r>
            <a:r>
              <a:rPr lang="pl-PL" sz="2000" b="1" dirty="0">
                <a:solidFill>
                  <a:srgbClr val="FF0000"/>
                </a:solidFill>
                <a:latin typeface="Bookman Old Style" pitchFamily="18" charset="0"/>
              </a:rPr>
              <a:t>duže od</a:t>
            </a:r>
          </a:p>
          <a:p>
            <a:r>
              <a:rPr lang="pl-PL" sz="2000" b="1" dirty="0">
                <a:solidFill>
                  <a:srgbClr val="FF0000"/>
                </a:solidFill>
                <a:latin typeface="Bookman Old Style" pitchFamily="18" charset="0"/>
              </a:rPr>
              <a:t>12 časova</a:t>
            </a:r>
            <a:r>
              <a:rPr lang="pl-PL" sz="2000" b="1" dirty="0">
                <a:latin typeface="Bookman Old Style" pitchFamily="18" charset="0"/>
              </a:rPr>
              <a:t>         Sporo razmnožavanje</a:t>
            </a:r>
          </a:p>
          <a:p>
            <a:endParaRPr lang="pl-PL" sz="2000" b="1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>
                <a:latin typeface="Bookman Old Style" pitchFamily="18" charset="0"/>
              </a:rPr>
              <a:t>Inkubacija traje </a:t>
            </a:r>
            <a:r>
              <a:rPr lang="sr-Latn-RS" sz="2000" dirty="0">
                <a:latin typeface="Bookman Old Style" pitchFamily="18" charset="0"/>
              </a:rPr>
              <a:t>najmanje 8 nedelja na temperaturi od 37°C ili 2-6 nedelja na temperaturi od 43°C, u aerobnim uslovima</a:t>
            </a:r>
            <a:endParaRPr lang="pl-PL" sz="20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87" y="2584341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latin typeface="Bookman Old Style" pitchFamily="18" charset="0"/>
              </a:rPr>
              <a:t>Kulturelne osobine</a:t>
            </a:r>
            <a:endParaRPr lang="en-US" sz="3200" b="1" u="sng" dirty="0">
              <a:latin typeface="Bookman Old Style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5181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411" y="255017"/>
            <a:ext cx="8610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latin typeface="Bookman Old Style" pitchFamily="18" charset="0"/>
              </a:rPr>
              <a:t>U podlozi sa glicerolom (Lowenstein-Jensen) formiraju različite tipove kolonija i odlikuju se sa dva različita tipa rasta: </a:t>
            </a:r>
          </a:p>
          <a:p>
            <a:pPr marL="342900" indent="-342900" algn="ctr">
              <a:buAutoNum type="arabicPeriod"/>
            </a:pPr>
            <a:r>
              <a:rPr lang="sr-Latn-RS" sz="2000" b="1" u="sng" dirty="0">
                <a:latin typeface="Bookman Old Style" pitchFamily="18" charset="0"/>
              </a:rPr>
              <a:t>EUGONIČAN</a:t>
            </a:r>
            <a:r>
              <a:rPr lang="sr-Latn-RS" sz="2000" u="sng" dirty="0">
                <a:latin typeface="Bookman Old Style" pitchFamily="18" charset="0"/>
              </a:rPr>
              <a:t> (bujan) rast</a:t>
            </a:r>
          </a:p>
          <a:p>
            <a:pPr algn="ctr"/>
            <a:r>
              <a:rPr lang="sr-Latn-RS" sz="2000" dirty="0">
                <a:latin typeface="Bookman Old Style" pitchFamily="18" charset="0"/>
              </a:rPr>
              <a:t>     - </a:t>
            </a:r>
            <a:r>
              <a:rPr lang="sr-Latn-RS" sz="2000" i="1" dirty="0">
                <a:latin typeface="Bookman Old Style" pitchFamily="18" charset="0"/>
              </a:rPr>
              <a:t>M. tuberculosis </a:t>
            </a:r>
            <a:r>
              <a:rPr lang="sr-Latn-RS" sz="2000" dirty="0">
                <a:latin typeface="Bookman Old Style" pitchFamily="18" charset="0"/>
              </a:rPr>
              <a:t>(grube, tvrde i hrapave kolnije)</a:t>
            </a:r>
            <a:endParaRPr lang="en-US" sz="2000" dirty="0">
              <a:latin typeface="Bookman Old Style" pitchFamily="18" charset="0"/>
            </a:endParaRPr>
          </a:p>
          <a:p>
            <a:pPr algn="ctr"/>
            <a:r>
              <a:rPr lang="sr-Latn-RS" sz="2000" dirty="0">
                <a:latin typeface="Bookman Old Style" pitchFamily="18" charset="0"/>
              </a:rPr>
              <a:t>     - </a:t>
            </a:r>
            <a:r>
              <a:rPr lang="sr-Latn-RS" sz="2000" i="1" dirty="0">
                <a:latin typeface="Bookman Old Style" pitchFamily="18" charset="0"/>
              </a:rPr>
              <a:t>M. avium</a:t>
            </a:r>
            <a:r>
              <a:rPr lang="sr-Latn-RS" sz="2000" dirty="0">
                <a:latin typeface="Bookman Old Style" pitchFamily="18" charset="0"/>
              </a:rPr>
              <a:t> (beličaste, lepljive i trošne kolonije)</a:t>
            </a:r>
          </a:p>
          <a:p>
            <a:pPr algn="ctr"/>
            <a:r>
              <a:rPr lang="sr-Latn-RS" sz="2000" b="1" dirty="0">
                <a:latin typeface="Bookman Old Style" pitchFamily="18" charset="0"/>
              </a:rPr>
              <a:t>2. DISGONIČAN</a:t>
            </a:r>
            <a:r>
              <a:rPr lang="sr-Latn-RS" sz="2000" dirty="0">
                <a:latin typeface="Bookman Old Style" pitchFamily="18" charset="0"/>
              </a:rPr>
              <a:t> (oskudan) rast</a:t>
            </a:r>
          </a:p>
          <a:p>
            <a:pPr algn="ctr"/>
            <a:r>
              <a:rPr lang="sr-Latn-RS" sz="2000" dirty="0">
                <a:latin typeface="Bookman Old Style" pitchFamily="18" charset="0"/>
              </a:rPr>
              <a:t>      - </a:t>
            </a:r>
            <a:r>
              <a:rPr lang="sr-Latn-RS" sz="2000" i="1" dirty="0">
                <a:latin typeface="Bookman Old Style" pitchFamily="18" charset="0"/>
              </a:rPr>
              <a:t>M. bovis </a:t>
            </a:r>
            <a:r>
              <a:rPr lang="sr-Latn-RS" sz="2000" dirty="0">
                <a:latin typeface="Bookman Old Style" pitchFamily="18" charset="0"/>
              </a:rPr>
              <a:t>(sitne, vlažne i trošne kolonije)</a:t>
            </a:r>
            <a:endParaRPr lang="en-US" sz="2000" dirty="0">
              <a:latin typeface="Bookman Old Style" pitchFamily="18" charset="0"/>
            </a:endParaRPr>
          </a:p>
          <a:p>
            <a:endParaRPr lang="en-US" dirty="0">
              <a:latin typeface="Bookman Old Style" pitchFamily="18" charset="0"/>
            </a:endParaRPr>
          </a:p>
          <a:p>
            <a:r>
              <a:rPr lang="sr-Latn-RS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2" descr="https://pbs.twimg.com/media/CAxRyHLUkAEkI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67" y="2686217"/>
            <a:ext cx="4001056" cy="37904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lh6.ggpht.com/_NNjxeW9ewEc/TJjjQp4_QsI/AAAAAAAACm4/fZiB6HXOWPs/tmp7D2_thumb1_thumb1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44221" r="36000"/>
          <a:stretch>
            <a:fillRect/>
          </a:stretch>
        </p:blipFill>
        <p:spPr bwMode="auto">
          <a:xfrm>
            <a:off x="134880" y="2813806"/>
            <a:ext cx="4586677" cy="353529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6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www.uaz.edu.mx/histo/pathology/ed/ch_9b/c9b_mtb_m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5410200" cy="3381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upload.wikimedia.org/wikipedia/commons/0/0a/TB_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3124200" cy="3124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encrypted-tbn3.gstatic.com/images?q=tbn:ANd9GcQgG0fzY1aDu5OgLoA4jdm10oBUlZ5gIFTH5BaqWz5Gv3DOwqKx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75455"/>
            <a:ext cx="4458999" cy="27439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982" y="93518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latin typeface="Bookman Old Style" pitchFamily="18" charset="0"/>
              </a:rPr>
              <a:t>Eugoničan rast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82" y="3978843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latin typeface="Bookman Old Style" pitchFamily="18" charset="0"/>
              </a:rPr>
              <a:t>Disgoničan rast</a:t>
            </a:r>
            <a:endParaRPr lang="en-US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0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82" y="9811"/>
            <a:ext cx="836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latin typeface="Bookman Old Style" pitchFamily="18" charset="0"/>
              </a:rPr>
              <a:t>Fiziološke i biohemijske osobine</a:t>
            </a:r>
            <a:endParaRPr lang="en-US" sz="3200" b="1" u="sng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322" y="826777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800" dirty="0">
                <a:latin typeface="Bookman Old Style" pitchFamily="18" charset="0"/>
              </a:rPr>
              <a:t>Aerobi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>
                <a:latin typeface="Bookman Old Style" pitchFamily="18" charset="0"/>
              </a:rPr>
              <a:t>Nepokretni</a:t>
            </a:r>
          </a:p>
        </p:txBody>
      </p:sp>
      <p:pic>
        <p:nvPicPr>
          <p:cNvPr id="1026" name="Picture 2" descr="C:\Users\Isidora\Desktop\Medical-Glov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48200"/>
            <a:ext cx="3733800" cy="21009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322" y="2218322"/>
            <a:ext cx="5486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latin typeface="Bookman Old Style" pitchFamily="18" charset="0"/>
              </a:rPr>
              <a:t>Materijal za pregled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Aspirati</a:t>
            </a:r>
            <a:r>
              <a:rPr lang="en-US" sz="2800" dirty="0">
                <a:latin typeface="Bookman Old Style" pitchFamily="18" charset="0"/>
              </a:rPr>
              <a:t>, </a:t>
            </a:r>
            <a:r>
              <a:rPr lang="en-US" sz="2800" dirty="0" err="1">
                <a:latin typeface="Bookman Old Style" pitchFamily="18" charset="0"/>
              </a:rPr>
              <a:t>bioptati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Limfni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čvorovi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i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punktati</a:t>
            </a:r>
            <a:r>
              <a:rPr lang="en-US" sz="2800" dirty="0">
                <a:latin typeface="Bookman Old Style" pitchFamily="18" charset="0"/>
              </a:rPr>
              <a:t> l</a:t>
            </a:r>
            <a:r>
              <a:rPr lang="sr-Latn-RS" sz="2800" dirty="0">
                <a:latin typeface="Bookman Old Style" pitchFamily="18" charset="0"/>
              </a:rPr>
              <a:t>č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Promenjeni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organi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Traheobronhijalna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lavaža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Mleko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Johneova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bolest</a:t>
            </a:r>
            <a:r>
              <a:rPr lang="en-US" sz="2800" dirty="0">
                <a:latin typeface="Bookman Old Style" pitchFamily="18" charset="0"/>
              </a:rPr>
              <a:t> – </a:t>
            </a:r>
            <a:r>
              <a:rPr lang="en-US" sz="2800" dirty="0" err="1">
                <a:latin typeface="Bookman Old Style" pitchFamily="18" charset="0"/>
              </a:rPr>
              <a:t>skarifikat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creva</a:t>
            </a:r>
            <a:r>
              <a:rPr lang="sr-Latn-RS" sz="2800" dirty="0">
                <a:latin typeface="Bookman Old Style" pitchFamily="18" charset="0"/>
              </a:rPr>
              <a:t> (rektuma)</a:t>
            </a:r>
            <a:endParaRPr lang="en-US" sz="2800" dirty="0">
              <a:latin typeface="Bookman Old Style" pitchFamily="18" charset="0"/>
            </a:endParaRPr>
          </a:p>
          <a:p>
            <a:endParaRPr lang="en-US" sz="3200" b="1" u="sng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1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Isidora\Desktop\laminar_flow_hoods_vertical_with-frame-700-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38385"/>
            <a:ext cx="3129697" cy="29531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949" y="81088"/>
            <a:ext cx="836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latin typeface="Bookman Old Style" pitchFamily="18" charset="0"/>
              </a:rPr>
              <a:t>Dijagnoza</a:t>
            </a:r>
            <a:endParaRPr lang="en-US" sz="3200" b="1" u="sng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201" y="673993"/>
            <a:ext cx="69539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Patohistologija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Rutinske metide (AAR, selektivne HP, biohemija)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Biološki ogled – retko-rizično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Serološke metode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Molekularne metode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Automatski sistemi, MALDI TOF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3200" b="1" u="sng" dirty="0">
                <a:latin typeface="Bookman Old Style" pitchFamily="18" charset="0"/>
              </a:rPr>
              <a:t>Tuberkulinizacija</a:t>
            </a:r>
            <a:r>
              <a:rPr lang="sr-Latn-RS" sz="4000" dirty="0">
                <a:latin typeface="Bookman Old Style" pitchFamily="18" charset="0"/>
              </a:rPr>
              <a:t> </a:t>
            </a:r>
            <a:endParaRPr lang="en-US" sz="4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2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DA7A6-1A73-9225-17FD-00E246A51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2B68B-39FE-D73F-2A77-58C7CE9E162F}"/>
              </a:ext>
            </a:extLst>
          </p:cNvPr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http://doktermeta.blog.inharmonyclinic.com/wp-content/uploads/sites/7/2013/06/Mantoux-test-300x293.jpg">
            <a:extLst>
              <a:ext uri="{FF2B5EF4-FFF2-40B4-BE49-F238E27FC236}">
                <a16:creationId xmlns:a16="http://schemas.microsoft.com/office/drawing/2014/main" id="{D8401D94-9960-CBFD-2945-809754F5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9" y="4800035"/>
            <a:ext cx="2107132" cy="20579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5A2467-A048-22AD-10DF-FBE22E37CFCE}"/>
              </a:ext>
            </a:extLst>
          </p:cNvPr>
          <p:cNvSpPr txBox="1"/>
          <p:nvPr/>
        </p:nvSpPr>
        <p:spPr>
          <a:xfrm>
            <a:off x="7096557" y="5276497"/>
            <a:ext cx="1941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>
                <a:latin typeface="Bookman Old Style" pitchFamily="18" charset="0"/>
              </a:rPr>
              <a:t>Goveda</a:t>
            </a:r>
            <a:endParaRPr lang="sr-Latn-RS" sz="2400" b="1" dirty="0"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dirty="0">
                <a:latin typeface="Bookman Old Style" pitchFamily="18" charset="0"/>
              </a:rPr>
              <a:t>S</a:t>
            </a:r>
            <a:r>
              <a:rPr lang="en-US" sz="2400" dirty="0" err="1">
                <a:latin typeface="Bookman Old Style" pitchFamily="18" charset="0"/>
              </a:rPr>
              <a:t>vinje</a:t>
            </a:r>
            <a:endParaRPr lang="sr-Latn-RS" sz="2400" dirty="0"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dirty="0">
                <a:latin typeface="Bookman Old Style" pitchFamily="18" charset="0"/>
              </a:rPr>
              <a:t>Ž</a:t>
            </a:r>
            <a:r>
              <a:rPr lang="en-US" sz="2400" dirty="0" err="1">
                <a:latin typeface="Bookman Old Style" pitchFamily="18" charset="0"/>
              </a:rPr>
              <a:t>ivina</a:t>
            </a:r>
            <a:endParaRPr lang="sr-Latn-RS" sz="2400" dirty="0"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dirty="0">
                <a:latin typeface="Bookman Old Style" pitchFamily="18" charset="0"/>
              </a:rPr>
              <a:t>...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A1AE3-5DA4-09C0-FAA7-52CEB09EDBDF}"/>
              </a:ext>
            </a:extLst>
          </p:cNvPr>
          <p:cNvSpPr txBox="1"/>
          <p:nvPr/>
        </p:nvSpPr>
        <p:spPr>
          <a:xfrm>
            <a:off x="0" y="853743"/>
            <a:ext cx="8647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sr-Latn-RS" sz="2400" dirty="0">
                <a:latin typeface="Bookman Old Style" pitchFamily="18" charset="0"/>
              </a:rPr>
              <a:t>Alerg</a:t>
            </a:r>
            <a:r>
              <a:rPr lang="en-US" sz="2400" dirty="0">
                <a:latin typeface="Bookman Old Style" pitchFamily="18" charset="0"/>
              </a:rPr>
              <a:t>y</a:t>
            </a:r>
            <a:r>
              <a:rPr lang="sr-Latn-RS" sz="2400" dirty="0">
                <a:latin typeface="Bookman Old Style" pitchFamily="18" charset="0"/>
              </a:rPr>
              <a:t> </a:t>
            </a:r>
            <a:r>
              <a:rPr lang="en-US" sz="2400" dirty="0">
                <a:latin typeface="Bookman Old Style" pitchFamily="18" charset="0"/>
              </a:rPr>
              <a:t>skin</a:t>
            </a:r>
            <a:r>
              <a:rPr lang="sr-Latn-RS" sz="2400" dirty="0">
                <a:latin typeface="Bookman Old Style" pitchFamily="18" charset="0"/>
              </a:rPr>
              <a:t> </a:t>
            </a:r>
            <a:r>
              <a:rPr lang="en-US" sz="2400" dirty="0">
                <a:latin typeface="Bookman Old Style" pitchFamily="18" charset="0"/>
              </a:rPr>
              <a:t>test</a:t>
            </a:r>
            <a:r>
              <a:rPr lang="sr-Latn-RS" sz="2400" dirty="0">
                <a:latin typeface="Bookman Old Style" pitchFamily="18" charset="0"/>
              </a:rPr>
              <a:t> -</a:t>
            </a:r>
            <a:r>
              <a:rPr lang="en-US" sz="2400" dirty="0"/>
              <a:t>a diagnostic method in animals and humans used to detect the cellular immune response to antigens of </a:t>
            </a:r>
            <a:r>
              <a:rPr lang="en-US" sz="2400" i="1" dirty="0"/>
              <a:t>Mycobacterium</a:t>
            </a:r>
            <a:r>
              <a:rPr lang="en-US" sz="2400" dirty="0"/>
              <a:t> species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b="1" dirty="0">
                <a:solidFill>
                  <a:srgbClr val="C00000"/>
                </a:solidFill>
                <a:latin typeface="Bookman Old Style" pitchFamily="18" charset="0"/>
              </a:rPr>
              <a:t>Alergen: PPD – (</a:t>
            </a:r>
            <a:r>
              <a:rPr lang="en-US" sz="2400" b="1" dirty="0">
                <a:solidFill>
                  <a:srgbClr val="C00000"/>
                </a:solidFill>
                <a:latin typeface="Bookman Old Style" pitchFamily="18" charset="0"/>
              </a:rPr>
              <a:t>Purified Protein</a:t>
            </a:r>
            <a:r>
              <a:rPr lang="sr-Latn-RS" sz="24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Bookman Old Style" pitchFamily="18" charset="0"/>
              </a:rPr>
              <a:t>Derivate</a:t>
            </a:r>
            <a:r>
              <a:rPr lang="sr-Latn-RS" sz="2400" b="1" dirty="0">
                <a:solidFill>
                  <a:srgbClr val="C00000"/>
                </a:solidFill>
                <a:latin typeface="Bookman Old Style" pitchFamily="18" charset="0"/>
              </a:rPr>
              <a:t>) – tuberkulin</a:t>
            </a:r>
          </a:p>
          <a:p>
            <a:pPr marL="342900" indent="-342900">
              <a:buFont typeface="Wingdings" pitchFamily="2" charset="2"/>
              <a:buChar char="Ø"/>
            </a:pPr>
            <a:endParaRPr lang="sr-Latn-RS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Based on delayed-type hypersensitivity, in which the effectors of the immune response are sensitized T cells</a:t>
            </a:r>
            <a:endParaRPr lang="en-US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A4CA0-E747-11DB-EA02-73A440BE3AEC}"/>
              </a:ext>
            </a:extLst>
          </p:cNvPr>
          <p:cNvSpPr txBox="1"/>
          <p:nvPr/>
        </p:nvSpPr>
        <p:spPr>
          <a:xfrm>
            <a:off x="2372157" y="17118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Bookman Old Style" panose="02050604050505020204" pitchFamily="18" charset="0"/>
              </a:rPr>
              <a:t>TUBERKULINIZACIJA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A1D71-1A7D-7E13-70E5-815C3C22D390}"/>
              </a:ext>
            </a:extLst>
          </p:cNvPr>
          <p:cNvSpPr txBox="1"/>
          <p:nvPr/>
        </p:nvSpPr>
        <p:spPr>
          <a:xfrm>
            <a:off x="2653653" y="5598184"/>
            <a:ext cx="4161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30-50 dana od infekcije!</a:t>
            </a: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0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131" y="260842"/>
            <a:ext cx="512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2400" dirty="0">
                <a:latin typeface="Bookman Old Style" pitchFamily="18" charset="0"/>
              </a:rPr>
              <a:t>Šišanje</a:t>
            </a:r>
          </a:p>
          <a:p>
            <a:pPr marL="342900" indent="-342900">
              <a:buAutoNum type="arabicPeriod"/>
            </a:pPr>
            <a:r>
              <a:rPr lang="sr-Latn-RS" sz="2400" dirty="0">
                <a:latin typeface="Bookman Old Style" pitchFamily="18" charset="0"/>
              </a:rPr>
              <a:t>Merenje debljine kože kutimetrom</a:t>
            </a:r>
          </a:p>
          <a:p>
            <a:pPr marL="342900" indent="-342900">
              <a:buAutoNum type="arabicPeriod"/>
            </a:pPr>
            <a:r>
              <a:rPr lang="sr-Latn-RS" sz="2400" dirty="0">
                <a:latin typeface="Bookman Old Style" pitchFamily="18" charset="0"/>
              </a:rPr>
              <a:t>Inokulacija tuberkulina intradermalno</a:t>
            </a:r>
          </a:p>
        </p:txBody>
      </p:sp>
      <p:pic>
        <p:nvPicPr>
          <p:cNvPr id="4" name="Picture 6" descr="http://ahvla.defra.gov.uk/external-operations-admin/library/images/workareas/tuberculosis/Other_Species/Pig_Injection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55" y="457200"/>
            <a:ext cx="3963044" cy="3124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Isidora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72" y="3408218"/>
            <a:ext cx="3119438" cy="31194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sidora\Desktop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006218"/>
            <a:ext cx="5122863" cy="40135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81200" y="2916382"/>
            <a:ext cx="74136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31818" y="3996416"/>
            <a:ext cx="74136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6639" y="5950803"/>
            <a:ext cx="512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4. Čeka se 48-72h</a:t>
            </a:r>
          </a:p>
          <a:p>
            <a:r>
              <a:rPr lang="sr-Latn-RS" sz="2400" dirty="0">
                <a:latin typeface="Bookman Old Style" pitchFamily="18" charset="0"/>
              </a:rPr>
              <a:t>5. Očitavanje rezultata</a:t>
            </a: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0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61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762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positive reaction is the result of a local cellular-type allergic reaction and the accumulation of macrophages and sensitized T cells.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7170" name="Picture 2" descr="C:\Users\Isidora\Desktop\pane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5" y="1882349"/>
            <a:ext cx="878372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170" y="4975651"/>
            <a:ext cx="899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    Negativno               Sumnjivo                 Pozitivno</a:t>
            </a:r>
          </a:p>
          <a:p>
            <a:r>
              <a:rPr lang="sr-Latn-RS" sz="2400" dirty="0">
                <a:latin typeface="Bookman Old Style" pitchFamily="18" charset="0"/>
              </a:rPr>
              <a:t>               					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Thickening, swelling, pain, redness</a:t>
            </a:r>
            <a:endParaRPr lang="en-US" sz="1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7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68B21-CDC3-D4A5-3C8E-845DE85D5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79A754-01FD-5E03-9C02-D23C3D4541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C8C1A-7D84-14E5-B5BA-AB8FA3F2C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3438"/>
            <a:ext cx="9144000" cy="438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95BF6C-C2A3-6B85-BEDA-6063D0CA244E}"/>
              </a:ext>
            </a:extLst>
          </p:cNvPr>
          <p:cNvSpPr txBox="1"/>
          <p:nvPr/>
        </p:nvSpPr>
        <p:spPr>
          <a:xfrm>
            <a:off x="266700" y="752951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Bookman Old Style" pitchFamily="18" charset="0"/>
              </a:rPr>
              <a:t>Ljudi: </a:t>
            </a:r>
            <a:r>
              <a:rPr lang="sr-Latn-RS" sz="2400" dirty="0">
                <a:latin typeface="Bookman Old Style" pitchFamily="18" charset="0"/>
              </a:rPr>
              <a:t>AB-tuberkulostatici (6 meseci)</a:t>
            </a:r>
          </a:p>
          <a:p>
            <a:r>
              <a:rPr lang="sr-Latn-RS" sz="2400" b="1" dirty="0">
                <a:latin typeface="Bookman Old Style" pitchFamily="18" charset="0"/>
              </a:rPr>
              <a:t>Farmske životinje: </a:t>
            </a:r>
            <a:r>
              <a:rPr lang="sr-Latn-RS" sz="2400" dirty="0">
                <a:latin typeface="Bookman Old Style" pitchFamily="18" charset="0"/>
              </a:rPr>
              <a:t>opasna zoonoza: nema terapije - neškodljivo uklanjanje</a:t>
            </a:r>
            <a:r>
              <a:rPr lang="en-US" sz="2400" dirty="0">
                <a:latin typeface="Bookman Old Style" pitchFamily="18" charset="0"/>
              </a:rPr>
              <a:t> (harmless removal)</a:t>
            </a:r>
            <a:endParaRPr lang="sr-Latn-RS" sz="2400" dirty="0">
              <a:latin typeface="Bookman Old Style" pitchFamily="18" charset="0"/>
            </a:endParaRPr>
          </a:p>
          <a:p>
            <a:r>
              <a:rPr lang="sr-Latn-RS" sz="2400" dirty="0">
                <a:latin typeface="Bookman Old Style" pitchFamily="18" charset="0"/>
              </a:rPr>
              <a:t>Kućni ljubimci: dozvoljeno ali </a:t>
            </a:r>
            <a:r>
              <a:rPr lang="sr-Latn-RS" sz="2400" b="1" dirty="0">
                <a:latin typeface="Bookman Old Style" pitchFamily="18" charset="0"/>
              </a:rPr>
              <a:t>nije preporučljivo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BECC5-21FE-C501-50E4-390F2579AF08}"/>
              </a:ext>
            </a:extLst>
          </p:cNvPr>
          <p:cNvSpPr txBox="1"/>
          <p:nvPr/>
        </p:nvSpPr>
        <p:spPr>
          <a:xfrm>
            <a:off x="3581400" y="26938"/>
            <a:ext cx="836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latin typeface="Bookman Old Style" pitchFamily="18" charset="0"/>
              </a:rPr>
              <a:t>Terapija</a:t>
            </a:r>
            <a:r>
              <a:rPr lang="en-US" sz="3200" b="1" u="sng" dirty="0">
                <a:latin typeface="Bookman Old Style" pitchFamily="18" charset="0"/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8FE414-A898-D312-9B0D-09D4F5A6D81E}"/>
              </a:ext>
            </a:extLst>
          </p:cNvPr>
          <p:cNvSpPr/>
          <p:nvPr/>
        </p:nvSpPr>
        <p:spPr>
          <a:xfrm>
            <a:off x="0" y="2476139"/>
            <a:ext cx="9144000" cy="438150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E926DF2-03DB-B27B-6F8B-026272E53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095" y="3428547"/>
            <a:ext cx="616944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10,8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miliona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kumimoji="0" lang="sr-Latn-R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obolelih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(2023)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~1.25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miliona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umrlih</a:t>
            </a:r>
            <a:endParaRPr kumimoji="0" lang="sr-Latn-R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R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RS" altLang="en-US" b="1" dirty="0">
                <a:latin typeface="Bookman Old Style" panose="02050604050505020204" pitchFamily="18" charset="0"/>
              </a:rPr>
              <a:t>Top 3 uzroka smrti od infektivnih bolesti u svetu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Latn-RS" altLang="en-US" b="1" dirty="0">
              <a:latin typeface="Bookman Old Style" panose="020506040505050202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okman Old Style" panose="02050604050505020204" pitchFamily="18" charset="0"/>
              </a:rPr>
              <a:t>~</a:t>
            </a:r>
            <a:r>
              <a:rPr lang="en-US" b="1" dirty="0">
                <a:latin typeface="Bookman Old Style" panose="02050604050505020204" pitchFamily="18" charset="0"/>
              </a:rPr>
              <a:t>400.000+ </a:t>
            </a:r>
            <a:r>
              <a:rPr lang="en-US" b="1" dirty="0" err="1">
                <a:latin typeface="Bookman Old Style" panose="02050604050505020204" pitchFamily="18" charset="0"/>
              </a:rPr>
              <a:t>slučajeva</a:t>
            </a:r>
            <a:r>
              <a:rPr lang="en-US" b="1" dirty="0">
                <a:latin typeface="Bookman Old Style" panose="02050604050505020204" pitchFamily="18" charset="0"/>
              </a:rPr>
              <a:t> MDR/RR-TB </a:t>
            </a:r>
            <a:r>
              <a:rPr lang="en-US" b="1" dirty="0" err="1">
                <a:latin typeface="Bookman Old Style" panose="02050604050505020204" pitchFamily="18" charset="0"/>
              </a:rPr>
              <a:t>godišnje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b="1" dirty="0">
                <a:latin typeface="Bookman Old Style" panose="02050604050505020204" pitchFamily="18" charset="0"/>
              </a:rPr>
              <a:t>(WHO</a:t>
            </a:r>
            <a:r>
              <a:rPr lang="sr-Latn-RS" b="1" dirty="0">
                <a:latin typeface="Bookman Old Style" panose="02050604050505020204" pitchFamily="18" charset="0"/>
              </a:rPr>
              <a:t>)</a:t>
            </a:r>
            <a:endParaRPr lang="sr-Latn-RS" altLang="en-US" b="1" dirty="0">
              <a:latin typeface="Bookman Old Style" panose="02050604050505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6B70F-D071-E858-8A1C-75B4064D3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468552" cy="53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949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Hronično granulomatozno oboljenje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3074" name="Picture 2" descr="C:\Users\Isidora\Desktop\TOX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02" y="189499"/>
            <a:ext cx="3342384" cy="25098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1-s2.0-S0021997521000141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81776"/>
            <a:ext cx="3310228" cy="24904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118-300x2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752599"/>
            <a:ext cx="3523791" cy="28660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fao.org/docrep/003/t0756e/T0756E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914400"/>
            <a:ext cx="4725083" cy="323668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ttps://www.cdfa.ca.gov/ahfss/Animal_Health/images/gross_les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72" y="3813798"/>
            <a:ext cx="3213057" cy="221291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3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CF536-D92A-75F2-C8A6-0DB46E2F0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99B89-3991-20EA-646E-1DC1639E8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8077900" cy="1943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68835-79CA-04AB-A503-B14DE5C9F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7" y="1940810"/>
            <a:ext cx="8131245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9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latin typeface="Bookman Old Style" pitchFamily="18" charset="0"/>
              </a:rPr>
              <a:t>Tuberkuloza - zoonoza</a:t>
            </a:r>
            <a:endParaRPr lang="en-US" sz="3200" b="1" u="sng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86691"/>
            <a:ext cx="952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latin typeface="Bookman Old Style" pitchFamily="18" charset="0"/>
              </a:rPr>
              <a:t>M. </a:t>
            </a:r>
            <a:r>
              <a:rPr lang="sr-Latn-RS" sz="2800" b="1" i="1" dirty="0">
                <a:latin typeface="Bookman Old Style" pitchFamily="18" charset="0"/>
              </a:rPr>
              <a:t>t</a:t>
            </a:r>
            <a:r>
              <a:rPr lang="pt-BR" sz="2800" b="1" i="1" dirty="0">
                <a:latin typeface="Bookman Old Style" pitchFamily="18" charset="0"/>
              </a:rPr>
              <a:t>uberculosis</a:t>
            </a:r>
            <a:r>
              <a:rPr lang="sr-Latn-RS" sz="2800" b="1" i="1" dirty="0">
                <a:latin typeface="Bookman Old Style" pitchFamily="18" charset="0"/>
              </a:rPr>
              <a:t>: </a:t>
            </a:r>
            <a:r>
              <a:rPr lang="sr-Latn-RS" sz="2400" dirty="0">
                <a:solidFill>
                  <a:srgbClr val="C00000"/>
                </a:solidFill>
                <a:latin typeface="Bookman Old Style" pitchFamily="18" charset="0"/>
              </a:rPr>
              <a:t>ljudi</a:t>
            </a:r>
            <a:r>
              <a:rPr lang="sr-Latn-RS" sz="2400" dirty="0">
                <a:latin typeface="Bookman Old Style" pitchFamily="18" charset="0"/>
              </a:rPr>
              <a:t> (glodari, psi, majmuni, svinje,              			   papagaji..)</a:t>
            </a:r>
          </a:p>
          <a:p>
            <a:r>
              <a:rPr lang="pt-BR" sz="2800" b="1" i="1" dirty="0">
                <a:latin typeface="Bookman Old Style" pitchFamily="18" charset="0"/>
              </a:rPr>
              <a:t>M. </a:t>
            </a:r>
            <a:r>
              <a:rPr lang="sr-Latn-RS" sz="2800" b="1" i="1" dirty="0">
                <a:latin typeface="Bookman Old Style" pitchFamily="18" charset="0"/>
              </a:rPr>
              <a:t>b</a:t>
            </a:r>
            <a:r>
              <a:rPr lang="pt-BR" sz="2800" b="1" i="1" dirty="0">
                <a:latin typeface="Bookman Old Style" pitchFamily="18" charset="0"/>
              </a:rPr>
              <a:t>ovis</a:t>
            </a:r>
            <a:r>
              <a:rPr lang="sr-Latn-RS" sz="2800" i="1" dirty="0">
                <a:latin typeface="Bookman Old Style" pitchFamily="18" charset="0"/>
              </a:rPr>
              <a:t>: </a:t>
            </a:r>
            <a:r>
              <a:rPr lang="sr-Latn-RS" sz="2400" dirty="0">
                <a:solidFill>
                  <a:srgbClr val="C00000"/>
                </a:solidFill>
                <a:latin typeface="Bookman Old Style" pitchFamily="18" charset="0"/>
              </a:rPr>
              <a:t>goveda</a:t>
            </a:r>
            <a:r>
              <a:rPr lang="sr-Latn-RS" sz="2400" dirty="0">
                <a:latin typeface="Bookman Old Style" pitchFamily="18" charset="0"/>
              </a:rPr>
              <a:t> (ljudi, ovce, svinje, glodari...)</a:t>
            </a:r>
          </a:p>
          <a:p>
            <a:r>
              <a:rPr lang="pt-BR" sz="2800" b="1" i="1" dirty="0">
                <a:latin typeface="Bookman Old Style" pitchFamily="18" charset="0"/>
              </a:rPr>
              <a:t>M. </a:t>
            </a:r>
            <a:r>
              <a:rPr lang="sr-Latn-RS" sz="2800" b="1" i="1" dirty="0">
                <a:latin typeface="Bookman Old Style" pitchFamily="18" charset="0"/>
              </a:rPr>
              <a:t>a</a:t>
            </a:r>
            <a:r>
              <a:rPr lang="pt-BR" sz="2800" b="1" i="1" dirty="0">
                <a:latin typeface="Bookman Old Style" pitchFamily="18" charset="0"/>
              </a:rPr>
              <a:t>vium</a:t>
            </a:r>
            <a:r>
              <a:rPr lang="sr-Latn-RS" sz="2800" b="1" i="1" dirty="0">
                <a:latin typeface="Bookman Old Style" pitchFamily="18" charset="0"/>
              </a:rPr>
              <a:t>: </a:t>
            </a:r>
            <a:r>
              <a:rPr lang="sr-Latn-RS" sz="2400" dirty="0">
                <a:solidFill>
                  <a:srgbClr val="C00000"/>
                </a:solidFill>
                <a:latin typeface="Bookman Old Style" pitchFamily="18" charset="0"/>
              </a:rPr>
              <a:t>živina i druge ptice </a:t>
            </a:r>
            <a:r>
              <a:rPr lang="sr-Latn-RS" sz="2400" dirty="0">
                <a:latin typeface="Bookman Old Style" pitchFamily="18" charset="0"/>
              </a:rPr>
              <a:t>(ljudi, svinje...)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050" name="Picture 2" descr="C:\Users\Isidora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9" y="2641017"/>
            <a:ext cx="5733956" cy="3841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shutterstock-1773723959-31986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23754"/>
            <a:ext cx="4021728" cy="22590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Isidora\Desktop\app-sig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776843" y="762000"/>
            <a:ext cx="533399" cy="990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800" y="1257299"/>
            <a:ext cx="609600" cy="632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899" y="2286000"/>
            <a:ext cx="162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Bookman Old Style" pitchFamily="18" charset="0"/>
              </a:rPr>
              <a:t>Primarni afekt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38742" y="1011449"/>
            <a:ext cx="609600" cy="632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-1980000">
            <a:off x="567" y="2909472"/>
            <a:ext cx="381000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224" y="3124200"/>
            <a:ext cx="381000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0"/>
            <a:ext cx="2133600" cy="125729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55461" y="0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>
                <a:latin typeface="Bookman Old Style" pitchFamily="18" charset="0"/>
              </a:rPr>
              <a:t>Primarni kompleks: primarni afekt + promene u LČ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80891" y="951131"/>
            <a:ext cx="874570" cy="8014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64824" y="2139410"/>
            <a:ext cx="304800" cy="2931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1" y="2516226"/>
            <a:ext cx="304800" cy="2931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67200" y="1655528"/>
            <a:ext cx="304800" cy="2931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206" y="3657600"/>
            <a:ext cx="8820350" cy="9144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4373" y="3760857"/>
            <a:ext cx="848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2000" b="1" u="sng" dirty="0">
                <a:solidFill>
                  <a:srgbClr val="FF0000"/>
                </a:solidFill>
                <a:latin typeface="Bookman Old Style" pitchFamily="18" charset="0"/>
              </a:rPr>
              <a:t>Dobro imunološko stanje: </a:t>
            </a:r>
            <a:r>
              <a:rPr lang="sr-Latn-RS" sz="2000" b="1" dirty="0">
                <a:solidFill>
                  <a:srgbClr val="FF0000"/>
                </a:solidFill>
                <a:latin typeface="Bookman Old Style" pitchFamily="18" charset="0"/>
              </a:rPr>
              <a:t>inkapsulacija ili osifikacija primarnog kompleksa</a:t>
            </a:r>
            <a:endParaRPr lang="en-US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768" y="4800600"/>
            <a:ext cx="8820350" cy="132343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9028" y="4800600"/>
            <a:ext cx="825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00B050"/>
                </a:solidFill>
                <a:latin typeface="Bookman Old Style" pitchFamily="18" charset="0"/>
              </a:rPr>
              <a:t>2. </a:t>
            </a:r>
            <a:r>
              <a:rPr lang="sr-Latn-RS" sz="2000" b="1" u="sng" dirty="0">
                <a:solidFill>
                  <a:srgbClr val="00B050"/>
                </a:solidFill>
                <a:latin typeface="Bookman Old Style" pitchFamily="18" charset="0"/>
              </a:rPr>
              <a:t>Slab imunitet: </a:t>
            </a:r>
            <a:r>
              <a:rPr lang="sr-Latn-RS" sz="2000" b="1" dirty="0">
                <a:solidFill>
                  <a:srgbClr val="00B050"/>
                </a:solidFill>
                <a:latin typeface="Bookman Old Style" pitchFamily="18" charset="0"/>
              </a:rPr>
              <a:t>širenje procesa u okolno tkivo ili udaljena mesta u organizmu - </a:t>
            </a:r>
            <a:r>
              <a:rPr lang="sr-Latn-RS" sz="2000" b="1" dirty="0">
                <a:solidFill>
                  <a:srgbClr val="002060"/>
                </a:solidFill>
                <a:latin typeface="Bookman Old Style" pitchFamily="18" charset="0"/>
              </a:rPr>
              <a:t>rana generalizacija procesa </a:t>
            </a:r>
            <a:r>
              <a:rPr lang="sr-Latn-RS" sz="2000" b="1" dirty="0">
                <a:solidFill>
                  <a:srgbClr val="00B050"/>
                </a:solidFill>
                <a:latin typeface="Bookman Old Style" pitchFamily="18" charset="0"/>
              </a:rPr>
              <a:t>- dolazi do nastanka tuberkuloznih granuloma u različitim tkivima i organima - </a:t>
            </a:r>
            <a:r>
              <a:rPr lang="sr-Latn-RS" sz="2000" b="1" dirty="0">
                <a:solidFill>
                  <a:srgbClr val="002060"/>
                </a:solidFill>
                <a:latin typeface="Bookman Old Style" pitchFamily="18" charset="0"/>
              </a:rPr>
              <a:t>endogena reinfekcija</a:t>
            </a:r>
            <a:endParaRPr lang="en-US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0768" y="6248400"/>
            <a:ext cx="8820350" cy="4572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9028" y="627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Bookman Old Style" pitchFamily="18" charset="0"/>
              </a:rPr>
              <a:t>Pluća, GIT, ali...</a:t>
            </a:r>
            <a:endParaRPr lang="en-US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66 -0.0507 0.03923 -0.09885 0.06354 -0.14352 C 0.07135 -0.15764 0.07691 -0.16945 0.08628 -0.18195 C 0.08958 -0.18635 0.09097 -0.19468 0.09236 -0.2 C 0.09288 -0.20209 0.09392 -0.20602 0.09392 -0.20602 " pathEditMode="relative" ptsTypes="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66 -0.0507 0.03923 -0.09885 0.06354 -0.14352 C 0.07135 -0.15764 0.07691 -0.16945 0.08628 -0.18195 C 0.08958 -0.18635 0.09097 -0.19468 0.09236 -0.2 C 0.09288 -0.20209 0.09392 -0.20602 0.09392 -0.20602 " pathEditMode="relative" ptsTypes="ffff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93 -0.20574 L 0.19584 -0.23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164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92 -0.20574 L 0.19097 -0.247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0" grpId="0" animBg="1"/>
      <p:bldP spid="11" grpId="0" animBg="1"/>
      <p:bldP spid="11" grpId="1" animBg="1"/>
      <p:bldP spid="5" grpId="0" animBg="1"/>
      <p:bldP spid="5" grpId="1" animBg="1"/>
      <p:bldP spid="8" grpId="0" animBg="1"/>
      <p:bldP spid="7" grpId="0"/>
      <p:bldP spid="13" grpId="0" animBg="1"/>
      <p:bldP spid="14" grpId="0" animBg="1"/>
      <p:bldP spid="19" grpId="0" animBg="1"/>
      <p:bldP spid="21" grpId="0" animBg="1"/>
      <p:bldP spid="15" grpId="0" animBg="1"/>
      <p:bldP spid="12" grpId="0"/>
      <p:bldP spid="22" grpId="0" animBg="1"/>
      <p:bldP spid="9" grpId="0"/>
      <p:bldP spid="2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691" y="88483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okman Old Style" pitchFamily="18" charset="0"/>
              </a:rPr>
              <a:t>M</a:t>
            </a:r>
            <a:r>
              <a:rPr lang="sr-Latn-RS" sz="2800" b="1" i="1" dirty="0">
                <a:latin typeface="Bookman Old Style" pitchFamily="18" charset="0"/>
              </a:rPr>
              <a:t>.</a:t>
            </a:r>
            <a:r>
              <a:rPr lang="en-US" sz="2800" b="1" i="1" dirty="0">
                <a:latin typeface="Bookman Old Style" pitchFamily="18" charset="0"/>
              </a:rPr>
              <a:t> </a:t>
            </a:r>
            <a:r>
              <a:rPr lang="en-US" sz="2800" b="1" i="1" dirty="0" err="1">
                <a:latin typeface="Bookman Old Style" pitchFamily="18" charset="0"/>
              </a:rPr>
              <a:t>avium</a:t>
            </a:r>
            <a:r>
              <a:rPr lang="en-US" sz="2800" b="1" i="1" dirty="0">
                <a:latin typeface="Bookman Old Style" pitchFamily="18" charset="0"/>
              </a:rPr>
              <a:t> </a:t>
            </a:r>
            <a:r>
              <a:rPr lang="en-US" sz="2800" b="1" dirty="0">
                <a:latin typeface="Bookman Old Style" pitchFamily="18" charset="0"/>
              </a:rPr>
              <a:t>subsp. </a:t>
            </a:r>
            <a:r>
              <a:rPr lang="en-US" sz="2800" b="1" i="1" dirty="0" err="1">
                <a:latin typeface="Bookman Old Style" pitchFamily="18" charset="0"/>
              </a:rPr>
              <a:t>paratuberculosis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" y="13854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latin typeface="Bookman Old Style" pitchFamily="18" charset="0"/>
              </a:rPr>
              <a:t>Johne-ova bolest - paratuberkuloza  </a:t>
            </a:r>
            <a:endParaRPr lang="en-US" sz="3200" b="1" u="sng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5" y="1600200"/>
            <a:ext cx="8866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Bookman Old Style" pitchFamily="18" charset="0"/>
              </a:rPr>
              <a:t>hronično</a:t>
            </a:r>
            <a:r>
              <a:rPr lang="en-US" sz="2400" dirty="0">
                <a:latin typeface="Bookman Old Style" pitchFamily="18" charset="0"/>
              </a:rPr>
              <a:t>, </a:t>
            </a:r>
            <a:r>
              <a:rPr lang="en-US" sz="2400" dirty="0" err="1">
                <a:latin typeface="Bookman Old Style" pitchFamily="18" charset="0"/>
              </a:rPr>
              <a:t>neizlečivo</a:t>
            </a:r>
            <a:r>
              <a:rPr lang="en-US" sz="2400" dirty="0">
                <a:latin typeface="Bookman Old Style" pitchFamily="18" charset="0"/>
              </a:rPr>
              <a:t>, </a:t>
            </a:r>
            <a:r>
              <a:rPr lang="en-US" sz="2400" dirty="0" err="1">
                <a:latin typeface="Bookman Old Style" pitchFamily="18" charset="0"/>
              </a:rPr>
              <a:t>zarazno</a:t>
            </a:r>
            <a:r>
              <a:rPr lang="en-US" sz="2400" dirty="0">
                <a:latin typeface="Bookman Old Style" pitchFamily="18" charset="0"/>
              </a:rPr>
              <a:t>, </a:t>
            </a:r>
            <a:r>
              <a:rPr lang="sr-Latn-RS" sz="2400" dirty="0">
                <a:latin typeface="Bookman Old Style" pitchFamily="18" charset="0"/>
              </a:rPr>
              <a:t>progresivno </a:t>
            </a:r>
            <a:r>
              <a:rPr lang="en-US" sz="2400" dirty="0" err="1">
                <a:latin typeface="Bookman Old Style" pitchFamily="18" charset="0"/>
              </a:rPr>
              <a:t>oboljenje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domaćih</a:t>
            </a:r>
            <a:r>
              <a:rPr lang="en-US" sz="2400" dirty="0">
                <a:latin typeface="Bookman Old Style" pitchFamily="18" charset="0"/>
              </a:rPr>
              <a:t> i</a:t>
            </a:r>
            <a:r>
              <a:rPr lang="sr-Latn-R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divljih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preživara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koje</a:t>
            </a:r>
            <a:r>
              <a:rPr lang="en-US" sz="2400" dirty="0">
                <a:latin typeface="Bookman Old Style" pitchFamily="18" charset="0"/>
              </a:rPr>
              <a:t> se </a:t>
            </a:r>
            <a:r>
              <a:rPr lang="en-US" sz="2400" dirty="0" err="1">
                <a:latin typeface="Bookman Old Style" pitchFamily="18" charset="0"/>
              </a:rPr>
              <a:t>manifestuje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granulomatoznim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enteritisom</a:t>
            </a:r>
            <a:endParaRPr lang="sr-Latn-RS" sz="24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Bookman Old Style" pitchFamily="18" charset="0"/>
              </a:rPr>
              <a:t>Infiltracija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submukoze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creva</a:t>
            </a:r>
            <a:r>
              <a:rPr lang="en-US" sz="2400" dirty="0">
                <a:latin typeface="Bookman Old Style" pitchFamily="18" charset="0"/>
              </a:rPr>
              <a:t> MF i Ly – </a:t>
            </a:r>
            <a:r>
              <a:rPr lang="en-US" sz="2400" dirty="0" err="1">
                <a:latin typeface="Bookman Old Style" pitchFamily="18" charset="0"/>
              </a:rPr>
              <a:t>smanjuje</a:t>
            </a:r>
            <a:r>
              <a:rPr lang="en-US" sz="2400" dirty="0">
                <a:latin typeface="Bookman Old Style" pitchFamily="18" charset="0"/>
              </a:rPr>
              <a:t> se </a:t>
            </a:r>
            <a:r>
              <a:rPr lang="en-US" sz="2400" dirty="0" err="1">
                <a:latin typeface="Bookman Old Style" pitchFamily="18" charset="0"/>
              </a:rPr>
              <a:t>apsorptivna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površina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creva</a:t>
            </a:r>
            <a:endParaRPr lang="en-US" sz="24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4099" name="Picture 3" descr="C:\Users\Isidora\Desktop\Johnes-disease-affected-animal-caused-by-Mycobacterium-avium-subsp-paratuberculo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1"/>
            <a:ext cx="914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9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2332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okman Old Style" pitchFamily="18" charset="0"/>
              </a:rPr>
              <a:t>M</a:t>
            </a:r>
            <a:r>
              <a:rPr lang="sr-Latn-RS" sz="2800" b="1" i="1" dirty="0">
                <a:latin typeface="Bookman Old Style" pitchFamily="18" charset="0"/>
              </a:rPr>
              <a:t>. l</a:t>
            </a:r>
            <a:r>
              <a:rPr lang="en-US" sz="2800" b="1" i="1" dirty="0" err="1">
                <a:latin typeface="Bookman Old Style" pitchFamily="18" charset="0"/>
              </a:rPr>
              <a:t>epr</a:t>
            </a:r>
            <a:r>
              <a:rPr lang="sr-Latn-RS" sz="2800" b="1" i="1" dirty="0">
                <a:latin typeface="Bookman Old Style" pitchFamily="18" charset="0"/>
              </a:rPr>
              <a:t>a</a:t>
            </a:r>
            <a:r>
              <a:rPr lang="en-US" sz="2800" b="1" i="1" dirty="0" err="1">
                <a:latin typeface="Bookman Old Style" pitchFamily="18" charset="0"/>
              </a:rPr>
              <a:t>emurium</a:t>
            </a:r>
            <a:endParaRPr lang="sr-Latn-RS" sz="2800" b="1" i="1" dirty="0">
              <a:latin typeface="Bookman Old Style" pitchFamily="18" charset="0"/>
            </a:endParaRPr>
          </a:p>
          <a:p>
            <a:endParaRPr lang="sr-Latn-RS" sz="2800" b="1" i="1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nije zoonoza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1" y="13854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latin typeface="Bookman Old Style" pitchFamily="18" charset="0"/>
              </a:rPr>
              <a:t>Lepra mačaka</a:t>
            </a:r>
            <a:endParaRPr lang="en-US" sz="3200" b="1" u="sng" dirty="0">
              <a:latin typeface="Bookman Old Style" pitchFamily="18" charset="0"/>
            </a:endParaRPr>
          </a:p>
        </p:txBody>
      </p:sp>
      <p:pic>
        <p:nvPicPr>
          <p:cNvPr id="5123" name="Picture 3" descr="C:\Users\Isidora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47" y="197068"/>
            <a:ext cx="3695700" cy="24282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Isidora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05" y="152400"/>
            <a:ext cx="3253495" cy="24590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287193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latin typeface="Bookman Old Style" pitchFamily="18" charset="0"/>
              </a:rPr>
              <a:t>Atipične mikobakterije</a:t>
            </a:r>
            <a:endParaRPr lang="en-US" sz="3200" b="1" u="sng" dirty="0">
              <a:latin typeface="Bookman Old Style" pitchFamily="18" charset="0"/>
            </a:endParaRPr>
          </a:p>
        </p:txBody>
      </p:sp>
      <p:pic>
        <p:nvPicPr>
          <p:cNvPr id="5124" name="Picture 4" descr="C:\Users\Isidora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86279"/>
            <a:ext cx="2372570" cy="31675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domyownpestcontrol.com/images/content/mo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606438"/>
            <a:ext cx="1219200" cy="107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12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Bookman Old Style" pitchFamily="18" charset="0"/>
              </a:rPr>
              <a:t>Morfolo</a:t>
            </a:r>
            <a:r>
              <a:rPr lang="sr-Latn-RS" sz="3200" b="1" u="sng" dirty="0">
                <a:latin typeface="Bookman Old Style" pitchFamily="18" charset="0"/>
              </a:rPr>
              <a:t>ške osobine</a:t>
            </a:r>
            <a:endParaRPr lang="en-US" sz="3200" b="1" u="sng" dirty="0">
              <a:latin typeface="Bookman Old Style" pitchFamily="18" charset="0"/>
            </a:endParaRPr>
          </a:p>
        </p:txBody>
      </p:sp>
      <p:pic>
        <p:nvPicPr>
          <p:cNvPr id="2050" name="Picture 2" descr="C:\Users\Isidora\Desktop\1061px-Mycobacterium_tuberculo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73" y="315188"/>
            <a:ext cx="2438400" cy="23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309" y="891707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Štapićaste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Asporogene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Nemaju flagele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Bookman Old Style" pitchFamily="18" charset="0"/>
              </a:rPr>
              <a:t>Nemaju kapsulu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41" y="3244334"/>
            <a:ext cx="20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Bookman Old Style" pitchFamily="18" charset="0"/>
              </a:rPr>
              <a:t>peptidoglikan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127" y="270182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Bookman Old Style" pitchFamily="18" charset="0"/>
              </a:rPr>
              <a:t>lipidni dvosloj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5891" y="305748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Bookman Old Style" pitchFamily="18" charset="0"/>
              </a:rPr>
              <a:t>proteini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242147"/>
            <a:ext cx="298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Bookman Old Style" pitchFamily="18" charset="0"/>
              </a:rPr>
              <a:t>arabinogalaktan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3834" y="4174083"/>
            <a:ext cx="220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Bookman Old Style" pitchFamily="18" charset="0"/>
              </a:rPr>
              <a:t>mikolična kiselina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2127" y="2985114"/>
            <a:ext cx="1821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Bookman Old Style" pitchFamily="18" charset="0"/>
              </a:rPr>
              <a:t>dodatni sloj lipida i voštanih jedinjenja</a:t>
            </a:r>
            <a:endParaRPr lang="en-US" b="1" dirty="0">
              <a:latin typeface="Bookman Old Style" pitchFamily="18" charset="0"/>
            </a:endParaRPr>
          </a:p>
        </p:txBody>
      </p:sp>
      <p:pic>
        <p:nvPicPr>
          <p:cNvPr id="2054" name="Picture 6" descr="C:\Users\Isidora\Desktop\The-differences-among-the-cell-walls-of-Gram-negative-and-Gram-positive-bacteria-a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" y="3961581"/>
            <a:ext cx="7252559" cy="283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838200" y="3657600"/>
            <a:ext cx="22860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80954" y="3119643"/>
            <a:ext cx="15240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81200" y="3429000"/>
            <a:ext cx="509154" cy="28910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410200" y="3613666"/>
            <a:ext cx="152400" cy="1767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988736" y="4497250"/>
            <a:ext cx="1790294" cy="377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867400" y="3429000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6472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latin typeface="Bookman Old Style" pitchFamily="18" charset="0"/>
              </a:rPr>
              <a:t>Tinktorijalne osobine</a:t>
            </a:r>
          </a:p>
          <a:p>
            <a:r>
              <a:rPr lang="sr-Latn-RS" sz="2800" dirty="0">
                <a:latin typeface="Bookman Old Style" pitchFamily="18" charset="0"/>
              </a:rPr>
              <a:t>-</a:t>
            </a:r>
            <a:r>
              <a:rPr lang="sr-Latn-RS" sz="2800" dirty="0">
                <a:solidFill>
                  <a:srgbClr val="FF0000"/>
                </a:solidFill>
                <a:latin typeface="Bookman Old Style" pitchFamily="18" charset="0"/>
              </a:rPr>
              <a:t>Bojenje po Ziehl-Neelsen-u </a:t>
            </a:r>
            <a:r>
              <a:rPr lang="sr-Latn-RS" sz="2800" dirty="0">
                <a:latin typeface="Bookman Old Style" pitchFamily="18" charset="0"/>
              </a:rPr>
              <a:t>(</a:t>
            </a:r>
            <a:r>
              <a:rPr lang="en-US" sz="2000" dirty="0" err="1">
                <a:latin typeface="Bookman Old Style" pitchFamily="18" charset="0"/>
              </a:rPr>
              <a:t>diferencijalno</a:t>
            </a:r>
            <a:r>
              <a:rPr lang="sr-Latn-RS" sz="2000" dirty="0">
                <a:latin typeface="Bookman Old Style" pitchFamily="18" charset="0"/>
              </a:rPr>
              <a:t>,</a:t>
            </a:r>
            <a:r>
              <a:rPr lang="en-US" sz="2000" dirty="0">
                <a:latin typeface="Bookman Old Style" pitchFamily="18" charset="0"/>
              </a:rPr>
              <a:t> </a:t>
            </a:r>
            <a:r>
              <a:rPr lang="en-US" sz="2000" dirty="0" err="1">
                <a:latin typeface="Bookman Old Style" pitchFamily="18" charset="0"/>
              </a:rPr>
              <a:t>slo</a:t>
            </a:r>
            <a:r>
              <a:rPr lang="sr-Latn-RS" sz="2000" dirty="0">
                <a:latin typeface="Bookman Old Style" pitchFamily="18" charset="0"/>
              </a:rPr>
              <a:t>ženo)</a:t>
            </a:r>
            <a:endParaRPr lang="en-US" sz="20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3" y="1950313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400" dirty="0">
              <a:latin typeface="Bookman Old Style" pitchFamily="18" charset="0"/>
            </a:endParaRPr>
          </a:p>
          <a:p>
            <a:r>
              <a:rPr lang="sr-Latn-RS" sz="2400" dirty="0">
                <a:latin typeface="Bookman Old Style" pitchFamily="18" charset="0"/>
              </a:rPr>
              <a:t>Karbol – fuksin</a:t>
            </a:r>
          </a:p>
          <a:p>
            <a:r>
              <a:rPr lang="sr-Latn-RS" dirty="0">
                <a:latin typeface="Bookman Old Style" pitchFamily="18" charset="0"/>
              </a:rPr>
              <a:t>(zagrevanje 5-10min)</a:t>
            </a:r>
          </a:p>
          <a:p>
            <a:endParaRPr lang="sr-Latn-RS" sz="2400" dirty="0">
              <a:latin typeface="Bookman Old Style" pitchFamily="18" charset="0"/>
            </a:endParaRPr>
          </a:p>
          <a:p>
            <a:endParaRPr lang="sr-Latn-RS" sz="2400" dirty="0">
              <a:latin typeface="Bookman Old Style" pitchFamily="18" charset="0"/>
            </a:endParaRPr>
          </a:p>
          <a:p>
            <a:endParaRPr lang="sr-Latn-RS" sz="2400" dirty="0">
              <a:latin typeface="Bookman Old Style" pitchFamily="18" charset="0"/>
            </a:endParaRPr>
          </a:p>
          <a:p>
            <a:endParaRPr lang="sr-Latn-RS" sz="2400" dirty="0">
              <a:latin typeface="Bookman Old Style" pitchFamily="18" charset="0"/>
            </a:endParaRPr>
          </a:p>
          <a:p>
            <a:endParaRPr lang="sr-Latn-RS" sz="2400" dirty="0">
              <a:latin typeface="Bookman Old Style" pitchFamily="18" charset="0"/>
            </a:endParaRPr>
          </a:p>
          <a:p>
            <a:endParaRPr lang="sr-Latn-RS" sz="2400" dirty="0">
              <a:latin typeface="Bookman Old Style" pitchFamily="18" charset="0"/>
            </a:endParaRPr>
          </a:p>
          <a:p>
            <a:endParaRPr lang="sr-Latn-RS" sz="2400" dirty="0">
              <a:latin typeface="Bookman Old Style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26773" y="2331456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600" y="4146359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19846" y="3206453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78036" y="2331456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9600" y="3206453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19846" y="4134698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36917" y="5057347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71800" y="5058624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75018" y="5989444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6019800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69673" y="2521956"/>
            <a:ext cx="152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0936" y="2508101"/>
            <a:ext cx="152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59037" y="3401785"/>
            <a:ext cx="152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3259282" y="3396953"/>
            <a:ext cx="173182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4768309" y="4336859"/>
            <a:ext cx="173182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3252355" y="4325198"/>
            <a:ext cx="173182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3304309" y="5227904"/>
            <a:ext cx="173182" cy="381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4776912" y="5247847"/>
            <a:ext cx="173182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3304309" y="6236639"/>
            <a:ext cx="173182" cy="381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4769426" y="6179944"/>
            <a:ext cx="173182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952500" y="2115695"/>
            <a:ext cx="64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4114800" y="1447800"/>
            <a:ext cx="27709" cy="5303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42509" y="1642171"/>
            <a:ext cx="483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Bookman Old Style" pitchFamily="18" charset="0"/>
              </a:rPr>
              <a:t>ACIDOALKOHOREZISTENTNI</a:t>
            </a:r>
            <a:r>
              <a:rPr lang="en-US" b="1" dirty="0">
                <a:latin typeface="Bookman Old Style" pitchFamily="18" charset="0"/>
              </a:rPr>
              <a:t>E BAKT.</a:t>
            </a:r>
          </a:p>
        </p:txBody>
      </p:sp>
      <p:sp>
        <p:nvSpPr>
          <p:cNvPr id="39" name="Oval 38"/>
          <p:cNvSpPr/>
          <p:nvPr/>
        </p:nvSpPr>
        <p:spPr>
          <a:xfrm>
            <a:off x="145473" y="4317809"/>
            <a:ext cx="99060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36073" y="4273261"/>
            <a:ext cx="1295400" cy="6234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91545" y="1595576"/>
            <a:ext cx="1108364" cy="476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42509" y="1617287"/>
            <a:ext cx="949036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881255" y="2765189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Bookman Old Style" pitchFamily="18" charset="0"/>
              </a:rPr>
              <a:t>jer imaju puno lipida, voštanih materija i mikolične kiseline...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45" name="Cloud 44"/>
          <p:cNvSpPr/>
          <p:nvPr/>
        </p:nvSpPr>
        <p:spPr>
          <a:xfrm>
            <a:off x="5486400" y="2369975"/>
            <a:ext cx="2660073" cy="213099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45"/>
          <p:cNvSpPr/>
          <p:nvPr/>
        </p:nvSpPr>
        <p:spPr>
          <a:xfrm>
            <a:off x="6096000" y="4398818"/>
            <a:ext cx="3047999" cy="238298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497782" y="4713146"/>
            <a:ext cx="2362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Bookman Old Style" pitchFamily="18" charset="0"/>
              </a:rPr>
              <a:t>preparati se  prave direktno iz kliničkog materijala, a organska materija prima plavu boju 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273" y="6236639"/>
            <a:ext cx="19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Voda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273" y="5220977"/>
            <a:ext cx="3124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Metilensko plavo</a:t>
            </a:r>
          </a:p>
          <a:p>
            <a:r>
              <a:rPr lang="sr-Latn-RS" dirty="0">
                <a:latin typeface="Bookman Old Style" pitchFamily="18" charset="0"/>
              </a:rPr>
              <a:t>30 sek.</a:t>
            </a:r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5473" y="4318683"/>
            <a:ext cx="3027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Kiseli alkohol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45473" y="3316288"/>
            <a:ext cx="19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Voda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511051"/>
            <a:ext cx="192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itchFamily="18" charset="0"/>
              </a:rPr>
              <a:t>DRUGE BAKTERIJE</a:t>
            </a:r>
          </a:p>
        </p:txBody>
      </p:sp>
    </p:spTree>
    <p:extLst>
      <p:ext uri="{BB962C8B-B14F-4D97-AF65-F5344CB8AC3E}">
        <p14:creationId xmlns:p14="http://schemas.microsoft.com/office/powerpoint/2010/main" val="33547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/>
      <p:bldP spid="45" grpId="0" animBg="1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Isidora\Desktop\prsktikum slike\praktikum slike koje sam skidala\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03" y="649430"/>
            <a:ext cx="4026535" cy="299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Isidora\Desktop\Fig-4-Tissue-section-stain-acid-fast-bacilli-stained-red-rods-by-Ziehl-Neelsen-st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35" y="2514600"/>
            <a:ext cx="4026535" cy="27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latin typeface="Bookman Old Style" pitchFamily="18" charset="0"/>
              </a:rPr>
              <a:t>Tinktorijalne osobine</a:t>
            </a:r>
            <a:endParaRPr lang="en-US" sz="3200" b="1" u="sng" dirty="0">
              <a:latin typeface="Bookman Old Style" pitchFamily="18" charset="0"/>
            </a:endParaRPr>
          </a:p>
        </p:txBody>
      </p:sp>
      <p:pic>
        <p:nvPicPr>
          <p:cNvPr id="3074" name="Picture 2" descr="C:\Users\Isidora\Desktop\mycobacterium_tuberculosis_coll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4" y="649430"/>
            <a:ext cx="4495800" cy="29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834" y="5380672"/>
            <a:ext cx="9123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RS" dirty="0">
                <a:latin typeface="Bookman Old Style" pitchFamily="18" charset="0"/>
              </a:rPr>
              <a:t>Ziehl-Neelsen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dirty="0">
                <a:latin typeface="Bookman Old Style" pitchFamily="18" charset="0"/>
              </a:rPr>
              <a:t>AAR bakterije: </a:t>
            </a:r>
            <a:r>
              <a:rPr lang="sr-Latn-RS" i="1" dirty="0">
                <a:latin typeface="Bookman Old Style" pitchFamily="18" charset="0"/>
              </a:rPr>
              <a:t>Mycobacterium</a:t>
            </a:r>
            <a:r>
              <a:rPr lang="sr-Latn-RS" dirty="0">
                <a:latin typeface="Bookman Old Style" pitchFamily="18" charset="0"/>
              </a:rPr>
              <a:t> spp., </a:t>
            </a:r>
            <a:r>
              <a:rPr lang="sr-Latn-RS" i="1" dirty="0">
                <a:latin typeface="Bookman Old Style" pitchFamily="18" charset="0"/>
              </a:rPr>
              <a:t>Brucella</a:t>
            </a:r>
            <a:r>
              <a:rPr lang="sr-Latn-RS" dirty="0">
                <a:latin typeface="Bookman Old Style" pitchFamily="18" charset="0"/>
              </a:rPr>
              <a:t> spp.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dirty="0">
                <a:latin typeface="Bookman Old Style" pitchFamily="18" charset="0"/>
              </a:rPr>
              <a:t>Rezultat: </a:t>
            </a:r>
            <a:r>
              <a:rPr lang="sr-Latn-RS" dirty="0">
                <a:solidFill>
                  <a:srgbClr val="FF0000"/>
                </a:solidFill>
                <a:latin typeface="Bookman Old Style" pitchFamily="18" charset="0"/>
              </a:rPr>
              <a:t>crveno</a:t>
            </a:r>
            <a:r>
              <a:rPr lang="sr-Latn-RS" dirty="0">
                <a:latin typeface="Bookman Old Style" pitchFamily="18" charset="0"/>
              </a:rPr>
              <a:t> (roze) obojene bakterije na </a:t>
            </a:r>
            <a:r>
              <a:rPr lang="sr-Latn-RS" dirty="0">
                <a:solidFill>
                  <a:srgbClr val="0070C0"/>
                </a:solidFill>
                <a:latin typeface="Bookman Old Style" pitchFamily="18" charset="0"/>
              </a:rPr>
              <a:t>plavoj</a:t>
            </a:r>
            <a:r>
              <a:rPr lang="sr-Latn-RS" dirty="0">
                <a:latin typeface="Bookman Old Style" pitchFamily="18" charset="0"/>
              </a:rPr>
              <a:t> pozadini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dirty="0">
                <a:latin typeface="Bookman Old Style" pitchFamily="18" charset="0"/>
              </a:rPr>
              <a:t>Po građi ćel. zida spadaju u Gr + ali se NE BOJE PO GRAMU jer teško primaju anilinske boje zbog specifične građe ćel. zida (lipidi, voštane materi)</a:t>
            </a:r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705</Words>
  <Application>Microsoft Office PowerPoint</Application>
  <PresentationFormat>On-screen Show (4:3)</PresentationFormat>
  <Paragraphs>135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 Prosic</cp:lastModifiedBy>
  <cp:revision>55</cp:revision>
  <dcterms:created xsi:type="dcterms:W3CDTF">2006-08-16T00:00:00Z</dcterms:created>
  <dcterms:modified xsi:type="dcterms:W3CDTF">2026-03-26T10:06:36Z</dcterms:modified>
</cp:coreProperties>
</file>