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88" r:id="rId23"/>
    <p:sldId id="277" r:id="rId24"/>
    <p:sldId id="279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2D840-7946-4D68-B72E-6055A48B7CA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63BA9-43D6-4F32-944B-B3A49C36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3BA9-43D6-4F32-944B-B3A49C3600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microsoft.com/office/2007/relationships/hdphoto" Target="../media/hdphoto9.wdp"/><Relationship Id="rId2" Type="http://schemas.openxmlformats.org/officeDocument/2006/relationships/image" Target="../media/image72.crdownload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219200"/>
            <a:ext cx="3352800" cy="2057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2303400"/>
            <a:ext cx="7010400" cy="38412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745804"/>
            <a:ext cx="723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Morfološke i tinktorijalne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Faktori virulencije</a:t>
            </a:r>
            <a:r>
              <a:rPr lang="en-US" sz="2800" dirty="0">
                <a:latin typeface="Comic Sans MS" pitchFamily="66" charset="0"/>
              </a:rPr>
              <a:t> </a:t>
            </a:r>
            <a:endParaRPr lang="sr-Latn-RS" sz="2800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Kulturelne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Fiziološke i biohemijske osobine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Materijal za pregled</a:t>
            </a:r>
            <a:endParaRPr lang="en-US" sz="2800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</a:rPr>
              <a:t>D</a:t>
            </a:r>
            <a:r>
              <a:rPr lang="sr-Latn-RS" sz="2800" dirty="0">
                <a:latin typeface="Comic Sans MS" pitchFamily="66" charset="0"/>
              </a:rPr>
              <a:t>ijagnostika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>
                <a:latin typeface="Comic Sans MS" pitchFamily="66" charset="0"/>
              </a:rPr>
              <a:t>Vrste i šta izazivaju</a:t>
            </a:r>
          </a:p>
          <a:p>
            <a:endParaRPr lang="sr-Latn-R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19600" y="16002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72235"/>
            <a:ext cx="5257800" cy="4616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722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SPECIJALNA BAKTERIOLOGIJA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Comic Sans MS" pitchFamily="66" charset="0"/>
              </a:rPr>
              <a:t>* Nazivi bakterija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bumble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8554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omic Sans MS" pitchFamily="66" charset="0"/>
              </a:rPr>
              <a:t> </a:t>
            </a:r>
            <a:r>
              <a:rPr lang="sr-Latn-RS" sz="2800" b="1" i="1" dirty="0">
                <a:latin typeface="Comic Sans MS" pitchFamily="66" charset="0"/>
              </a:rPr>
              <a:t>B</a:t>
            </a:r>
            <a:r>
              <a:rPr lang="en-US" sz="2800" b="1" i="1" dirty="0" err="1">
                <a:latin typeface="Comic Sans MS" pitchFamily="66" charset="0"/>
              </a:rPr>
              <a:t>umblefoot</a:t>
            </a:r>
            <a:r>
              <a:rPr lang="sr-Latn-RS" sz="2800" b="1" i="1" dirty="0">
                <a:latin typeface="Comic Sans MS" pitchFamily="66" charset="0"/>
              </a:rPr>
              <a:t> </a:t>
            </a:r>
            <a:r>
              <a:rPr lang="sr-Latn-RS" sz="2800" b="1" dirty="0">
                <a:latin typeface="Comic Sans MS" pitchFamily="66" charset="0"/>
              </a:rPr>
              <a:t>pododermatitis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piogranulomatozna infekcija supkutanog tkiva noge ptice 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3076" name="Picture 4" descr="C:\Users\Isidora\Desktop\bumblefoot_Kathy-Shea-Morm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0"/>
            <a:ext cx="51511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6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3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628ba667fe74e9f2bf437750dc623b6c--safe-food-food-networktri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44" y="2743200"/>
            <a:ext cx="2895600" cy="25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6A3742-235E-3F57-D917-8659E422292E}"/>
              </a:ext>
            </a:extLst>
          </p:cNvPr>
          <p:cNvSpPr txBox="1"/>
          <p:nvPr/>
        </p:nvSpPr>
        <p:spPr>
          <a:xfrm>
            <a:off x="5791200" y="762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mic Sans MS" panose="030F0702030302020204" pitchFamily="66" charset="0"/>
              </a:rPr>
              <a:t>Intoksikacija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975A0-CF1E-C942-62B6-64CB8926A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6" y="3527275"/>
            <a:ext cx="4523813" cy="31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Bacteria-in-Blood-777x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" y="193964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>
                <a:latin typeface="Comic Sans MS" pitchFamily="66" charset="0"/>
              </a:rPr>
              <a:t>Bakterijemija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>
                <a:latin typeface="Comic Sans MS" pitchFamily="66" charset="0"/>
              </a:rPr>
              <a:t>Septikemija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i="1" dirty="0">
                <a:latin typeface="Comic Sans MS" pitchFamily="66" charset="0"/>
              </a:rPr>
              <a:t>Viremija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i="1" dirty="0">
                <a:latin typeface="Comic Sans MS" pitchFamily="66" charset="0"/>
              </a:rPr>
              <a:t>Toksemija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1" name="Picture 3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00600"/>
            <a:ext cx="313131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3893127" y="193964"/>
            <a:ext cx="374073" cy="20158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76200"/>
            <a:ext cx="4724400" cy="28956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8927" y="193964"/>
            <a:ext cx="5098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omic Sans MS" pitchFamily="66" charset="0"/>
              </a:rPr>
              <a:t>Osteomijelitis</a:t>
            </a:r>
          </a:p>
          <a:p>
            <a:r>
              <a:rPr lang="sr-Latn-RS" sz="2400" dirty="0">
                <a:latin typeface="Comic Sans MS" pitchFamily="66" charset="0"/>
              </a:rPr>
              <a:t>Pneumonija</a:t>
            </a:r>
          </a:p>
          <a:p>
            <a:r>
              <a:rPr lang="sr-Latn-RS" sz="2400" dirty="0">
                <a:latin typeface="Comic Sans MS" pitchFamily="66" charset="0"/>
              </a:rPr>
              <a:t>Perikarditis</a:t>
            </a:r>
          </a:p>
          <a:p>
            <a:r>
              <a:rPr lang="sr-Latn-RS" sz="2400" dirty="0">
                <a:latin typeface="Comic Sans MS" pitchFamily="66" charset="0"/>
              </a:rPr>
              <a:t>Endokarditis</a:t>
            </a:r>
            <a:endParaRPr lang="sr-Latn-RS" dirty="0"/>
          </a:p>
          <a:p>
            <a:r>
              <a:rPr lang="sr-Latn-RS" sz="2400" b="1" dirty="0">
                <a:latin typeface="Comic Sans MS" pitchFamily="66" charset="0"/>
              </a:rPr>
              <a:t>...SVAKO TKIVO I ORGAN!!!</a:t>
            </a:r>
          </a:p>
          <a:p>
            <a:r>
              <a:rPr lang="sr-Latn-RS" sz="2400" b="1" dirty="0">
                <a:latin typeface="Comic Sans MS" pitchFamily="66" charset="0"/>
              </a:rPr>
              <a:t>*tropizam!!!</a:t>
            </a:r>
          </a:p>
          <a:p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VAŽNO</a:t>
            </a:r>
          </a:p>
        </p:txBody>
      </p:sp>
      <p:pic>
        <p:nvPicPr>
          <p:cNvPr id="2052" name="Picture 4" descr="C:\Users\Isidora\Desktop\4c6365c82202f820b4f45e396581998c31976d2e857dca258930e30c583250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0" b="93400" l="10000" r="90000">
                        <a14:foregroundMark x1="49333" y1="31400" x2="50267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84" y="2078999"/>
            <a:ext cx="1339201" cy="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578927" y="243997"/>
            <a:ext cx="2050473" cy="14746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 descr="C:\Users\Isidora\Desktop\Check_mark_23x20_02.svg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84" y="422275"/>
            <a:ext cx="116341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3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62113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omic Sans MS" pitchFamily="66" charset="0"/>
              </a:rPr>
              <a:t>Gram pozitivne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omic Sans MS" pitchFamily="66" charset="0"/>
              </a:rPr>
              <a:t>Sferičan oblik – nepravilne grupice u vidu grozdova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omic Sans MS" pitchFamily="66" charset="0"/>
              </a:rPr>
              <a:t>Nemaju flagele - nepokretne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omic Sans MS" pitchFamily="66" charset="0"/>
              </a:rPr>
              <a:t>Ne stvaraju spore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C:\Users\Isidora\Desktop\tamlXr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65998"/>
            <a:ext cx="4328682" cy="29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istockphoto-627038500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1567"/>
            <a:ext cx="2792828" cy="18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9693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C00000"/>
                </a:solidFill>
                <a:latin typeface="Comic Sans MS" pitchFamily="66" charset="0"/>
              </a:rPr>
              <a:t>Morfološke i tinktorijalne osobine</a:t>
            </a:r>
          </a:p>
        </p:txBody>
      </p:sp>
      <p:pic>
        <p:nvPicPr>
          <p:cNvPr id="4100" name="Picture 4" descr="C:\Users\Isidora\Desktop\Phagocytosis_DiffQuick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719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5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289" y="171662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21" y="36286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518" y="22154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Comic Sans MS" pitchFamily="66" charset="0"/>
              </a:rPr>
              <a:t>Faktori virulencije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18" y="762905"/>
            <a:ext cx="9712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Alfa toksin</a:t>
            </a:r>
            <a:endParaRPr lang="sr-Latn-R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Beta toksin (sfingomijelinaza)</a:t>
            </a:r>
            <a:r>
              <a:rPr lang="sr-Latn-RS" sz="2400" b="1" dirty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Leukocidin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Biofilm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Dermonekritični toksin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937864" y="744762"/>
            <a:ext cx="295971" cy="96464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10424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Hemoliza 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18" y="3586609"/>
            <a:ext cx="8440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Enzimi: 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koagulaza, </a:t>
            </a:r>
            <a:r>
              <a:rPr lang="sr-Latn-RS" sz="2000" dirty="0">
                <a:latin typeface="Comic Sans MS" pitchFamily="66" charset="0"/>
              </a:rPr>
              <a:t>hijaluronidaza, lipaza, kolagenaza, Dnaza, endonukleaza, </a:t>
            </a:r>
            <a:r>
              <a:rPr lang="sr-Latn-RS" sz="2000" b="1" dirty="0">
                <a:solidFill>
                  <a:srgbClr val="C00000"/>
                </a:solidFill>
                <a:latin typeface="Comic Sans MS" pitchFamily="66" charset="0"/>
              </a:rPr>
              <a:t>beta-laktamaza</a:t>
            </a:r>
            <a:r>
              <a:rPr lang="sr-Latn-RS" sz="2000" b="1" dirty="0"/>
              <a:t> </a:t>
            </a:r>
            <a:endParaRPr lang="sr-Latn-R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1" y="2509391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Enterotoksini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Eksfolijatin (epidermolitični toksin)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rgbClr val="C00000"/>
                </a:solidFill>
                <a:latin typeface="Comic Sans MS" pitchFamily="66" charset="0"/>
              </a:rPr>
              <a:t>Stafilokokni toksični šok sindrom toksin 1 (TSST-1)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94" y="5821268"/>
            <a:ext cx="723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rgbClr val="00B050"/>
                </a:solidFill>
                <a:latin typeface="Comic Sans MS" pitchFamily="66" charset="0"/>
              </a:rPr>
              <a:t>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rgbClr val="00B050"/>
                </a:solidFill>
                <a:latin typeface="Comic Sans MS" pitchFamily="66" charset="0"/>
              </a:rPr>
              <a:t>Oportunistički patogeni – uslovno 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rgbClr val="00B050"/>
                </a:solidFill>
                <a:latin typeface="Comic Sans MS" pitchFamily="66" charset="0"/>
              </a:rPr>
              <a:t>Saprofiti</a:t>
            </a:r>
            <a:endParaRPr 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00200" y="3971329"/>
            <a:ext cx="228600" cy="9816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835" y="4979152"/>
            <a:ext cx="913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Comic Sans MS" pitchFamily="66" charset="0"/>
              </a:rPr>
              <a:t>Koagulaza </a:t>
            </a:r>
            <a:r>
              <a:rPr lang="en-US" sz="2000" b="1" dirty="0" err="1">
                <a:latin typeface="Comic Sans MS" pitchFamily="66" charset="0"/>
              </a:rPr>
              <a:t>pozitivni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sojevi</a:t>
            </a:r>
            <a:r>
              <a:rPr lang="en-US" sz="2000" b="1" dirty="0">
                <a:latin typeface="Comic Sans MS" pitchFamily="66" charset="0"/>
              </a:rPr>
              <a:t> -</a:t>
            </a:r>
            <a:r>
              <a:rPr lang="en-US" sz="2000" b="1" dirty="0" err="1">
                <a:latin typeface="Comic Sans MS" pitchFamily="66" charset="0"/>
              </a:rPr>
              <a:t>sigurno</a:t>
            </a:r>
            <a:r>
              <a:rPr lang="sr-Latn-RS" sz="2000" b="1" dirty="0">
                <a:latin typeface="Comic Sans MS" pitchFamily="66" charset="0"/>
              </a:rPr>
              <a:t> patogeni</a:t>
            </a:r>
            <a:r>
              <a:rPr lang="en-US" sz="2000" b="1" dirty="0">
                <a:latin typeface="Comic Sans MS" pitchFamily="66" charset="0"/>
              </a:rPr>
              <a:t> </a:t>
            </a:r>
          </a:p>
          <a:p>
            <a:r>
              <a:rPr lang="sr-Latn-RS" sz="2000" b="1" dirty="0">
                <a:latin typeface="Comic Sans MS" pitchFamily="66" charset="0"/>
              </a:rPr>
              <a:t>Koagulaza </a:t>
            </a:r>
            <a:r>
              <a:rPr lang="en-US" sz="2000" b="1" dirty="0" err="1">
                <a:latin typeface="Comic Sans MS" pitchFamily="66" charset="0"/>
              </a:rPr>
              <a:t>negativni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sojevi</a:t>
            </a:r>
            <a:r>
              <a:rPr lang="en-US" sz="2000" b="1" dirty="0">
                <a:latin typeface="Comic Sans MS" pitchFamily="66" charset="0"/>
              </a:rPr>
              <a:t> – </a:t>
            </a:r>
            <a:r>
              <a:rPr lang="en-US" sz="2000" b="1" dirty="0" err="1">
                <a:latin typeface="Comic Sans MS" pitchFamily="66" charset="0"/>
              </a:rPr>
              <a:t>najverovatnje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nisu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patogeni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9666" y="5755512"/>
            <a:ext cx="3588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normalna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mikrobiota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kože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i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sluznica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itchFamily="66" charset="0"/>
              </a:rPr>
              <a:t>ali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mic Sans MS" pitchFamily="66" charset="0"/>
              </a:rPr>
              <a:t>USLOVNO PATOGENE</a:t>
            </a:r>
          </a:p>
        </p:txBody>
      </p:sp>
    </p:spTree>
    <p:extLst>
      <p:ext uri="{BB962C8B-B14F-4D97-AF65-F5344CB8AC3E}">
        <p14:creationId xmlns:p14="http://schemas.microsoft.com/office/powerpoint/2010/main" val="15002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2747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>
                <a:solidFill>
                  <a:srgbClr val="C00000"/>
                </a:solidFill>
                <a:latin typeface="Comic Sans MS" pitchFamily="66" charset="0"/>
              </a:rPr>
              <a:t>Kulturelne osobine</a:t>
            </a:r>
            <a:endParaRPr lang="en-US" sz="2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637" y="510569"/>
            <a:ext cx="9171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i="1" dirty="0">
                <a:latin typeface="Comic Sans MS" pitchFamily="66" charset="0"/>
              </a:rPr>
              <a:t>Staphylococcus</a:t>
            </a:r>
            <a:r>
              <a:rPr lang="sr-Latn-RS" sz="2000" dirty="0">
                <a:latin typeface="Comic Sans MS" pitchFamily="66" charset="0"/>
              </a:rPr>
              <a:t> spp. </a:t>
            </a:r>
            <a:r>
              <a:rPr lang="sr-Latn-RS" sz="2000" u="sng" dirty="0">
                <a:latin typeface="Comic Sans MS" pitchFamily="66" charset="0"/>
              </a:rPr>
              <a:t>nisu nutritivno zahtevne </a:t>
            </a:r>
            <a:r>
              <a:rPr lang="sr-Latn-RS" sz="2000" dirty="0">
                <a:latin typeface="Comic Sans MS" pitchFamily="66" charset="0"/>
              </a:rPr>
              <a:t>- dobro rastu na </a:t>
            </a:r>
            <a:r>
              <a:rPr lang="sr-Latn-RS" sz="2000" b="1" dirty="0">
                <a:latin typeface="Comic Sans MS" pitchFamily="66" charset="0"/>
              </a:rPr>
              <a:t>običnim</a:t>
            </a:r>
            <a:r>
              <a:rPr lang="sr-Latn-RS" sz="2000" dirty="0">
                <a:latin typeface="Comic Sans MS" pitchFamily="66" charset="0"/>
              </a:rPr>
              <a:t> HP, najčešće se koriste </a:t>
            </a:r>
            <a:r>
              <a:rPr lang="sr-Latn-RS" sz="2000" b="1" dirty="0">
                <a:latin typeface="Comic Sans MS" pitchFamily="66" charset="0"/>
              </a:rPr>
              <a:t>obogaćene</a:t>
            </a:r>
            <a:r>
              <a:rPr lang="sr-Latn-RS" sz="2000" dirty="0">
                <a:latin typeface="Comic Sans MS" pitchFamily="66" charset="0"/>
              </a:rPr>
              <a:t> (krvni agar)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Kolonije: glatke, okrugle, sjajne i konveksne kolonije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Comic Sans MS" pitchFamily="66" charset="0"/>
              </a:rPr>
              <a:t>stafiloksantin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059399"/>
            <a:ext cx="889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omic Sans MS" pitchFamily="66" charset="0"/>
              </a:rPr>
              <a:t> S</a:t>
            </a:r>
            <a:r>
              <a:rPr lang="sr-Latn-RS" sz="2000" b="1" dirty="0">
                <a:latin typeface="Comic Sans MS" pitchFamily="66" charset="0"/>
              </a:rPr>
              <a:t>elektivne</a:t>
            </a:r>
            <a:r>
              <a:rPr lang="sr-Latn-RS" sz="2000" dirty="0">
                <a:latin typeface="Comic Sans MS" pitchFamily="66" charset="0"/>
              </a:rPr>
              <a:t> HP:</a:t>
            </a:r>
          </a:p>
          <a:p>
            <a:pPr algn="just"/>
            <a:r>
              <a:rPr lang="sr-Latn-RS" sz="2000" dirty="0">
                <a:latin typeface="Comic Sans MS" pitchFamily="66" charset="0"/>
              </a:rPr>
              <a:t> Agar sa manitolom i sa NaCl (halotolerantni)</a:t>
            </a:r>
          </a:p>
          <a:p>
            <a:pPr algn="just"/>
            <a:r>
              <a:rPr lang="sr-Latn-RS" sz="2000" dirty="0">
                <a:latin typeface="Comic Sans MS" pitchFamily="66" charset="0"/>
              </a:rPr>
              <a:t> Baird- Parker agar </a:t>
            </a:r>
          </a:p>
          <a:p>
            <a:pPr algn="just"/>
            <a:r>
              <a:rPr lang="sr-Latn-R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5" descr="Food Microbiologee: Microccus &amp; Staphylococcus Identification Te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80" y="2565913"/>
            <a:ext cx="3060065" cy="294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bacteriainphotos.com/photo%20gallery/staphylococcus%20aur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7047" r="8385" b="8385"/>
          <a:stretch>
            <a:fillRect/>
          </a:stretch>
        </p:blipFill>
        <p:spPr bwMode="auto">
          <a:xfrm>
            <a:off x="-34637" y="3690614"/>
            <a:ext cx="4059382" cy="32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1.bp.blogspot.com/-0wv1oexiSlk/VdC8DEmm8lI/AAAAAAAAAZc/NAkR2Q9iTUk/s320/MicroBio_img_0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4157814"/>
            <a:ext cx="2667000" cy="270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56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027" y="126254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u="sng" dirty="0">
                <a:solidFill>
                  <a:srgbClr val="C00000"/>
                </a:solidFill>
                <a:latin typeface="Comic Sans MS" pitchFamily="66" charset="0"/>
              </a:rPr>
              <a:t>Krvni agar</a:t>
            </a:r>
            <a:endParaRPr lang="en-US" sz="24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sr-Latn-RS" sz="20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 algn="ctr">
              <a:buAutoNum type="alphaUcParenR"/>
            </a:pPr>
            <a:r>
              <a:rPr lang="sr-Latn-RS" sz="2400" dirty="0">
                <a:latin typeface="Comic Sans MS" pitchFamily="66" charset="0"/>
              </a:rPr>
              <a:t>Potpuna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hemoliza</a:t>
            </a:r>
            <a:r>
              <a:rPr lang="sr-Latn-RS" sz="2400" dirty="0">
                <a:latin typeface="Comic Sans MS" pitchFamily="66" charset="0"/>
              </a:rPr>
              <a:t> – beta hemoliza – Alfa toksin</a:t>
            </a:r>
            <a:endParaRPr lang="en-US" sz="2400" dirty="0">
              <a:latin typeface="Comic Sans MS" pitchFamily="66" charset="0"/>
            </a:endParaRPr>
          </a:p>
          <a:p>
            <a:pPr algn="ctr"/>
            <a:r>
              <a:rPr lang="sr-Latn-RS" sz="2400" dirty="0">
                <a:latin typeface="Comic Sans MS" pitchFamily="66" charset="0"/>
              </a:rPr>
              <a:t>B) Nepotpuna – alfa hemoliza</a:t>
            </a:r>
            <a:r>
              <a:rPr lang="sr-Latn-R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r-Latn-RS" sz="2400" dirty="0">
                <a:latin typeface="Comic Sans MS" pitchFamily="66" charset="0"/>
              </a:rPr>
              <a:t>- Beta toksin  </a:t>
            </a:r>
            <a:endParaRPr lang="en-US" sz="2400" dirty="0"/>
          </a:p>
          <a:p>
            <a:pPr algn="ctr"/>
            <a:r>
              <a:rPr lang="sr-Latn-RS" sz="2400" dirty="0">
                <a:latin typeface="Comic Sans MS" pitchFamily="66" charset="0"/>
              </a:rPr>
              <a:t>C) Nema hemolize – gama hemoliza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964430" y="1329815"/>
            <a:ext cx="583024" cy="1519621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356" y="2263820"/>
            <a:ext cx="658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C00000"/>
                </a:solidFill>
                <a:latin typeface="Comic Sans MS" pitchFamily="66" charset="0"/>
              </a:rPr>
              <a:t>Kasnije: Toplo – hladna hemoliza (dvostruka  hemoliza) potpuna + nepotpuna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6" name="Picture 6" descr="C:\Users\Isidora\Desktop\Staphylococcus-Hemo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0" y="3238500"/>
            <a:ext cx="3125720" cy="29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Isidora\Desktop\ABeta-Hemolysis-BAlpha-Hemolysis-CGamm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70281"/>
            <a:ext cx="3283820" cy="33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1905000" y="5083946"/>
            <a:ext cx="5867400" cy="386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15814" y="4419600"/>
            <a:ext cx="23467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0200" y="3854465"/>
            <a:ext cx="5264727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rved Left Arrow 21"/>
          <p:cNvSpPr/>
          <p:nvPr/>
        </p:nvSpPr>
        <p:spPr>
          <a:xfrm>
            <a:off x="7831569" y="1359148"/>
            <a:ext cx="609600" cy="1490288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00200" y="2169400"/>
            <a:ext cx="6172200" cy="8614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0891" y="1915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Beta hemoliza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3581400"/>
            <a:ext cx="4914902" cy="32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55398" y="305665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Toplo-hladna hemoliza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574719"/>
            <a:ext cx="3962401" cy="38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743" y="261695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99552"/>
            <a:ext cx="5678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u="sng" dirty="0">
                <a:solidFill>
                  <a:srgbClr val="C00000"/>
                </a:solidFill>
                <a:latin typeface="Comic Sans MS" pitchFamily="66" charset="0"/>
              </a:rPr>
              <a:t>Fiziološke i biohemijske osobine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31698"/>
            <a:ext cx="933017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Fakultativno 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u="sng" dirty="0">
                <a:latin typeface="Comic Sans MS" pitchFamily="66" charset="0"/>
              </a:rPr>
              <a:t>Katalaza pozitivne  </a:t>
            </a:r>
          </a:p>
          <a:p>
            <a:pPr lvl="4"/>
            <a:r>
              <a:rPr lang="sr-Latn-RS" sz="2400" dirty="0">
                <a:latin typeface="Comic Sans MS" pitchFamily="66" charset="0"/>
              </a:rPr>
              <a:t>katalaza + </a:t>
            </a:r>
            <a:r>
              <a:rPr lang="sr-Latn-RS" sz="2400" i="1" dirty="0">
                <a:latin typeface="Comic Sans MS" pitchFamily="66" charset="0"/>
              </a:rPr>
              <a:t>Staphylococcus</a:t>
            </a:r>
            <a:r>
              <a:rPr lang="sr-Latn-RS" sz="2400" dirty="0">
                <a:latin typeface="Comic Sans MS" pitchFamily="66" charset="0"/>
              </a:rPr>
              <a:t> spp. </a:t>
            </a:r>
          </a:p>
          <a:p>
            <a:r>
              <a:rPr lang="sr-Latn-RS" sz="2400" dirty="0">
                <a:latin typeface="Comic Sans MS" pitchFamily="66" charset="0"/>
              </a:rPr>
              <a:t>		katalaza - </a:t>
            </a:r>
            <a:r>
              <a:rPr lang="sr-Latn-RS" sz="2400" i="1" dirty="0">
                <a:latin typeface="Comic Sans MS" pitchFamily="66" charset="0"/>
              </a:rPr>
              <a:t>Streptococcus </a:t>
            </a:r>
            <a:r>
              <a:rPr lang="sr-Latn-RS" sz="2400" dirty="0">
                <a:latin typeface="Comic Sans MS" pitchFamily="66" charset="0"/>
              </a:rPr>
              <a:t>spp.</a:t>
            </a:r>
            <a:endParaRPr lang="en-US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u="sng" dirty="0">
                <a:latin typeface="Comic Sans MS" pitchFamily="66" charset="0"/>
              </a:rPr>
              <a:t>Oksidaza negativne </a:t>
            </a:r>
          </a:p>
          <a:p>
            <a:r>
              <a:rPr lang="sr-Latn-RS" sz="2400" dirty="0">
                <a:latin typeface="Comic Sans MS" pitchFamily="66" charset="0"/>
              </a:rPr>
              <a:t>		</a:t>
            </a:r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sr-Latn-RS" sz="2400" dirty="0">
                <a:latin typeface="Comic Sans MS" pitchFamily="66" charset="0"/>
              </a:rPr>
              <a:t>oksidaza -</a:t>
            </a:r>
            <a:r>
              <a:rPr lang="sr-Latn-RS" sz="2400" i="1" dirty="0">
                <a:latin typeface="Comic Sans MS" pitchFamily="66" charset="0"/>
              </a:rPr>
              <a:t>Staphylococcus</a:t>
            </a:r>
            <a:r>
              <a:rPr lang="sr-Latn-RS" sz="2400" dirty="0">
                <a:latin typeface="Comic Sans MS" pitchFamily="66" charset="0"/>
              </a:rPr>
              <a:t> spp. </a:t>
            </a:r>
          </a:p>
          <a:p>
            <a:r>
              <a:rPr lang="sr-Latn-RS" sz="2400" dirty="0">
                <a:latin typeface="Comic Sans MS" pitchFamily="66" charset="0"/>
              </a:rPr>
              <a:t>		    oksidaza + </a:t>
            </a:r>
            <a:r>
              <a:rPr lang="sr-Latn-RS" sz="2400" i="1" dirty="0">
                <a:latin typeface="Comic Sans MS" pitchFamily="66" charset="0"/>
              </a:rPr>
              <a:t>Micrococcus</a:t>
            </a:r>
            <a:r>
              <a:rPr lang="sr-Latn-RS" sz="2400" dirty="0">
                <a:latin typeface="Comic Sans MS" pitchFamily="66" charset="0"/>
              </a:rPr>
              <a:t> spp.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Nepokretne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ONPG</a:t>
            </a:r>
          </a:p>
          <a:p>
            <a:endParaRPr lang="sr-Latn-R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4662099"/>
            <a:ext cx="66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Comic Sans MS" pitchFamily="66" charset="0"/>
              </a:rPr>
              <a:t>Koagulaza + </a:t>
            </a:r>
            <a:r>
              <a:rPr lang="en-US" sz="2400" dirty="0" err="1">
                <a:latin typeface="Comic Sans MS" pitchFamily="66" charset="0"/>
              </a:rPr>
              <a:t>najverovatnije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sr-Latn-RS" sz="2400" dirty="0">
                <a:latin typeface="Comic Sans MS" pitchFamily="66" charset="0"/>
              </a:rPr>
              <a:t>patogene </a:t>
            </a:r>
          </a:p>
          <a:p>
            <a:r>
              <a:rPr lang="sr-Latn-R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K</a:t>
            </a:r>
            <a:r>
              <a:rPr lang="sr-Latn-RS" sz="2400" dirty="0">
                <a:latin typeface="Comic Sans MS" pitchFamily="66" charset="0"/>
              </a:rPr>
              <a:t>oagulaza – saprofitske i</a:t>
            </a:r>
            <a:endParaRPr lang="en-US" sz="2400" dirty="0">
              <a:latin typeface="Comic Sans MS" pitchFamily="66" charset="0"/>
            </a:endParaRPr>
          </a:p>
          <a:p>
            <a:r>
              <a:rPr lang="sr-Latn-RS" sz="2400" dirty="0">
                <a:latin typeface="Comic Sans MS" pitchFamily="66" charset="0"/>
              </a:rPr>
              <a:t>uslovno patogene</a:t>
            </a:r>
          </a:p>
        </p:txBody>
      </p:sp>
      <p:pic>
        <p:nvPicPr>
          <p:cNvPr id="5122" name="Picture 2" descr="C:\Users\Isidora\Desktop\downloa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93" y="333452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slide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94" y="3010428"/>
            <a:ext cx="2478007" cy="1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coagulase-502x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45947"/>
            <a:ext cx="3810000" cy="24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81518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19908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>
                <a:solidFill>
                  <a:srgbClr val="C00000"/>
                </a:solidFill>
                <a:latin typeface="Comic Sans MS" pitchFamily="66" charset="0"/>
              </a:rPr>
              <a:t>Materijal za pregled</a:t>
            </a:r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Mleko</a:t>
            </a:r>
            <a:r>
              <a:rPr lang="sr-Latn-RS" sz="2000" dirty="0">
                <a:latin typeface="Comic Sans MS" pitchFamily="66" charset="0"/>
              </a:rPr>
              <a:t>, g</a:t>
            </a:r>
            <a:r>
              <a:rPr lang="en-US" sz="2000" dirty="0" err="1">
                <a:latin typeface="Comic Sans MS" pitchFamily="66" charset="0"/>
              </a:rPr>
              <a:t>noj</a:t>
            </a:r>
            <a:r>
              <a:rPr lang="sr-Latn-RS" sz="2000" dirty="0">
                <a:latin typeface="Comic Sans MS" pitchFamily="66" charset="0"/>
              </a:rPr>
              <a:t>, s</a:t>
            </a:r>
            <a:r>
              <a:rPr lang="en-US" sz="2000" dirty="0" err="1">
                <a:latin typeface="Comic Sans MS" pitchFamily="66" charset="0"/>
              </a:rPr>
              <a:t>ekret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eksudati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rana</a:t>
            </a:r>
            <a:r>
              <a:rPr lang="sr-Latn-RS" sz="2000" dirty="0">
                <a:latin typeface="Comic Sans MS" pitchFamily="66" charset="0"/>
              </a:rPr>
              <a:t>, s</a:t>
            </a:r>
            <a:r>
              <a:rPr lang="en-US" sz="2000" dirty="0" err="1">
                <a:latin typeface="Comic Sans MS" pitchFamily="66" charset="0"/>
              </a:rPr>
              <a:t>karifikat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kože</a:t>
            </a:r>
            <a:r>
              <a:rPr lang="sr-Latn-RS" sz="2000" dirty="0">
                <a:latin typeface="Comic Sans MS" pitchFamily="66" charset="0"/>
              </a:rPr>
              <a:t>, b</a:t>
            </a:r>
            <a:r>
              <a:rPr lang="en-US" sz="2000" dirty="0" err="1">
                <a:latin typeface="Comic Sans MS" pitchFamily="66" charset="0"/>
              </a:rPr>
              <a:t>risevi</a:t>
            </a:r>
            <a:r>
              <a:rPr lang="sr-Latn-RS" sz="2000" dirty="0">
                <a:latin typeface="Comic Sans MS" pitchFamily="66" charset="0"/>
              </a:rPr>
              <a:t>, a</a:t>
            </a:r>
            <a:r>
              <a:rPr lang="en-US" sz="2000" dirty="0" err="1">
                <a:latin typeface="Comic Sans MS" pitchFamily="66" charset="0"/>
              </a:rPr>
              <a:t>spirati</a:t>
            </a:r>
            <a:r>
              <a:rPr lang="sr-Latn-RS" sz="2000" dirty="0">
                <a:latin typeface="Comic Sans MS" pitchFamily="66" charset="0"/>
              </a:rPr>
              <a:t>, p</a:t>
            </a:r>
            <a:r>
              <a:rPr lang="en-US" sz="2000" dirty="0" err="1">
                <a:latin typeface="Comic Sans MS" pitchFamily="66" charset="0"/>
              </a:rPr>
              <a:t>unktati</a:t>
            </a:r>
            <a:r>
              <a:rPr lang="sr-Latn-RS" sz="2000" dirty="0">
                <a:latin typeface="Comic Sans MS" pitchFamily="66" charset="0"/>
              </a:rPr>
              <a:t>, n</a:t>
            </a:r>
            <a:r>
              <a:rPr lang="en-US" sz="2000" dirty="0" err="1">
                <a:latin typeface="Comic Sans MS" pitchFamily="66" charset="0"/>
              </a:rPr>
              <a:t>amirnice</a:t>
            </a:r>
            <a:r>
              <a:rPr lang="sr-Latn-RS" sz="2000" dirty="0">
                <a:latin typeface="Comic Sans MS" pitchFamily="66" charset="0"/>
              </a:rPr>
              <a:t>...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3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>
                <a:solidFill>
                  <a:srgbClr val="C00000"/>
                </a:solidFill>
                <a:latin typeface="Comic Sans MS" pitchFamily="66" charset="0"/>
              </a:rPr>
              <a:t>Dijagnostika</a:t>
            </a:r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532" y="3429000"/>
            <a:ext cx="8631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Anamneza</a:t>
            </a:r>
            <a:r>
              <a:rPr lang="en-US" sz="2000" dirty="0">
                <a:latin typeface="Comic Sans MS" pitchFamily="66" charset="0"/>
              </a:rPr>
              <a:t>, k</a:t>
            </a:r>
            <a:r>
              <a:rPr lang="sr-Latn-RS" sz="2000" dirty="0">
                <a:latin typeface="Comic Sans MS" pitchFamily="66" charset="0"/>
              </a:rPr>
              <a:t>linička slika, morfološke, tinktorijalne, kulturelne osobine,  fiziološke i biohemijske osobine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retko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imunolo</a:t>
            </a:r>
            <a:r>
              <a:rPr lang="sr-Latn-RS" sz="2000" dirty="0">
                <a:latin typeface="Comic Sans MS" pitchFamily="66" charset="0"/>
              </a:rPr>
              <a:t>šk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testovi</a:t>
            </a:r>
            <a:r>
              <a:rPr lang="sr-Latn-RS" sz="2000" dirty="0">
                <a:latin typeface="Comic Sans MS" pitchFamily="66" charset="0"/>
              </a:rPr>
              <a:t>, molekularne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metode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sr-Latn-RS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omic Sans MS" pitchFamily="66" charset="0"/>
              </a:rPr>
              <a:t> </a:t>
            </a:r>
            <a:r>
              <a:rPr lang="sr-Latn-RS" sz="2400" b="1" dirty="0">
                <a:solidFill>
                  <a:srgbClr val="C00000"/>
                </a:solidFill>
                <a:latin typeface="Comic Sans MS" pitchFamily="66" charset="0"/>
              </a:rPr>
              <a:t>Dokazivanje patogenosti!</a:t>
            </a:r>
          </a:p>
        </p:txBody>
      </p:sp>
    </p:spTree>
    <p:extLst>
      <p:ext uri="{BB962C8B-B14F-4D97-AF65-F5344CB8AC3E}">
        <p14:creationId xmlns:p14="http://schemas.microsoft.com/office/powerpoint/2010/main" val="12951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56800" y="2389668"/>
            <a:ext cx="9144000" cy="687185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49" y="4163620"/>
            <a:ext cx="3289803" cy="2194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7" b="93315" l="9823" r="89905">
                        <a14:foregroundMark x1="39973" y1="12005" x2="51705" y2="16508"/>
                        <a14:foregroundMark x1="78581" y1="30832" x2="86767" y2="33970"/>
                        <a14:foregroundMark x1="54843" y1="92360" x2="53342" y2="76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3" y="1014822"/>
            <a:ext cx="5897936" cy="5897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495" y="40903"/>
            <a:ext cx="9144000" cy="687185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7270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Comic Sans MS" pitchFamily="66" charset="0"/>
              </a:rPr>
              <a:t>Staphylococcus</a:t>
            </a:r>
            <a:r>
              <a:rPr lang="en-US" sz="5400" dirty="0">
                <a:latin typeface="Comic Sans MS" pitchFamily="66" charset="0"/>
              </a:rPr>
              <a:t> spp.</a:t>
            </a:r>
          </a:p>
        </p:txBody>
      </p:sp>
      <p:pic>
        <p:nvPicPr>
          <p:cNvPr id="2" name="Picture 2" descr="C:\Users\Isidora\Desktop\17889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28" y="1143000"/>
            <a:ext cx="4775200" cy="35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sidora\Desktop\abscessMRSAXsec_a_enIL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92275" l="5783" r="97349">
                        <a14:foregroundMark x1="6988" y1="6867" x2="6506" y2="87124"/>
                        <a14:foregroundMark x1="7711" y1="87554" x2="95181" y2="88412"/>
                        <a14:foregroundMark x1="94940" y1="72532" x2="94940" y2="8584"/>
                        <a14:foregroundMark x1="93494" y1="46781" x2="88434" y2="4721"/>
                        <a14:foregroundMark x1="8916" y1="9013" x2="91807" y2="3863"/>
                        <a14:foregroundMark x1="20723" y1="20172" x2="32530" y2="32189"/>
                        <a14:foregroundMark x1="37108" y1="25322" x2="75422" y2="26180"/>
                        <a14:foregroundMark x1="90602" y1="43348" x2="82892" y2="21030"/>
                        <a14:foregroundMark x1="46265" y1="10730" x2="66265" y2="7296"/>
                        <a14:foregroundMark x1="40482" y1="20601" x2="73735" y2="15451"/>
                        <a14:foregroundMark x1="8916" y1="34764" x2="13012" y2="35193"/>
                        <a14:foregroundMark x1="42651" y1="15451" x2="52048" y2="17167"/>
                        <a14:backgroundMark x1="3855" y1="93991" x2="4096" y2="2146"/>
                        <a14:backgroundMark x1="5542" y1="94850" x2="26265" y2="94850"/>
                        <a14:backgroundMark x1="98313" y1="89270" x2="98554" y2="2575"/>
                        <a14:backgroundMark x1="7229" y1="1288" x2="96627" y2="1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" y="4327109"/>
            <a:ext cx="4648480" cy="26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idora\Desktop\51cz6x43-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6" b="94251" l="10000" r="90000">
                        <a14:foregroundMark x1="21444" y1="47023" x2="19778" y2="36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11287650" cy="63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1" y="76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>
                <a:latin typeface="Comic Sans MS" pitchFamily="66" charset="0"/>
              </a:rPr>
              <a:t>Patogene vrste i šta izazivaju </a:t>
            </a:r>
            <a:r>
              <a:rPr lang="sr-Latn-RS" sz="2400" b="1" u="sng" dirty="0">
                <a:solidFill>
                  <a:srgbClr val="C00000"/>
                </a:solidFill>
                <a:latin typeface="Comic Sans MS" pitchFamily="66" charset="0"/>
              </a:rPr>
              <a:t>(najčešće)</a:t>
            </a:r>
          </a:p>
          <a:p>
            <a:r>
              <a:rPr lang="sr-Latn-RS" sz="2400" dirty="0">
                <a:latin typeface="Comic Sans MS" pitchFamily="66" charset="0"/>
              </a:rPr>
              <a:t>Svaka patogena i uslovno patogena vrsta iz roda </a:t>
            </a:r>
            <a:r>
              <a:rPr lang="sr-Latn-RS" sz="2400" i="1" dirty="0">
                <a:latin typeface="Comic Sans MS" pitchFamily="66" charset="0"/>
              </a:rPr>
              <a:t>Staphylococcus</a:t>
            </a:r>
            <a:r>
              <a:rPr lang="sr-Latn-RS" sz="2400" dirty="0">
                <a:latin typeface="Comic Sans MS" pitchFamily="66" charset="0"/>
              </a:rPr>
              <a:t> može dovesti do upale kože, uha, oka...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84101"/>
              </p:ext>
            </p:extLst>
          </p:nvPr>
        </p:nvGraphicFramePr>
        <p:xfrm>
          <a:off x="721388" y="1600200"/>
          <a:ext cx="7015426" cy="4815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637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 aureus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Comic Sans MS" pitchFamily="66" charset="0"/>
                        </a:rPr>
                        <a:t>Piodermije, mastitis, otitis, apscesi</a:t>
                      </a:r>
                      <a:r>
                        <a:rPr lang="sr-Latn-RS" baseline="0" dirty="0">
                          <a:latin typeface="Comic Sans MS" pitchFamily="66" charset="0"/>
                        </a:rPr>
                        <a:t> (koža, unutr.organi), botriomikoza, pododermatitis (bumblefoot) ptica, sistemska infekcija-septikemija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 pseudintermedius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Comic Sans MS" pitchFamily="66" charset="0"/>
                        </a:rPr>
                        <a:t>Piodermije, otitis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externa</a:t>
                      </a:r>
                      <a:r>
                        <a:rPr lang="sr-Latn-RS" dirty="0">
                          <a:latin typeface="Comic Sans MS" pitchFamily="66" charset="0"/>
                        </a:rPr>
                        <a:t> i</a:t>
                      </a:r>
                      <a:r>
                        <a:rPr lang="sr-Latn-RS" baseline="0" dirty="0">
                          <a:latin typeface="Comic Sans MS" pitchFamily="66" charset="0"/>
                        </a:rPr>
                        <a:t> dr. gnojne infekcije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46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</a:t>
                      </a:r>
                      <a:r>
                        <a:rPr lang="sr-Latn-RS" i="1" baseline="0" dirty="0">
                          <a:latin typeface="Comic Sans MS" pitchFamily="66" charset="0"/>
                        </a:rPr>
                        <a:t> hyicus </a:t>
                      </a:r>
                      <a:r>
                        <a:rPr lang="sr-Latn-RS" i="0" baseline="0" dirty="0">
                          <a:latin typeface="Comic Sans MS" pitchFamily="66" charset="0"/>
                        </a:rPr>
                        <a:t>(svinje)</a:t>
                      </a:r>
                      <a:endParaRPr lang="en-US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Comic Sans MS" pitchFamily="66" charset="0"/>
                        </a:rPr>
                        <a:t>Eksudativni epidermitis, poliartritis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 epidermidis </a:t>
                      </a:r>
                      <a:r>
                        <a:rPr lang="sr-Latn-RS" i="0" dirty="0">
                          <a:latin typeface="Comic Sans MS" pitchFamily="66" charset="0"/>
                        </a:rPr>
                        <a:t>(uslovno patogen)</a:t>
                      </a:r>
                      <a:endParaRPr lang="en-US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Comic Sans MS" pitchFamily="66" charset="0"/>
                        </a:rPr>
                        <a:t>Apscesi...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 intermedius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 pitchFamily="66" charset="0"/>
                        </a:rPr>
                        <a:t>Gnojne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infekcije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ko</a:t>
                      </a:r>
                      <a:r>
                        <a:rPr lang="sr-Latn-RS" dirty="0">
                          <a:latin typeface="Comic Sans MS" pitchFamily="66" charset="0"/>
                        </a:rPr>
                        <a:t>že,</a:t>
                      </a:r>
                      <a:r>
                        <a:rPr lang="sr-Latn-RS" baseline="0" dirty="0">
                          <a:latin typeface="Comic Sans MS" pitchFamily="66" charset="0"/>
                        </a:rPr>
                        <a:t> rana, respiratorog trakta, zglobova, pyometra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Comic Sans MS" pitchFamily="66" charset="0"/>
                        </a:rPr>
                        <a:t>S. coagulans</a:t>
                      </a:r>
                      <a:endParaRPr lang="en-US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Comic Sans MS" pitchFamily="66" charset="0"/>
                        </a:rPr>
                        <a:t>Otitis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externa</a:t>
                      </a:r>
                      <a:r>
                        <a:rPr lang="sr-Latn-RS" dirty="0">
                          <a:latin typeface="Comic Sans MS" pitchFamily="66" charset="0"/>
                        </a:rPr>
                        <a:t>...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5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sidora\Desktop\MRSA 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2325"/>
            <a:ext cx="7864456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ANTIMICROB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4894"/>
            <a:ext cx="5441306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3834" y="762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dirty="0">
                <a:latin typeface="Comic Sans MS" pitchFamily="66" charset="0"/>
              </a:rPr>
              <a:t>MRSA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096DE-4C09-B042-0950-20E255D4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65" y="1538931"/>
            <a:ext cx="4064960" cy="3825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2F0BD-6CB6-A006-2CE5-BFD25EAB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94" y="52553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F067C7-955D-49ED-1CF1-967F9B5C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3" y="990600"/>
            <a:ext cx="8230253" cy="427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A572D-C389-0761-E519-FDCF0D1DA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18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74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Isidora\Desktop\groupa-st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8784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i="1" dirty="0">
                <a:solidFill>
                  <a:schemeClr val="bg1"/>
                </a:solidFill>
                <a:latin typeface="Comic Sans MS" pitchFamily="66" charset="0"/>
              </a:rPr>
              <a:t>Streptococcus</a:t>
            </a:r>
            <a:r>
              <a:rPr lang="sr-Latn-RS" sz="4800" dirty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en-US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Prema Lancefieldovoj: 21 serološka grupa (A, B, C, D...)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334757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Respiratorni trakt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pneumonija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limfadenitis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Neonatalne respiratorne i septikemične infekcije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Gnojne inf. urogenitalnog trakta, vimena, kože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20782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A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pyogenes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Isidora\Desktop\Sarlah_kod_dece_mamin_sa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79" y="117980"/>
            <a:ext cx="5445975" cy="2777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ommons.wikivet.net/images/7/71/Equine_Internal_Medicine_Q%26A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4984707" cy="336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905" y="38862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Ljudi: šarlah, erisipelas, gnojne upale grla, apscesi...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Limfadenitis ždrebadi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M protein - MM</a:t>
            </a:r>
          </a:p>
        </p:txBody>
      </p:sp>
      <p:pic>
        <p:nvPicPr>
          <p:cNvPr id="8" name="Picture 2" descr="http://www.your-doctor.net/dermatology_atlas/rwx/uploaded_images/Erysipelas/erysipelas_le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5" y="1219200"/>
            <a:ext cx="33485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3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361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B</a:t>
            </a:r>
            <a:endParaRPr lang="en-U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endParaRPr lang="sr-Latn-R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agalactiae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2041311"/>
            <a:ext cx="5593796" cy="35183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964" y="1648691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Preživari: 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mastitis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Neonatalne septikemije ljudi i pasa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5029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dysgalactiae</a:t>
            </a:r>
          </a:p>
          <a:p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mastitis krava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C568C-1DCD-3214-9889-C4B160C4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49" y="0"/>
            <a:ext cx="2832054" cy="16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2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802" y="0"/>
            <a:ext cx="699899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sr-Latn-RS" b="1" u="sng" dirty="0"/>
              <a:t> </a:t>
            </a:r>
            <a:endParaRPr lang="sr-Latn-RS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equisimilis</a:t>
            </a:r>
            <a:endParaRPr lang="sr-Latn-RS" sz="2800" i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konji – apscesi, mastitis, endometritis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gnojne infekcije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drugih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vrsta životinja</a:t>
            </a: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equi</a:t>
            </a:r>
          </a:p>
          <a:p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ŽDREBEĆAK</a:t>
            </a:r>
          </a:p>
          <a:p>
            <a:pPr>
              <a:buFont typeface="Wingdings 2" pitchFamily="18" charset="2"/>
              <a:buNone/>
            </a:pPr>
            <a:r>
              <a:rPr lang="sr-Latn-RS" b="1" dirty="0">
                <a:solidFill>
                  <a:schemeClr val="bg1"/>
                </a:solidFill>
              </a:rPr>
              <a:t> </a:t>
            </a:r>
          </a:p>
          <a:p>
            <a:endParaRPr lang="sr-Latn-RS" b="1" dirty="0"/>
          </a:p>
          <a:p>
            <a:pPr>
              <a:buFont typeface="Wingdings 2" pitchFamily="18" charset="2"/>
              <a:buNone/>
            </a:pPr>
            <a:endParaRPr lang="sr-Latn-R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7" y="3810000"/>
            <a:ext cx="6927273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zooepidermicus (S. equi subsp. zooepidermicus)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konji- mastitis, abortus, sekundarne pneumonije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krave – mastitis, metritis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prasad – septikemija i artritis</a:t>
            </a:r>
          </a:p>
          <a:p>
            <a:pPr>
              <a:buFont typeface="Wingdings 2" pitchFamily="18" charset="2"/>
              <a:buNone/>
              <a:defRPr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živina – septikemija i endokarditis</a:t>
            </a:r>
            <a:endParaRPr lang="sr-Latn-RS" dirty="0"/>
          </a:p>
          <a:p>
            <a:pPr>
              <a:buFont typeface="Wingdings 2" pitchFamily="18" charset="2"/>
              <a:buNone/>
              <a:defRPr/>
            </a:pPr>
            <a:endParaRPr lang="en-US" b="1" i="1" dirty="0"/>
          </a:p>
        </p:txBody>
      </p:sp>
      <p:pic>
        <p:nvPicPr>
          <p:cNvPr id="6" name="Picture 4" descr="http://www.wholehorsevetservices.com/images/diseases/abs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64143"/>
            <a:ext cx="3186379" cy="32917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2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34636"/>
            <a:ext cx="88738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D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Enterococcus faecalis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oportunističke infekcije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suis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artritis, meningitis, pneumonija, septikemija prasadi</a:t>
            </a:r>
          </a:p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E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S. porcinus</a:t>
            </a:r>
          </a:p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Grupa G</a:t>
            </a:r>
          </a:p>
          <a:p>
            <a:pPr marL="514350" indent="-514350">
              <a:buAutoNum type="alphaUcPeriod" startAt="19"/>
            </a:pPr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canis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Karnivore: infekcije kože, rana, genitalnog trakta, otitis</a:t>
            </a:r>
          </a:p>
          <a:p>
            <a:endParaRPr lang="sr-Latn-R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endParaRPr lang="sr-Latn-RS" sz="2800" i="1" dirty="0">
              <a:solidFill>
                <a:srgbClr val="FFC000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20" y="4579167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Negrupisane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Streptococcus uberis</a:t>
            </a:r>
          </a:p>
          <a:p>
            <a:r>
              <a:rPr lang="sr-Latn-RS" sz="2800" i="1" dirty="0">
                <a:solidFill>
                  <a:srgbClr val="FFC000"/>
                </a:solidFill>
                <a:latin typeface="Comic Sans MS" pitchFamily="66" charset="0"/>
              </a:rPr>
              <a:t>Streptococcus pneumoniae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Isidora\Desktop\pneumococcal-pneumonia-medical-concept-pneumococcal-pneumonia-medical-concept-d-illustration-showing-bacteria-streptococcus-12330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3210039" cy="2116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7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Morfološke i tinktorijalne 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Gram pozitivni, kokoidni, mogu da formiraju parove i lance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Nepokretne, ne stvaraju spore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S. pneumoniae –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direktan preparat iz kliničkog materijala: diplokok u obliku lancete obavijen zajedničkom kapsulom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Isidora\Desktop\gnRoGePr25cJmR8ieM2S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47" y="1405230"/>
            <a:ext cx="3000375" cy="22617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sidora\Desktop\images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93" y="1405230"/>
            <a:ext cx="3055143" cy="2288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Isidora\Desktop\pneumococcus 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64" y="4323967"/>
            <a:ext cx="3276600" cy="26222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4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Faktori virulencije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Hemolizini, eritrogeni toksin...</a:t>
            </a:r>
          </a:p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Kulturelne osobine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utritivno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zahtevne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: krvni agar (ne rastu na MacConkey agaru za razliku od roda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Enterococcus) 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Alfa hemoliza-nepotpuna-</a:t>
            </a:r>
            <a:r>
              <a:rPr lang="sr-Latn-RS" sz="2400" b="1" dirty="0">
                <a:solidFill>
                  <a:srgbClr val="00B050"/>
                </a:solidFill>
                <a:latin typeface="Comic Sans MS" pitchFamily="66" charset="0"/>
              </a:rPr>
              <a:t>viridans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Beta hemoliza-potpuna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Gama hemoliza-nema hemolize</a:t>
            </a:r>
          </a:p>
        </p:txBody>
      </p:sp>
      <p:pic>
        <p:nvPicPr>
          <p:cNvPr id="5" name="Picture 6" descr="C:\Users\Isidora\Desktop\Staphylococcus-Hemolysi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64" y1="70370" x2="15430" y2="85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6956"/>
            <a:ext cx="2898110" cy="27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sidora\Desktop\ABeta-Hemolysis-BAlpha-Hemolysis-CGamma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3750" l="2548" r="97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7710"/>
            <a:ext cx="3163416" cy="32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543050" y="5410200"/>
            <a:ext cx="493395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2250" y="5105400"/>
            <a:ext cx="16383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71600" y="4648200"/>
            <a:ext cx="4419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sidora\Desktop\hair-follicle-inf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8025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02792b9abaebcf57194992c23effb9f67863c1aa-651x3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154"/>
            <a:ext cx="5846618" cy="32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Evolutio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0"/>
            <a:ext cx="4605193" cy="36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5734" y="152400"/>
            <a:ext cx="533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Superficijalna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piodermija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Isidora\Desktop\vetn201566316_f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1790"/>
            <a:ext cx="4094017" cy="32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0308" y="635930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FF00"/>
                </a:solidFill>
                <a:latin typeface="Comic Sans MS" pitchFamily="66" charset="0"/>
              </a:rPr>
              <a:t>Infekcije rana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CAMP TEST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Streptokoke grupe B POSEDUJU </a:t>
            </a:r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CAMP FAKTOR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KOJI POTENCIRA HEMOLITIČNO DELOVANJE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β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TOKSINA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Staphylococcus aureus       POTPUNA HEMOLIZA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Z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aseje se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aureus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 a pod pravim uglom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agalactiae</a:t>
            </a: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i="1" dirty="0"/>
          </a:p>
        </p:txBody>
      </p:sp>
      <p:pic>
        <p:nvPicPr>
          <p:cNvPr id="12290" name="Picture 2" descr="C:\Users\Isidora\Desktop\camptest_co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638800" cy="36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688773" y="182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4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9569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Fiziološke i biohemijske 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Fakultativno anaerobne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Katalaza negativne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Oksidaza negativne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Nepokretne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Materijal za pregled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mleko, sekret iz obolelog vimena, gnoj, brisevi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transportna podloga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9" y="4170219"/>
            <a:ext cx="57451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>
                <a:solidFill>
                  <a:srgbClr val="FF0000"/>
                </a:solidFill>
                <a:latin typeface="Comic Sans MS" pitchFamily="66" charset="0"/>
              </a:rPr>
              <a:t>Dijagnostika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Klinička slika, morfološke, tinktorijalne, kulturelne osobine, CAMP test, fiziološke i biohemijske osobine, brzi antigenski testovi-latex aglutinacija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retko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imunolo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š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ki,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molekularne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met.</a:t>
            </a:r>
            <a:endParaRPr lang="sr-Latn-RS" sz="24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6" name="Picture 4" descr="C:\Users\Isidora\Desktop\OSC_Microbio_20_03_Lan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26" y="4582894"/>
            <a:ext cx="3170237" cy="20364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429000" y="990600"/>
            <a:ext cx="626919" cy="7620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9100" y="1048434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Razlika od </a:t>
            </a:r>
            <a:r>
              <a:rPr lang="sr-Latn-RS" i="1" dirty="0">
                <a:solidFill>
                  <a:schemeClr val="bg1"/>
                </a:solidFill>
                <a:latin typeface="Comic Sans MS" pitchFamily="66" charset="0"/>
              </a:rPr>
              <a:t>Staphylococcus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 spp., </a:t>
            </a:r>
            <a:r>
              <a:rPr lang="sr-Latn-RS" i="1" dirty="0">
                <a:solidFill>
                  <a:schemeClr val="bg1"/>
                </a:solidFill>
                <a:latin typeface="Comic Sans MS" pitchFamily="66" charset="0"/>
              </a:rPr>
              <a:t>Micrococcus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8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39598"/>
              </p:ext>
            </p:extLst>
          </p:nvPr>
        </p:nvGraphicFramePr>
        <p:xfrm>
          <a:off x="1061774" y="71392"/>
          <a:ext cx="7015426" cy="669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p</a:t>
                      </a:r>
                      <a:r>
                        <a:rPr lang="en-US" sz="1400" i="1" dirty="0" err="1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yogenes</a:t>
                      </a:r>
                      <a:endParaRPr lang="en-US" sz="1400" i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Ljudi: šarlah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, erisipelas, gnojne upale grla, apscesi...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Ždrebad:</a:t>
                      </a:r>
                      <a:r>
                        <a:rPr lang="sr-Latn-RS" sz="1400" baseline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l</a:t>
                      </a:r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imfadenitis</a:t>
                      </a:r>
                      <a:endParaRPr lang="en-US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agalactiae</a:t>
                      </a:r>
                      <a:endParaRPr lang="en-US" sz="1400" i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Preživari: </a:t>
                      </a:r>
                      <a:r>
                        <a:rPr lang="sr-Latn-RS" sz="1400" b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mastitis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Neonatalne septikemije ljudi i pasa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</a:t>
                      </a:r>
                      <a:r>
                        <a:rPr lang="sr-Latn-RS" sz="1400" i="1" baseline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disgalactiae</a:t>
                      </a:r>
                      <a:endParaRPr lang="en-US" sz="1400" i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Preživari: </a:t>
                      </a:r>
                      <a:r>
                        <a:rPr lang="sr-Latn-RS" sz="1400" b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mastitis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r-Latn-RS" sz="1400" i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equisimilis</a:t>
                      </a:r>
                      <a:endParaRPr lang="sr-Latn-R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Konji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:</a:t>
                      </a:r>
                      <a:r>
                        <a:rPr lang="sr-Latn-RS" sz="140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apscesi, mastitis, endometritis</a:t>
                      </a:r>
                    </a:p>
                    <a:p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gnojne infekcije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drugih</a:t>
                      </a: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vrsta životinja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88"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equi</a:t>
                      </a:r>
                      <a:endParaRPr lang="en-US" sz="1400" i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Ždrebećak</a:t>
                      </a:r>
                      <a:endParaRPr lang="en-US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zooepidermicus </a:t>
                      </a:r>
                      <a:r>
                        <a:rPr lang="sr-Latn-RS" sz="1400" i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(S. equi </a:t>
                      </a:r>
                      <a:r>
                        <a:rPr lang="sr-Latn-RS" sz="1400" i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subsp. </a:t>
                      </a:r>
                      <a:r>
                        <a:rPr lang="sr-Latn-RS" sz="1400" i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zooepidermicus)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Konji: mastitis, abortus, sekundarne pneumonije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Krave: mastitis, metritis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Prasad: septikemija i artritis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Živina: septikemija i endokarditis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suis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sr-Latn-R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artritis, meningitis, pneumonija, septikemija prasadi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canis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Karnivore: infekcije kože, rana, genitalnog trakta, otitis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endParaRPr lang="en-US" sz="14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uberis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sr-Latn-RS" sz="1400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Krave: mastitis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464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sr-Latn-RS" sz="1400" i="1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S. pneumoniae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Ljudi: pneumonija</a:t>
                      </a:r>
                    </a:p>
                    <a:p>
                      <a:pPr>
                        <a:buFont typeface="Wingdings 2" pitchFamily="18" charset="2"/>
                        <a:buNone/>
                        <a:defRPr/>
                      </a:pPr>
                      <a:r>
                        <a:rPr lang="sr-Latn-RS" sz="1400" b="0" i="0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Životinje: retko</a:t>
                      </a:r>
                      <a:endParaRPr lang="en-US" sz="1400" b="0" i="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53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0696" r="31199" b="23528"/>
          <a:stretch/>
        </p:blipFill>
        <p:spPr>
          <a:xfrm>
            <a:off x="914400" y="685800"/>
            <a:ext cx="2819400" cy="2343150"/>
          </a:xfrm>
          <a:prstGeom prst="rect">
            <a:avLst/>
          </a:prstGeom>
        </p:spPr>
      </p:pic>
      <p:pic>
        <p:nvPicPr>
          <p:cNvPr id="4" name="Picture 2" descr="C:\Users\Isidora\Desktop\gnRoGePr25cJmR8ieM2S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3320"/>
            <a:ext cx="3152775" cy="2376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Isidora\Desktop\ABeta-Hemolysis-BAlpha-Hemolysis-CGamma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283820" cy="33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sidora\Desktop\camptest_cop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" b="100000" l="11350" r="8982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84465"/>
            <a:ext cx="4567146" cy="29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7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Isidora\Desktop\facialfold_grandjenette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4" y="1447800"/>
            <a:ext cx="6312267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6895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Intertrigo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8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ac_pyoderma_fig1-28636-ar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brown-dog-being-sleep-recovery-260nw-444946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031674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cki_dp_img0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6" y="0"/>
            <a:ext cx="43745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sidora\Desktop\canine_deep_pyoder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3352800"/>
            <a:ext cx="5105400" cy="37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9627" y="76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Duboka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piodermija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2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Isidora\Desktop\21_267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7589"/>
            <a:ext cx="4777220" cy="30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21_166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1-s2.0-S155750631400134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029328"/>
            <a:ext cx="4804930" cy="38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sidora\Desktop\ch791.fig1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4808248"/>
            <a:ext cx="310531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5210" y="3242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BOTRIOMIKOZA</a:t>
            </a:r>
          </a:p>
        </p:txBody>
      </p:sp>
    </p:spTree>
    <p:extLst>
      <p:ext uri="{BB962C8B-B14F-4D97-AF65-F5344CB8AC3E}">
        <p14:creationId xmlns:p14="http://schemas.microsoft.com/office/powerpoint/2010/main" val="207824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sidora\Desktop\a26f5acb7002f6001bf3946042f6e422991908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08" y="3276600"/>
            <a:ext cx="477289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sidora\Desktop\dog-ear-infection-he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73" y="787209"/>
            <a:ext cx="2635826" cy="24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8817" y="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Otitis </a:t>
            </a:r>
            <a:r>
              <a:rPr lang="en-US" sz="3200" dirty="0" err="1">
                <a:latin typeface="Comic Sans MS" pitchFamily="66" charset="0"/>
              </a:rPr>
              <a:t>externa</a:t>
            </a:r>
            <a:endParaRPr lang="sr-Latn-RS" sz="3200" dirty="0">
              <a:latin typeface="Comic Sans MS" pitchFamily="66" charset="0"/>
            </a:endParaRPr>
          </a:p>
          <a:p>
            <a:endParaRPr lang="sr-Latn-RS" sz="2000" dirty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  <p:pic>
        <p:nvPicPr>
          <p:cNvPr id="3074" name="Picture 2" descr="C:\Users\Isidora\Desktop\cleaning-your-dogs-ears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645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0346"/>
            <a:ext cx="5140036" cy="34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eeoe01_hig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410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A-Holstein-cow-with-Staphylococcus-aureus-peracute-mastitis-Cow-is-downer-due-to-sev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623455"/>
            <a:ext cx="8001000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10023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Comic Sans MS" pitchFamily="66" charset="0"/>
              </a:rPr>
              <a:t>MASTITIS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2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4" y="838200"/>
            <a:ext cx="4699000" cy="36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10" y="3708400"/>
            <a:ext cx="507139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chronic-exudative-epidermitis-pig-itgex902-cameron-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43"/>
            <a:ext cx="4445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exudative-epidermitis-piglets-itgex901-cameron-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314"/>
            <a:ext cx="444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14" y="-5137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latin typeface="Comic Sans MS" pitchFamily="66" charset="0"/>
              </a:rPr>
              <a:t>Eksudativni epidermitis – čađavost prasadi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6314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i="1" dirty="0">
                <a:latin typeface="Comic Sans MS" pitchFamily="66" charset="0"/>
              </a:rPr>
              <a:t>S. hy</a:t>
            </a:r>
            <a:r>
              <a:rPr lang="en-US" sz="2800" b="1" i="1" dirty="0">
                <a:latin typeface="Comic Sans MS" pitchFamily="66" charset="0"/>
              </a:rPr>
              <a:t>i</a:t>
            </a:r>
            <a:r>
              <a:rPr lang="sr-Latn-RS" sz="2800" b="1" i="1" dirty="0">
                <a:latin typeface="Comic Sans MS" pitchFamily="66" charset="0"/>
              </a:rPr>
              <a:t>cus</a:t>
            </a:r>
            <a:endParaRPr lang="en-US" sz="2800" b="1" i="1" dirty="0">
              <a:latin typeface="Comic Sans MS" pitchFamily="66" charset="0"/>
            </a:endParaRPr>
          </a:p>
        </p:txBody>
      </p:sp>
      <p:pic>
        <p:nvPicPr>
          <p:cNvPr id="7170" name="Picture 2" descr="C:\Users\Isidora\Desktop\joint-ill_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63" y="3067395"/>
            <a:ext cx="2408451" cy="17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0419" y="4332690"/>
            <a:ext cx="234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FF00"/>
                </a:solidFill>
                <a:latin typeface="Comic Sans MS" pitchFamily="66" charset="0"/>
              </a:rPr>
              <a:t>POLIARTRITI</a:t>
            </a:r>
            <a:r>
              <a:rPr lang="sr-Latn-RS" sz="2000" b="1" dirty="0">
                <a:solidFill>
                  <a:srgbClr val="FFFF00"/>
                </a:solidFill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19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968</Words>
  <Application>Microsoft Office PowerPoint</Application>
  <PresentationFormat>On-screen Show (4:3)</PresentationFormat>
  <Paragraphs>216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85</cp:revision>
  <dcterms:created xsi:type="dcterms:W3CDTF">2006-08-16T00:00:00Z</dcterms:created>
  <dcterms:modified xsi:type="dcterms:W3CDTF">2026-03-07T12:50:48Z</dcterms:modified>
</cp:coreProperties>
</file>