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8" r:id="rId2"/>
    <p:sldId id="281" r:id="rId3"/>
    <p:sldId id="280" r:id="rId4"/>
    <p:sldId id="260" r:id="rId5"/>
    <p:sldId id="259" r:id="rId6"/>
    <p:sldId id="272" r:id="rId7"/>
    <p:sldId id="261" r:id="rId8"/>
    <p:sldId id="262" r:id="rId9"/>
    <p:sldId id="263" r:id="rId10"/>
    <p:sldId id="270" r:id="rId11"/>
    <p:sldId id="266" r:id="rId12"/>
    <p:sldId id="267" r:id="rId13"/>
    <p:sldId id="268" r:id="rId14"/>
    <p:sldId id="269" r:id="rId15"/>
    <p:sldId id="274" r:id="rId16"/>
    <p:sldId id="276" r:id="rId17"/>
    <p:sldId id="282" r:id="rId18"/>
    <p:sldId id="283" r:id="rId19"/>
    <p:sldId id="284" r:id="rId20"/>
    <p:sldId id="285" r:id="rId21"/>
    <p:sldId id="292" r:id="rId22"/>
    <p:sldId id="286" r:id="rId23"/>
    <p:sldId id="287" r:id="rId24"/>
    <p:sldId id="288" r:id="rId25"/>
    <p:sldId id="289" r:id="rId26"/>
    <p:sldId id="290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DEE"/>
    <a:srgbClr val="0D0157"/>
    <a:srgbClr val="99FFCC"/>
    <a:srgbClr val="0A1C4E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 varScale="1">
        <p:scale>
          <a:sx n="78" d="100"/>
          <a:sy n="78" d="100"/>
        </p:scale>
        <p:origin x="161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AB975-5E0D-4742-8244-3850D6BC477E}" type="doc">
      <dgm:prSet loTypeId="urn:microsoft.com/office/officeart/2005/8/layout/pyramid2" loCatId="pyramid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43EBFC-A1DC-418E-8523-A993D7B831A4}">
      <dgm:prSet phldrT="[Text]" custT="1"/>
      <dgm:spPr>
        <a:solidFill>
          <a:srgbClr val="CCFFCC">
            <a:alpha val="89804"/>
          </a:srgbClr>
        </a:solidFill>
      </dgm:spPr>
      <dgm:t>
        <a:bodyPr/>
        <a:lstStyle/>
        <a:p>
          <a:r>
            <a:rPr lang="sr-Latn-CS" sz="1800" b="1" dirty="0">
              <a:latin typeface="+mn-lt"/>
            </a:rPr>
            <a:t>Prvi nivo</a:t>
          </a:r>
        </a:p>
        <a:p>
          <a:r>
            <a:rPr lang="sr-Latn-CS" sz="1800" b="1" dirty="0">
              <a:solidFill>
                <a:srgbClr val="00B050"/>
              </a:solidFill>
              <a:latin typeface="+mn-lt"/>
            </a:rPr>
            <a:t>Koža i sluznice</a:t>
          </a:r>
        </a:p>
        <a:p>
          <a:r>
            <a:rPr lang="sr-Latn-RS" sz="1800" b="1" dirty="0">
              <a:solidFill>
                <a:srgbClr val="00B050"/>
              </a:solidFill>
              <a:latin typeface="+mn-lt"/>
            </a:rPr>
            <a:t>Prirodni antimikrobni molekuli</a:t>
          </a:r>
        </a:p>
      </dgm:t>
    </dgm:pt>
    <dgm:pt modelId="{C2E48B8D-09E3-491C-9908-A4D005A1AD4A}" type="parTrans" cxnId="{2D477EE7-ABFE-4FCB-8646-C8DA102439A9}">
      <dgm:prSet/>
      <dgm:spPr/>
      <dgm:t>
        <a:bodyPr/>
        <a:lstStyle/>
        <a:p>
          <a:endParaRPr lang="en-US"/>
        </a:p>
      </dgm:t>
    </dgm:pt>
    <dgm:pt modelId="{EA35CB87-DECC-4B13-AC7D-A59C2F7B1AA4}" type="sibTrans" cxnId="{2D477EE7-ABFE-4FCB-8646-C8DA102439A9}">
      <dgm:prSet/>
      <dgm:spPr/>
      <dgm:t>
        <a:bodyPr/>
        <a:lstStyle/>
        <a:p>
          <a:endParaRPr lang="en-US"/>
        </a:p>
      </dgm:t>
    </dgm:pt>
    <dgm:pt modelId="{F4D9282C-B534-401E-AE97-ED533EC638C1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r-Latn-CS" sz="2000" b="1" dirty="0"/>
            <a:t>Treći nivo</a:t>
          </a:r>
        </a:p>
        <a:p>
          <a:r>
            <a:rPr lang="sr-Latn-RS" sz="2000" b="1" dirty="0">
              <a:solidFill>
                <a:srgbClr val="FF5050"/>
              </a:solidFill>
            </a:rPr>
            <a:t>Stečeni – specifični imunitet</a:t>
          </a:r>
          <a:endParaRPr lang="en-US" sz="2000" b="1" dirty="0">
            <a:solidFill>
              <a:srgbClr val="FF5050"/>
            </a:solidFill>
          </a:endParaRPr>
        </a:p>
        <a:p>
          <a:r>
            <a:rPr lang="sr-Latn-CS" sz="2000" b="1" dirty="0">
              <a:solidFill>
                <a:srgbClr val="FF5050"/>
              </a:solidFill>
            </a:rPr>
            <a:t>Antitela i senzibilisani T limfociti</a:t>
          </a:r>
          <a:endParaRPr lang="en-US" sz="2000" b="1" dirty="0">
            <a:solidFill>
              <a:srgbClr val="FF5050"/>
            </a:solidFill>
          </a:endParaRPr>
        </a:p>
      </dgm:t>
    </dgm:pt>
    <dgm:pt modelId="{961258E3-4295-437B-8784-12EAFF95CB00}" type="parTrans" cxnId="{6B886B63-E2E4-45FB-9416-61DAFC66EEFD}">
      <dgm:prSet/>
      <dgm:spPr/>
      <dgm:t>
        <a:bodyPr/>
        <a:lstStyle/>
        <a:p>
          <a:endParaRPr lang="en-US"/>
        </a:p>
      </dgm:t>
    </dgm:pt>
    <dgm:pt modelId="{9AC3AEC3-4F78-40A7-A473-4DAD00DE84F4}" type="sibTrans" cxnId="{6B886B63-E2E4-45FB-9416-61DAFC66EEFD}">
      <dgm:prSet/>
      <dgm:spPr/>
      <dgm:t>
        <a:bodyPr/>
        <a:lstStyle/>
        <a:p>
          <a:endParaRPr lang="en-US"/>
        </a:p>
      </dgm:t>
    </dgm:pt>
    <dgm:pt modelId="{FE275DF7-16C6-4293-8B3C-D67AAB29D3B5}">
      <dgm:prSet phldrT="[Text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sr-Latn-CS" sz="2000" b="1" dirty="0"/>
            <a:t>Drugi nivo</a:t>
          </a:r>
          <a:endParaRPr lang="sr-Latn-CS" sz="2000" b="1" dirty="0">
            <a:solidFill>
              <a:srgbClr val="FF7C80"/>
            </a:solidFill>
          </a:endParaRPr>
        </a:p>
        <a:p>
          <a:r>
            <a:rPr lang="sr-Latn-CS" sz="2000" b="1" dirty="0">
              <a:solidFill>
                <a:srgbClr val="00B050"/>
              </a:solidFill>
            </a:rPr>
            <a:t>Proteini plazme (komplement), makrofagi, neutrofili, NK ćelije</a:t>
          </a:r>
        </a:p>
      </dgm:t>
    </dgm:pt>
    <dgm:pt modelId="{DE798617-7B18-4E4D-BB53-D4E5FC93E5F7}" type="sibTrans" cxnId="{0C738531-3127-415E-B572-2F4B195D32F4}">
      <dgm:prSet/>
      <dgm:spPr/>
      <dgm:t>
        <a:bodyPr/>
        <a:lstStyle/>
        <a:p>
          <a:endParaRPr lang="en-US"/>
        </a:p>
      </dgm:t>
    </dgm:pt>
    <dgm:pt modelId="{5AEDD183-2456-412B-9904-2368C74A9158}" type="parTrans" cxnId="{0C738531-3127-415E-B572-2F4B195D32F4}">
      <dgm:prSet/>
      <dgm:spPr/>
      <dgm:t>
        <a:bodyPr/>
        <a:lstStyle/>
        <a:p>
          <a:endParaRPr lang="en-US"/>
        </a:p>
      </dgm:t>
    </dgm:pt>
    <dgm:pt modelId="{AE3F084F-A7AC-41B3-A029-F3C59B6BDF5C}" type="pres">
      <dgm:prSet presAssocID="{C77AB975-5E0D-4742-8244-3850D6BC477E}" presName="compositeShape" presStyleCnt="0">
        <dgm:presLayoutVars>
          <dgm:dir/>
          <dgm:resizeHandles/>
        </dgm:presLayoutVars>
      </dgm:prSet>
      <dgm:spPr/>
    </dgm:pt>
    <dgm:pt modelId="{F4920EAE-D2E1-4DEB-A8F6-37C8DA11F543}" type="pres">
      <dgm:prSet presAssocID="{C77AB975-5E0D-4742-8244-3850D6BC477E}" presName="pyramid" presStyleLbl="node1" presStyleIdx="0" presStyleCnt="1" custLinFactNeighborX="34688" custLinFactNeighborY="-3947"/>
      <dgm:spPr>
        <a:gradFill flip="none" rotWithShape="0">
          <a:gsLst>
            <a:gs pos="44000">
              <a:srgbClr val="00B050">
                <a:alpha val="78000"/>
              </a:srgbClr>
            </a:gs>
            <a:gs pos="0">
              <a:srgbClr val="92D050">
                <a:alpha val="64000"/>
              </a:srgbClr>
            </a:gs>
            <a:gs pos="89000">
              <a:schemeClr val="accent1">
                <a:lumMod val="75000"/>
                <a:alpha val="65000"/>
              </a:schemeClr>
            </a:gs>
            <a:gs pos="100000">
              <a:srgbClr val="C00000">
                <a:alpha val="72000"/>
              </a:srgbClr>
            </a:gs>
          </a:gsLst>
          <a:lin ang="5400000" scaled="1"/>
          <a:tileRect/>
        </a:gradFill>
      </dgm:spPr>
    </dgm:pt>
    <dgm:pt modelId="{36830C2F-CE01-4441-B050-C6377D88387D}" type="pres">
      <dgm:prSet presAssocID="{C77AB975-5E0D-4742-8244-3850D6BC477E}" presName="theList" presStyleCnt="0"/>
      <dgm:spPr/>
    </dgm:pt>
    <dgm:pt modelId="{360672C9-7850-46D9-A3D4-E6E1323D5F6F}" type="pres">
      <dgm:prSet presAssocID="{DD43EBFC-A1DC-418E-8523-A993D7B831A4}" presName="aNode" presStyleLbl="fgAcc1" presStyleIdx="0" presStyleCnt="3" custScaleX="118775" custScaleY="142420" custLinFactY="6690" custLinFactNeighborX="-97166" custLinFactNeighborY="100000">
        <dgm:presLayoutVars>
          <dgm:bulletEnabled val="1"/>
        </dgm:presLayoutVars>
      </dgm:prSet>
      <dgm:spPr/>
    </dgm:pt>
    <dgm:pt modelId="{C8AFF37D-1CDC-415E-BF91-52F663C0B067}" type="pres">
      <dgm:prSet presAssocID="{DD43EBFC-A1DC-418E-8523-A993D7B831A4}" presName="aSpace" presStyleCnt="0"/>
      <dgm:spPr/>
    </dgm:pt>
    <dgm:pt modelId="{DE19D56E-0D92-4533-907F-F587BB91D033}" type="pres">
      <dgm:prSet presAssocID="{FE275DF7-16C6-4293-8B3C-D67AAB29D3B5}" presName="aNode" presStyleLbl="fgAcc1" presStyleIdx="1" presStyleCnt="3" custScaleX="122874" custScaleY="155461" custLinFactY="20392" custLinFactNeighborX="-93092" custLinFactNeighborY="100000">
        <dgm:presLayoutVars>
          <dgm:bulletEnabled val="1"/>
        </dgm:presLayoutVars>
      </dgm:prSet>
      <dgm:spPr/>
    </dgm:pt>
    <dgm:pt modelId="{D5E74923-8DE9-4C58-A24F-FE2488ED3A13}" type="pres">
      <dgm:prSet presAssocID="{FE275DF7-16C6-4293-8B3C-D67AAB29D3B5}" presName="aSpace" presStyleCnt="0"/>
      <dgm:spPr/>
    </dgm:pt>
    <dgm:pt modelId="{033B306F-6969-4A03-B8CA-C376C6130AA4}" type="pres">
      <dgm:prSet presAssocID="{F4D9282C-B534-401E-AE97-ED533EC638C1}" presName="aNode" presStyleLbl="fgAcc1" presStyleIdx="2" presStyleCnt="3" custScaleX="121559" custScaleY="152658" custLinFactY="21053" custLinFactNeighborX="-93421" custLinFactNeighborY="100000">
        <dgm:presLayoutVars>
          <dgm:bulletEnabled val="1"/>
        </dgm:presLayoutVars>
      </dgm:prSet>
      <dgm:spPr/>
    </dgm:pt>
    <dgm:pt modelId="{914E6931-E228-404B-A543-DFB3BD33618D}" type="pres">
      <dgm:prSet presAssocID="{F4D9282C-B534-401E-AE97-ED533EC638C1}" presName="aSpace" presStyleCnt="0"/>
      <dgm:spPr/>
    </dgm:pt>
  </dgm:ptLst>
  <dgm:cxnLst>
    <dgm:cxn modelId="{0C738531-3127-415E-B572-2F4B195D32F4}" srcId="{C77AB975-5E0D-4742-8244-3850D6BC477E}" destId="{FE275DF7-16C6-4293-8B3C-D67AAB29D3B5}" srcOrd="1" destOrd="0" parTransId="{5AEDD183-2456-412B-9904-2368C74A9158}" sibTransId="{DE798617-7B18-4E4D-BB53-D4E5FC93E5F7}"/>
    <dgm:cxn modelId="{6B886B63-E2E4-45FB-9416-61DAFC66EEFD}" srcId="{C77AB975-5E0D-4742-8244-3850D6BC477E}" destId="{F4D9282C-B534-401E-AE97-ED533EC638C1}" srcOrd="2" destOrd="0" parTransId="{961258E3-4295-437B-8784-12EAFF95CB00}" sibTransId="{9AC3AEC3-4F78-40A7-A473-4DAD00DE84F4}"/>
    <dgm:cxn modelId="{9E755E7F-620D-49D2-9D3A-C434CC6BE3EB}" type="presOf" srcId="{DD43EBFC-A1DC-418E-8523-A993D7B831A4}" destId="{360672C9-7850-46D9-A3D4-E6E1323D5F6F}" srcOrd="0" destOrd="0" presId="urn:microsoft.com/office/officeart/2005/8/layout/pyramid2"/>
    <dgm:cxn modelId="{99F31298-2B62-484F-A964-1EB656BB515D}" type="presOf" srcId="{F4D9282C-B534-401E-AE97-ED533EC638C1}" destId="{033B306F-6969-4A03-B8CA-C376C6130AA4}" srcOrd="0" destOrd="0" presId="urn:microsoft.com/office/officeart/2005/8/layout/pyramid2"/>
    <dgm:cxn modelId="{F07B94D8-1417-433B-BA02-A75C1BACDE64}" type="presOf" srcId="{C77AB975-5E0D-4742-8244-3850D6BC477E}" destId="{AE3F084F-A7AC-41B3-A029-F3C59B6BDF5C}" srcOrd="0" destOrd="0" presId="urn:microsoft.com/office/officeart/2005/8/layout/pyramid2"/>
    <dgm:cxn modelId="{2D477EE7-ABFE-4FCB-8646-C8DA102439A9}" srcId="{C77AB975-5E0D-4742-8244-3850D6BC477E}" destId="{DD43EBFC-A1DC-418E-8523-A993D7B831A4}" srcOrd="0" destOrd="0" parTransId="{C2E48B8D-09E3-491C-9908-A4D005A1AD4A}" sibTransId="{EA35CB87-DECC-4B13-AC7D-A59C2F7B1AA4}"/>
    <dgm:cxn modelId="{A3541DFB-EE43-4A20-87C0-018226253CD0}" type="presOf" srcId="{FE275DF7-16C6-4293-8B3C-D67AAB29D3B5}" destId="{DE19D56E-0D92-4533-907F-F587BB91D033}" srcOrd="0" destOrd="0" presId="urn:microsoft.com/office/officeart/2005/8/layout/pyramid2"/>
    <dgm:cxn modelId="{3E704B8A-AF14-4BBC-9E1C-7AC6BDE0BEDC}" type="presParOf" srcId="{AE3F084F-A7AC-41B3-A029-F3C59B6BDF5C}" destId="{F4920EAE-D2E1-4DEB-A8F6-37C8DA11F543}" srcOrd="0" destOrd="0" presId="urn:microsoft.com/office/officeart/2005/8/layout/pyramid2"/>
    <dgm:cxn modelId="{3F9EA14E-5243-414D-BA27-1564041C1D68}" type="presParOf" srcId="{AE3F084F-A7AC-41B3-A029-F3C59B6BDF5C}" destId="{36830C2F-CE01-4441-B050-C6377D88387D}" srcOrd="1" destOrd="0" presId="urn:microsoft.com/office/officeart/2005/8/layout/pyramid2"/>
    <dgm:cxn modelId="{F9EDE9E8-CBB4-4D7C-A9BE-0C1F20EC2B56}" type="presParOf" srcId="{36830C2F-CE01-4441-B050-C6377D88387D}" destId="{360672C9-7850-46D9-A3D4-E6E1323D5F6F}" srcOrd="0" destOrd="0" presId="urn:microsoft.com/office/officeart/2005/8/layout/pyramid2"/>
    <dgm:cxn modelId="{FBA2973A-9B3E-4BEC-ADA3-0D62000E8FB0}" type="presParOf" srcId="{36830C2F-CE01-4441-B050-C6377D88387D}" destId="{C8AFF37D-1CDC-415E-BF91-52F663C0B067}" srcOrd="1" destOrd="0" presId="urn:microsoft.com/office/officeart/2005/8/layout/pyramid2"/>
    <dgm:cxn modelId="{C9E2DEB9-38D8-469E-92BC-B0A9DD9F020B}" type="presParOf" srcId="{36830C2F-CE01-4441-B050-C6377D88387D}" destId="{DE19D56E-0D92-4533-907F-F587BB91D033}" srcOrd="2" destOrd="0" presId="urn:microsoft.com/office/officeart/2005/8/layout/pyramid2"/>
    <dgm:cxn modelId="{E883ACC4-301C-4776-9834-F4F4E3F4D07F}" type="presParOf" srcId="{36830C2F-CE01-4441-B050-C6377D88387D}" destId="{D5E74923-8DE9-4C58-A24F-FE2488ED3A13}" srcOrd="3" destOrd="0" presId="urn:microsoft.com/office/officeart/2005/8/layout/pyramid2"/>
    <dgm:cxn modelId="{A0C201F6-8300-458F-93EF-AD0414B9A8DB}" type="presParOf" srcId="{36830C2F-CE01-4441-B050-C6377D88387D}" destId="{033B306F-6969-4A03-B8CA-C376C6130AA4}" srcOrd="4" destOrd="0" presId="urn:microsoft.com/office/officeart/2005/8/layout/pyramid2"/>
    <dgm:cxn modelId="{DC09CF9E-6571-44FA-967A-9C34D271D708}" type="presParOf" srcId="{36830C2F-CE01-4441-B050-C6377D88387D}" destId="{914E6931-E228-404B-A543-DFB3BD33618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20EAE-D2E1-4DEB-A8F6-37C8DA11F543}">
      <dsp:nvSpPr>
        <dsp:cNvPr id="0" name=""/>
        <dsp:cNvSpPr/>
      </dsp:nvSpPr>
      <dsp:spPr>
        <a:xfrm>
          <a:off x="3035651" y="0"/>
          <a:ext cx="5791200" cy="5791200"/>
        </a:xfrm>
        <a:prstGeom prst="triangle">
          <a:avLst/>
        </a:prstGeom>
        <a:gradFill flip="none" rotWithShape="0">
          <a:gsLst>
            <a:gs pos="44000">
              <a:srgbClr val="00B050">
                <a:alpha val="78000"/>
              </a:srgbClr>
            </a:gs>
            <a:gs pos="0">
              <a:srgbClr val="92D050">
                <a:alpha val="64000"/>
              </a:srgbClr>
            </a:gs>
            <a:gs pos="89000">
              <a:schemeClr val="accent1">
                <a:lumMod val="75000"/>
                <a:alpha val="65000"/>
              </a:schemeClr>
            </a:gs>
            <a:gs pos="100000">
              <a:srgbClr val="C00000">
                <a:alpha val="72000"/>
              </a:srgbClr>
            </a:gs>
          </a:gsLst>
          <a:lin ang="5400000" scaled="1"/>
          <a:tileRect/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0672C9-7850-46D9-A3D4-E6E1323D5F6F}">
      <dsp:nvSpPr>
        <dsp:cNvPr id="0" name=""/>
        <dsp:cNvSpPr/>
      </dsp:nvSpPr>
      <dsp:spPr>
        <a:xfrm>
          <a:off x="0" y="761995"/>
          <a:ext cx="4471023" cy="1351548"/>
        </a:xfrm>
        <a:prstGeom prst="roundRect">
          <a:avLst/>
        </a:prstGeom>
        <a:solidFill>
          <a:srgbClr val="CCFFCC">
            <a:alpha val="89804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800" b="1" kern="1200" dirty="0">
              <a:latin typeface="+mn-lt"/>
            </a:rPr>
            <a:t>Prvi nivo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800" b="1" kern="1200" dirty="0">
              <a:solidFill>
                <a:srgbClr val="00B050"/>
              </a:solidFill>
              <a:latin typeface="+mn-lt"/>
            </a:rPr>
            <a:t>Koža i sluznice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dirty="0">
              <a:solidFill>
                <a:srgbClr val="00B050"/>
              </a:solidFill>
              <a:latin typeface="+mn-lt"/>
            </a:rPr>
            <a:t>Prirodni antimikrobni molekuli</a:t>
          </a:r>
        </a:p>
      </dsp:txBody>
      <dsp:txXfrm>
        <a:off x="65977" y="827972"/>
        <a:ext cx="4339069" cy="1219594"/>
      </dsp:txXfrm>
    </dsp:sp>
    <dsp:sp modelId="{DE19D56E-0D92-4533-907F-F587BB91D033}">
      <dsp:nvSpPr>
        <dsp:cNvPr id="0" name=""/>
        <dsp:cNvSpPr/>
      </dsp:nvSpPr>
      <dsp:spPr>
        <a:xfrm>
          <a:off x="0" y="2362197"/>
          <a:ext cx="4625321" cy="1475305"/>
        </a:xfrm>
        <a:prstGeom prst="roundRect">
          <a:avLst/>
        </a:prstGeom>
        <a:solidFill>
          <a:srgbClr val="99FFCC">
            <a:alpha val="89804"/>
          </a:srgbClr>
        </a:solidFill>
        <a:ln w="12700" cap="flat" cmpd="sng" algn="ctr">
          <a:solidFill>
            <a:schemeClr val="accent5">
              <a:hueOff val="-138764"/>
              <a:satOff val="-13263"/>
              <a:lumOff val="-13334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2000" b="1" kern="1200" dirty="0"/>
            <a:t>Drugi nivo</a:t>
          </a:r>
          <a:endParaRPr lang="sr-Latn-CS" sz="2000" b="1" kern="1200" dirty="0">
            <a:solidFill>
              <a:srgbClr val="FF7C8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2000" b="1" kern="1200" dirty="0">
              <a:solidFill>
                <a:srgbClr val="00B050"/>
              </a:solidFill>
            </a:rPr>
            <a:t>Proteini plazme (komplement), makrofagi, neutrofili, NK ćelije</a:t>
          </a:r>
        </a:p>
      </dsp:txBody>
      <dsp:txXfrm>
        <a:off x="72018" y="2434215"/>
        <a:ext cx="4481285" cy="1331269"/>
      </dsp:txXfrm>
    </dsp:sp>
    <dsp:sp modelId="{033B306F-6969-4A03-B8CA-C376C6130AA4}">
      <dsp:nvSpPr>
        <dsp:cNvPr id="0" name=""/>
        <dsp:cNvSpPr/>
      </dsp:nvSpPr>
      <dsp:spPr>
        <a:xfrm>
          <a:off x="1" y="3962399"/>
          <a:ext cx="4575821" cy="1448705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-277527"/>
              <a:satOff val="-26527"/>
              <a:lumOff val="-26668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2000" b="1" kern="1200" dirty="0"/>
            <a:t>Treći nivo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rgbClr val="FF5050"/>
              </a:solidFill>
            </a:rPr>
            <a:t>Stečeni – specifični imunitet</a:t>
          </a:r>
          <a:endParaRPr lang="en-US" sz="2000" b="1" kern="1200" dirty="0">
            <a:solidFill>
              <a:srgbClr val="FF505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2000" b="1" kern="1200" dirty="0">
              <a:solidFill>
                <a:srgbClr val="FF5050"/>
              </a:solidFill>
            </a:rPr>
            <a:t>Antitela i senzibilisani T limfociti</a:t>
          </a:r>
          <a:endParaRPr lang="en-US" sz="2000" b="1" kern="1200" dirty="0">
            <a:solidFill>
              <a:srgbClr val="FF5050"/>
            </a:solidFill>
          </a:endParaRPr>
        </a:p>
      </dsp:txBody>
      <dsp:txXfrm>
        <a:off x="70721" y="4033119"/>
        <a:ext cx="4434381" cy="1307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A8318-0CA2-4F92-9F8D-6A006F02956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4B3D0-8D69-4671-B000-CF88722B3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6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70A273-83AF-478F-9654-4CC7DFE1BF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9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6E00BC-4409-4023-BF56-1C8779B552A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62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4B3D0-8D69-4671-B000-CF88722B35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4B3D0-8D69-4671-B000-CF88722B35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1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47BB121-D971-406F-AD6F-680C6FB57445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98A9FE-2F01-420C-85DF-A59CC52E01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B121-D971-406F-AD6F-680C6FB57445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A9FE-2F01-420C-85DF-A59CC52E0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B121-D971-406F-AD6F-680C6FB57445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A9FE-2F01-420C-85DF-A59CC52E0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E2A89-2CBD-4158-BF71-70308A8D6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87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7BB121-D971-406F-AD6F-680C6FB57445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98A9FE-2F01-420C-85DF-A59CC52E01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47BB121-D971-406F-AD6F-680C6FB57445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98A9FE-2F01-420C-85DF-A59CC52E01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B121-D971-406F-AD6F-680C6FB57445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A9FE-2F01-420C-85DF-A59CC52E01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B121-D971-406F-AD6F-680C6FB57445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A9FE-2F01-420C-85DF-A59CC52E01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7BB121-D971-406F-AD6F-680C6FB57445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8A9FE-2F01-420C-85DF-A59CC52E01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B121-D971-406F-AD6F-680C6FB57445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A9FE-2F01-420C-85DF-A59CC52E01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7BB121-D971-406F-AD6F-680C6FB57445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98A9FE-2F01-420C-85DF-A59CC52E01F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7BB121-D971-406F-AD6F-680C6FB57445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8A9FE-2F01-420C-85DF-A59CC52E01F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7BB121-D971-406F-AD6F-680C6FB57445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98A9FE-2F01-420C-85DF-A59CC52E01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sidora\Desktop\immunology_cover_by_nihamk16-d5qmb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9" y="0"/>
            <a:ext cx="914400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sidora\Desktop\3019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62200" y="3009900"/>
            <a:ext cx="41148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3120479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dirty="0">
                <a:latin typeface="Candara" pitchFamily="34" charset="0"/>
              </a:rPr>
              <a:t>IMUNOLOGIJA</a:t>
            </a:r>
            <a:endParaRPr lang="en-US" sz="4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2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ow do macrophages work to kill bacteria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63139" r="71733" b="21822"/>
          <a:stretch/>
        </p:blipFill>
        <p:spPr bwMode="auto">
          <a:xfrm rot="2072351">
            <a:off x="1510002" y="360412"/>
            <a:ext cx="762000" cy="57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0"/>
            <a:ext cx="5334000" cy="1143000"/>
          </a:xfrm>
        </p:spPr>
        <p:txBody>
          <a:bodyPr>
            <a:normAutofit/>
          </a:bodyPr>
          <a:lstStyle/>
          <a:p>
            <a:r>
              <a:rPr lang="sr-Latn-RS" sz="3200" b="1" dirty="0">
                <a:solidFill>
                  <a:srgbClr val="0070C0"/>
                </a:solidFill>
              </a:rPr>
              <a:t>Funkcija makrofaga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265535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/>
              <a:t>IL-1, IL-6, TNF</a:t>
            </a:r>
            <a:r>
              <a:rPr lang="el-GR" sz="2400" b="1" dirty="0"/>
              <a:t>α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2971800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/>
              <a:t>Obrada Ag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37614" y="4307694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/>
              <a:t>Predaja Ag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731" y="1527761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/>
              <a:t>Citotoksičnost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842" y="3925245"/>
            <a:ext cx="2335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/>
              <a:t>Opsonizacija </a:t>
            </a:r>
          </a:p>
          <a:p>
            <a:pPr algn="ctr"/>
            <a:r>
              <a:rPr lang="sr-Latn-RS" sz="2400" b="1" dirty="0"/>
              <a:t>(fagocitoza)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80019" y="4758473"/>
            <a:ext cx="4583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400" b="1" dirty="0"/>
              <a:t>Sinteza komponenti</a:t>
            </a:r>
          </a:p>
          <a:p>
            <a:pPr algn="ctr"/>
            <a:r>
              <a:rPr lang="sr-Latn-RS" sz="2400" b="1" dirty="0"/>
              <a:t> komplementa i interferona</a:t>
            </a:r>
            <a:endParaRPr lang="en-US" sz="2400" b="1" dirty="0"/>
          </a:p>
        </p:txBody>
      </p:sp>
      <p:sp>
        <p:nvSpPr>
          <p:cNvPr id="10" name="Right Arrow 9"/>
          <p:cNvSpPr/>
          <p:nvPr/>
        </p:nvSpPr>
        <p:spPr>
          <a:xfrm rot="18094837">
            <a:off x="5264131" y="2050197"/>
            <a:ext cx="990600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767107">
            <a:off x="1687680" y="2223174"/>
            <a:ext cx="990600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ight Arrow 11"/>
          <p:cNvSpPr/>
          <p:nvPr/>
        </p:nvSpPr>
        <p:spPr>
          <a:xfrm rot="8728678">
            <a:off x="1161864" y="3519343"/>
            <a:ext cx="990600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3446270" y="3971208"/>
            <a:ext cx="990600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543696">
            <a:off x="5662402" y="3820762"/>
            <a:ext cx="990600" cy="41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ow do macrophages work to kill bacteria?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6" y="-217665"/>
            <a:ext cx="5784659" cy="24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2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opsonizac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9174403" cy="611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macrophage-destroying-bacteria-3d-illustration-260nw-4345665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3" b="8830"/>
          <a:stretch/>
        </p:blipFill>
        <p:spPr bwMode="auto">
          <a:xfrm>
            <a:off x="6191717" y="0"/>
            <a:ext cx="2982686" cy="24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513D682-A7FD-454E-43B9-14ADC42D8BBF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7467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>
                <a:solidFill>
                  <a:srgbClr val="575F6D"/>
                </a:solidFill>
              </a:rPr>
              <a:t>FAGOCITOZA</a:t>
            </a:r>
            <a:br>
              <a:rPr lang="sr-Latn-RS" b="1">
                <a:solidFill>
                  <a:srgbClr val="575F6D"/>
                </a:solidFill>
              </a:rPr>
            </a:b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1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575F6D"/>
                </a:solidFill>
              </a:rPr>
              <a:t>FAGOCITOZA</a:t>
            </a:r>
            <a:br>
              <a:rPr lang="sr-Latn-RS" b="1" dirty="0">
                <a:solidFill>
                  <a:srgbClr val="575F6D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6324600" cy="4873752"/>
          </a:xfrm>
        </p:spPr>
        <p:txBody>
          <a:bodyPr>
            <a:normAutofit fontScale="92500" lnSpcReduction="20000"/>
          </a:bodyPr>
          <a:lstStyle/>
          <a:p>
            <a:pPr marL="457200" lvl="1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sr-Latn-RS" sz="2400" b="1" dirty="0"/>
              <a:t>Hemotaksija (privlačenje) – 1. faza fagocitoze</a:t>
            </a:r>
          </a:p>
          <a:p>
            <a:pPr algn="just"/>
            <a:r>
              <a:rPr lang="sr-Latn-RS" dirty="0"/>
              <a:t>Fagocitne ćelije normalno cirkulišu u organizmu putem krvotoka. U slučaju invazije bakterija i oštećenja tkiva oslobađaju se različiti molekuli (IL-1, TNF-α, hemokini). Ova jedinjenja stimulišu endotelne ćelije krvnih sudova da ispolje na površini posebne adhezivne proteine </a:t>
            </a:r>
            <a:r>
              <a:rPr lang="sr-Latn-RS" dirty="0">
                <a:solidFill>
                  <a:srgbClr val="00B050"/>
                </a:solidFill>
              </a:rPr>
              <a:t>selektine i integrine </a:t>
            </a:r>
            <a:r>
              <a:rPr lang="sr-Latn-RS" dirty="0"/>
              <a:t>koji privlače fagocitne ćelije. Tada dolazi do hemotaksije - </a:t>
            </a:r>
            <a:r>
              <a:rPr lang="sr-Latn-RS" b="1" dirty="0">
                <a:solidFill>
                  <a:srgbClr val="FF0000"/>
                </a:solidFill>
              </a:rPr>
              <a:t>migracije fagocitnih ćelija iz krvi u oštećeno tkivo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dirty="0"/>
              <a:t>i njihovog grupisanja na mestu infekcije. </a:t>
            </a:r>
            <a:endParaRPr lang="en-US" sz="3200" dirty="0"/>
          </a:p>
          <a:p>
            <a:pPr algn="just"/>
            <a:r>
              <a:rPr lang="sr-Latn-RS" dirty="0"/>
              <a:t>	Kada se fagocitne ćelije nađu u blizini mikroorganizama dolazi do njihovog vezivanja. </a:t>
            </a:r>
            <a:endParaRPr lang="en-US" dirty="0"/>
          </a:p>
        </p:txBody>
      </p:sp>
      <p:pic>
        <p:nvPicPr>
          <p:cNvPr id="6146" name="Picture 2" descr="E:\111Andrea fax\111_Fax Posao\111Katedra\Praktikum\SLIKE I SEME i TEXT ANDREA FINAL\9. VEZBA\Fagocitoza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6" r="75276"/>
          <a:stretch/>
        </p:blipFill>
        <p:spPr bwMode="auto">
          <a:xfrm>
            <a:off x="5867400" y="1977054"/>
            <a:ext cx="3066366" cy="35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9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111Andrea fax\111_Fax Posao\111Katedra\Praktikum\SLIKE I SEME i TEXT ANDREA FINAL\9. VEZBA\Fagocitoza-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1" r="24439"/>
          <a:stretch/>
        </p:blipFill>
        <p:spPr bwMode="auto">
          <a:xfrm>
            <a:off x="2721847" y="3696751"/>
            <a:ext cx="3069354" cy="35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111Andrea fax\111_Fax Posao\111Katedra\Praktikum\SLIKE I SEME i TEXT ANDREA FINAL\9. VEZBA\Fagocitoza-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r="47439" b="17236"/>
          <a:stretch/>
        </p:blipFill>
        <p:spPr bwMode="auto">
          <a:xfrm>
            <a:off x="4645781" y="609600"/>
            <a:ext cx="3433052" cy="30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74634" y="141535"/>
            <a:ext cx="8068733" cy="4873752"/>
          </a:xfrm>
        </p:spPr>
        <p:txBody>
          <a:bodyPr/>
          <a:lstStyle/>
          <a:p>
            <a:pPr marL="457200" lvl="1" indent="-457200">
              <a:spcBef>
                <a:spcPts val="600"/>
              </a:spcBef>
              <a:buSzPct val="100000"/>
              <a:buFont typeface="+mj-lt"/>
              <a:buAutoNum type="arabicPeriod" startAt="2"/>
            </a:pPr>
            <a:r>
              <a:rPr lang="sr-Latn-RS" sz="2400" b="1" dirty="0"/>
              <a:t>Adherencija (prihvatanje) – 2. faza fagocitoze</a:t>
            </a:r>
          </a:p>
          <a:p>
            <a:pPr marL="0" lvl="1" indent="0">
              <a:spcBef>
                <a:spcPts val="600"/>
              </a:spcBef>
              <a:buSzPct val="100000"/>
              <a:buNone/>
            </a:pPr>
            <a:r>
              <a:rPr lang="sr-Latn-RS" sz="2400" dirty="0"/>
              <a:t> </a:t>
            </a:r>
          </a:p>
          <a:p>
            <a:pPr marL="0" lvl="1" indent="0">
              <a:spcBef>
                <a:spcPts val="600"/>
              </a:spcBef>
              <a:buSzPct val="100000"/>
              <a:buNone/>
            </a:pPr>
            <a:endParaRPr lang="sr-Latn-RS" sz="2400" b="1" dirty="0"/>
          </a:p>
          <a:p>
            <a:endParaRPr lang="en-US" dirty="0"/>
          </a:p>
        </p:txBody>
      </p:sp>
      <p:pic>
        <p:nvPicPr>
          <p:cNvPr id="7" name="Picture 2" descr="E:\111Andrea fax\111_Fax Posao\111Katedra\Praktikum\SLIKE I SEME i TEXT ANDREA FINAL\9. VEZBA\Fagocitoza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6" t="4870" r="75276" b="25601"/>
          <a:stretch/>
        </p:blipFill>
        <p:spPr bwMode="auto">
          <a:xfrm>
            <a:off x="762000" y="791357"/>
            <a:ext cx="2463234" cy="24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422035" y="2650966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2322805"/>
            <a:ext cx="381000" cy="255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E:\111Andrea fax\111_Fax Posao\111Katedra\Praktikum\SLIKE I SEME i TEXT ANDREA FINAL\9. VEZBA\urodjeni vs steceni-0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62" t="11604" b="74051"/>
          <a:stretch/>
        </p:blipFill>
        <p:spPr bwMode="auto">
          <a:xfrm rot="3382403">
            <a:off x="2983737" y="2069452"/>
            <a:ext cx="539276" cy="7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111Andrea fax\111_Fax Posao\111Katedra\Praktikum\SLIKE I SEME i TEXT ANDREA FINAL\9. VEZBA\Fagocitoza-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2378" r="80228" b="79935"/>
          <a:stretch/>
        </p:blipFill>
        <p:spPr bwMode="auto">
          <a:xfrm rot="5100252">
            <a:off x="3181416" y="2115029"/>
            <a:ext cx="623521" cy="6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111Andrea fax\111_Fax Posao\111Katedra\Praktikum\SLIKE I SEME i TEXT ANDREA FINAL\9. VEZBA\Fagocitoza-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12378" r="80228" b="79935"/>
          <a:stretch/>
        </p:blipFill>
        <p:spPr bwMode="auto">
          <a:xfrm rot="1412237">
            <a:off x="1177073" y="2976503"/>
            <a:ext cx="623521" cy="6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111Andrea fax\111_Fax Posao\111Katedra\Praktikum\SLIKE I SEME i TEXT ANDREA FINAL\9. VEZBA\urodjeni vs steceni-0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62" t="11604" b="74051"/>
          <a:stretch/>
        </p:blipFill>
        <p:spPr bwMode="auto">
          <a:xfrm rot="10064796">
            <a:off x="1291878" y="2809186"/>
            <a:ext cx="539276" cy="7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933803" y="2512360"/>
            <a:ext cx="431435" cy="3737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4634" y="214302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/>
              <a:t>Ag-At-K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188473" y="1639706"/>
            <a:ext cx="134740" cy="503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4679" y="1015930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b="1" dirty="0"/>
              <a:t>Ag-At</a:t>
            </a:r>
          </a:p>
          <a:p>
            <a:pPr algn="ctr"/>
            <a:r>
              <a:rPr lang="sr-Latn-RS" b="1" dirty="0"/>
              <a:t>Rc za Fc</a:t>
            </a:r>
            <a:endParaRPr lang="en-US" b="1" dirty="0"/>
          </a:p>
        </p:txBody>
      </p:sp>
      <p:sp>
        <p:nvSpPr>
          <p:cNvPr id="18" name="Right Arrow 17"/>
          <p:cNvSpPr/>
          <p:nvPr/>
        </p:nvSpPr>
        <p:spPr>
          <a:xfrm>
            <a:off x="4038600" y="2322805"/>
            <a:ext cx="874025" cy="328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69264" y="3358197"/>
            <a:ext cx="1558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dirty="0"/>
              <a:t>Opsonizacija</a:t>
            </a:r>
            <a:endParaRPr lang="en-US" sz="1600" b="1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74634" y="3611599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600"/>
              </a:spcBef>
              <a:buSzPct val="100000"/>
              <a:buFont typeface="+mj-lt"/>
              <a:buAutoNum type="arabicPeriod" startAt="3"/>
            </a:pPr>
            <a:r>
              <a:rPr lang="sr-Latn-RS" sz="2400" b="1" dirty="0"/>
              <a:t>Uvlačenje (inkorporacija Ag)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3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111Andrea fax\111_Fax Posao\111Katedra\Praktikum\SLIKE I SEME i TEXT ANDREA FINAL\9. VEZBA\Fagocitoza-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2"/>
          <a:stretch/>
        </p:blipFill>
        <p:spPr bwMode="auto">
          <a:xfrm>
            <a:off x="381000" y="377775"/>
            <a:ext cx="2641076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7467600" cy="4873752"/>
          </a:xfrm>
        </p:spPr>
        <p:txBody>
          <a:bodyPr/>
          <a:lstStyle/>
          <a:p>
            <a:pPr marL="457200" lvl="1" indent="-457200">
              <a:spcBef>
                <a:spcPts val="600"/>
              </a:spcBef>
              <a:buSzPct val="100000"/>
              <a:buFont typeface="+mj-lt"/>
              <a:buAutoNum type="arabicPeriod" startAt="4"/>
            </a:pPr>
            <a:r>
              <a:rPr lang="sr-Latn-RS" sz="2400" b="1" dirty="0"/>
              <a:t>Razgradnja</a:t>
            </a:r>
          </a:p>
          <a:p>
            <a:endParaRPr lang="en-US" dirty="0"/>
          </a:p>
        </p:txBody>
      </p:sp>
      <p:pic>
        <p:nvPicPr>
          <p:cNvPr id="7170" name="Picture 2" descr="E:\111Andrea fax\111_Fax Posao\111Katedra\Praktikum\SLIKE I SEME i TEXT ANDREA FINAL\slike prakt iymena\Šema 30. Faze fagocitoze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3" b="27067"/>
          <a:stretch/>
        </p:blipFill>
        <p:spPr bwMode="auto">
          <a:xfrm>
            <a:off x="4520184" y="609600"/>
            <a:ext cx="2481072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66800" y="1517904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66800" y="18288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81200" y="18288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917569" y="1306665"/>
            <a:ext cx="749431" cy="186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091494" y="1949196"/>
            <a:ext cx="749430" cy="4892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1121676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Fagozom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6208" y="2373868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Lizozom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562600" y="1517904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673852" y="838200"/>
            <a:ext cx="533400" cy="6415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3366837" y="1949196"/>
            <a:ext cx="874025" cy="328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53680" y="468868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Fagolizozom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51600" y="780005"/>
            <a:ext cx="2459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U fagolizozomu počinje digestija, odnosno razgradnja fagocitovanog Ag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638800" y="1752600"/>
            <a:ext cx="16764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8000" y="27432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Obrada Ag</a:t>
            </a:r>
            <a:endParaRPr lang="en-US" dirty="0"/>
          </a:p>
        </p:txBody>
      </p:sp>
      <p:pic>
        <p:nvPicPr>
          <p:cNvPr id="7172" name="Picture 4" descr="Information processing during phagocytosis | Nature Reviews Immunolog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0" t="37456" b="7455"/>
          <a:stretch/>
        </p:blipFill>
        <p:spPr bwMode="auto">
          <a:xfrm>
            <a:off x="4002290" y="3505200"/>
            <a:ext cx="3011666" cy="325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rved Left Arrow 30"/>
          <p:cNvSpPr/>
          <p:nvPr/>
        </p:nvSpPr>
        <p:spPr>
          <a:xfrm>
            <a:off x="7277100" y="3288792"/>
            <a:ext cx="533400" cy="1143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4851" y="3988475"/>
            <a:ext cx="2791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Obrađeni Ag se deponuje na površinu makrofaga čime mu se povećava imunogenost i tada počinje </a:t>
            </a:r>
            <a:r>
              <a:rPr lang="sr-Latn-RS" b="1" dirty="0"/>
              <a:t>predavanje Ag T i B limfocitima.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3933388"/>
            <a:ext cx="3429000" cy="223881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72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320350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4252" y="3810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800" b="1" dirty="0"/>
              <a:t>Metoda izdvajanja fagocita odn. neutrofilnih granulocita (PMN) </a:t>
            </a:r>
            <a:r>
              <a:rPr lang="sr-Latn-RS" sz="2800" b="1" i="1" dirty="0"/>
              <a:t>in vitro</a:t>
            </a:r>
          </a:p>
        </p:txBody>
      </p:sp>
    </p:spTree>
    <p:extLst>
      <p:ext uri="{BB962C8B-B14F-4D97-AF65-F5344CB8AC3E}">
        <p14:creationId xmlns:p14="http://schemas.microsoft.com/office/powerpoint/2010/main" val="3331299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7467600" cy="4873752"/>
          </a:xfrm>
        </p:spPr>
        <p:txBody>
          <a:bodyPr/>
          <a:lstStyle/>
          <a:p>
            <a:r>
              <a:rPr lang="sr-Latn-RS" dirty="0"/>
              <a:t>Bojenje preparata po Giemsi:</a:t>
            </a:r>
          </a:p>
          <a:p>
            <a:pPr marL="457200" indent="-457200">
              <a:buSzPct val="100000"/>
              <a:buAutoNum type="arabicPeriod"/>
            </a:pPr>
            <a:r>
              <a:rPr lang="sr-Latn-RS" dirty="0"/>
              <a:t>Fiksiranje preparata metil alkoholom 3-5 min. i odlivanje metil alkohola sa pločice;</a:t>
            </a:r>
          </a:p>
          <a:p>
            <a:pPr marL="457200" indent="-457200">
              <a:buSzPct val="100000"/>
              <a:buAutoNum type="arabicPeriod"/>
            </a:pPr>
            <a:r>
              <a:rPr lang="sr-Latn-RS" dirty="0"/>
              <a:t>Pripremljeni rastvor boje po Giemsi se sipa na preparat i ostavlja 15-30 minuta;</a:t>
            </a:r>
          </a:p>
          <a:p>
            <a:pPr marL="457200" indent="-457200">
              <a:buSzPct val="100000"/>
              <a:buAutoNum type="arabicPeriod"/>
            </a:pPr>
            <a:r>
              <a:rPr lang="sr-Latn-RS" dirty="0"/>
              <a:t>Zatim se odliva boja, suši se preparat i posmatra pomoću imerzionog objektiva.</a:t>
            </a:r>
            <a:endParaRPr lang="en-US" dirty="0"/>
          </a:p>
        </p:txBody>
      </p:sp>
      <p:pic>
        <p:nvPicPr>
          <p:cNvPr id="10242" name="Picture 2" descr="Polymorphonuclear leukocyte Phagocyto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3"/>
          <a:stretch/>
        </p:blipFill>
        <p:spPr bwMode="auto">
          <a:xfrm>
            <a:off x="1371600" y="3505200"/>
            <a:ext cx="4934962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3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424FC2-08C8-4AA9-0C21-2D90A40177B1}"/>
              </a:ext>
            </a:extLst>
          </p:cNvPr>
          <p:cNvSpPr txBox="1"/>
          <p:nvPr/>
        </p:nvSpPr>
        <p:spPr>
          <a:xfrm>
            <a:off x="-253520" y="152751"/>
            <a:ext cx="8991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/>
              <a:t>I</a:t>
            </a:r>
            <a:r>
              <a:rPr lang="en-US" sz="3200" b="1" dirty="0" err="1"/>
              <a:t>munost</a:t>
            </a:r>
            <a:endParaRPr lang="sr-Latn-RS" sz="3200" b="1" dirty="0"/>
          </a:p>
          <a:p>
            <a:pPr algn="ctr"/>
            <a:endParaRPr lang="sr-Latn-RS" b="1" dirty="0"/>
          </a:p>
          <a:p>
            <a:pPr algn="ctr"/>
            <a:r>
              <a:rPr lang="sr-Latn-RS" b="1" dirty="0"/>
              <a:t>AKTIVNA                                                  PASIVNA</a:t>
            </a:r>
          </a:p>
          <a:p>
            <a:pPr algn="ctr"/>
            <a:endParaRPr lang="sr-Latn-RS" b="1" dirty="0"/>
          </a:p>
          <a:p>
            <a:pPr algn="ctr"/>
            <a:r>
              <a:rPr lang="sr-Latn-RS" b="1" dirty="0"/>
              <a:t> Prirodna             Veštačka                            Prirodna            Veštačka</a:t>
            </a:r>
          </a:p>
          <a:p>
            <a:endParaRPr lang="sr-Latn-R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36B6E-0348-1856-A225-616FE71CA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2" y="2635448"/>
            <a:ext cx="1757633" cy="3132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7D2933-B00D-BBA2-7B5B-C73212260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12" y="3264219"/>
            <a:ext cx="2432268" cy="1621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9974C0-1603-A991-E798-1828F83372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00" y="2436906"/>
            <a:ext cx="1422400" cy="213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4018A4-2392-4054-0125-03B2747C0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75" y="4874575"/>
            <a:ext cx="2219691" cy="14773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0F88FA-C15E-56CE-084F-9AF78E6023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2436906"/>
            <a:ext cx="2042501" cy="2232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463718-0E8E-E453-89D4-CB654B6370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18" y="4802483"/>
            <a:ext cx="1534482" cy="162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377BA3-B0ED-B633-B893-7F292C216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7715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5BE913-79A8-268B-17AE-339189C8E7ED}"/>
              </a:ext>
            </a:extLst>
          </p:cNvPr>
          <p:cNvSpPr/>
          <p:nvPr/>
        </p:nvSpPr>
        <p:spPr>
          <a:xfrm>
            <a:off x="2667000" y="342900"/>
            <a:ext cx="4267200" cy="685800"/>
          </a:xfrm>
          <a:prstGeom prst="rect">
            <a:avLst/>
          </a:prstGeom>
          <a:solidFill>
            <a:srgbClr val="0A1C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5ED35-59B5-F055-CA79-D86C43144999}"/>
              </a:ext>
            </a:extLst>
          </p:cNvPr>
          <p:cNvSpPr txBox="1"/>
          <p:nvPr/>
        </p:nvSpPr>
        <p:spPr>
          <a:xfrm>
            <a:off x="3429000" y="393412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VAKCINE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61564C-58EF-6BED-2FA6-84B6EA02CE7F}"/>
              </a:ext>
            </a:extLst>
          </p:cNvPr>
          <p:cNvSpPr/>
          <p:nvPr/>
        </p:nvSpPr>
        <p:spPr>
          <a:xfrm>
            <a:off x="290286" y="1295400"/>
            <a:ext cx="8305555" cy="3539617"/>
          </a:xfrm>
          <a:prstGeom prst="rect">
            <a:avLst/>
          </a:prstGeom>
          <a:solidFill>
            <a:srgbClr val="0A1C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A338EE-C30C-F824-56C4-6EAE3142EBED}"/>
              </a:ext>
            </a:extLst>
          </p:cNvPr>
          <p:cNvSpPr txBox="1"/>
          <p:nvPr/>
        </p:nvSpPr>
        <p:spPr>
          <a:xfrm>
            <a:off x="381000" y="1725543"/>
            <a:ext cx="7543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r-Latn-R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ajefikasniji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prevencije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kontrole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različitih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infekcija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životinja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i="0" u="none" strike="noStrike" baseline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ljudi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koji se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zasniva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unošenju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antigena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inaktivisanih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oslabljenih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sojeva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patogena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njihovih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antigenskih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komponenti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organizam</a:t>
            </a:r>
            <a:r>
              <a:rPr lang="sr-Latn-R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cilju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stvaranja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specifičnog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imuniteta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protiv</a:t>
            </a:r>
            <a:r>
              <a:rPr lang="en-US" sz="2400" b="1" i="0" u="none" strike="noStrike" baseline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određenih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bolesti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80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D9C01-9027-4AAB-6D0F-FA9B69378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72264A-776F-0AD0-3DFB-C04404E0B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7172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CE168C-31A0-A24F-3533-457FFBCB49F6}"/>
              </a:ext>
            </a:extLst>
          </p:cNvPr>
          <p:cNvSpPr/>
          <p:nvPr/>
        </p:nvSpPr>
        <p:spPr>
          <a:xfrm>
            <a:off x="2971800" y="342900"/>
            <a:ext cx="4419600" cy="685800"/>
          </a:xfrm>
          <a:prstGeom prst="rect">
            <a:avLst/>
          </a:prstGeom>
          <a:solidFill>
            <a:srgbClr val="0A1C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D3CC6-0D5A-9CD3-8FD9-56788D50A122}"/>
              </a:ext>
            </a:extLst>
          </p:cNvPr>
          <p:cNvSpPr txBox="1"/>
          <p:nvPr/>
        </p:nvSpPr>
        <p:spPr>
          <a:xfrm>
            <a:off x="3810000" y="393412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VAKCINE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F18573-FC66-6893-2984-E173BC9E0CB4}"/>
              </a:ext>
            </a:extLst>
          </p:cNvPr>
          <p:cNvSpPr/>
          <p:nvPr/>
        </p:nvSpPr>
        <p:spPr>
          <a:xfrm>
            <a:off x="191974" y="1219200"/>
            <a:ext cx="4380026" cy="5295900"/>
          </a:xfrm>
          <a:prstGeom prst="rect">
            <a:avLst/>
          </a:prstGeom>
          <a:solidFill>
            <a:srgbClr val="0A1C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453A5B-9B70-15C0-7BFB-4BDB10171E39}"/>
              </a:ext>
            </a:extLst>
          </p:cNvPr>
          <p:cNvSpPr txBox="1"/>
          <p:nvPr/>
        </p:nvSpPr>
        <p:spPr>
          <a:xfrm>
            <a:off x="304800" y="1371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FFCC"/>
                </a:solidFill>
              </a:rPr>
              <a:t>INAKTIVISANE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22B488-472D-0F0D-5A92-E42DADDEE067}"/>
              </a:ext>
            </a:extLst>
          </p:cNvPr>
          <p:cNvSpPr txBox="1"/>
          <p:nvPr/>
        </p:nvSpPr>
        <p:spPr>
          <a:xfrm>
            <a:off x="309716" y="1740932"/>
            <a:ext cx="49382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Uklonjena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infektivnost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očuvana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imunogenost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Formaldehid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l-PL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ezbednost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Slabiji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imunogeni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 err="1">
                <a:solidFill>
                  <a:srgbClr val="F38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Humoralni</a:t>
            </a:r>
            <a:r>
              <a:rPr lang="en-US" dirty="0">
                <a:solidFill>
                  <a:srgbClr val="F38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38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imunski</a:t>
            </a:r>
            <a:r>
              <a:rPr lang="en-US" dirty="0">
                <a:solidFill>
                  <a:srgbClr val="F38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38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</a:t>
            </a:r>
            <a:endParaRPr lang="en-US" dirty="0">
              <a:solidFill>
                <a:srgbClr val="F38D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Adjuvansi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resorpcije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antigena</a:t>
            </a:r>
            <a:endParaRPr lang="sr-Latn-R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aplikacije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(ag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stimulacija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Lokalne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postvakcinalne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reakcije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9B0FFF-0AFD-78CF-CEA7-E2207D6A4CD7}"/>
              </a:ext>
            </a:extLst>
          </p:cNvPr>
          <p:cNvSpPr/>
          <p:nvPr/>
        </p:nvSpPr>
        <p:spPr>
          <a:xfrm>
            <a:off x="4648200" y="1211826"/>
            <a:ext cx="4419600" cy="5303274"/>
          </a:xfrm>
          <a:prstGeom prst="rect">
            <a:avLst/>
          </a:prstGeom>
          <a:solidFill>
            <a:srgbClr val="0A1C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BCBFF-89D6-791D-5B53-B027C7E8E61F}"/>
              </a:ext>
            </a:extLst>
          </p:cNvPr>
          <p:cNvSpPr txBox="1"/>
          <p:nvPr/>
        </p:nvSpPr>
        <p:spPr>
          <a:xfrm>
            <a:off x="4763974" y="1740932"/>
            <a:ext cx="4834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eplikaci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vakc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soja u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organizmu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Latn-R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munsk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prirodn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infekcij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</a:t>
            </a:r>
          </a:p>
          <a:p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slabljena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virulencija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tkiva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Latn-R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>
                <a:solidFill>
                  <a:srgbClr val="F38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dirty="0" err="1">
                <a:solidFill>
                  <a:srgbClr val="F38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umoraln</a:t>
            </a:r>
            <a:r>
              <a:rPr lang="sr-Latn-RS" dirty="0">
                <a:solidFill>
                  <a:srgbClr val="F38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rgbClr val="F38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38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rgbClr val="F38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38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ćelijsk</a:t>
            </a:r>
            <a:r>
              <a:rPr lang="sr-Latn-RS" dirty="0">
                <a:solidFill>
                  <a:srgbClr val="F38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dirty="0" err="1">
                <a:solidFill>
                  <a:srgbClr val="F38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imunskog</a:t>
            </a:r>
            <a:r>
              <a:rPr lang="en-US" dirty="0">
                <a:solidFill>
                  <a:srgbClr val="F38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38D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Latn-R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aternaln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antitela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ravidn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ovrate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virulenciju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eakcij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preosetljivosti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autoimun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oboljenja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ladni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lanac</a:t>
            </a:r>
            <a:endParaRPr lang="sr-Latn-R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ač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dugotrajni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imunsk</a:t>
            </a:r>
            <a:r>
              <a:rPr lang="sr-Latn-R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3BB4FD-0474-4F49-32D1-3E06E17E964F}"/>
              </a:ext>
            </a:extLst>
          </p:cNvPr>
          <p:cNvSpPr txBox="1"/>
          <p:nvPr/>
        </p:nvSpPr>
        <p:spPr>
          <a:xfrm>
            <a:off x="4786097" y="137314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99FFCC"/>
                </a:solidFill>
              </a:rPr>
              <a:t>ŽIVE ATENUISANE</a:t>
            </a:r>
            <a:endParaRPr lang="en-US" b="1" dirty="0">
              <a:solidFill>
                <a:srgbClr val="99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3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immune-wallpaper-2.jpg">
            <a:extLst>
              <a:ext uri="{FF2B5EF4-FFF2-40B4-BE49-F238E27FC236}">
                <a16:creationId xmlns:a16="http://schemas.microsoft.com/office/drawing/2014/main" id="{248F220F-3FBE-A107-1B97-50AE6C099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8" y="1219200"/>
            <a:ext cx="918318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159880-452B-940A-4A5F-34ECC9389065}"/>
              </a:ext>
            </a:extLst>
          </p:cNvPr>
          <p:cNvSpPr txBox="1"/>
          <p:nvPr/>
        </p:nvSpPr>
        <p:spPr>
          <a:xfrm>
            <a:off x="1069117" y="268784"/>
            <a:ext cx="70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800" b="1" dirty="0">
                <a:solidFill>
                  <a:srgbClr val="C00000"/>
                </a:solidFill>
              </a:rPr>
              <a:t>IMUNITET</a:t>
            </a:r>
            <a:r>
              <a:rPr lang="sr-Latn-RS" sz="2800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– IMUNOST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0C2B1-BC7E-298F-D7D2-E569D872E982}"/>
              </a:ext>
            </a:extLst>
          </p:cNvPr>
          <p:cNvSpPr/>
          <p:nvPr/>
        </p:nvSpPr>
        <p:spPr>
          <a:xfrm>
            <a:off x="7374" y="1219200"/>
            <a:ext cx="9067800" cy="55626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FF704-3672-A44A-3376-F5EEC4887F7F}"/>
              </a:ext>
            </a:extLst>
          </p:cNvPr>
          <p:cNvSpPr txBox="1"/>
          <p:nvPr/>
        </p:nvSpPr>
        <p:spPr>
          <a:xfrm>
            <a:off x="78517" y="1676400"/>
            <a:ext cx="9067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Otpornost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bolest</a:t>
            </a:r>
            <a:endParaRPr lang="sr-Latn-RS" sz="3600" dirty="0">
              <a:solidFill>
                <a:schemeClr val="bg1"/>
              </a:solidFill>
            </a:endParaRPr>
          </a:p>
          <a:p>
            <a:pPr algn="ctr"/>
            <a:endParaRPr lang="sr-Latn-RS" sz="3600" dirty="0">
              <a:solidFill>
                <a:schemeClr val="bg1"/>
              </a:solidFill>
            </a:endParaRPr>
          </a:p>
          <a:p>
            <a:pPr algn="ctr"/>
            <a:r>
              <a:rPr lang="sr-Latn-RS" sz="3200" dirty="0">
                <a:solidFill>
                  <a:schemeClr val="bg1"/>
                </a:solidFill>
              </a:rPr>
              <a:t>Skup reakcija organizma</a:t>
            </a:r>
          </a:p>
          <a:p>
            <a:pPr algn="ctr"/>
            <a:r>
              <a:rPr lang="sr-Latn-RS" sz="3200" dirty="0">
                <a:solidFill>
                  <a:schemeClr val="bg1"/>
                </a:solidFill>
              </a:rPr>
              <a:t>cilj – uklanjanje stranih materija (antigena)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sr-Latn-RS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 err="1">
                <a:solidFill>
                  <a:schemeClr val="bg1"/>
                </a:solidFill>
              </a:rPr>
              <a:t>Urođena</a:t>
            </a:r>
            <a:r>
              <a:rPr lang="en-US" sz="3200" b="1" dirty="0">
                <a:solidFill>
                  <a:schemeClr val="bg1"/>
                </a:solidFill>
              </a:rPr>
              <a:t> (</a:t>
            </a:r>
            <a:r>
              <a:rPr lang="en-US" sz="3200" b="1" dirty="0" err="1">
                <a:solidFill>
                  <a:schemeClr val="bg1"/>
                </a:solidFill>
              </a:rPr>
              <a:t>prirodna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nativna</a:t>
            </a:r>
            <a:r>
              <a:rPr lang="en-US" sz="3200" b="1" dirty="0">
                <a:solidFill>
                  <a:schemeClr val="bg1"/>
                </a:solidFill>
              </a:rPr>
              <a:t>) </a:t>
            </a:r>
            <a:r>
              <a:rPr lang="en-US" sz="3200" b="1" dirty="0" err="1">
                <a:solidFill>
                  <a:schemeClr val="bg1"/>
                </a:solidFill>
              </a:rPr>
              <a:t>imunost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2. </a:t>
            </a:r>
            <a:r>
              <a:rPr lang="en-US" sz="3200" b="1" dirty="0" err="1">
                <a:solidFill>
                  <a:schemeClr val="bg1"/>
                </a:solidFill>
              </a:rPr>
              <a:t>Stečena</a:t>
            </a:r>
            <a:r>
              <a:rPr lang="en-US" sz="3200" b="1" dirty="0">
                <a:solidFill>
                  <a:schemeClr val="bg1"/>
                </a:solidFill>
              </a:rPr>
              <a:t> (</a:t>
            </a:r>
            <a:r>
              <a:rPr lang="en-US" sz="3200" b="1" dirty="0" err="1">
                <a:solidFill>
                  <a:schemeClr val="bg1"/>
                </a:solidFill>
              </a:rPr>
              <a:t>adaptivna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specifična</a:t>
            </a:r>
            <a:r>
              <a:rPr lang="en-US" sz="3200" b="1" dirty="0">
                <a:solidFill>
                  <a:schemeClr val="bg1"/>
                </a:solidFill>
              </a:rPr>
              <a:t>) </a:t>
            </a:r>
            <a:r>
              <a:rPr lang="en-US" sz="3200" b="1" dirty="0" err="1">
                <a:solidFill>
                  <a:schemeClr val="bg1"/>
                </a:solidFill>
              </a:rPr>
              <a:t>imunost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1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FA47A-8293-C782-1292-B5CFA0535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F4B1A4-40A1-4737-02E0-ED1EF3978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7172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709A0C-1527-F240-3A8F-144B4298DDAB}"/>
              </a:ext>
            </a:extLst>
          </p:cNvPr>
          <p:cNvSpPr/>
          <p:nvPr/>
        </p:nvSpPr>
        <p:spPr>
          <a:xfrm>
            <a:off x="2971800" y="342900"/>
            <a:ext cx="4419600" cy="685800"/>
          </a:xfrm>
          <a:prstGeom prst="rect">
            <a:avLst/>
          </a:prstGeom>
          <a:solidFill>
            <a:srgbClr val="0A1C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5BECCB-40B6-35C6-EC22-F42B335E06AE}"/>
              </a:ext>
            </a:extLst>
          </p:cNvPr>
          <p:cNvSpPr txBox="1"/>
          <p:nvPr/>
        </p:nvSpPr>
        <p:spPr>
          <a:xfrm>
            <a:off x="3810000" y="393412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VAKCINE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81A69-8E1B-3936-A660-37572A9E072F}"/>
              </a:ext>
            </a:extLst>
          </p:cNvPr>
          <p:cNvSpPr/>
          <p:nvPr/>
        </p:nvSpPr>
        <p:spPr>
          <a:xfrm>
            <a:off x="191974" y="1219200"/>
            <a:ext cx="3618026" cy="1676400"/>
          </a:xfrm>
          <a:prstGeom prst="rect">
            <a:avLst/>
          </a:prstGeom>
          <a:solidFill>
            <a:srgbClr val="0A1C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98947-B855-4076-8D18-C75C4ABF8B50}"/>
              </a:ext>
            </a:extLst>
          </p:cNvPr>
          <p:cNvSpPr txBox="1"/>
          <p:nvPr/>
        </p:nvSpPr>
        <p:spPr>
          <a:xfrm>
            <a:off x="304800" y="1371600"/>
            <a:ext cx="506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99FFCC"/>
                </a:solidFill>
              </a:rPr>
              <a:t>SUBJEDINIČNE I</a:t>
            </a:r>
            <a:endParaRPr lang="en-US" b="1" dirty="0">
              <a:solidFill>
                <a:srgbClr val="99FFCC"/>
              </a:solidFill>
            </a:endParaRPr>
          </a:p>
          <a:p>
            <a:r>
              <a:rPr lang="sr-Latn-RS" b="1" dirty="0">
                <a:solidFill>
                  <a:srgbClr val="99FFCC"/>
                </a:solidFill>
              </a:rPr>
              <a:t>REKOMBINANTNE</a:t>
            </a:r>
            <a:endParaRPr lang="en-US" b="1" dirty="0">
              <a:solidFill>
                <a:srgbClr val="99FF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7BEE7-0C36-3DD0-8AFB-0D6B267D6209}"/>
              </a:ext>
            </a:extLst>
          </p:cNvPr>
          <p:cNvSpPr txBox="1"/>
          <p:nvPr/>
        </p:nvSpPr>
        <p:spPr>
          <a:xfrm>
            <a:off x="241013" y="2112932"/>
            <a:ext cx="494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rečišćene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komponente</a:t>
            </a: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4EC484-9256-5C41-021F-01F9F5A9A5B2}"/>
              </a:ext>
            </a:extLst>
          </p:cNvPr>
          <p:cNvSpPr/>
          <p:nvPr/>
        </p:nvSpPr>
        <p:spPr>
          <a:xfrm>
            <a:off x="4741852" y="1860896"/>
            <a:ext cx="3618025" cy="2979174"/>
          </a:xfrm>
          <a:prstGeom prst="rect">
            <a:avLst/>
          </a:prstGeom>
          <a:solidFill>
            <a:srgbClr val="0A1C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91483-CBB8-6D90-6D0C-3908D9D1EDB9}"/>
              </a:ext>
            </a:extLst>
          </p:cNvPr>
          <p:cNvSpPr txBox="1"/>
          <p:nvPr/>
        </p:nvSpPr>
        <p:spPr>
          <a:xfrm>
            <a:off x="4787998" y="2482264"/>
            <a:ext cx="48344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Uklanjanje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</a:t>
            </a:r>
            <a:r>
              <a:rPr lang="sr-Latn-R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virulencije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rekombinant</a:t>
            </a:r>
            <a:r>
              <a:rPr lang="sr-Latn-R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</a:t>
            </a: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tehnologi</a:t>
            </a:r>
            <a:r>
              <a:rPr lang="sr-Latn-R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jom</a:t>
            </a:r>
          </a:p>
          <a:p>
            <a:r>
              <a:rPr lang="sr-Latn-R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Rezultat: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modifikovani</a:t>
            </a: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avirulentni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sojevi</a:t>
            </a:r>
            <a:endParaRPr lang="sr-Latn-R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ponaša infekcij</a:t>
            </a:r>
            <a:r>
              <a:rPr lang="sr-Latn-R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r>
              <a:rPr lang="sr-Latn-R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ugotrajan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imunitet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Latn-R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>
              <a:solidFill>
                <a:schemeClr val="bg1">
                  <a:lumMod val="85000"/>
                </a:schemeClr>
              </a:solidFill>
            </a:endParaRPr>
          </a:p>
          <a:p>
            <a:endParaRPr lang="sr-Latn-RS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02EEE-A477-EEA7-4660-899F80280E2E}"/>
              </a:ext>
            </a:extLst>
          </p:cNvPr>
          <p:cNvSpPr txBox="1"/>
          <p:nvPr/>
        </p:nvSpPr>
        <p:spPr>
          <a:xfrm>
            <a:off x="4876800" y="204208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99FFCC"/>
                </a:solidFill>
              </a:rPr>
              <a:t>MODIFIKOVANE ŽIVE</a:t>
            </a:r>
            <a:endParaRPr lang="en-US" b="1" dirty="0">
              <a:solidFill>
                <a:srgbClr val="99FFCC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001108-6398-AE35-B22B-68474CAA8444}"/>
              </a:ext>
            </a:extLst>
          </p:cNvPr>
          <p:cNvSpPr/>
          <p:nvPr/>
        </p:nvSpPr>
        <p:spPr>
          <a:xfrm>
            <a:off x="182142" y="3619500"/>
            <a:ext cx="4389858" cy="1104900"/>
          </a:xfrm>
          <a:prstGeom prst="rect">
            <a:avLst/>
          </a:prstGeom>
          <a:solidFill>
            <a:srgbClr val="0A1C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E79529-466B-6F9D-159C-3B2E2BB776EA}"/>
              </a:ext>
            </a:extLst>
          </p:cNvPr>
          <p:cNvSpPr txBox="1"/>
          <p:nvPr/>
        </p:nvSpPr>
        <p:spPr>
          <a:xfrm>
            <a:off x="304800" y="379587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99FFCC"/>
                </a:solidFill>
              </a:rPr>
              <a:t>DNK I RNK</a:t>
            </a:r>
            <a:endParaRPr lang="en-US" b="1" dirty="0">
              <a:solidFill>
                <a:srgbClr val="99FF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20F269-F0C2-6FF3-CF70-8889E229F516}"/>
              </a:ext>
            </a:extLst>
          </p:cNvPr>
          <p:cNvSpPr txBox="1"/>
          <p:nvPr/>
        </p:nvSpPr>
        <p:spPr>
          <a:xfrm>
            <a:off x="233516" y="4233271"/>
            <a:ext cx="494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akcinis</a:t>
            </a:r>
            <a:r>
              <a:rPr lang="sr-Latn-R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</a:t>
            </a:r>
            <a:r>
              <a:rPr lang="sr-Latn-R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</a:t>
            </a:r>
            <a:r>
              <a:rPr lang="sr-Latn-R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stvara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sr-Latn-R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326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C5A9D-A677-1CBC-244C-06160CDC0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51A42-900E-B573-979A-A2AF9C99D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7172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F530B7-211B-A6FB-F1ED-AD6FAA8CE21E}"/>
              </a:ext>
            </a:extLst>
          </p:cNvPr>
          <p:cNvSpPr/>
          <p:nvPr/>
        </p:nvSpPr>
        <p:spPr>
          <a:xfrm>
            <a:off x="2971800" y="342900"/>
            <a:ext cx="4419600" cy="685800"/>
          </a:xfrm>
          <a:prstGeom prst="rect">
            <a:avLst/>
          </a:prstGeom>
          <a:solidFill>
            <a:srgbClr val="0A1C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68AEA-2BA8-1A6F-EFBC-34167D2497F9}"/>
              </a:ext>
            </a:extLst>
          </p:cNvPr>
          <p:cNvSpPr txBox="1"/>
          <p:nvPr/>
        </p:nvSpPr>
        <p:spPr>
          <a:xfrm>
            <a:off x="3810000" y="393412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VAKCINE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E794F6-5342-8969-6CF7-4B7E7083B4C9}"/>
              </a:ext>
            </a:extLst>
          </p:cNvPr>
          <p:cNvSpPr/>
          <p:nvPr/>
        </p:nvSpPr>
        <p:spPr>
          <a:xfrm>
            <a:off x="191974" y="1219200"/>
            <a:ext cx="8642310" cy="3505200"/>
          </a:xfrm>
          <a:prstGeom prst="rect">
            <a:avLst/>
          </a:prstGeom>
          <a:solidFill>
            <a:srgbClr val="0A1C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9A250-3BD9-28DF-351A-12DC8020772E}"/>
              </a:ext>
            </a:extLst>
          </p:cNvPr>
          <p:cNvSpPr txBox="1"/>
          <p:nvPr/>
        </p:nvSpPr>
        <p:spPr>
          <a:xfrm>
            <a:off x="309716" y="1422112"/>
            <a:ext cx="7239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DIVA strategija</a:t>
            </a:r>
          </a:p>
          <a:p>
            <a:endParaRPr lang="sr-Latn-RS" dirty="0">
              <a:solidFill>
                <a:srgbClr val="99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r-Latn-R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rilikom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pojave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zaraznih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bolesti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protiv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kojih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životinje</a:t>
            </a:r>
            <a:r>
              <a:rPr lang="sr-Latn-R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vakcinišu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nalazom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specifičnih</a:t>
            </a:r>
            <a:r>
              <a:rPr lang="sr-Latn-R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antitela protiv određenog patogena primenom seroloških metoda nekada nije</a:t>
            </a:r>
            <a:r>
              <a:rPr lang="sr-Latn-R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moguće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razlikovati</a:t>
            </a:r>
            <a:r>
              <a:rPr lang="sr-Latn-R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vakcinisane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inficirane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jedinke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r-Latn-RS" sz="2000" dirty="0">
              <a:solidFill>
                <a:srgbClr val="99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navedenog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razloga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primenjuju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tzv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marker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vakcine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upotrebu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adekvatnih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dijagnostičih</a:t>
            </a:r>
            <a:r>
              <a:rPr lang="sr-Latn-R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testova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omogućuju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razlikovanje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vakcinalnih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antitela 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antitela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čija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sinteza</a:t>
            </a:r>
            <a:r>
              <a:rPr lang="en-U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indukovana</a:t>
            </a:r>
            <a:r>
              <a:rPr lang="sr-Latn-R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infekcijom</a:t>
            </a:r>
            <a:r>
              <a:rPr lang="sr-Latn-RS" sz="2000" dirty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22F7CE-4ED2-C5DB-5671-EA81CB7AF228}"/>
              </a:ext>
            </a:extLst>
          </p:cNvPr>
          <p:cNvSpPr/>
          <p:nvPr/>
        </p:nvSpPr>
        <p:spPr>
          <a:xfrm>
            <a:off x="191974" y="5008108"/>
            <a:ext cx="8642310" cy="711732"/>
          </a:xfrm>
          <a:prstGeom prst="rect">
            <a:avLst/>
          </a:prstGeom>
          <a:solidFill>
            <a:srgbClr val="0A1C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8D85F-D2F0-1DDD-D03B-CDDE4B77FD24}"/>
              </a:ext>
            </a:extLst>
          </p:cNvPr>
          <p:cNvSpPr txBox="1"/>
          <p:nvPr/>
        </p:nvSpPr>
        <p:spPr>
          <a:xfrm>
            <a:off x="762000" y="5163919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Differentiating Infected from Vaccinated Animals</a:t>
            </a:r>
          </a:p>
        </p:txBody>
      </p:sp>
    </p:spTree>
    <p:extLst>
      <p:ext uri="{BB962C8B-B14F-4D97-AF65-F5344CB8AC3E}">
        <p14:creationId xmlns:p14="http://schemas.microsoft.com/office/powerpoint/2010/main" val="3624620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7FA1EA-C729-5373-0BB2-A48AEB9E9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39"/>
            <a:ext cx="4821936" cy="3858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27C311-9639-7EB2-DCAF-792686197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561" y="3048000"/>
            <a:ext cx="4767072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51BD29-1D1B-8714-37B1-D449A488CB1B}"/>
              </a:ext>
            </a:extLst>
          </p:cNvPr>
          <p:cNvSpPr txBox="1"/>
          <p:nvPr/>
        </p:nvSpPr>
        <p:spPr>
          <a:xfrm>
            <a:off x="4953000" y="152400"/>
            <a:ext cx="42272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VAKCINACIJA</a:t>
            </a:r>
          </a:p>
          <a:p>
            <a:pPr algn="ctr"/>
            <a:r>
              <a:rPr lang="en-US" sz="3200" b="1" dirty="0"/>
              <a:t> PROTIV BESNILA ZAKONSKA OBAVEZA!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C2FBA-600A-8AAB-6758-F18AA3FBF533}"/>
              </a:ext>
            </a:extLst>
          </p:cNvPr>
          <p:cNvSpPr txBox="1"/>
          <p:nvPr/>
        </p:nvSpPr>
        <p:spPr>
          <a:xfrm>
            <a:off x="297325" y="4114800"/>
            <a:ext cx="4227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VAKCINACIJA</a:t>
            </a:r>
          </a:p>
          <a:p>
            <a:pPr algn="ctr"/>
            <a:r>
              <a:rPr lang="en-US" sz="3200" b="1" dirty="0"/>
              <a:t> PROTIV DRUGIH INFEKTIVNIH BOLESTI PREPORUKA!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C493E-1EC8-0BB6-2FBD-CE16115556DC}"/>
              </a:ext>
            </a:extLst>
          </p:cNvPr>
          <p:cNvSpPr txBox="1"/>
          <p:nvPr/>
        </p:nvSpPr>
        <p:spPr>
          <a:xfrm>
            <a:off x="2365271" y="2828835"/>
            <a:ext cx="3972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highlight>
                  <a:srgbClr val="000080"/>
                </a:highlight>
              </a:rPr>
              <a:t>MATERNALNA ANTITELA!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270CB518-E7A5-E5F3-C268-0E36CC1E4FA2}"/>
              </a:ext>
            </a:extLst>
          </p:cNvPr>
          <p:cNvSpPr/>
          <p:nvPr/>
        </p:nvSpPr>
        <p:spPr>
          <a:xfrm>
            <a:off x="1240536" y="2371636"/>
            <a:ext cx="381000" cy="3048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6111F4-9DAE-053C-96AB-0581BDFD65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59" y="2599845"/>
            <a:ext cx="381000" cy="3244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9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1C286-CD3D-6064-BF6B-C432228DC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39" y="29497"/>
            <a:ext cx="449199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DEF5CD-6041-5631-51EA-1C0FB3F40020}"/>
              </a:ext>
            </a:extLst>
          </p:cNvPr>
          <p:cNvSpPr txBox="1"/>
          <p:nvPr/>
        </p:nvSpPr>
        <p:spPr>
          <a:xfrm>
            <a:off x="4876800" y="13716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SAD, 1955</a:t>
            </a:r>
          </a:p>
          <a:p>
            <a:endParaRPr lang="sr-Latn-RS" b="1" dirty="0"/>
          </a:p>
          <a:p>
            <a:r>
              <a:rPr lang="en-US" dirty="0" err="1"/>
              <a:t>Smrtni</a:t>
            </a:r>
            <a:r>
              <a:rPr lang="en-US" dirty="0"/>
              <a:t> </a:t>
            </a:r>
            <a:r>
              <a:rPr lang="en-US" dirty="0" err="1"/>
              <a:t>slučajevi</a:t>
            </a:r>
            <a:r>
              <a:rPr lang="en-US" dirty="0"/>
              <a:t>: 10</a:t>
            </a:r>
          </a:p>
          <a:p>
            <a:r>
              <a:rPr lang="en-US" dirty="0" err="1"/>
              <a:t>Paralizovana</a:t>
            </a:r>
            <a:r>
              <a:rPr lang="en-US" dirty="0"/>
              <a:t> </a:t>
            </a:r>
            <a:r>
              <a:rPr lang="en-US" dirty="0" err="1"/>
              <a:t>deca</a:t>
            </a:r>
            <a:r>
              <a:rPr lang="en-US" dirty="0"/>
              <a:t> (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vakcinisana</a:t>
            </a:r>
            <a:r>
              <a:rPr lang="en-US" dirty="0"/>
              <a:t>): ≈</a:t>
            </a:r>
            <a:r>
              <a:rPr lang="sr-Latn-RS" dirty="0"/>
              <a:t> </a:t>
            </a:r>
            <a:r>
              <a:rPr lang="en-US" dirty="0"/>
              <a:t>56</a:t>
            </a:r>
          </a:p>
          <a:p>
            <a:r>
              <a:rPr lang="en-US" dirty="0" err="1"/>
              <a:t>Ukupno</a:t>
            </a:r>
            <a:r>
              <a:rPr lang="en-US" dirty="0"/>
              <a:t> </a:t>
            </a:r>
            <a:r>
              <a:rPr lang="en-US" dirty="0" err="1"/>
              <a:t>paralizovanih</a:t>
            </a:r>
            <a:r>
              <a:rPr lang="en-US" dirty="0"/>
              <a:t> (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sekundarne</a:t>
            </a:r>
            <a:r>
              <a:rPr lang="en-US" dirty="0"/>
              <a:t> </a:t>
            </a:r>
            <a:r>
              <a:rPr lang="en-US" dirty="0" err="1"/>
              <a:t>infekcije</a:t>
            </a:r>
            <a:r>
              <a:rPr lang="en-US" dirty="0"/>
              <a:t> – </a:t>
            </a:r>
            <a:r>
              <a:rPr lang="en-US" dirty="0" err="1"/>
              <a:t>porodica</a:t>
            </a:r>
            <a:r>
              <a:rPr lang="en-US" dirty="0"/>
              <a:t>, </a:t>
            </a:r>
            <a:r>
              <a:rPr lang="en-US" dirty="0" err="1"/>
              <a:t>kontakti</a:t>
            </a:r>
            <a:r>
              <a:rPr lang="en-US" dirty="0"/>
              <a:t>): ≈</a:t>
            </a:r>
            <a:r>
              <a:rPr lang="sr-Latn-RS" dirty="0"/>
              <a:t> </a:t>
            </a:r>
            <a:r>
              <a:rPr lang="en-US" dirty="0"/>
              <a:t>164</a:t>
            </a:r>
          </a:p>
          <a:p>
            <a:r>
              <a:rPr lang="en-US" dirty="0" err="1"/>
              <a:t>Ukupno</a:t>
            </a:r>
            <a:r>
              <a:rPr lang="en-US" dirty="0"/>
              <a:t> </a:t>
            </a:r>
            <a:r>
              <a:rPr lang="sr-Latn-RS" dirty="0"/>
              <a:t>obolelih </a:t>
            </a:r>
            <a:r>
              <a:rPr lang="en-US" dirty="0"/>
              <a:t>(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težine</a:t>
            </a:r>
            <a:r>
              <a:rPr lang="en-US" dirty="0"/>
              <a:t>): ≈</a:t>
            </a:r>
            <a:r>
              <a:rPr lang="sr-Latn-RS" dirty="0"/>
              <a:t> 200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03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8C94A0-D37A-2609-0F51-D36F1B88E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5" y="685800"/>
            <a:ext cx="8523809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86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96DAD-1A33-31A8-4087-379A7110C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93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89B931-11A3-6ED8-F840-6BEFB3B1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8" y="0"/>
            <a:ext cx="8587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C14F6F-DADF-0A32-A6F7-777DECABF63C}"/>
              </a:ext>
            </a:extLst>
          </p:cNvPr>
          <p:cNvSpPr txBox="1"/>
          <p:nvPr/>
        </p:nvSpPr>
        <p:spPr>
          <a:xfrm>
            <a:off x="457200" y="3810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Vakcina</a:t>
            </a:r>
            <a:r>
              <a:rPr lang="en-US" b="1" dirty="0"/>
              <a:t> ~4.4 mg</a:t>
            </a:r>
            <a:r>
              <a:rPr lang="en-US" dirty="0"/>
              <a:t> </a:t>
            </a:r>
          </a:p>
          <a:p>
            <a:r>
              <a:rPr lang="en-US" b="1" dirty="0" err="1"/>
              <a:t>Majčino</a:t>
            </a:r>
            <a:r>
              <a:rPr lang="en-US" b="1" dirty="0"/>
              <a:t> </a:t>
            </a:r>
            <a:r>
              <a:rPr lang="en-US" b="1" dirty="0" err="1"/>
              <a:t>mleko</a:t>
            </a:r>
            <a:r>
              <a:rPr lang="en-US" b="1" dirty="0"/>
              <a:t> ~7 mg</a:t>
            </a:r>
            <a:endParaRPr lang="en-US" dirty="0"/>
          </a:p>
          <a:p>
            <a:r>
              <a:rPr lang="en-US" b="1" dirty="0"/>
              <a:t>Adaptirano </a:t>
            </a:r>
            <a:r>
              <a:rPr lang="en-US" b="1" dirty="0" err="1"/>
              <a:t>mleko</a:t>
            </a:r>
            <a:r>
              <a:rPr lang="en-US" b="1" dirty="0"/>
              <a:t> ~38 mg</a:t>
            </a:r>
            <a:endParaRPr lang="en-US" dirty="0"/>
          </a:p>
          <a:p>
            <a:r>
              <a:rPr lang="en-US" b="1" dirty="0" err="1"/>
              <a:t>Sojina</a:t>
            </a:r>
            <a:r>
              <a:rPr lang="en-US" b="1" dirty="0"/>
              <a:t> formula ~117 mg</a:t>
            </a:r>
            <a:r>
              <a:rPr lang="en-US" dirty="0"/>
              <a:t> </a:t>
            </a:r>
          </a:p>
          <a:p>
            <a:r>
              <a:rPr lang="en-US" b="1" dirty="0" err="1"/>
              <a:t>Prosečna</a:t>
            </a:r>
            <a:r>
              <a:rPr lang="en-US" b="1" dirty="0"/>
              <a:t> </a:t>
            </a:r>
            <a:r>
              <a:rPr lang="en-US" b="1" dirty="0" err="1"/>
              <a:t>osoba</a:t>
            </a:r>
            <a:r>
              <a:rPr lang="en-US" b="1" dirty="0"/>
              <a:t> </a:t>
            </a:r>
            <a:r>
              <a:rPr lang="en-US" b="1" dirty="0" err="1"/>
              <a:t>pojede</a:t>
            </a:r>
            <a:r>
              <a:rPr lang="en-US" b="1" dirty="0"/>
              <a:t> ~7–9 mg </a:t>
            </a:r>
            <a:r>
              <a:rPr lang="en-US" b="1" dirty="0" err="1"/>
              <a:t>dnevno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hranu</a:t>
            </a:r>
            <a:r>
              <a:rPr lang="en-US" dirty="0"/>
              <a:t> (</a:t>
            </a:r>
            <a:r>
              <a:rPr lang="en-US" dirty="0" err="1"/>
              <a:t>aditivi</a:t>
            </a:r>
            <a:r>
              <a:rPr lang="en-US" dirty="0"/>
              <a:t>, </a:t>
            </a:r>
            <a:r>
              <a:rPr lang="en-US" dirty="0" err="1"/>
              <a:t>praškovi</a:t>
            </a:r>
            <a:r>
              <a:rPr lang="en-US" dirty="0"/>
              <a:t> za </a:t>
            </a:r>
            <a:r>
              <a:rPr lang="en-US" dirty="0" err="1"/>
              <a:t>pecivo</a:t>
            </a:r>
            <a:r>
              <a:rPr lang="en-US" dirty="0"/>
              <a:t>, </a:t>
            </a:r>
            <a:r>
              <a:rPr lang="en-US" dirty="0" err="1"/>
              <a:t>procesiranje</a:t>
            </a:r>
            <a:r>
              <a:rPr lang="en-US" dirty="0"/>
              <a:t> </a:t>
            </a:r>
            <a:r>
              <a:rPr lang="en-US" dirty="0" err="1"/>
              <a:t>hrane</a:t>
            </a:r>
            <a:r>
              <a:rPr lang="en-US" dirty="0"/>
              <a:t>…)</a:t>
            </a:r>
          </a:p>
          <a:p>
            <a:r>
              <a:rPr lang="en-US" b="1" dirty="0" err="1"/>
              <a:t>Antacidi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~1000×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aluminijuma</a:t>
            </a:r>
            <a:r>
              <a:rPr lang="en-US" dirty="0"/>
              <a:t> po </a:t>
            </a:r>
            <a:r>
              <a:rPr lang="en-US" dirty="0" err="1"/>
              <a:t>preporučenoj</a:t>
            </a:r>
            <a:r>
              <a:rPr lang="en-US" dirty="0"/>
              <a:t> </a:t>
            </a:r>
            <a:r>
              <a:rPr lang="en-US" dirty="0" err="1"/>
              <a:t>dozi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HeLa </a:t>
            </a:r>
            <a:r>
              <a:rPr lang="sr-Latn-RS" dirty="0"/>
              <a:t>ćelije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D92087-E1C9-4909-467E-ADF893E21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" y="3620684"/>
            <a:ext cx="4402394" cy="3237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781CF5-F973-AE6F-117A-64F6D6144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0684"/>
            <a:ext cx="1926316" cy="1926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F5479-9A96-6E68-F5F1-9F4A0A2B6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39969"/>
            <a:ext cx="4724400" cy="34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44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chemeClr val="accent3">
                    <a:lumMod val="75000"/>
                  </a:schemeClr>
                </a:solidFill>
                <a:latin typeface="Candara" pitchFamily="34" charset="0"/>
              </a:rPr>
              <a:t>Efektivnost vakcinacije protiv nekih čestih infektivnih bolesti u SAD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ndar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926837"/>
              </p:ext>
            </p:extLst>
          </p:nvPr>
        </p:nvGraphicFramePr>
        <p:xfrm>
          <a:off x="228600" y="1142998"/>
          <a:ext cx="8686800" cy="548639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71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5658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INFEKTIVNA</a:t>
                      </a:r>
                      <a:r>
                        <a:rPr lang="sr-Latn-RS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BOLEST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MAKSIMALAN BR. POTVRĐENIH SLUČAJEVA U TOKU</a:t>
                      </a:r>
                      <a:r>
                        <a:rPr lang="sr-Latn-RS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</a:t>
                      </a:r>
                      <a:r>
                        <a:rPr lang="sr-Latn-RS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JEDNE GODINE (GODINA)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BROJ SLUČAJEVA U 2014.</a:t>
                      </a:r>
                      <a:endPara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DIFTERIJA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206.939 (1921)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0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MALE BOGINJE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894.134 (1941)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72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389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ZAUŠKE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152.209 (1968)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40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VELIKI KAŠALJ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265.269 (1934)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311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POLIOMIJELITIS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21.269 (1952)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0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RUBEOLA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57.686 (1969)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0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TETANUS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1.560 (1923)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0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sr-Latn-RS" i="1" dirty="0">
                          <a:latin typeface="Candara" pitchFamily="34" charset="0"/>
                        </a:rPr>
                        <a:t>Haemophilus influenzae </a:t>
                      </a:r>
                      <a:r>
                        <a:rPr lang="sr-Latn-RS" dirty="0">
                          <a:latin typeface="Candara" pitchFamily="34" charset="0"/>
                        </a:rPr>
                        <a:t>tip B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Oko 20.000 (1984)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134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794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Hepatitis B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26.611 (1985)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Candara" pitchFamily="34" charset="0"/>
                        </a:rPr>
                        <a:t>58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11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ED3852-AA61-EC1C-6397-532D4DE69EA4}"/>
              </a:ext>
            </a:extLst>
          </p:cNvPr>
          <p:cNvSpPr txBox="1"/>
          <p:nvPr/>
        </p:nvSpPr>
        <p:spPr>
          <a:xfrm>
            <a:off x="381000" y="948690"/>
            <a:ext cx="838200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 err="1"/>
              <a:t>obezbeđuje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ranu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zaštitu</a:t>
            </a:r>
            <a:r>
              <a:rPr lang="en-US" sz="2400" b="0" i="0" u="none" strike="noStrike" baseline="0" dirty="0"/>
              <a:t> od </a:t>
            </a:r>
            <a:r>
              <a:rPr lang="en-US" sz="2400" b="0" i="0" u="none" strike="noStrike" baseline="0" dirty="0" err="1"/>
              <a:t>infekcije</a:t>
            </a:r>
            <a:endParaRPr lang="en-US" sz="2400" dirty="0"/>
          </a:p>
          <a:p>
            <a:pPr algn="l"/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 err="1"/>
              <a:t>sprečava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ulazak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mo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i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brzo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eliminiše</a:t>
            </a:r>
            <a:r>
              <a:rPr lang="en-US" sz="2400" b="0" i="0" u="none" strike="noStrike" baseline="0" dirty="0"/>
              <a:t> one koji </a:t>
            </a:r>
            <a:r>
              <a:rPr lang="en-US" sz="2400" b="0" i="0" u="none" strike="noStrike" baseline="0" dirty="0" err="1"/>
              <a:t>su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prodrli</a:t>
            </a:r>
            <a:r>
              <a:rPr lang="en-US" sz="2400" b="0" i="0" u="none" strike="noStrike" baseline="0" dirty="0"/>
              <a:t> u </a:t>
            </a:r>
            <a:r>
              <a:rPr lang="en-US" sz="2400" b="0" i="0" u="none" strike="noStrike" baseline="0" dirty="0" err="1"/>
              <a:t>tkiva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domaćina</a:t>
            </a:r>
            <a:endParaRPr lang="en-US" sz="2400" dirty="0"/>
          </a:p>
          <a:p>
            <a:pPr algn="l"/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 err="1"/>
              <a:t>obuhvata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odbrambene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mehanizme</a:t>
            </a:r>
            <a:r>
              <a:rPr lang="en-US" sz="2400" b="0" i="0" u="none" strike="noStrike" baseline="0" dirty="0"/>
              <a:t> koji </a:t>
            </a:r>
            <a:r>
              <a:rPr lang="en-US" sz="2400" b="0" i="0" u="none" strike="noStrike" baseline="0" dirty="0" err="1"/>
              <a:t>postoje</a:t>
            </a:r>
            <a:r>
              <a:rPr lang="en-US" sz="2400" b="0" i="0" u="none" strike="noStrike" baseline="0" dirty="0"/>
              <a:t> pre </a:t>
            </a:r>
            <a:r>
              <a:rPr lang="en-US" sz="2400" b="0" i="0" u="none" strike="noStrike" baseline="0" dirty="0" err="1"/>
              <a:t>kontakta</a:t>
            </a:r>
            <a:r>
              <a:rPr lang="en-US" sz="2400" dirty="0"/>
              <a:t> </a:t>
            </a:r>
            <a:r>
              <a:rPr lang="en-US" sz="2400" b="0" i="0" u="none" strike="noStrike" baseline="0" dirty="0" err="1"/>
              <a:t>sa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uzročnicima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bolesti</a:t>
            </a:r>
            <a:endParaRPr lang="en-US" sz="2400" dirty="0"/>
          </a:p>
          <a:p>
            <a:pPr algn="l"/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 err="1"/>
              <a:t>reaguje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na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isti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način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prema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određenim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klasama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ili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grupama</a:t>
            </a:r>
            <a:r>
              <a:rPr lang="en-US" sz="2400" dirty="0"/>
              <a:t> </a:t>
            </a:r>
            <a:r>
              <a:rPr lang="en-US" sz="2400" b="0" i="0" u="none" strike="noStrike" baseline="0" dirty="0" err="1"/>
              <a:t>infektivnih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agenasa</a:t>
            </a:r>
            <a:endParaRPr lang="en-US" sz="2400" dirty="0"/>
          </a:p>
          <a:p>
            <a:pPr algn="l"/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 err="1"/>
              <a:t>genetski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regulisani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faktori</a:t>
            </a:r>
            <a:r>
              <a:rPr lang="en-US" sz="2400" b="0" i="0" u="none" strike="noStrike" baseline="0" dirty="0"/>
              <a:t> koji </a:t>
            </a:r>
            <a:r>
              <a:rPr lang="en-US" sz="2400" b="0" i="0" u="none" strike="noStrike" baseline="0" dirty="0" err="1"/>
              <a:t>odmah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prepoznaju</a:t>
            </a:r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“</a:t>
            </a:r>
            <a:r>
              <a:rPr lang="en-US" sz="2400" b="0" i="0" u="none" strike="noStrike" baseline="0" dirty="0" err="1"/>
              <a:t>stranu</a:t>
            </a:r>
            <a:r>
              <a:rPr lang="en-US" sz="2400" b="0" i="0" u="none" strike="noStrike" baseline="0" dirty="0"/>
              <a:t>” od “</a:t>
            </a:r>
            <a:r>
              <a:rPr lang="en-US" sz="2400" b="0" i="0" u="none" strike="noStrike" baseline="0" dirty="0" err="1"/>
              <a:t>sopstvene</a:t>
            </a:r>
            <a:r>
              <a:rPr lang="en-US" sz="2400" b="0" i="0" u="none" strike="noStrike" baseline="0" dirty="0"/>
              <a:t>” </a:t>
            </a:r>
            <a:r>
              <a:rPr lang="en-US" sz="2400" b="0" i="0" u="none" strike="noStrike" baseline="0" dirty="0" err="1"/>
              <a:t>materije</a:t>
            </a:r>
            <a:endParaRPr lang="en-US" sz="2400" b="0" i="0" u="none" strike="noStrike" baseline="0" dirty="0"/>
          </a:p>
          <a:p>
            <a:pPr algn="l"/>
            <a:endParaRPr lang="en-US" sz="2400" dirty="0"/>
          </a:p>
          <a:p>
            <a:r>
              <a:rPr lang="en-US" sz="2400" dirty="0" err="1"/>
              <a:t>glavna</a:t>
            </a:r>
            <a:r>
              <a:rPr lang="en-US" sz="2400" dirty="0"/>
              <a:t> za</a:t>
            </a:r>
            <a:r>
              <a:rPr lang="sr-Latn-RS" sz="2400" dirty="0"/>
              <a:t>štita tokom </a:t>
            </a:r>
            <a:r>
              <a:rPr lang="en-US" sz="2400" dirty="0"/>
              <a:t>“</a:t>
            </a:r>
            <a:r>
              <a:rPr lang="sr-Latn-RS" sz="2400" dirty="0"/>
              <a:t>kašnjenja</a:t>
            </a:r>
            <a:r>
              <a:rPr lang="en-US" sz="2400" dirty="0"/>
              <a:t>”</a:t>
            </a:r>
            <a:r>
              <a:rPr lang="sr-Latn-RS" sz="2400" dirty="0"/>
              <a:t> stečenog imuniteta</a:t>
            </a:r>
          </a:p>
          <a:p>
            <a:pPr algn="l"/>
            <a:endParaRPr lang="en-US" sz="2400" dirty="0"/>
          </a:p>
          <a:p>
            <a:pPr algn="l"/>
            <a:endParaRPr lang="en-US" sz="1800" b="0" i="0" u="none" strike="noStrike" baseline="0" dirty="0"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DA15C-CEB1-090F-A0D8-7A6F5FC65EA8}"/>
              </a:ext>
            </a:extLst>
          </p:cNvPr>
          <p:cNvSpPr txBox="1"/>
          <p:nvPr/>
        </p:nvSpPr>
        <p:spPr>
          <a:xfrm>
            <a:off x="1066800" y="152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Urođena</a:t>
            </a:r>
            <a:r>
              <a:rPr lang="en-US" sz="2800" b="1" dirty="0"/>
              <a:t> (</a:t>
            </a:r>
            <a:r>
              <a:rPr lang="en-US" sz="2800" b="1" dirty="0" err="1"/>
              <a:t>prirodna</a:t>
            </a:r>
            <a:r>
              <a:rPr lang="en-US" sz="2800" b="1" dirty="0"/>
              <a:t>, </a:t>
            </a:r>
            <a:r>
              <a:rPr lang="en-US" sz="2800" b="1" dirty="0" err="1"/>
              <a:t>nativna</a:t>
            </a:r>
            <a:r>
              <a:rPr lang="en-US" sz="2800" b="1" dirty="0"/>
              <a:t>) </a:t>
            </a:r>
            <a:r>
              <a:rPr lang="en-US" sz="2800" b="1" dirty="0" err="1"/>
              <a:t>imunost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672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551" name="Group 2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27681723"/>
              </p:ext>
            </p:extLst>
          </p:nvPr>
        </p:nvGraphicFramePr>
        <p:xfrm>
          <a:off x="-76201" y="1"/>
          <a:ext cx="9296401" cy="681667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77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5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729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</a:t>
                      </a:r>
                      <a:r>
                        <a:rPr kumimoji="0" lang="sr-Latn-CS" sz="2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Funkcionalni elementi imunskog sistema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9999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42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sr-Latn-CS" sz="20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Komponente urođenog - prirodnog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– nespecifičnog imuniteta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Komponente stečenog – specifičnog imuniteta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7C8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Anatomske strukture i mehaničke aktivnosti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Fiziološki mehanizmi i inhibitorni sekreti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Antimikrobni faktori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Ćelije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Ćelije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Sekreti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8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Koža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Sluznice (trepljasti epitel)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CC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HCl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Masne    kis.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Žučne kis.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Mucini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Kašalj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Nosni iscedak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Povraćanje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Dijareja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Mokrenje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Suze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Lizozim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Komplement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Interferon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Proteini akutne faze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Properdin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Laktoperoksidaza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Citokini urođene imunosti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sr-Latn-C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CCFF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MIKROBIOM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Makrofagi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Neutrofili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Dendritične ćelije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Eozinofili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NK ćelije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Mastociti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 limfociti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 limfociti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CC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Citokini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Antitela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CC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48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338881"/>
              </p:ext>
            </p:extLst>
          </p:nvPr>
        </p:nvGraphicFramePr>
        <p:xfrm>
          <a:off x="30480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8786" name="Title 3"/>
          <p:cNvSpPr>
            <a:spLocks noGrp="1"/>
          </p:cNvSpPr>
          <p:nvPr>
            <p:ph type="title"/>
          </p:nvPr>
        </p:nvSpPr>
        <p:spPr>
          <a:xfrm>
            <a:off x="1104900" y="1524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sr-Latn-RS" sz="4000" b="1" noProof="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Tri nivoa odbrane organizma</a:t>
            </a:r>
          </a:p>
        </p:txBody>
      </p:sp>
      <p:sp>
        <p:nvSpPr>
          <p:cNvPr id="7" name="Right Brace 6"/>
          <p:cNvSpPr/>
          <p:nvPr/>
        </p:nvSpPr>
        <p:spPr>
          <a:xfrm>
            <a:off x="5181600" y="2209800"/>
            <a:ext cx="1066800" cy="228600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2514600"/>
            <a:ext cx="2667000" cy="1600200"/>
          </a:xfrm>
          <a:prstGeom prst="roundRect">
            <a:avLst/>
          </a:prstGeom>
          <a:solidFill>
            <a:srgbClr val="F8F8F8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2400" b="1" dirty="0">
                <a:solidFill>
                  <a:srgbClr val="00B050"/>
                </a:solidFill>
              </a:rPr>
              <a:t>Urođeni - nespecifični imunitet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5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odjeni vs steceni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528090" cy="509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85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400" b="1" dirty="0">
                <a:solidFill>
                  <a:srgbClr val="575F6D"/>
                </a:solidFill>
              </a:rPr>
              <a:t>Fagocitne ćelije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873752"/>
          </a:xfrm>
        </p:spPr>
        <p:txBody>
          <a:bodyPr>
            <a:normAutofit/>
          </a:bodyPr>
          <a:lstStyle/>
          <a:p>
            <a:r>
              <a:rPr lang="sr-Latn-RS" sz="2600" b="1" dirty="0"/>
              <a:t>Makrofagi</a:t>
            </a:r>
          </a:p>
          <a:p>
            <a:r>
              <a:rPr lang="sr-Latn-RS" sz="2600" b="1" dirty="0"/>
              <a:t>Dendritične ćelije</a:t>
            </a:r>
          </a:p>
          <a:p>
            <a:r>
              <a:rPr lang="sr-Latn-RS" sz="2600" b="1" dirty="0"/>
              <a:t>Neutrofilni granulociti</a:t>
            </a:r>
          </a:p>
          <a:p>
            <a:endParaRPr lang="sr-Latn-RS" sz="2600" b="1" dirty="0"/>
          </a:p>
          <a:p>
            <a:r>
              <a:rPr lang="sr-Latn-RS" sz="2600" dirty="0"/>
              <a:t>Sposobnost da inkorporišu i razlože žive (ili inertne) čestice, npr. bakterije.</a:t>
            </a:r>
          </a:p>
          <a:p>
            <a:pPr marL="0" indent="0">
              <a:buNone/>
            </a:pPr>
            <a:r>
              <a:rPr lang="sr-Latn-RS" dirty="0"/>
              <a:t> </a:t>
            </a:r>
            <a:endParaRPr lang="en-US" dirty="0"/>
          </a:p>
        </p:txBody>
      </p:sp>
      <p:pic>
        <p:nvPicPr>
          <p:cNvPr id="3074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8" r="26423" b="21273"/>
          <a:stretch/>
        </p:blipFill>
        <p:spPr bwMode="auto">
          <a:xfrm>
            <a:off x="4724787" y="1981200"/>
            <a:ext cx="3962013" cy="36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3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7467600" cy="1143000"/>
          </a:xfrm>
        </p:spPr>
        <p:txBody>
          <a:bodyPr/>
          <a:lstStyle/>
          <a:p>
            <a:r>
              <a:rPr lang="sr-Latn-RS" sz="4400" b="1" dirty="0">
                <a:solidFill>
                  <a:srgbClr val="575F6D"/>
                </a:solidFill>
              </a:rPr>
              <a:t>Fagocitne ćelije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143000"/>
            <a:ext cx="7467600" cy="4873752"/>
          </a:xfrm>
        </p:spPr>
        <p:txBody>
          <a:bodyPr>
            <a:normAutofit/>
          </a:bodyPr>
          <a:lstStyle/>
          <a:p>
            <a:r>
              <a:rPr lang="sr-Latn-RS" sz="1800" b="1" dirty="0"/>
              <a:t>Poreklo: </a:t>
            </a:r>
            <a:r>
              <a:rPr lang="sr-Latn-RS" sz="1800" dirty="0"/>
              <a:t>iz koštane srži – hemocitoblast</a:t>
            </a:r>
          </a:p>
          <a:p>
            <a:r>
              <a:rPr lang="sr-Latn-RS" sz="1800" dirty="0"/>
              <a:t>Iz njih u koštanoj srži nastaju preko promonocita – </a:t>
            </a:r>
            <a:r>
              <a:rPr lang="sr-Latn-RS" sz="1800" b="1" dirty="0"/>
              <a:t>monociti</a:t>
            </a:r>
            <a:r>
              <a:rPr lang="sr-Latn-RS" sz="1800" dirty="0"/>
              <a:t> koji prelaze u krvotok (i kao takvi se kreću u njemu), a kada napuste krvne sudove i pređu u tkiva nastaju </a:t>
            </a:r>
            <a:r>
              <a:rPr lang="sr-Latn-RS" sz="1800" b="1" dirty="0"/>
              <a:t>makrofagi</a:t>
            </a:r>
          </a:p>
        </p:txBody>
      </p:sp>
      <p:pic>
        <p:nvPicPr>
          <p:cNvPr id="4098" name="Picture 2" descr="E:\111Andrea fax\111_Fax Posao\111Katedra\111KNJIGA\Slike knjiga\SLIKE 5.10\kostna srž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44968"/>
            <a:ext cx="6667500" cy="419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4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50" y="-35867"/>
            <a:ext cx="7467600" cy="1143000"/>
          </a:xfrm>
        </p:spPr>
        <p:txBody>
          <a:bodyPr/>
          <a:lstStyle/>
          <a:p>
            <a:r>
              <a:rPr lang="sr-Latn-RS" sz="4400" b="1" dirty="0">
                <a:solidFill>
                  <a:srgbClr val="575F6D"/>
                </a:solidFill>
              </a:rPr>
              <a:t>Makrofagi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7467600" cy="4873752"/>
          </a:xfrm>
        </p:spPr>
        <p:txBody>
          <a:bodyPr>
            <a:normAutofit/>
          </a:bodyPr>
          <a:lstStyle/>
          <a:p>
            <a:r>
              <a:rPr lang="sr-Latn-RS" sz="2000" b="1" dirty="0"/>
              <a:t>Makrofagi</a:t>
            </a:r>
            <a:r>
              <a:rPr lang="sr-Latn-RS" sz="2000" dirty="0"/>
              <a:t> su raspoređeni svuda po organizmu:</a:t>
            </a:r>
          </a:p>
          <a:p>
            <a:pPr>
              <a:buFontTx/>
              <a:buChar char="-"/>
            </a:pPr>
            <a:r>
              <a:rPr lang="sr-Latn-RS" sz="2000" dirty="0"/>
              <a:t>Limfni čvorovi;</a:t>
            </a:r>
          </a:p>
          <a:p>
            <a:pPr>
              <a:buFontTx/>
              <a:buChar char="-"/>
            </a:pPr>
            <a:r>
              <a:rPr lang="sr-Latn-RS" sz="2000" dirty="0"/>
              <a:t>Slezina;</a:t>
            </a:r>
          </a:p>
          <a:p>
            <a:pPr>
              <a:buFontTx/>
              <a:buChar char="-"/>
            </a:pPr>
            <a:r>
              <a:rPr lang="sr-Latn-RS" sz="2000" dirty="0"/>
              <a:t>Sinusi jetre (Kupferove ćelije);</a:t>
            </a:r>
          </a:p>
          <a:p>
            <a:pPr>
              <a:buFontTx/>
              <a:buChar char="-"/>
            </a:pPr>
            <a:r>
              <a:rPr lang="sr-Latn-RS" sz="2000" dirty="0"/>
              <a:t>Pluća (alveolarni makrofagi);</a:t>
            </a:r>
          </a:p>
          <a:p>
            <a:pPr>
              <a:buFontTx/>
              <a:buChar char="-"/>
            </a:pPr>
            <a:r>
              <a:rPr lang="sr-Latn-RS" sz="2000" dirty="0"/>
              <a:t>Pleura i peritoneum;</a:t>
            </a:r>
          </a:p>
          <a:p>
            <a:pPr>
              <a:buFontTx/>
              <a:buChar char="-"/>
            </a:pPr>
            <a:r>
              <a:rPr lang="sr-Latn-RS" sz="2000" dirty="0"/>
              <a:t>Vezivno tkivo (histiociti);</a:t>
            </a:r>
          </a:p>
          <a:p>
            <a:pPr>
              <a:buFontTx/>
              <a:buChar char="-"/>
            </a:pPr>
            <a:r>
              <a:rPr lang="sr-Latn-RS" sz="2000" dirty="0"/>
              <a:t>Nervno tkivo (mikroglijalne ćel.);</a:t>
            </a:r>
          </a:p>
          <a:p>
            <a:pPr>
              <a:buFontTx/>
              <a:buChar char="-"/>
            </a:pPr>
            <a:r>
              <a:rPr lang="sr-Latn-RS" sz="2000" dirty="0"/>
              <a:t>Koštana srž (makrofagi).</a:t>
            </a:r>
          </a:p>
          <a:p>
            <a:pPr marL="0" indent="0">
              <a:buNone/>
            </a:pPr>
            <a:endParaRPr lang="sr-Latn-RS" sz="2000" dirty="0"/>
          </a:p>
          <a:p>
            <a:pPr>
              <a:buFontTx/>
              <a:buChar char="-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Right Brace 3"/>
          <p:cNvSpPr/>
          <p:nvPr/>
        </p:nvSpPr>
        <p:spPr>
          <a:xfrm>
            <a:off x="5334000" y="1752600"/>
            <a:ext cx="533400" cy="2667000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600" y="2624435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/>
              <a:t>MFS </a:t>
            </a:r>
          </a:p>
          <a:p>
            <a:pPr algn="ctr"/>
            <a:r>
              <a:rPr lang="sr-Latn-RS" b="1" dirty="0"/>
              <a:t>(monojedarni fagocitni sistem)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9372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3406</TotalTime>
  <Words>1030</Words>
  <Application>Microsoft Office PowerPoint</Application>
  <PresentationFormat>On-screen Show (4:3)</PresentationFormat>
  <Paragraphs>236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Cambria</vt:lpstr>
      <vt:lpstr>Candara</vt:lpstr>
      <vt:lpstr>Century Schoolbook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Tri nivoa odbrane organizma</vt:lpstr>
      <vt:lpstr>PowerPoint Presentation</vt:lpstr>
      <vt:lpstr>Fagocitne ćelije</vt:lpstr>
      <vt:lpstr>Fagocitne ćelije</vt:lpstr>
      <vt:lpstr>Makrofagi</vt:lpstr>
      <vt:lpstr>Funkcija makrofaga</vt:lpstr>
      <vt:lpstr>PowerPoint Presentation</vt:lpstr>
      <vt:lpstr>FAGOCITOZA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Urođeni imunitet Fagocitoza</dc:title>
  <dc:creator>Windows User</dc:creator>
  <cp:lastModifiedBy>Isidora Prosic</cp:lastModifiedBy>
  <cp:revision>40</cp:revision>
  <dcterms:created xsi:type="dcterms:W3CDTF">2022-12-10T19:35:06Z</dcterms:created>
  <dcterms:modified xsi:type="dcterms:W3CDTF">2026-01-21T07:40:26Z</dcterms:modified>
</cp:coreProperties>
</file>