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64" r:id="rId2"/>
    <p:sldId id="345" r:id="rId3"/>
    <p:sldId id="347" r:id="rId4"/>
    <p:sldId id="349" r:id="rId5"/>
    <p:sldId id="348" r:id="rId6"/>
    <p:sldId id="261" r:id="rId7"/>
    <p:sldId id="317" r:id="rId8"/>
    <p:sldId id="344" r:id="rId9"/>
    <p:sldId id="320" r:id="rId10"/>
    <p:sldId id="263" r:id="rId11"/>
    <p:sldId id="256" r:id="rId12"/>
    <p:sldId id="350" r:id="rId13"/>
    <p:sldId id="265" r:id="rId14"/>
    <p:sldId id="273" r:id="rId15"/>
    <p:sldId id="284" r:id="rId16"/>
    <p:sldId id="318" r:id="rId17"/>
    <p:sldId id="283" r:id="rId18"/>
    <p:sldId id="319" r:id="rId19"/>
    <p:sldId id="260" r:id="rId20"/>
    <p:sldId id="274" r:id="rId21"/>
    <p:sldId id="275" r:id="rId22"/>
    <p:sldId id="351" r:id="rId23"/>
    <p:sldId id="271" r:id="rId24"/>
    <p:sldId id="352" r:id="rId25"/>
    <p:sldId id="282" r:id="rId26"/>
    <p:sldId id="354" r:id="rId27"/>
    <p:sldId id="353" r:id="rId28"/>
    <p:sldId id="272" r:id="rId29"/>
    <p:sldId id="277" r:id="rId30"/>
    <p:sldId id="276" r:id="rId31"/>
    <p:sldId id="270" r:id="rId32"/>
    <p:sldId id="278" r:id="rId33"/>
    <p:sldId id="300" r:id="rId34"/>
    <p:sldId id="301" r:id="rId35"/>
    <p:sldId id="281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2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>
      <p:cViewPr varScale="1">
        <p:scale>
          <a:sx n="78" d="100"/>
          <a:sy n="78" d="100"/>
        </p:scale>
        <p:origin x="1622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79FDD5-F029-45C7-9C17-05F762EDC43B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91AD01-7C5A-40DC-973F-4ADDD14D1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7753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jp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0.jp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27.jpg"/><Relationship Id="rId7" Type="http://schemas.openxmlformats.org/officeDocument/2006/relationships/image" Target="../media/image31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2.png"/><Relationship Id="rId10" Type="http://schemas.openxmlformats.org/officeDocument/2006/relationships/image" Target="../media/image46.png"/><Relationship Id="rId4" Type="http://schemas.openxmlformats.org/officeDocument/2006/relationships/image" Target="../media/image41.png"/><Relationship Id="rId9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gif"/><Relationship Id="rId4" Type="http://schemas.openxmlformats.org/officeDocument/2006/relationships/image" Target="../media/image6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microsoft.com/office/2007/relationships/hdphoto" Target="../media/hdphoto2.wdp"/><Relationship Id="rId4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722CF7-9A95-06B3-8293-49F18B8FE8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609600"/>
            <a:ext cx="9144000" cy="517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3075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Isidora\Desktop\fefefrwerfewrfw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47800"/>
            <a:ext cx="8283213" cy="3222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685800" y="3352800"/>
            <a:ext cx="3532069" cy="116523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Oval 2"/>
          <p:cNvSpPr/>
          <p:nvPr/>
        </p:nvSpPr>
        <p:spPr>
          <a:xfrm>
            <a:off x="2376055" y="1600200"/>
            <a:ext cx="7620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130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Isidora\Desktop\mfdmfd,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28600"/>
            <a:ext cx="6312983" cy="2157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Isidora\Desktop\fmkfdmkdsfmsk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839180"/>
            <a:ext cx="4955671" cy="1807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Isidora\Desktop\,flwefwfč,člw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109" y="4839180"/>
            <a:ext cx="4419600" cy="145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Isidora\Desktop\fef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634585"/>
            <a:ext cx="7924800" cy="1690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6200" y="228600"/>
            <a:ext cx="6312983" cy="22860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10836" y="2667000"/>
            <a:ext cx="8194964" cy="19050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10836" y="4839180"/>
            <a:ext cx="4641273" cy="180778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4904509" y="4839180"/>
            <a:ext cx="4239491" cy="180778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6" descr="C:\Users\Isidora\Desktop\etwetqewtq3rtq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067186"/>
            <a:ext cx="8748944" cy="1351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Isidora\Desktop\kkdjdj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36" y="2743200"/>
            <a:ext cx="8042564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Isidora\Desktop\l,dlewd,wl.d,ew.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1" y="-1"/>
            <a:ext cx="7543799" cy="2634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C:\Users\Isidora\Desktop\ldmlsd,ls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1" y="4646710"/>
            <a:ext cx="9059069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Isidora\Desktop\cfff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742945"/>
            <a:ext cx="9171708" cy="1807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DE4C3A5-4976-EFD0-F7A8-4F7FC1F82D1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3" y="154091"/>
            <a:ext cx="8791575" cy="28670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3F1E63-1ACB-C694-47B3-F00F0BF1493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91" y="20780"/>
            <a:ext cx="8263054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FE4040-D96C-4FC7-28AC-DBB7F8DE0B1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3030"/>
            <a:ext cx="9144000" cy="353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956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58D4ACD-92B2-F578-FC26-4FF4B6E289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043" y="0"/>
            <a:ext cx="5487957" cy="6858000"/>
          </a:xfrm>
          <a:prstGeom prst="rect">
            <a:avLst/>
          </a:prstGeom>
        </p:spPr>
      </p:pic>
      <p:pic>
        <p:nvPicPr>
          <p:cNvPr id="18" name="Picture 2" descr="C:\Users\Isidora\Desktop\amr-statistic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6" y="3872825"/>
            <a:ext cx="4057645" cy="3009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99660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228600"/>
            <a:ext cx="8763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400" b="1" dirty="0" err="1">
                <a:latin typeface="Candara" pitchFamily="34" charset="0"/>
                <a:ea typeface="Cambria" panose="02040503050406030204" pitchFamily="18" charset="0"/>
              </a:rPr>
              <a:t>Kratko</a:t>
            </a:r>
            <a:r>
              <a:rPr lang="en-US" sz="2400" b="1" dirty="0">
                <a:latin typeface="Candara" pitchFamily="34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ndara" pitchFamily="34" charset="0"/>
                <a:ea typeface="Cambria" panose="02040503050406030204" pitchFamily="18" charset="0"/>
              </a:rPr>
              <a:t>generacijsko</a:t>
            </a:r>
            <a:r>
              <a:rPr lang="en-US" sz="2400" b="1" dirty="0">
                <a:latin typeface="Candara" pitchFamily="34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ndara" pitchFamily="34" charset="0"/>
                <a:ea typeface="Cambria" panose="02040503050406030204" pitchFamily="18" charset="0"/>
              </a:rPr>
              <a:t>vreme</a:t>
            </a:r>
            <a:r>
              <a:rPr lang="en-US" sz="2400" b="1" dirty="0">
                <a:latin typeface="Candara" pitchFamily="34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ndara" pitchFamily="34" charset="0"/>
                <a:ea typeface="Cambria" panose="02040503050406030204" pitchFamily="18" charset="0"/>
              </a:rPr>
              <a:t>bakterija</a:t>
            </a:r>
            <a:endParaRPr lang="en-US" sz="2400" b="1" dirty="0">
              <a:latin typeface="Candara" pitchFamily="34" charset="0"/>
              <a:ea typeface="Cambria" panose="02040503050406030204" pitchFamily="18" charset="0"/>
            </a:endParaRPr>
          </a:p>
          <a:p>
            <a:pPr marL="342900" indent="-342900">
              <a:buAutoNum type="arabicPeriod"/>
            </a:pPr>
            <a:r>
              <a:rPr lang="en-US" sz="2400" b="1" dirty="0" err="1">
                <a:latin typeface="Candara" pitchFamily="34" charset="0"/>
                <a:ea typeface="Cambria" panose="02040503050406030204" pitchFamily="18" charset="0"/>
              </a:rPr>
              <a:t>Horizontalni</a:t>
            </a:r>
            <a:r>
              <a:rPr lang="en-US" sz="2400" b="1" dirty="0">
                <a:latin typeface="Candara" pitchFamily="34" charset="0"/>
                <a:ea typeface="Cambria" panose="02040503050406030204" pitchFamily="18" charset="0"/>
              </a:rPr>
              <a:t> transfer </a:t>
            </a:r>
            <a:r>
              <a:rPr lang="en-US" sz="2400" b="1" dirty="0" err="1">
                <a:latin typeface="Candara" pitchFamily="34" charset="0"/>
                <a:ea typeface="Cambria" panose="02040503050406030204" pitchFamily="18" charset="0"/>
              </a:rPr>
              <a:t>gena</a:t>
            </a:r>
            <a:endParaRPr lang="sr-Latn-RS" sz="2400" b="1" dirty="0">
              <a:latin typeface="Candara" pitchFamily="34" charset="0"/>
              <a:ea typeface="Cambria" panose="02040503050406030204" pitchFamily="18" charset="0"/>
            </a:endParaRPr>
          </a:p>
          <a:p>
            <a:pPr marL="342900" indent="-342900">
              <a:buFontTx/>
              <a:buAutoNum type="arabicPeriod"/>
            </a:pPr>
            <a:r>
              <a:rPr lang="en-US" sz="2400" b="1" dirty="0" err="1">
                <a:solidFill>
                  <a:srgbClr val="FF0000"/>
                </a:solidFill>
                <a:latin typeface="Candara" panose="020E0502030303020204" pitchFamily="34" charset="0"/>
              </a:rPr>
              <a:t>Selektivni</a:t>
            </a: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ndara" panose="020E0502030303020204" pitchFamily="34" charset="0"/>
              </a:rPr>
              <a:t>pritisak</a:t>
            </a:r>
            <a:r>
              <a:rPr lang="sr-Latn-R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 izazvan prekomernom i nepravilnom upotrebom i zloupotrebom antibiotika</a:t>
            </a:r>
            <a:endParaRPr lang="en-US" sz="2400" b="1" dirty="0">
              <a:solidFill>
                <a:srgbClr val="FF0000"/>
              </a:solidFill>
              <a:latin typeface="Candara" panose="020E0502030303020204" pitchFamily="34" charset="0"/>
            </a:endParaRPr>
          </a:p>
          <a:p>
            <a:pPr marL="342900" indent="-342900">
              <a:buAutoNum type="arabicPeriod"/>
            </a:pPr>
            <a:endParaRPr lang="en-US" sz="2400" b="1" dirty="0">
              <a:latin typeface="Candara" pitchFamily="34" charset="0"/>
              <a:ea typeface="Cambria" panose="02040503050406030204" pitchFamily="18" charset="0"/>
            </a:endParaRPr>
          </a:p>
          <a:p>
            <a:pPr marL="342900" indent="-342900">
              <a:buAutoNum type="arabicPeriod"/>
            </a:pPr>
            <a:endParaRPr lang="en-US" sz="2400" b="1" dirty="0">
              <a:latin typeface="Candara" pitchFamily="34" charset="0"/>
              <a:ea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362200"/>
            <a:ext cx="91440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615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334512" y="152400"/>
            <a:ext cx="44749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ULOGA VETERINARA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1844" y="2689719"/>
            <a:ext cx="42501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Glavni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uzrok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selektivni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pritisak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692" y="3519151"/>
            <a:ext cx="3467825" cy="3076906"/>
          </a:xfrm>
          <a:prstGeom prst="rect">
            <a:avLst/>
          </a:prstGeom>
        </p:spPr>
      </p:pic>
      <p:sp>
        <p:nvSpPr>
          <p:cNvPr id="6" name="Left-Right-Up Arrow 5"/>
          <p:cNvSpPr/>
          <p:nvPr/>
        </p:nvSpPr>
        <p:spPr>
          <a:xfrm rot="5400000">
            <a:off x="3045853" y="2890702"/>
            <a:ext cx="1094705" cy="482959"/>
          </a:xfrm>
          <a:prstGeom prst="leftRightUp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13469" y="2721114"/>
            <a:ext cx="20187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000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Nepravilna upotreba</a:t>
            </a:r>
            <a:endParaRPr lang="en-US" sz="2000" i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80525" y="3988658"/>
            <a:ext cx="19152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000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Zloupotreba</a:t>
            </a:r>
            <a:endParaRPr lang="en-US" sz="2000" i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73599" y="1676400"/>
            <a:ext cx="19221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000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Prekomerna upotreba</a:t>
            </a:r>
            <a:endParaRPr lang="en-US" sz="2000" i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4876800"/>
            <a:ext cx="3200400" cy="1981200"/>
          </a:xfrm>
          <a:prstGeom prst="rect">
            <a:avLst/>
          </a:prstGeom>
          <a:solidFill>
            <a:schemeClr val="dk1">
              <a:alpha val="86000"/>
            </a:schemeClr>
          </a:solidFill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-34540" y="50629"/>
            <a:ext cx="9144000" cy="6858000"/>
          </a:xfrm>
          <a:prstGeom prst="rect">
            <a:avLst/>
          </a:prstGeom>
          <a:solidFill>
            <a:schemeClr val="tx1">
              <a:alpha val="84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335" y="306616"/>
            <a:ext cx="2792348" cy="2934238"/>
          </a:xfrm>
          <a:prstGeom prst="ellipse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129" y="3733938"/>
            <a:ext cx="3033741" cy="2892434"/>
          </a:xfrm>
          <a:prstGeom prst="ellipse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4" y="3712191"/>
            <a:ext cx="2933625" cy="2867384"/>
          </a:xfrm>
          <a:prstGeom prst="ellipse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4" y="306616"/>
            <a:ext cx="2844571" cy="2915549"/>
          </a:xfrm>
          <a:prstGeom prst="ellipse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770" y="218604"/>
            <a:ext cx="3015006" cy="3127860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335" y="3741833"/>
            <a:ext cx="2925278" cy="287656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5904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Isidora\Desktop\img-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36" y="152400"/>
            <a:ext cx="8321675" cy="6480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04678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2680" t="17187" r="13751" b="15625"/>
          <a:stretch/>
        </p:blipFill>
        <p:spPr>
          <a:xfrm>
            <a:off x="1447800" y="990600"/>
            <a:ext cx="6477000" cy="480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7878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Isidora\Desktop\nejmp1311479_f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43502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650509"/>
            <a:ext cx="7231927" cy="5556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1424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Isidora\Desktop\mehanizmi rezistencije111-01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1752600"/>
            <a:ext cx="9067800" cy="439092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228600" y="152400"/>
            <a:ext cx="845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3200" b="1" dirty="0">
                <a:solidFill>
                  <a:srgbClr val="C00000"/>
                </a:solidFill>
                <a:latin typeface="Candara" pitchFamily="34" charset="0"/>
              </a:rPr>
              <a:t>Mehanizmi sticanja rezistencije bakterija na antibiotike</a:t>
            </a:r>
          </a:p>
        </p:txBody>
      </p:sp>
    </p:spTree>
    <p:extLst>
      <p:ext uri="{BB962C8B-B14F-4D97-AF65-F5344CB8AC3E}">
        <p14:creationId xmlns:p14="http://schemas.microsoft.com/office/powerpoint/2010/main" val="41664611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1E0628-5818-1F11-F21B-67F31609B4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710" y="0"/>
            <a:ext cx="457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8335" y="-381000"/>
            <a:ext cx="4171266" cy="90794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sz="3600" b="1" dirty="0">
                <a:latin typeface="Candara" pitchFamily="34" charset="0"/>
              </a:rPr>
              <a:t>                              </a:t>
            </a:r>
            <a:r>
              <a:rPr lang="sr-Latn-RS" sz="3200" b="1" dirty="0">
                <a:solidFill>
                  <a:srgbClr val="FF0000"/>
                </a:solidFill>
                <a:latin typeface="Candara" pitchFamily="34" charset="0"/>
              </a:rPr>
              <a:t>ANTIBIOTICI</a:t>
            </a:r>
            <a:endParaRPr lang="en-US" sz="3200" b="1" dirty="0">
              <a:solidFill>
                <a:srgbClr val="FF0000"/>
              </a:solidFill>
              <a:latin typeface="Candara" pitchFamily="34" charset="0"/>
            </a:endParaRPr>
          </a:p>
          <a:p>
            <a:endParaRPr lang="sr-Latn-RS" sz="2400" dirty="0">
              <a:solidFill>
                <a:srgbClr val="C00000"/>
              </a:solidFill>
              <a:latin typeface="Candara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r-Latn-RS" sz="2400" dirty="0">
                <a:solidFill>
                  <a:srgbClr val="0070C0"/>
                </a:solidFill>
                <a:latin typeface="Candara" pitchFamily="34" charset="0"/>
              </a:rPr>
              <a:t>Antimikrobni agensi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r-Latn-RS" sz="2400" dirty="0">
                <a:solidFill>
                  <a:srgbClr val="0070C0"/>
                </a:solidFill>
                <a:latin typeface="Candara" pitchFamily="34" charset="0"/>
              </a:rPr>
              <a:t>Antibiotik</a:t>
            </a:r>
          </a:p>
          <a:p>
            <a:pPr algn="ctr"/>
            <a:endParaRPr lang="sr-Latn-RS" sz="2400" dirty="0">
              <a:latin typeface="Candara" pitchFamily="34" charset="0"/>
            </a:endParaRPr>
          </a:p>
          <a:p>
            <a:pPr algn="ctr"/>
            <a:r>
              <a:rPr lang="sr-Latn-RS" sz="2400" b="1" dirty="0">
                <a:solidFill>
                  <a:srgbClr val="C00000"/>
                </a:solidFill>
                <a:latin typeface="Candara" pitchFamily="34" charset="0"/>
              </a:rPr>
              <a:t>Prirodni – </a:t>
            </a:r>
            <a:r>
              <a:rPr lang="sr-Latn-RS" sz="2400" b="1" dirty="0">
                <a:latin typeface="Candara" pitchFamily="34" charset="0"/>
              </a:rPr>
              <a:t>antibiotici</a:t>
            </a:r>
            <a:endParaRPr lang="en-US" sz="2400" b="1" dirty="0">
              <a:latin typeface="Candara" pitchFamily="34" charset="0"/>
            </a:endParaRPr>
          </a:p>
          <a:p>
            <a:pPr algn="ctr"/>
            <a:r>
              <a:rPr lang="sr-Latn-RS" sz="2400" b="1" dirty="0">
                <a:latin typeface="Candara" pitchFamily="34" charset="0"/>
              </a:rPr>
              <a:t> (produkti 2“ metabolizma bakterija i gljivica)</a:t>
            </a:r>
            <a:endParaRPr lang="en-US" sz="2400" b="1" dirty="0">
              <a:latin typeface="Candara" pitchFamily="34" charset="0"/>
            </a:endParaRPr>
          </a:p>
          <a:p>
            <a:pPr algn="ctr"/>
            <a:endParaRPr lang="sr-Latn-RS" sz="2400" b="1" dirty="0">
              <a:latin typeface="Candara" pitchFamily="34" charset="0"/>
            </a:endParaRPr>
          </a:p>
          <a:p>
            <a:pPr algn="ctr"/>
            <a:r>
              <a:rPr lang="sr-Latn-RS" sz="2400" b="1" dirty="0">
                <a:solidFill>
                  <a:srgbClr val="C00000"/>
                </a:solidFill>
                <a:latin typeface="Candara" pitchFamily="34" charset="0"/>
              </a:rPr>
              <a:t>Polusintetski </a:t>
            </a:r>
            <a:r>
              <a:rPr lang="sr-Latn-RS" sz="2400" b="1" dirty="0">
                <a:latin typeface="Candara" pitchFamily="34" charset="0"/>
              </a:rPr>
              <a:t>(hem. modifikacija prirodnih)</a:t>
            </a:r>
            <a:endParaRPr lang="en-US" sz="2400" b="1" dirty="0">
              <a:latin typeface="Candara" pitchFamily="34" charset="0"/>
            </a:endParaRPr>
          </a:p>
          <a:p>
            <a:pPr algn="ctr"/>
            <a:endParaRPr lang="sr-Cyrl-RS" sz="2400" b="1" dirty="0">
              <a:latin typeface="Candara" pitchFamily="34" charset="0"/>
            </a:endParaRPr>
          </a:p>
          <a:p>
            <a:pPr algn="ctr"/>
            <a:r>
              <a:rPr lang="sr-Latn-RS" sz="2400" b="1" dirty="0">
                <a:solidFill>
                  <a:srgbClr val="C00000"/>
                </a:solidFill>
                <a:latin typeface="Candara" pitchFamily="34" charset="0"/>
              </a:rPr>
              <a:t>Sintetski – </a:t>
            </a:r>
            <a:r>
              <a:rPr lang="sr-Latn-RS" sz="2400" b="1" dirty="0">
                <a:latin typeface="Candara" pitchFamily="34" charset="0"/>
              </a:rPr>
              <a:t>hemioterapeutici</a:t>
            </a:r>
          </a:p>
          <a:p>
            <a:endParaRPr lang="en-US" sz="2400" dirty="0">
              <a:latin typeface="Candara" pitchFamily="34" charset="0"/>
            </a:endParaRPr>
          </a:p>
          <a:p>
            <a:endParaRPr lang="en-US" sz="2400" dirty="0">
              <a:latin typeface="Candara" pitchFamily="34" charset="0"/>
            </a:endParaRPr>
          </a:p>
          <a:p>
            <a:endParaRPr lang="en-US" sz="2400" dirty="0">
              <a:latin typeface="Candara" pitchFamily="34" charset="0"/>
            </a:endParaRPr>
          </a:p>
          <a:p>
            <a:endParaRPr lang="sr-Latn-RS" sz="2400" dirty="0">
              <a:latin typeface="Candara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endParaRPr lang="sr-Latn-RS" sz="2400" dirty="0">
              <a:latin typeface="Candara" pitchFamily="34" charset="0"/>
            </a:endParaRPr>
          </a:p>
          <a:p>
            <a:endParaRPr lang="sr-Latn-RS" dirty="0"/>
          </a:p>
          <a:p>
            <a:endParaRPr lang="sr-Latn-RS" dirty="0"/>
          </a:p>
          <a:p>
            <a:endParaRPr lang="sr-Latn-RS" dirty="0"/>
          </a:p>
          <a:p>
            <a:endParaRPr lang="sr-Latn-RS" dirty="0"/>
          </a:p>
          <a:p>
            <a:endParaRPr lang="sr-Latn-RS" dirty="0"/>
          </a:p>
          <a:p>
            <a:endParaRPr lang="sr-Latn-R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6B13EF-9F37-D59C-890C-B7EE41ABCD23}"/>
              </a:ext>
            </a:extLst>
          </p:cNvPr>
          <p:cNvSpPr txBox="1"/>
          <p:nvPr/>
        </p:nvSpPr>
        <p:spPr>
          <a:xfrm>
            <a:off x="297567" y="5604301"/>
            <a:ext cx="82244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b="1" dirty="0">
                <a:solidFill>
                  <a:srgbClr val="0070C0"/>
                </a:solidFill>
                <a:latin typeface="Candara" pitchFamily="34" charset="0"/>
              </a:rPr>
              <a:t>Antibiotici</a:t>
            </a:r>
            <a:r>
              <a:rPr lang="en-US" sz="2400" b="1" dirty="0">
                <a:solidFill>
                  <a:srgbClr val="0070C0"/>
                </a:solidFill>
                <a:latin typeface="Candara" pitchFamily="34" charset="0"/>
              </a:rPr>
              <a:t> u </a:t>
            </a:r>
            <a:r>
              <a:rPr lang="sr-Latn-RS" sz="2400" b="1" dirty="0">
                <a:solidFill>
                  <a:srgbClr val="0070C0"/>
                </a:solidFill>
                <a:latin typeface="Candara" pitchFamily="34" charset="0"/>
              </a:rPr>
              <a:t>širem smislu – </a:t>
            </a:r>
            <a:endParaRPr lang="en-US" sz="2400" b="1" dirty="0">
              <a:solidFill>
                <a:srgbClr val="0070C0"/>
              </a:solidFill>
              <a:latin typeface="Candara" pitchFamily="34" charset="0"/>
            </a:endParaRPr>
          </a:p>
          <a:p>
            <a:r>
              <a:rPr lang="sr-Latn-RS" sz="2400" b="1" dirty="0">
                <a:solidFill>
                  <a:srgbClr val="0070C0"/>
                </a:solidFill>
                <a:latin typeface="Candara" pitchFamily="34" charset="0"/>
              </a:rPr>
              <a:t>prihvaćen naziv i za sintetske</a:t>
            </a:r>
          </a:p>
        </p:txBody>
      </p:sp>
    </p:spTree>
    <p:extLst>
      <p:ext uri="{BB962C8B-B14F-4D97-AF65-F5344CB8AC3E}">
        <p14:creationId xmlns:p14="http://schemas.microsoft.com/office/powerpoint/2010/main" val="2005577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75137" y="152400"/>
            <a:ext cx="4830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andara" pitchFamily="34" charset="0"/>
                <a:ea typeface="Cambria" panose="02040503050406030204" pitchFamily="18" charset="0"/>
              </a:rPr>
              <a:t>GENETSKA POZADINA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564775" y="1855695"/>
            <a:ext cx="2994491" cy="618565"/>
          </a:xfrm>
          <a:prstGeom prst="roundRect">
            <a:avLst/>
          </a:prstGeom>
          <a:solidFill>
            <a:srgbClr val="C00000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80039" y="1964921"/>
            <a:ext cx="29792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Candara" pitchFamily="34" charset="0"/>
                <a:ea typeface="Cambria" panose="02040503050406030204" pitchFamily="18" charset="0"/>
              </a:rPr>
              <a:t>1. </a:t>
            </a:r>
            <a:r>
              <a:rPr lang="en-US" sz="2000" b="1" dirty="0" err="1">
                <a:solidFill>
                  <a:schemeClr val="bg1"/>
                </a:solidFill>
                <a:latin typeface="Candara" pitchFamily="34" charset="0"/>
                <a:ea typeface="Cambria" panose="02040503050406030204" pitchFamily="18" charset="0"/>
              </a:rPr>
              <a:t>Endogena</a:t>
            </a:r>
            <a:r>
              <a:rPr lang="en-US" sz="2000" b="1" dirty="0">
                <a:solidFill>
                  <a:schemeClr val="bg1"/>
                </a:solidFill>
                <a:latin typeface="Candara" pitchFamily="34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Candara" pitchFamily="34" charset="0"/>
                <a:ea typeface="Cambria" panose="02040503050406030204" pitchFamily="18" charset="0"/>
              </a:rPr>
              <a:t>rezistencija</a:t>
            </a:r>
            <a:endParaRPr lang="en-US" sz="2000" b="1" dirty="0">
              <a:solidFill>
                <a:schemeClr val="bg1"/>
              </a:solidFill>
              <a:latin typeface="Candara" pitchFamily="34" charset="0"/>
              <a:ea typeface="Cambria" panose="020405030504060302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57213" y="3119718"/>
            <a:ext cx="3100386" cy="618565"/>
          </a:xfrm>
          <a:prstGeom prst="roundRect">
            <a:avLst/>
          </a:prstGeom>
          <a:solidFill>
            <a:srgbClr val="C00000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64777" y="3182776"/>
            <a:ext cx="29944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Candara" pitchFamily="34" charset="0"/>
                <a:ea typeface="Cambria" panose="02040503050406030204" pitchFamily="18" charset="0"/>
              </a:rPr>
              <a:t>2. </a:t>
            </a:r>
            <a:r>
              <a:rPr lang="en-US" sz="2000" b="1" dirty="0" err="1">
                <a:solidFill>
                  <a:schemeClr val="bg1"/>
                </a:solidFill>
                <a:latin typeface="Candara" pitchFamily="34" charset="0"/>
                <a:ea typeface="Cambria" panose="02040503050406030204" pitchFamily="18" charset="0"/>
              </a:rPr>
              <a:t>Egzogena</a:t>
            </a:r>
            <a:r>
              <a:rPr lang="en-US" sz="2000" b="1" dirty="0">
                <a:solidFill>
                  <a:schemeClr val="bg1"/>
                </a:solidFill>
                <a:latin typeface="Candara" pitchFamily="34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Candara" pitchFamily="34" charset="0"/>
                <a:ea typeface="Cambria" panose="02040503050406030204" pitchFamily="18" charset="0"/>
              </a:rPr>
              <a:t>rezistencija</a:t>
            </a:r>
            <a:endParaRPr lang="en-US" sz="2000" b="1" dirty="0">
              <a:solidFill>
                <a:schemeClr val="bg1"/>
              </a:solidFill>
              <a:latin typeface="Candara" pitchFamily="34" charset="0"/>
              <a:ea typeface="Cambria" panose="020405030504060302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440892" y="3119717"/>
            <a:ext cx="3370404" cy="618565"/>
          </a:xfrm>
          <a:prstGeom prst="roundRect">
            <a:avLst/>
          </a:prstGeom>
          <a:solidFill>
            <a:srgbClr val="C00000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457462" y="3228943"/>
            <a:ext cx="33538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000" b="1" dirty="0">
                <a:solidFill>
                  <a:schemeClr val="bg1"/>
                </a:solidFill>
                <a:latin typeface="Candara" pitchFamily="34" charset="0"/>
                <a:ea typeface="Cambria" panose="02040503050406030204" pitchFamily="18" charset="0"/>
              </a:rPr>
              <a:t>Mobilni genetički elementi</a:t>
            </a:r>
            <a:endParaRPr lang="en-US" sz="2000" b="1" dirty="0">
              <a:solidFill>
                <a:schemeClr val="bg1"/>
              </a:solidFill>
              <a:latin typeface="Candara" pitchFamily="34" charset="0"/>
              <a:ea typeface="Cambria" panose="020405030504060302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526741" y="5926488"/>
            <a:ext cx="2531408" cy="525461"/>
          </a:xfrm>
          <a:prstGeom prst="roundRect">
            <a:avLst/>
          </a:prstGeom>
          <a:solidFill>
            <a:srgbClr val="C00000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5526741" y="4893077"/>
            <a:ext cx="2531408" cy="549126"/>
          </a:xfrm>
          <a:prstGeom prst="roundRect">
            <a:avLst/>
          </a:prstGeom>
          <a:solidFill>
            <a:srgbClr val="C00000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5526741" y="3869251"/>
            <a:ext cx="2531408" cy="525320"/>
          </a:xfrm>
          <a:prstGeom prst="roundRect">
            <a:avLst/>
          </a:prstGeom>
          <a:solidFill>
            <a:srgbClr val="C00000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/>
          <p:cNvCxnSpPr/>
          <p:nvPr/>
        </p:nvCxnSpPr>
        <p:spPr>
          <a:xfrm>
            <a:off x="4879130" y="3743351"/>
            <a:ext cx="0" cy="4622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4879131" y="4205623"/>
            <a:ext cx="38996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Isosceles Triangle 29"/>
          <p:cNvSpPr/>
          <p:nvPr/>
        </p:nvSpPr>
        <p:spPr>
          <a:xfrm rot="5400000">
            <a:off x="5159030" y="4126387"/>
            <a:ext cx="378605" cy="158474"/>
          </a:xfrm>
          <a:prstGeom prst="triangl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/>
          <p:cNvCxnSpPr/>
          <p:nvPr/>
        </p:nvCxnSpPr>
        <p:spPr>
          <a:xfrm>
            <a:off x="4773706" y="3738282"/>
            <a:ext cx="0" cy="13946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4773706" y="5132920"/>
            <a:ext cx="49538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Isosceles Triangle 34"/>
          <p:cNvSpPr/>
          <p:nvPr/>
        </p:nvSpPr>
        <p:spPr>
          <a:xfrm rot="5400000">
            <a:off x="5159030" y="6036553"/>
            <a:ext cx="378605" cy="158474"/>
          </a:xfrm>
          <a:prstGeom prst="triangl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Isosceles Triangle 35"/>
          <p:cNvSpPr/>
          <p:nvPr/>
        </p:nvSpPr>
        <p:spPr>
          <a:xfrm rot="5400000">
            <a:off x="5162863" y="5081470"/>
            <a:ext cx="378605" cy="158474"/>
          </a:xfrm>
          <a:prstGeom prst="triangl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Connector 39"/>
          <p:cNvCxnSpPr/>
          <p:nvPr/>
        </p:nvCxnSpPr>
        <p:spPr>
          <a:xfrm>
            <a:off x="4642597" y="3738282"/>
            <a:ext cx="0" cy="23574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4642597" y="6095762"/>
            <a:ext cx="62649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6271372" y="3939103"/>
            <a:ext cx="14052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000" b="1" dirty="0">
                <a:solidFill>
                  <a:schemeClr val="bg1"/>
                </a:solidFill>
                <a:latin typeface="Candara" pitchFamily="34" charset="0"/>
                <a:ea typeface="Cambria" panose="02040503050406030204" pitchFamily="18" charset="0"/>
              </a:rPr>
              <a:t>Plazmidi</a:t>
            </a:r>
            <a:endParaRPr lang="en-US" sz="2000" b="1" dirty="0">
              <a:solidFill>
                <a:schemeClr val="bg1"/>
              </a:solidFill>
              <a:latin typeface="Candara" pitchFamily="34" charset="0"/>
              <a:ea typeface="Cambria" panose="020405030504060302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311713" y="5989162"/>
            <a:ext cx="1294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000" b="1" dirty="0">
                <a:solidFill>
                  <a:schemeClr val="bg1"/>
                </a:solidFill>
                <a:latin typeface="Candara" pitchFamily="34" charset="0"/>
                <a:ea typeface="Cambria" panose="02040503050406030204" pitchFamily="18" charset="0"/>
              </a:rPr>
              <a:t>Integroni</a:t>
            </a:r>
            <a:endParaRPr lang="en-US" sz="2000" b="1" dirty="0">
              <a:solidFill>
                <a:schemeClr val="bg1"/>
              </a:solidFill>
              <a:latin typeface="Candara" pitchFamily="34" charset="0"/>
              <a:ea typeface="Cambria" panose="02040503050406030204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106410" y="4960651"/>
            <a:ext cx="17048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000" b="1" dirty="0">
                <a:solidFill>
                  <a:schemeClr val="bg1"/>
                </a:solidFill>
                <a:latin typeface="Candara" pitchFamily="34" charset="0"/>
                <a:ea typeface="Cambria" panose="02040503050406030204" pitchFamily="18" charset="0"/>
              </a:rPr>
              <a:t>Transpozoni</a:t>
            </a:r>
            <a:endParaRPr lang="en-US" sz="2000" b="1" dirty="0">
              <a:solidFill>
                <a:schemeClr val="bg1"/>
              </a:solidFill>
              <a:latin typeface="Candara" pitchFamily="34" charset="0"/>
              <a:ea typeface="Cambria" panose="02040503050406030204" pitchFamily="18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4427445" y="1855695"/>
            <a:ext cx="2531408" cy="618565"/>
          </a:xfrm>
          <a:prstGeom prst="roundRect">
            <a:avLst/>
          </a:prstGeom>
          <a:solidFill>
            <a:srgbClr val="C00000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572000" y="1964921"/>
            <a:ext cx="198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000" b="1" dirty="0">
                <a:solidFill>
                  <a:schemeClr val="bg1"/>
                </a:solidFill>
                <a:latin typeface="Candara" pitchFamily="34" charset="0"/>
              </a:rPr>
              <a:t>Mutacije</a:t>
            </a:r>
            <a:endParaRPr lang="en-US" sz="2000" b="1" dirty="0">
              <a:solidFill>
                <a:schemeClr val="bg1"/>
              </a:solidFill>
              <a:latin typeface="Candara" pitchFamily="34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2549136" y="1066800"/>
            <a:ext cx="3092823" cy="618565"/>
          </a:xfrm>
          <a:prstGeom prst="roundRect">
            <a:avLst/>
          </a:prstGeom>
          <a:solidFill>
            <a:srgbClr val="C00000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ounded Rectangle 36"/>
          <p:cNvSpPr/>
          <p:nvPr/>
        </p:nvSpPr>
        <p:spPr>
          <a:xfrm>
            <a:off x="5713931" y="675620"/>
            <a:ext cx="3092823" cy="618565"/>
          </a:xfrm>
          <a:prstGeom prst="roundRect">
            <a:avLst/>
          </a:prstGeom>
          <a:solidFill>
            <a:srgbClr val="FFFF00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79142" y="784847"/>
            <a:ext cx="35020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000" b="1" dirty="0">
                <a:latin typeface="Candara" pitchFamily="34" charset="0"/>
              </a:rPr>
              <a:t>I UROĐENA REZISTENCIJA</a:t>
            </a:r>
            <a:endParaRPr lang="en-US" sz="2000" b="1" dirty="0">
              <a:latin typeface="Candara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546906" y="1143000"/>
            <a:ext cx="47682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000" b="1" dirty="0">
                <a:solidFill>
                  <a:schemeClr val="bg1"/>
                </a:solidFill>
                <a:latin typeface="Candara" pitchFamily="34" charset="0"/>
                <a:ea typeface="Cambria" panose="02040503050406030204" pitchFamily="18" charset="0"/>
              </a:rPr>
              <a:t>II</a:t>
            </a:r>
            <a:r>
              <a:rPr lang="en-US" sz="2000" b="1" dirty="0">
                <a:solidFill>
                  <a:schemeClr val="bg1"/>
                </a:solidFill>
                <a:latin typeface="Candara" pitchFamily="34" charset="0"/>
                <a:ea typeface="Cambria" panose="02040503050406030204" pitchFamily="18" charset="0"/>
              </a:rPr>
              <a:t> </a:t>
            </a:r>
            <a:r>
              <a:rPr lang="sr-Latn-RS" sz="2000" b="1" dirty="0">
                <a:solidFill>
                  <a:schemeClr val="bg1"/>
                </a:solidFill>
                <a:latin typeface="Candara" pitchFamily="34" charset="0"/>
                <a:ea typeface="Cambria" panose="02040503050406030204" pitchFamily="18" charset="0"/>
              </a:rPr>
              <a:t>STEČENA REZISTENCIJA</a:t>
            </a:r>
            <a:endParaRPr lang="en-US" sz="2000" b="1" dirty="0">
              <a:solidFill>
                <a:schemeClr val="bg1"/>
              </a:solidFill>
              <a:latin typeface="Candara" pitchFamily="34" charset="0"/>
              <a:ea typeface="Cambria" panose="02040503050406030204" pitchFamily="18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3733800" y="2133600"/>
            <a:ext cx="601985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3733800" y="3429000"/>
            <a:ext cx="601985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7551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animBg="1"/>
      <p:bldP spid="9" grpId="0"/>
      <p:bldP spid="13" grpId="0" animBg="1"/>
      <p:bldP spid="14" grpId="0"/>
      <p:bldP spid="15" grpId="0" animBg="1"/>
      <p:bldP spid="16" grpId="0" animBg="1"/>
      <p:bldP spid="17" grpId="0" animBg="1"/>
      <p:bldP spid="30" grpId="0" animBg="1"/>
      <p:bldP spid="35" grpId="0" animBg="1"/>
      <p:bldP spid="36" grpId="0" animBg="1"/>
      <p:bldP spid="43" grpId="0"/>
      <p:bldP spid="44" grpId="0"/>
      <p:bldP spid="45" grpId="0"/>
      <p:bldP spid="28" grpId="0" animBg="1"/>
      <p:bldP spid="6" grpId="0"/>
      <p:bldP spid="33" grpId="0" animBg="1"/>
      <p:bldP spid="37" grpId="0" animBg="1"/>
      <p:bldP spid="8" grpId="0"/>
      <p:bldP spid="3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107" y="16588"/>
            <a:ext cx="6030893" cy="3000243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5254942" y="857251"/>
            <a:ext cx="505778" cy="642871"/>
          </a:xfrm>
          <a:prstGeom prst="ellipse">
            <a:avLst/>
          </a:prstGeom>
          <a:noFill/>
          <a:ln w="57150">
            <a:solidFill>
              <a:srgbClr val="0E2D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560820" y="873839"/>
            <a:ext cx="505778" cy="642871"/>
          </a:xfrm>
          <a:prstGeom prst="ellipse">
            <a:avLst/>
          </a:prstGeom>
          <a:noFill/>
          <a:ln w="57150">
            <a:solidFill>
              <a:srgbClr val="0E2D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960" y="857250"/>
            <a:ext cx="3871888" cy="500634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263" y="1723490"/>
            <a:ext cx="3604147" cy="303662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211" b="52632" l="9483" r="8879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613" y="3216586"/>
            <a:ext cx="610946" cy="106739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032" y="3175711"/>
            <a:ext cx="610946" cy="106739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479" y="2486096"/>
            <a:ext cx="6146674" cy="2229161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272113" y="3279242"/>
            <a:ext cx="505778" cy="642871"/>
          </a:xfrm>
          <a:prstGeom prst="ellipse">
            <a:avLst/>
          </a:prstGeom>
          <a:noFill/>
          <a:ln w="57150">
            <a:solidFill>
              <a:srgbClr val="0E2D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324" y="2766735"/>
            <a:ext cx="610946" cy="106739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410" y="5024626"/>
            <a:ext cx="2735714" cy="1552381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8358046" y="5684643"/>
            <a:ext cx="505778" cy="642871"/>
          </a:xfrm>
          <a:prstGeom prst="ellipse">
            <a:avLst/>
          </a:prstGeom>
          <a:noFill/>
          <a:ln w="57150">
            <a:solidFill>
              <a:srgbClr val="0E2D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4458502" y="3546745"/>
            <a:ext cx="505778" cy="642871"/>
          </a:xfrm>
          <a:prstGeom prst="ellipse">
            <a:avLst/>
          </a:prstGeom>
          <a:noFill/>
          <a:ln w="57150">
            <a:solidFill>
              <a:srgbClr val="0E2D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952" y="4680169"/>
            <a:ext cx="3386610" cy="2257740"/>
          </a:xfrm>
          <a:prstGeom prst="rect">
            <a:avLst/>
          </a:prstGeom>
        </p:spPr>
      </p:pic>
      <p:sp>
        <p:nvSpPr>
          <p:cNvPr id="29" name="Freeform 28"/>
          <p:cNvSpPr/>
          <p:nvPr/>
        </p:nvSpPr>
        <p:spPr>
          <a:xfrm>
            <a:off x="6185967" y="5422593"/>
            <a:ext cx="111443" cy="221750"/>
          </a:xfrm>
          <a:custGeom>
            <a:avLst/>
            <a:gdLst>
              <a:gd name="connsiteX0" fmla="*/ 0 w 148590"/>
              <a:gd name="connsiteY0" fmla="*/ 24618 h 221750"/>
              <a:gd name="connsiteX1" fmla="*/ 57150 w 148590"/>
              <a:gd name="connsiteY1" fmla="*/ 1758 h 221750"/>
              <a:gd name="connsiteX2" fmla="*/ 114300 w 148590"/>
              <a:gd name="connsiteY2" fmla="*/ 104628 h 221750"/>
              <a:gd name="connsiteX3" fmla="*/ 125730 w 148590"/>
              <a:gd name="connsiteY3" fmla="*/ 150348 h 221750"/>
              <a:gd name="connsiteX4" fmla="*/ 80010 w 148590"/>
              <a:gd name="connsiteY4" fmla="*/ 218928 h 221750"/>
              <a:gd name="connsiteX5" fmla="*/ 57150 w 148590"/>
              <a:gd name="connsiteY5" fmla="*/ 184638 h 221750"/>
              <a:gd name="connsiteX6" fmla="*/ 68580 w 148590"/>
              <a:gd name="connsiteY6" fmla="*/ 150348 h 221750"/>
              <a:gd name="connsiteX7" fmla="*/ 148590 w 148590"/>
              <a:gd name="connsiteY7" fmla="*/ 138918 h 22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8590" h="221750">
                <a:moveTo>
                  <a:pt x="0" y="24618"/>
                </a:moveTo>
                <a:cubicBezTo>
                  <a:pt x="19050" y="16998"/>
                  <a:pt x="38401" y="-6575"/>
                  <a:pt x="57150" y="1758"/>
                </a:cubicBezTo>
                <a:cubicBezTo>
                  <a:pt x="83943" y="13666"/>
                  <a:pt x="105413" y="73522"/>
                  <a:pt x="114300" y="104628"/>
                </a:cubicBezTo>
                <a:cubicBezTo>
                  <a:pt x="118616" y="119733"/>
                  <a:pt x="121920" y="135108"/>
                  <a:pt x="125730" y="150348"/>
                </a:cubicBezTo>
                <a:cubicBezTo>
                  <a:pt x="123482" y="161590"/>
                  <a:pt x="125571" y="237152"/>
                  <a:pt x="80010" y="218928"/>
                </a:cubicBezTo>
                <a:cubicBezTo>
                  <a:pt x="67255" y="213826"/>
                  <a:pt x="64770" y="196068"/>
                  <a:pt x="57150" y="184638"/>
                </a:cubicBezTo>
                <a:cubicBezTo>
                  <a:pt x="60960" y="173208"/>
                  <a:pt x="60061" y="158867"/>
                  <a:pt x="68580" y="150348"/>
                </a:cubicBezTo>
                <a:cubicBezTo>
                  <a:pt x="84829" y="134099"/>
                  <a:pt x="131930" y="138918"/>
                  <a:pt x="148590" y="138918"/>
                </a:cubicBezTo>
              </a:path>
            </a:pathLst>
          </a:cu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487" y="5626351"/>
            <a:ext cx="3871888" cy="500634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26620" y="933664"/>
            <a:ext cx="2081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Konjugacija</a:t>
            </a:r>
            <a:endParaRPr lang="en-US" sz="28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52400" y="3300433"/>
            <a:ext cx="2160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Transdukcija</a:t>
            </a:r>
            <a:endParaRPr lang="en-US" sz="28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-1" y="5473024"/>
            <a:ext cx="28024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Transformacija</a:t>
            </a:r>
            <a:endParaRPr lang="en-US" sz="28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0004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125E-6 -3.7037E-7 L 8.125E-6 -3.7037E-7 L 0.05521 -0.00186 C 0.09571 -0.00186 0.05378 0.00347 0.09558 -0.00348 C 0.09779 -0.00486 0.10079 -0.00672 0.103 -0.00672 C 0.10678 -0.00672 0.11055 -0.00579 0.11433 -0.0051 C 0.11563 -0.0044 0.11967 -0.00186 0.12084 -0.00186 C 0.12461 -0.00186 0.12826 -0.00324 0.13204 -0.00348 C 0.13555 -0.00371 0.13894 -0.00348 0.14245 -0.00348 L 0.14245 -0.00348 L 0.14245 -0.00348 " pathEditMode="relative" ptsTypes="AAAAAAAAAAA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48148E-6 L 3.95833E-6 -1.48148E-6 C 0.00273 -0.00046 0.0056 -0.00185 0.00833 -0.00162 C 0.01094 -0.00139 0.01328 0.00116 0.01589 0.00162 C 0.01992 0.00278 0.02396 0.00278 0.02799 0.00347 C 0.04167 0.01134 0.03177 0.00695 0.05898 0.00509 L 0.07018 0.00347 C 0.09115 0.00093 0.08086 0.00347 0.09271 -1.48148E-6 L 0.13112 0.00162 C 0.15365 0.00301 0.13971 0.00463 0.15651 0.00162 C 0.15742 0.00116 0.15833 0.00046 0.15924 -1.48148E-6 C 0.16055 -0.00046 0.16185 -0.00069 0.16302 -0.00162 C 0.16654 -0.00393 0.16758 -0.00602 0.17057 -0.00995 C 0.18711 -0.00509 0.16641 -0.01111 0.18086 -0.00648 C 0.18268 -0.00602 0.18464 -0.00509 0.18646 -0.00486 C 0.19297 -0.00417 0.19961 -0.0037 0.20612 -0.00324 L 0.27643 -0.00486 C 0.28555 -0.00532 0.29453 -0.00602 0.30365 -0.00648 L 0.33646 -0.00833 C 0.33672 -0.01042 0.33633 -0.01366 0.33737 -0.01481 C 0.34193 -0.01944 0.35013 -0.01458 0.3543 -0.01319 C 0.36797 -0.01366 0.38177 -0.01481 0.39557 -0.01481 C 0.39896 -0.01481 0.40234 -0.01342 0.40586 -0.01319 C 0.41641 -0.01273 0.42708 -0.01319 0.43776 -0.01319 L 0.43776 -0.01319 " pathEditMode="relative" ptsTypes="AAAAAAAAAAAAAAAAAAAAAAAAA">
                                      <p:cBhvr>
                                        <p:cTn id="1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365 -0.00046 0.00742 -0.00092 0.0112 -0.00162 C 0.01302 -0.00208 0.01498 -0.00277 0.0168 -0.00324 C 0.01901 -0.00393 0.02123 -0.00439 0.02331 -0.00486 L 0.03464 -0.00324 C 0.0405 -0.00254 0.05156 -0.00162 0.05808 0 C 0.06146 0.00093 0.06485 0.00278 0.06836 0.00324 C 0.08203 0.0051 0.10951 0.00672 0.10951 0.00672 C 0.11979 0.00533 0.12292 0.00371 0.13294 0.00672 C 0.1349 0.00718 0.13672 0.00903 0.13867 0.00996 C 0.14011 0.01065 0.1418 0.01111 0.14323 0.01158 C 0.15521 0.01644 0.13763 0.00996 0.15169 0.01505 C 0.15625 0.01899 0.15547 0.01574 0.15547 0.02338 L 0.15547 0.02338 " pathEditMode="relative" ptsTypes="AAAAAAAAAAAAAAA">
                                      <p:cBhvr>
                                        <p:cTn id="2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365 -0.00046 0.00742 -0.00092 0.0112 -0.00162 C 0.01302 -0.00208 0.01498 -0.00277 0.0168 -0.00324 C 0.01901 -0.00393 0.02123 -0.00439 0.02331 -0.00486 L 0.03464 -0.00324 C 0.0405 -0.00254 0.05156 -0.00162 0.05808 0 C 0.06146 0.00093 0.06485 0.00278 0.06836 0.00324 C 0.08203 0.0051 0.10951 0.00672 0.10951 0.00672 C 0.11979 0.00533 0.12292 0.00371 0.13294 0.00672 C 0.1349 0.00718 0.13672 0.00903 0.13867 0.00996 C 0.14011 0.01065 0.1418 0.01111 0.14323 0.01158 C 0.15521 0.01644 0.13763 0.00996 0.15169 0.01505 C 0.15625 0.01899 0.15547 0.01574 0.15547 0.02338 L 0.15547 0.02338 " pathEditMode="relative" ptsTypes="AAAAAAAAAAAAAAA">
                                      <p:cBhvr>
                                        <p:cTn id="2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1" grpId="0"/>
      <p:bldP spid="32" grpId="0"/>
      <p:bldP spid="3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E759733-CBC7-8701-58F2-B37723C593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-762000"/>
            <a:ext cx="7162800" cy="4775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435ABE7-C9DC-0DDC-2795-29589B27B5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743200"/>
            <a:ext cx="5867400" cy="39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4311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051" y="-1138713"/>
            <a:ext cx="4171950" cy="45519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974" y="-139368"/>
            <a:ext cx="5016868" cy="39455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667952"/>
            <a:ext cx="4171949" cy="41900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227" y="3720163"/>
            <a:ext cx="3269598" cy="345930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60495" y="502920"/>
            <a:ext cx="7253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MRSA</a:t>
            </a:r>
          </a:p>
          <a:p>
            <a:r>
              <a:rPr lang="en-US" dirty="0"/>
              <a:t>VRE</a:t>
            </a:r>
          </a:p>
          <a:p>
            <a:r>
              <a:rPr lang="en-US" dirty="0"/>
              <a:t>FQRP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683568" y="3720162"/>
            <a:ext cx="3994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Broj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odobrenih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antibiotika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(FDA)</a:t>
            </a:r>
          </a:p>
        </p:txBody>
      </p:sp>
      <p:sp>
        <p:nvSpPr>
          <p:cNvPr id="9" name="Rectangle 8"/>
          <p:cNvSpPr/>
          <p:nvPr/>
        </p:nvSpPr>
        <p:spPr>
          <a:xfrm>
            <a:off x="-310093" y="-139368"/>
            <a:ext cx="9474974" cy="6997368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061244" y="1264409"/>
            <a:ext cx="4537239" cy="419899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215101" y="1890023"/>
            <a:ext cx="249200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Biohemija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Molekularna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biologija</a:t>
            </a:r>
            <a:endParaRPr lang="sr-Latn-R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sr-Latn-RS" sz="2400" dirty="0">
                <a:latin typeface="Cambria" panose="02040503050406030204" pitchFamily="18" charset="0"/>
                <a:ea typeface="Cambria" panose="02040503050406030204" pitchFamily="18" charset="0"/>
              </a:rPr>
              <a:t>Genetika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Genomika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Ve</a:t>
            </a:r>
            <a:r>
              <a:rPr lang="sr-Latn-RS" sz="2400" dirty="0">
                <a:latin typeface="Cambria" panose="02040503050406030204" pitchFamily="18" charset="0"/>
                <a:ea typeface="Cambria" panose="02040503050406030204" pitchFamily="18" charset="0"/>
              </a:rPr>
              <a:t>štačka inteligencija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78125" y="2597676"/>
            <a:ext cx="246447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000" dirty="0">
                <a:latin typeface="Cambria" panose="02040503050406030204" pitchFamily="18" charset="0"/>
                <a:ea typeface="Cambria" panose="02040503050406030204" pitchFamily="18" charset="0"/>
              </a:rPr>
              <a:t>Vakcine</a:t>
            </a:r>
          </a:p>
          <a:p>
            <a:r>
              <a:rPr lang="sr-Latn-RS" sz="2000" dirty="0">
                <a:latin typeface="Cambria" panose="02040503050406030204" pitchFamily="18" charset="0"/>
                <a:ea typeface="Cambria" panose="02040503050406030204" pitchFamily="18" charset="0"/>
              </a:rPr>
              <a:t>CRISPR</a:t>
            </a:r>
          </a:p>
          <a:p>
            <a:r>
              <a:rPr lang="sr-Latn-RS" sz="2000" dirty="0">
                <a:latin typeface="Cambria" panose="02040503050406030204" pitchFamily="18" charset="0"/>
                <a:ea typeface="Cambria" panose="02040503050406030204" pitchFamily="18" charset="0"/>
              </a:rPr>
              <a:t>Transpl. 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sr-Latn-RS" sz="2000" dirty="0">
                <a:latin typeface="Cambria" panose="02040503050406030204" pitchFamily="18" charset="0"/>
                <a:ea typeface="Cambria" panose="02040503050406030204" pitchFamily="18" charset="0"/>
              </a:rPr>
              <a:t>ikrobioma</a:t>
            </a:r>
          </a:p>
          <a:p>
            <a:r>
              <a:rPr lang="sr-Latn-RS" sz="2000" dirty="0">
                <a:latin typeface="Cambria" panose="02040503050406030204" pitchFamily="18" charset="0"/>
                <a:ea typeface="Cambria" panose="02040503050406030204" pitchFamily="18" charset="0"/>
              </a:rPr>
              <a:t>Monoklonska At</a:t>
            </a:r>
          </a:p>
          <a:p>
            <a:r>
              <a:rPr lang="sr-Latn-RS" sz="2000" dirty="0">
                <a:latin typeface="Cambria" panose="02040503050406030204" pitchFamily="18" charset="0"/>
                <a:ea typeface="Cambria" panose="02040503050406030204" pitchFamily="18" charset="0"/>
              </a:rPr>
              <a:t>Bakteriofagi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4074" r="60834" b="52963"/>
          <a:stretch/>
        </p:blipFill>
        <p:spPr>
          <a:xfrm>
            <a:off x="1860121" y="284811"/>
            <a:ext cx="4876800" cy="6149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558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Isidora\Desktop\ARTIGOS-JAN_US-6-300x225.png">
            <a:extLst>
              <a:ext uri="{FF2B5EF4-FFF2-40B4-BE49-F238E27FC236}">
                <a16:creationId xmlns:a16="http://schemas.microsoft.com/office/drawing/2014/main" id="{8DEE96FE-3E09-8FC2-FAFA-4F57ECA50A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63" y="1777350"/>
            <a:ext cx="4536295" cy="508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510C072-30EA-573E-3B29-211FE9A5C75E}"/>
              </a:ext>
            </a:extLst>
          </p:cNvPr>
          <p:cNvSpPr txBox="1"/>
          <p:nvPr/>
        </p:nvSpPr>
        <p:spPr>
          <a:xfrm>
            <a:off x="609600" y="3505200"/>
            <a:ext cx="3429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Candara" panose="020E0502030303020204" pitchFamily="34" charset="0"/>
              </a:rPr>
              <a:t>Veterinari</a:t>
            </a:r>
            <a:r>
              <a:rPr lang="en-US" sz="2400" dirty="0">
                <a:latin typeface="Candara" panose="020E0502030303020204" pitchFamily="34" charset="0"/>
              </a:rPr>
              <a:t> </a:t>
            </a:r>
            <a:r>
              <a:rPr lang="en-US" sz="2400" dirty="0" err="1">
                <a:latin typeface="Candara" panose="020E0502030303020204" pitchFamily="34" charset="0"/>
              </a:rPr>
              <a:t>imaju</a:t>
            </a:r>
            <a:r>
              <a:rPr lang="en-US" sz="2400" dirty="0">
                <a:latin typeface="Candara" panose="020E0502030303020204" pitchFamily="34" charset="0"/>
              </a:rPr>
              <a:t> </a:t>
            </a:r>
            <a:r>
              <a:rPr lang="en-US" sz="2400" dirty="0" err="1">
                <a:latin typeface="Candara" panose="020E0502030303020204" pitchFamily="34" charset="0"/>
              </a:rPr>
              <a:t>ključnu</a:t>
            </a:r>
            <a:r>
              <a:rPr lang="en-US" sz="2400" dirty="0">
                <a:latin typeface="Candara" panose="020E0502030303020204" pitchFamily="34" charset="0"/>
              </a:rPr>
              <a:t> </a:t>
            </a:r>
            <a:r>
              <a:rPr lang="en-US" sz="2400" dirty="0" err="1">
                <a:latin typeface="Candara" panose="020E0502030303020204" pitchFamily="34" charset="0"/>
              </a:rPr>
              <a:t>ulogu</a:t>
            </a:r>
            <a:r>
              <a:rPr lang="en-US" sz="2400" dirty="0">
                <a:latin typeface="Candara" panose="020E0502030303020204" pitchFamily="34" charset="0"/>
              </a:rPr>
              <a:t> u </a:t>
            </a:r>
            <a:r>
              <a:rPr lang="en-US" sz="2400" dirty="0" err="1">
                <a:latin typeface="Candara" panose="020E0502030303020204" pitchFamily="34" charset="0"/>
              </a:rPr>
              <a:t>kontroli</a:t>
            </a:r>
            <a:r>
              <a:rPr lang="en-US" sz="2400" dirty="0">
                <a:latin typeface="Candara" panose="020E0502030303020204" pitchFamily="34" charset="0"/>
              </a:rPr>
              <a:t> AMR </a:t>
            </a:r>
            <a:r>
              <a:rPr lang="en-US" sz="2400" dirty="0" err="1">
                <a:latin typeface="Candara" panose="020E0502030303020204" pitchFamily="34" charset="0"/>
              </a:rPr>
              <a:t>kroz</a:t>
            </a:r>
            <a:r>
              <a:rPr lang="en-US" sz="2400" dirty="0">
                <a:latin typeface="Candara" panose="020E0502030303020204" pitchFamily="34" charset="0"/>
              </a:rPr>
              <a:t> </a:t>
            </a:r>
            <a:r>
              <a:rPr lang="en-US" sz="2400" dirty="0" err="1">
                <a:latin typeface="Candara" panose="020E0502030303020204" pitchFamily="34" charset="0"/>
              </a:rPr>
              <a:t>racionalnu</a:t>
            </a:r>
            <a:r>
              <a:rPr lang="en-US" sz="2400" dirty="0">
                <a:latin typeface="Candara" panose="020E0502030303020204" pitchFamily="34" charset="0"/>
              </a:rPr>
              <a:t> </a:t>
            </a:r>
            <a:r>
              <a:rPr lang="en-US" sz="2400" dirty="0" err="1">
                <a:latin typeface="Candara" panose="020E0502030303020204" pitchFamily="34" charset="0"/>
              </a:rPr>
              <a:t>primenu</a:t>
            </a:r>
            <a:r>
              <a:rPr lang="en-US" sz="2400" dirty="0">
                <a:latin typeface="Candara" panose="020E0502030303020204" pitchFamily="34" charset="0"/>
              </a:rPr>
              <a:t> </a:t>
            </a:r>
            <a:r>
              <a:rPr lang="en-US" sz="2400" dirty="0" err="1">
                <a:latin typeface="Candara" panose="020E0502030303020204" pitchFamily="34" charset="0"/>
              </a:rPr>
              <a:t>antibiotika</a:t>
            </a:r>
            <a:r>
              <a:rPr lang="en-US" sz="2400" dirty="0">
                <a:latin typeface="Candara" panose="020E0502030303020204" pitchFamily="34" charset="0"/>
              </a:rPr>
              <a:t>, </a:t>
            </a:r>
            <a:r>
              <a:rPr lang="en-US" sz="2400" dirty="0" err="1">
                <a:latin typeface="Candara" panose="020E0502030303020204" pitchFamily="34" charset="0"/>
              </a:rPr>
              <a:t>edukaciju</a:t>
            </a:r>
            <a:r>
              <a:rPr lang="en-US" sz="2400" dirty="0">
                <a:latin typeface="Candara" panose="020E0502030303020204" pitchFamily="34" charset="0"/>
              </a:rPr>
              <a:t> </a:t>
            </a:r>
            <a:r>
              <a:rPr lang="en-US" sz="2400" dirty="0" err="1">
                <a:latin typeface="Candara" panose="020E0502030303020204" pitchFamily="34" charset="0"/>
              </a:rPr>
              <a:t>vlasnika</a:t>
            </a:r>
            <a:r>
              <a:rPr lang="en-US" sz="2400" dirty="0">
                <a:latin typeface="Candara" panose="020E0502030303020204" pitchFamily="34" charset="0"/>
              </a:rPr>
              <a:t> </a:t>
            </a:r>
            <a:r>
              <a:rPr lang="en-US" sz="2400" dirty="0" err="1">
                <a:latin typeface="Candara" panose="020E0502030303020204" pitchFamily="34" charset="0"/>
              </a:rPr>
              <a:t>i</a:t>
            </a:r>
            <a:r>
              <a:rPr lang="en-US" sz="2400" dirty="0">
                <a:latin typeface="Candara" panose="020E0502030303020204" pitchFamily="34" charset="0"/>
              </a:rPr>
              <a:t> </a:t>
            </a:r>
            <a:r>
              <a:rPr lang="en-US" sz="2400" dirty="0" err="1">
                <a:latin typeface="Candara" panose="020E0502030303020204" pitchFamily="34" charset="0"/>
              </a:rPr>
              <a:t>prevenciju</a:t>
            </a:r>
            <a:r>
              <a:rPr lang="en-US" sz="2400" dirty="0">
                <a:latin typeface="Candara" panose="020E0502030303020204" pitchFamily="34" charset="0"/>
              </a:rPr>
              <a:t> </a:t>
            </a:r>
            <a:r>
              <a:rPr lang="en-US" sz="2400" dirty="0" err="1">
                <a:latin typeface="Candara" panose="020E0502030303020204" pitchFamily="34" charset="0"/>
              </a:rPr>
              <a:t>bolesti</a:t>
            </a:r>
            <a:endParaRPr lang="en-US" sz="2400" dirty="0">
              <a:latin typeface="Candara" panose="020E0502030303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147AC4-FB25-2A0D-E10F-4BA2F9CBD8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6" y="-1"/>
            <a:ext cx="4631057" cy="25908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2E0F1BC-77C6-10B7-D601-EFD9CC60CC02}"/>
              </a:ext>
            </a:extLst>
          </p:cNvPr>
          <p:cNvSpPr txBox="1"/>
          <p:nvPr/>
        </p:nvSpPr>
        <p:spPr>
          <a:xfrm>
            <a:off x="5402242" y="685800"/>
            <a:ext cx="3048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Candara" panose="020E0502030303020204" pitchFamily="34" charset="0"/>
              </a:rPr>
              <a:t>KAKO VETERINARI MOGU (MORAJU) DA POMOGNU?</a:t>
            </a:r>
          </a:p>
        </p:txBody>
      </p:sp>
    </p:spTree>
    <p:extLst>
      <p:ext uri="{BB962C8B-B14F-4D97-AF65-F5344CB8AC3E}">
        <p14:creationId xmlns:p14="http://schemas.microsoft.com/office/powerpoint/2010/main" val="268233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C6302F1-173E-4E2F-E27B-9DD201FCECF3}"/>
              </a:ext>
            </a:extLst>
          </p:cNvPr>
          <p:cNvSpPr txBox="1"/>
          <p:nvPr/>
        </p:nvSpPr>
        <p:spPr>
          <a:xfrm>
            <a:off x="76200" y="394692"/>
            <a:ext cx="822960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r-Latn-RS" altLang="en-US" b="1" dirty="0">
                <a:latin typeface="Candara" panose="020E0502030303020204" pitchFamily="34" charset="0"/>
              </a:rPr>
              <a:t>Poznavanje farmakokinetike i farmakodinamike leka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sr-Latn-RS" altLang="en-US" b="1" dirty="0">
              <a:latin typeface="Candara" panose="020E0502030303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 err="1">
                <a:latin typeface="Candara" panose="020E0502030303020204" pitchFamily="34" charset="0"/>
              </a:rPr>
              <a:t>Pažljivo</a:t>
            </a:r>
            <a:r>
              <a:rPr lang="en-US" altLang="en-US" b="1" dirty="0">
                <a:latin typeface="Candara" panose="020E0502030303020204" pitchFamily="34" charset="0"/>
              </a:rPr>
              <a:t> </a:t>
            </a:r>
            <a:r>
              <a:rPr lang="en-US" altLang="en-US" b="1" dirty="0" err="1">
                <a:latin typeface="Candara" panose="020E0502030303020204" pitchFamily="34" charset="0"/>
              </a:rPr>
              <a:t>čitanje</a:t>
            </a:r>
            <a:r>
              <a:rPr lang="en-US" altLang="en-US" b="1" dirty="0">
                <a:latin typeface="Candara" panose="020E0502030303020204" pitchFamily="34" charset="0"/>
              </a:rPr>
              <a:t> </a:t>
            </a:r>
            <a:r>
              <a:rPr lang="en-US" altLang="en-US" b="1" dirty="0" err="1">
                <a:latin typeface="Candara" panose="020E0502030303020204" pitchFamily="34" charset="0"/>
              </a:rPr>
              <a:t>i</a:t>
            </a:r>
            <a:r>
              <a:rPr lang="en-US" altLang="en-US" b="1" dirty="0">
                <a:latin typeface="Candara" panose="020E0502030303020204" pitchFamily="34" charset="0"/>
              </a:rPr>
              <a:t> </a:t>
            </a:r>
            <a:r>
              <a:rPr lang="en-US" altLang="en-US" b="1" dirty="0" err="1">
                <a:latin typeface="Candara" panose="020E0502030303020204" pitchFamily="34" charset="0"/>
              </a:rPr>
              <a:t>poštovanje</a:t>
            </a:r>
            <a:r>
              <a:rPr lang="en-US" altLang="en-US" b="1" dirty="0">
                <a:latin typeface="Candara" panose="020E0502030303020204" pitchFamily="34" charset="0"/>
              </a:rPr>
              <a:t> </a:t>
            </a:r>
            <a:r>
              <a:rPr lang="en-US" altLang="en-US" b="1" dirty="0" err="1">
                <a:latin typeface="Candara" panose="020E0502030303020204" pitchFamily="34" charset="0"/>
              </a:rPr>
              <a:t>uputstva</a:t>
            </a:r>
            <a:r>
              <a:rPr lang="en-US" altLang="en-US" b="1" dirty="0">
                <a:latin typeface="Candara" panose="020E0502030303020204" pitchFamily="34" charset="0"/>
              </a:rPr>
              <a:t> za lek</a:t>
            </a:r>
            <a:endParaRPr lang="sr-Latn-RS" altLang="en-US" b="1" dirty="0">
              <a:latin typeface="Candara" panose="020E0502030303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latin typeface="Candara" panose="020E0502030303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 err="1">
                <a:latin typeface="Candara" panose="020E0502030303020204" pitchFamily="34" charset="0"/>
              </a:rPr>
              <a:t>Edukacija</a:t>
            </a:r>
            <a:r>
              <a:rPr lang="en-US" altLang="en-US" b="1" dirty="0">
                <a:latin typeface="Candara" panose="020E0502030303020204" pitchFamily="34" charset="0"/>
              </a:rPr>
              <a:t> </a:t>
            </a:r>
            <a:r>
              <a:rPr lang="en-US" altLang="en-US" b="1" dirty="0" err="1">
                <a:latin typeface="Candara" panose="020E0502030303020204" pitchFamily="34" charset="0"/>
              </a:rPr>
              <a:t>vlasnika</a:t>
            </a:r>
            <a:r>
              <a:rPr lang="en-US" altLang="en-US" b="1" dirty="0">
                <a:latin typeface="Candara" panose="020E0502030303020204" pitchFamily="34" charset="0"/>
              </a:rPr>
              <a:t> </a:t>
            </a:r>
            <a:r>
              <a:rPr lang="en-US" altLang="en-US" b="1" dirty="0" err="1">
                <a:latin typeface="Candara" panose="020E0502030303020204" pitchFamily="34" charset="0"/>
              </a:rPr>
              <a:t>životinja</a:t>
            </a:r>
            <a:r>
              <a:rPr lang="en-US" altLang="en-US" dirty="0">
                <a:latin typeface="Candara" panose="020E0502030303020204" pitchFamily="34" charset="0"/>
              </a:rPr>
              <a:t>, </a:t>
            </a:r>
            <a:r>
              <a:rPr lang="en-US" altLang="en-US" dirty="0" err="1">
                <a:latin typeface="Candara" panose="020E0502030303020204" pitchFamily="34" charset="0"/>
              </a:rPr>
              <a:t>uključujući</a:t>
            </a:r>
            <a:r>
              <a:rPr lang="en-US" altLang="en-US" dirty="0">
                <a:latin typeface="Candara" panose="020E0502030303020204" pitchFamily="34" charset="0"/>
              </a:rPr>
              <a:t>: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dirty="0" err="1">
                <a:latin typeface="Candara" panose="020E0502030303020204" pitchFamily="34" charset="0"/>
              </a:rPr>
              <a:t>zašto</a:t>
            </a:r>
            <a:r>
              <a:rPr lang="en-US" altLang="en-US" dirty="0">
                <a:latin typeface="Candara" panose="020E0502030303020204" pitchFamily="34" charset="0"/>
              </a:rPr>
              <a:t> </a:t>
            </a:r>
            <a:r>
              <a:rPr lang="en-US" altLang="en-US" dirty="0" err="1">
                <a:latin typeface="Candara" panose="020E0502030303020204" pitchFamily="34" charset="0"/>
              </a:rPr>
              <a:t>terapiju</a:t>
            </a:r>
            <a:r>
              <a:rPr lang="en-US" altLang="en-US" dirty="0">
                <a:latin typeface="Candara" panose="020E0502030303020204" pitchFamily="34" charset="0"/>
              </a:rPr>
              <a:t> </a:t>
            </a:r>
            <a:r>
              <a:rPr lang="en-US" altLang="en-US" dirty="0" err="1">
                <a:latin typeface="Candara" panose="020E0502030303020204" pitchFamily="34" charset="0"/>
              </a:rPr>
              <a:t>treba</a:t>
            </a:r>
            <a:r>
              <a:rPr lang="en-US" altLang="en-US" dirty="0">
                <a:latin typeface="Candara" panose="020E0502030303020204" pitchFamily="34" charset="0"/>
              </a:rPr>
              <a:t> </a:t>
            </a:r>
            <a:r>
              <a:rPr lang="en-US" altLang="en-US" dirty="0" err="1">
                <a:latin typeface="Candara" panose="020E0502030303020204" pitchFamily="34" charset="0"/>
              </a:rPr>
              <a:t>sprovesti</a:t>
            </a:r>
            <a:r>
              <a:rPr lang="en-US" altLang="en-US" dirty="0">
                <a:latin typeface="Candara" panose="020E0502030303020204" pitchFamily="34" charset="0"/>
              </a:rPr>
              <a:t> do </a:t>
            </a:r>
            <a:r>
              <a:rPr lang="en-US" altLang="en-US" dirty="0" err="1">
                <a:latin typeface="Candara" panose="020E0502030303020204" pitchFamily="34" charset="0"/>
              </a:rPr>
              <a:t>kraja</a:t>
            </a:r>
            <a:endParaRPr lang="en-US" altLang="en-US" dirty="0">
              <a:latin typeface="Candara" panose="020E0502030303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dirty="0" err="1">
                <a:latin typeface="Candara" panose="020E0502030303020204" pitchFamily="34" charset="0"/>
              </a:rPr>
              <a:t>kako</a:t>
            </a:r>
            <a:r>
              <a:rPr lang="en-US" altLang="en-US" dirty="0">
                <a:latin typeface="Candara" panose="020E0502030303020204" pitchFamily="34" charset="0"/>
              </a:rPr>
              <a:t> </a:t>
            </a:r>
            <a:r>
              <a:rPr lang="en-US" altLang="en-US" dirty="0" err="1">
                <a:latin typeface="Candara" panose="020E0502030303020204" pitchFamily="34" charset="0"/>
              </a:rPr>
              <a:t>pravilno</a:t>
            </a:r>
            <a:r>
              <a:rPr lang="en-US" altLang="en-US" dirty="0">
                <a:latin typeface="Candara" panose="020E0502030303020204" pitchFamily="34" charset="0"/>
              </a:rPr>
              <a:t> </a:t>
            </a:r>
            <a:r>
              <a:rPr lang="en-US" altLang="en-US" dirty="0" err="1">
                <a:latin typeface="Candara" panose="020E0502030303020204" pitchFamily="34" charset="0"/>
              </a:rPr>
              <a:t>odložiti</a:t>
            </a:r>
            <a:r>
              <a:rPr lang="en-US" altLang="en-US" dirty="0">
                <a:latin typeface="Candara" panose="020E0502030303020204" pitchFamily="34" charset="0"/>
              </a:rPr>
              <a:t> </a:t>
            </a:r>
            <a:r>
              <a:rPr lang="en-US" altLang="en-US" dirty="0" err="1">
                <a:latin typeface="Candara" panose="020E0502030303020204" pitchFamily="34" charset="0"/>
              </a:rPr>
              <a:t>ostatke</a:t>
            </a:r>
            <a:r>
              <a:rPr lang="en-US" altLang="en-US" dirty="0">
                <a:latin typeface="Candara" panose="020E0502030303020204" pitchFamily="34" charset="0"/>
              </a:rPr>
              <a:t> </a:t>
            </a:r>
            <a:r>
              <a:rPr lang="en-US" altLang="en-US" dirty="0" err="1">
                <a:latin typeface="Candara" panose="020E0502030303020204" pitchFamily="34" charset="0"/>
              </a:rPr>
              <a:t>antibiotika</a:t>
            </a:r>
            <a:endParaRPr lang="en-US" altLang="en-US" dirty="0">
              <a:latin typeface="Candara" panose="020E0502030303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dirty="0" err="1">
                <a:latin typeface="Candara" panose="020E0502030303020204" pitchFamily="34" charset="0"/>
              </a:rPr>
              <a:t>zašto</a:t>
            </a:r>
            <a:r>
              <a:rPr lang="en-US" altLang="en-US" dirty="0">
                <a:latin typeface="Candara" panose="020E0502030303020204" pitchFamily="34" charset="0"/>
              </a:rPr>
              <a:t> je </a:t>
            </a:r>
            <a:r>
              <a:rPr lang="en-US" altLang="en-US" dirty="0" err="1">
                <a:latin typeface="Candara" panose="020E0502030303020204" pitchFamily="34" charset="0"/>
              </a:rPr>
              <a:t>važno</a:t>
            </a:r>
            <a:r>
              <a:rPr lang="en-US" altLang="en-US" dirty="0">
                <a:latin typeface="Candara" panose="020E0502030303020204" pitchFamily="34" charset="0"/>
              </a:rPr>
              <a:t> </a:t>
            </a:r>
            <a:r>
              <a:rPr lang="en-US" altLang="en-US" dirty="0" err="1">
                <a:latin typeface="Candara" panose="020E0502030303020204" pitchFamily="34" charset="0"/>
              </a:rPr>
              <a:t>sačekati</a:t>
            </a:r>
            <a:r>
              <a:rPr lang="en-US" altLang="en-US" dirty="0">
                <a:latin typeface="Candara" panose="020E0502030303020204" pitchFamily="34" charset="0"/>
              </a:rPr>
              <a:t> </a:t>
            </a:r>
            <a:r>
              <a:rPr lang="en-US" altLang="en-US" dirty="0" err="1">
                <a:latin typeface="Candara" panose="020E0502030303020204" pitchFamily="34" charset="0"/>
              </a:rPr>
              <a:t>rezultate</a:t>
            </a:r>
            <a:r>
              <a:rPr lang="en-US" altLang="en-US" dirty="0">
                <a:latin typeface="Candara" panose="020E0502030303020204" pitchFamily="34" charset="0"/>
              </a:rPr>
              <a:t> </a:t>
            </a:r>
            <a:r>
              <a:rPr lang="en-US" altLang="en-US" dirty="0" err="1">
                <a:latin typeface="Candara" panose="020E0502030303020204" pitchFamily="34" charset="0"/>
              </a:rPr>
              <a:t>antibiograma</a:t>
            </a:r>
            <a:endParaRPr lang="en-US" altLang="en-US" dirty="0">
              <a:latin typeface="Candara" panose="020E0502030303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dirty="0" err="1">
                <a:latin typeface="Candara" panose="020E0502030303020204" pitchFamily="34" charset="0"/>
              </a:rPr>
              <a:t>zašto</a:t>
            </a:r>
            <a:r>
              <a:rPr lang="en-US" altLang="en-US" dirty="0">
                <a:latin typeface="Candara" panose="020E0502030303020204" pitchFamily="34" charset="0"/>
              </a:rPr>
              <a:t> </a:t>
            </a:r>
            <a:r>
              <a:rPr lang="en-US" altLang="en-US" dirty="0" err="1">
                <a:latin typeface="Candara" panose="020E0502030303020204" pitchFamily="34" charset="0"/>
              </a:rPr>
              <a:t>antibiotici</a:t>
            </a:r>
            <a:r>
              <a:rPr lang="en-US" altLang="en-US" dirty="0">
                <a:latin typeface="Candara" panose="020E0502030303020204" pitchFamily="34" charset="0"/>
              </a:rPr>
              <a:t> </a:t>
            </a:r>
            <a:r>
              <a:rPr lang="en-US" altLang="en-US" dirty="0" err="1">
                <a:latin typeface="Candara" panose="020E0502030303020204" pitchFamily="34" charset="0"/>
              </a:rPr>
              <a:t>nisu</a:t>
            </a:r>
            <a:r>
              <a:rPr lang="en-US" altLang="en-US" dirty="0">
                <a:latin typeface="Candara" panose="020E0502030303020204" pitchFamily="34" charset="0"/>
              </a:rPr>
              <a:t> </a:t>
            </a:r>
            <a:r>
              <a:rPr lang="en-US" altLang="en-US" dirty="0" err="1">
                <a:latin typeface="Candara" panose="020E0502030303020204" pitchFamily="34" charset="0"/>
              </a:rPr>
              <a:t>uvek</a:t>
            </a:r>
            <a:r>
              <a:rPr lang="en-US" altLang="en-US" dirty="0">
                <a:latin typeface="Candara" panose="020E0502030303020204" pitchFamily="34" charset="0"/>
              </a:rPr>
              <a:t> </a:t>
            </a:r>
            <a:r>
              <a:rPr lang="en-US" altLang="en-US" dirty="0" err="1">
                <a:latin typeface="Candara" panose="020E0502030303020204" pitchFamily="34" charset="0"/>
              </a:rPr>
              <a:t>indikovani</a:t>
            </a:r>
            <a:endParaRPr lang="sr-Latn-RS" altLang="en-US" dirty="0">
              <a:latin typeface="Candara" panose="020E0502030303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altLang="en-US" dirty="0">
              <a:latin typeface="Candara" panose="020E0502030303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 err="1">
                <a:latin typeface="Candara" panose="020E0502030303020204" pitchFamily="34" charset="0"/>
              </a:rPr>
              <a:t>Kritička</a:t>
            </a:r>
            <a:r>
              <a:rPr lang="en-US" altLang="en-US" b="1" dirty="0">
                <a:latin typeface="Candara" panose="020E0502030303020204" pitchFamily="34" charset="0"/>
              </a:rPr>
              <a:t> </a:t>
            </a:r>
            <a:r>
              <a:rPr lang="en-US" altLang="en-US" b="1" dirty="0" err="1">
                <a:latin typeface="Candara" panose="020E0502030303020204" pitchFamily="34" charset="0"/>
              </a:rPr>
              <a:t>procena</a:t>
            </a:r>
            <a:r>
              <a:rPr lang="en-US" altLang="en-US" b="1" dirty="0">
                <a:latin typeface="Candara" panose="020E0502030303020204" pitchFamily="34" charset="0"/>
              </a:rPr>
              <a:t> </a:t>
            </a:r>
            <a:r>
              <a:rPr lang="en-US" altLang="en-US" b="1" dirty="0" err="1">
                <a:latin typeface="Candara" panose="020E0502030303020204" pitchFamily="34" charset="0"/>
              </a:rPr>
              <a:t>potrebe</a:t>
            </a:r>
            <a:r>
              <a:rPr lang="en-US" altLang="en-US" b="1" dirty="0">
                <a:latin typeface="Candara" panose="020E0502030303020204" pitchFamily="34" charset="0"/>
              </a:rPr>
              <a:t> za </a:t>
            </a:r>
            <a:r>
              <a:rPr lang="en-US" altLang="en-US" b="1" dirty="0" err="1">
                <a:latin typeface="Candara" panose="020E0502030303020204" pitchFamily="34" charset="0"/>
              </a:rPr>
              <a:t>antibiotskom</a:t>
            </a:r>
            <a:r>
              <a:rPr lang="en-US" altLang="en-US" b="1" dirty="0">
                <a:latin typeface="Candara" panose="020E0502030303020204" pitchFamily="34" charset="0"/>
              </a:rPr>
              <a:t> </a:t>
            </a:r>
            <a:r>
              <a:rPr lang="en-US" altLang="en-US" b="1" dirty="0" err="1">
                <a:latin typeface="Candara" panose="020E0502030303020204" pitchFamily="34" charset="0"/>
              </a:rPr>
              <a:t>terapijom</a:t>
            </a:r>
            <a:r>
              <a:rPr lang="en-US" altLang="en-US" dirty="0">
                <a:latin typeface="Candara" panose="020E0502030303020204" pitchFamily="34" charset="0"/>
              </a:rPr>
              <a:t> </a:t>
            </a:r>
            <a:r>
              <a:rPr lang="en-US" altLang="en-US" dirty="0" err="1">
                <a:latin typeface="Candara" panose="020E0502030303020204" pitchFamily="34" charset="0"/>
              </a:rPr>
              <a:t>i</a:t>
            </a:r>
            <a:r>
              <a:rPr lang="en-US" altLang="en-US" dirty="0">
                <a:latin typeface="Candara" panose="020E0502030303020204" pitchFamily="34" charset="0"/>
              </a:rPr>
              <a:t> </a:t>
            </a:r>
            <a:r>
              <a:rPr lang="en-US" altLang="en-US" dirty="0" err="1">
                <a:latin typeface="Candara" panose="020E0502030303020204" pitchFamily="34" charset="0"/>
              </a:rPr>
              <a:t>razmatranje</a:t>
            </a:r>
            <a:r>
              <a:rPr lang="en-US" altLang="en-US" dirty="0">
                <a:latin typeface="Candara" panose="020E0502030303020204" pitchFamily="34" charset="0"/>
              </a:rPr>
              <a:t> </a:t>
            </a:r>
            <a:r>
              <a:rPr lang="en-US" altLang="en-US" dirty="0" err="1">
                <a:latin typeface="Candara" panose="020E0502030303020204" pitchFamily="34" charset="0"/>
              </a:rPr>
              <a:t>alternativnih</a:t>
            </a:r>
            <a:r>
              <a:rPr lang="en-US" altLang="en-US" dirty="0">
                <a:latin typeface="Candara" panose="020E0502030303020204" pitchFamily="34" charset="0"/>
              </a:rPr>
              <a:t> </a:t>
            </a:r>
            <a:r>
              <a:rPr lang="en-US" altLang="en-US" dirty="0" err="1">
                <a:latin typeface="Candara" panose="020E0502030303020204" pitchFamily="34" charset="0"/>
              </a:rPr>
              <a:t>terapijskih</a:t>
            </a:r>
            <a:r>
              <a:rPr lang="en-US" altLang="en-US" dirty="0">
                <a:latin typeface="Candara" panose="020E0502030303020204" pitchFamily="34" charset="0"/>
              </a:rPr>
              <a:t> </a:t>
            </a:r>
            <a:r>
              <a:rPr lang="en-US" altLang="en-US" dirty="0" err="1">
                <a:latin typeface="Candara" panose="020E0502030303020204" pitchFamily="34" charset="0"/>
              </a:rPr>
              <a:t>opcija</a:t>
            </a:r>
            <a:endParaRPr lang="sr-Latn-RS" altLang="en-US" dirty="0">
              <a:latin typeface="Candara" panose="020E0502030303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latin typeface="Candara" panose="020E0502030303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 err="1">
                <a:latin typeface="Candara" panose="020E0502030303020204" pitchFamily="34" charset="0"/>
              </a:rPr>
              <a:t>Propisivanje</a:t>
            </a:r>
            <a:r>
              <a:rPr lang="en-US" altLang="en-US" b="1" dirty="0">
                <a:latin typeface="Candara" panose="020E0502030303020204" pitchFamily="34" charset="0"/>
              </a:rPr>
              <a:t> </a:t>
            </a:r>
            <a:r>
              <a:rPr lang="en-US" altLang="en-US" b="1" dirty="0" err="1">
                <a:latin typeface="Candara" panose="020E0502030303020204" pitchFamily="34" charset="0"/>
              </a:rPr>
              <a:t>antibiotika</a:t>
            </a:r>
            <a:r>
              <a:rPr lang="en-US" altLang="en-US" b="1" dirty="0">
                <a:latin typeface="Candara" panose="020E0502030303020204" pitchFamily="34" charset="0"/>
              </a:rPr>
              <a:t> </a:t>
            </a:r>
            <a:r>
              <a:rPr lang="en-US" altLang="en-US" b="1" dirty="0" err="1">
                <a:latin typeface="Candara" panose="020E0502030303020204" pitchFamily="34" charset="0"/>
              </a:rPr>
              <a:t>na</a:t>
            </a:r>
            <a:r>
              <a:rPr lang="en-US" altLang="en-US" b="1" dirty="0">
                <a:latin typeface="Candara" panose="020E0502030303020204" pitchFamily="34" charset="0"/>
              </a:rPr>
              <a:t> </a:t>
            </a:r>
            <a:r>
              <a:rPr lang="en-US" altLang="en-US" b="1" dirty="0" err="1">
                <a:latin typeface="Candara" panose="020E0502030303020204" pitchFamily="34" charset="0"/>
              </a:rPr>
              <a:t>osnovu</a:t>
            </a:r>
            <a:r>
              <a:rPr lang="en-US" altLang="en-US" b="1" dirty="0">
                <a:latin typeface="Candara" panose="020E0502030303020204" pitchFamily="34" charset="0"/>
              </a:rPr>
              <a:t> </a:t>
            </a:r>
            <a:r>
              <a:rPr lang="en-US" altLang="en-US" b="1" dirty="0" err="1">
                <a:latin typeface="Candara" panose="020E0502030303020204" pitchFamily="34" charset="0"/>
              </a:rPr>
              <a:t>antibiograma</a:t>
            </a:r>
            <a:r>
              <a:rPr lang="en-US" altLang="en-US" dirty="0">
                <a:latin typeface="Candara" panose="020E0502030303020204" pitchFamily="34" charset="0"/>
              </a:rPr>
              <a:t>, </a:t>
            </a:r>
            <a:r>
              <a:rPr lang="en-US" altLang="en-US" dirty="0" err="1">
                <a:latin typeface="Candara" panose="020E0502030303020204" pitchFamily="34" charset="0"/>
              </a:rPr>
              <a:t>kada</a:t>
            </a:r>
            <a:r>
              <a:rPr lang="en-US" altLang="en-US" dirty="0">
                <a:latin typeface="Candara" panose="020E0502030303020204" pitchFamily="34" charset="0"/>
              </a:rPr>
              <a:t> god je to </a:t>
            </a:r>
            <a:r>
              <a:rPr lang="en-US" altLang="en-US" dirty="0" err="1">
                <a:latin typeface="Candara" panose="020E0502030303020204" pitchFamily="34" charset="0"/>
              </a:rPr>
              <a:t>moguće</a:t>
            </a:r>
            <a:endParaRPr lang="sr-Latn-RS" altLang="en-US" dirty="0">
              <a:latin typeface="Candara" panose="020E0502030303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latin typeface="Candara" panose="020E0502030303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 err="1">
                <a:latin typeface="Candara" panose="020E0502030303020204" pitchFamily="34" charset="0"/>
              </a:rPr>
              <a:t>Preferiranje</a:t>
            </a:r>
            <a:r>
              <a:rPr lang="en-US" altLang="en-US" b="1" dirty="0">
                <a:latin typeface="Candara" panose="020E0502030303020204" pitchFamily="34" charset="0"/>
              </a:rPr>
              <a:t> </a:t>
            </a:r>
            <a:r>
              <a:rPr lang="en-US" altLang="en-US" b="1" dirty="0" err="1">
                <a:latin typeface="Candara" panose="020E0502030303020204" pitchFamily="34" charset="0"/>
              </a:rPr>
              <a:t>antibiotika</a:t>
            </a:r>
            <a:r>
              <a:rPr lang="en-US" altLang="en-US" b="1" dirty="0">
                <a:latin typeface="Candara" panose="020E0502030303020204" pitchFamily="34" charset="0"/>
              </a:rPr>
              <a:t> </a:t>
            </a:r>
            <a:r>
              <a:rPr lang="en-US" altLang="en-US" b="1" dirty="0" err="1">
                <a:latin typeface="Candara" panose="020E0502030303020204" pitchFamily="34" charset="0"/>
              </a:rPr>
              <a:t>uskog</a:t>
            </a:r>
            <a:r>
              <a:rPr lang="en-US" altLang="en-US" b="1" dirty="0">
                <a:latin typeface="Candara" panose="020E0502030303020204" pitchFamily="34" charset="0"/>
              </a:rPr>
              <a:t> </a:t>
            </a:r>
            <a:r>
              <a:rPr lang="en-US" altLang="en-US" b="1" dirty="0" err="1">
                <a:latin typeface="Candara" panose="020E0502030303020204" pitchFamily="34" charset="0"/>
              </a:rPr>
              <a:t>spektra</a:t>
            </a:r>
            <a:r>
              <a:rPr lang="en-US" altLang="en-US" b="1" dirty="0">
                <a:latin typeface="Candara" panose="020E0502030303020204" pitchFamily="34" charset="0"/>
              </a:rPr>
              <a:t> </a:t>
            </a:r>
            <a:r>
              <a:rPr lang="en-US" altLang="en-US" b="1" dirty="0" err="1">
                <a:latin typeface="Candara" panose="020E0502030303020204" pitchFamily="34" charset="0"/>
              </a:rPr>
              <a:t>delovanja</a:t>
            </a:r>
            <a:r>
              <a:rPr lang="en-US" altLang="en-US" dirty="0">
                <a:latin typeface="Candara" panose="020E0502030303020204" pitchFamily="34" charset="0"/>
              </a:rPr>
              <a:t>, </a:t>
            </a:r>
            <a:r>
              <a:rPr lang="en-US" altLang="en-US" dirty="0" err="1">
                <a:latin typeface="Candara" panose="020E0502030303020204" pitchFamily="34" charset="0"/>
              </a:rPr>
              <a:t>kada</a:t>
            </a:r>
            <a:r>
              <a:rPr lang="en-US" altLang="en-US" dirty="0">
                <a:latin typeface="Candara" panose="020E0502030303020204" pitchFamily="34" charset="0"/>
              </a:rPr>
              <a:t> god je </a:t>
            </a:r>
            <a:r>
              <a:rPr lang="en-US" altLang="en-US" dirty="0" err="1">
                <a:latin typeface="Candara" panose="020E0502030303020204" pitchFamily="34" charset="0"/>
              </a:rPr>
              <a:t>moguće</a:t>
            </a:r>
            <a:endParaRPr lang="sr-Latn-RS" altLang="en-US" dirty="0">
              <a:latin typeface="Candara" panose="020E0502030303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latin typeface="Candara" panose="020E0502030303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 err="1">
                <a:latin typeface="Candara" panose="020E0502030303020204" pitchFamily="34" charset="0"/>
              </a:rPr>
              <a:t>Izbegavanje</a:t>
            </a:r>
            <a:r>
              <a:rPr lang="en-US" altLang="en-US" b="1" dirty="0">
                <a:latin typeface="Candara" panose="020E0502030303020204" pitchFamily="34" charset="0"/>
              </a:rPr>
              <a:t> </a:t>
            </a:r>
            <a:r>
              <a:rPr lang="en-US" altLang="en-US" b="1" dirty="0" err="1">
                <a:latin typeface="Candara" panose="020E0502030303020204" pitchFamily="34" charset="0"/>
              </a:rPr>
              <a:t>primene</a:t>
            </a:r>
            <a:r>
              <a:rPr lang="en-US" altLang="en-US" b="1" dirty="0">
                <a:latin typeface="Candara" panose="020E0502030303020204" pitchFamily="34" charset="0"/>
              </a:rPr>
              <a:t> </a:t>
            </a:r>
            <a:r>
              <a:rPr lang="en-US" altLang="en-US" b="1" dirty="0" err="1">
                <a:latin typeface="Candara" panose="020E0502030303020204" pitchFamily="34" charset="0"/>
              </a:rPr>
              <a:t>antibiotika</a:t>
            </a:r>
            <a:r>
              <a:rPr lang="en-US" altLang="en-US" b="1" dirty="0">
                <a:latin typeface="Candara" panose="020E0502030303020204" pitchFamily="34" charset="0"/>
              </a:rPr>
              <a:t> koji </a:t>
            </a:r>
            <a:r>
              <a:rPr lang="en-US" altLang="en-US" b="1" dirty="0" err="1">
                <a:latin typeface="Candara" panose="020E0502030303020204" pitchFamily="34" charset="0"/>
              </a:rPr>
              <a:t>nisu</a:t>
            </a:r>
            <a:r>
              <a:rPr lang="en-US" altLang="en-US" b="1" dirty="0">
                <a:latin typeface="Candara" panose="020E0502030303020204" pitchFamily="34" charset="0"/>
              </a:rPr>
              <a:t> </a:t>
            </a:r>
            <a:r>
              <a:rPr lang="en-US" altLang="en-US" b="1" dirty="0" err="1">
                <a:latin typeface="Candara" panose="020E0502030303020204" pitchFamily="34" charset="0"/>
              </a:rPr>
              <a:t>odobreni</a:t>
            </a:r>
            <a:r>
              <a:rPr lang="en-US" altLang="en-US" b="1" dirty="0">
                <a:latin typeface="Candara" panose="020E0502030303020204" pitchFamily="34" charset="0"/>
              </a:rPr>
              <a:t> za </a:t>
            </a:r>
            <a:r>
              <a:rPr lang="en-US" altLang="en-US" b="1" dirty="0" err="1">
                <a:latin typeface="Candara" panose="020E0502030303020204" pitchFamily="34" charset="0"/>
              </a:rPr>
              <a:t>upotrebu</a:t>
            </a:r>
            <a:r>
              <a:rPr lang="en-US" altLang="en-US" b="1" dirty="0">
                <a:latin typeface="Candara" panose="020E0502030303020204" pitchFamily="34" charset="0"/>
              </a:rPr>
              <a:t> </a:t>
            </a:r>
            <a:r>
              <a:rPr lang="en-US" altLang="en-US" b="1" dirty="0" err="1">
                <a:latin typeface="Candara" panose="020E0502030303020204" pitchFamily="34" charset="0"/>
              </a:rPr>
              <a:t>kod</a:t>
            </a:r>
            <a:r>
              <a:rPr lang="en-US" altLang="en-US" b="1" dirty="0">
                <a:latin typeface="Candara" panose="020E0502030303020204" pitchFamily="34" charset="0"/>
              </a:rPr>
              <a:t> </a:t>
            </a:r>
            <a:r>
              <a:rPr lang="en-US" altLang="en-US" b="1" dirty="0" err="1">
                <a:latin typeface="Candara" panose="020E0502030303020204" pitchFamily="34" charset="0"/>
              </a:rPr>
              <a:t>životinja</a:t>
            </a:r>
            <a:r>
              <a:rPr lang="en-US" altLang="en-US" dirty="0">
                <a:latin typeface="Candara" panose="020E0502030303020204" pitchFamily="34" charset="0"/>
              </a:rPr>
              <a:t>, </a:t>
            </a:r>
            <a:r>
              <a:rPr lang="en-US" altLang="en-US" dirty="0" err="1">
                <a:latin typeface="Candara" panose="020E0502030303020204" pitchFamily="34" charset="0"/>
              </a:rPr>
              <a:t>osim</a:t>
            </a:r>
            <a:r>
              <a:rPr lang="en-US" altLang="en-US" dirty="0">
                <a:latin typeface="Candara" panose="020E0502030303020204" pitchFamily="34" charset="0"/>
              </a:rPr>
              <a:t> u </a:t>
            </a:r>
            <a:r>
              <a:rPr lang="en-US" altLang="en-US" dirty="0" err="1">
                <a:latin typeface="Candara" panose="020E0502030303020204" pitchFamily="34" charset="0"/>
              </a:rPr>
              <a:t>opravdanim</a:t>
            </a:r>
            <a:r>
              <a:rPr lang="en-US" altLang="en-US" dirty="0">
                <a:latin typeface="Candara" panose="020E0502030303020204" pitchFamily="34" charset="0"/>
              </a:rPr>
              <a:t> </a:t>
            </a:r>
            <a:r>
              <a:rPr lang="en-US" altLang="en-US" dirty="0" err="1">
                <a:latin typeface="Candara" panose="020E0502030303020204" pitchFamily="34" charset="0"/>
              </a:rPr>
              <a:t>slučajevima</a:t>
            </a:r>
            <a:endParaRPr lang="sr-Latn-RS" altLang="en-US" dirty="0">
              <a:latin typeface="Candara" panose="020E0502030303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latin typeface="Candara" panose="020E0502030303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 err="1">
                <a:latin typeface="Candara" panose="020E0502030303020204" pitchFamily="34" charset="0"/>
              </a:rPr>
              <a:t>Učešće</a:t>
            </a:r>
            <a:r>
              <a:rPr lang="en-US" altLang="en-US" b="1" dirty="0">
                <a:latin typeface="Candara" panose="020E0502030303020204" pitchFamily="34" charset="0"/>
              </a:rPr>
              <a:t> u </a:t>
            </a:r>
            <a:r>
              <a:rPr lang="en-US" altLang="en-US" b="1" dirty="0" err="1">
                <a:latin typeface="Candara" panose="020E0502030303020204" pitchFamily="34" charset="0"/>
              </a:rPr>
              <a:t>istraživanjima</a:t>
            </a:r>
            <a:r>
              <a:rPr lang="en-US" altLang="en-US" b="1" dirty="0">
                <a:latin typeface="Candara" panose="020E0502030303020204" pitchFamily="34" charset="0"/>
              </a:rPr>
              <a:t> </a:t>
            </a:r>
            <a:r>
              <a:rPr lang="en-US" altLang="en-US" b="1" dirty="0" err="1">
                <a:latin typeface="Candara" panose="020E0502030303020204" pitchFamily="34" charset="0"/>
              </a:rPr>
              <a:t>i</a:t>
            </a:r>
            <a:r>
              <a:rPr lang="en-US" altLang="en-US" b="1" dirty="0">
                <a:latin typeface="Candara" panose="020E0502030303020204" pitchFamily="34" charset="0"/>
              </a:rPr>
              <a:t> </a:t>
            </a:r>
            <a:r>
              <a:rPr lang="en-US" altLang="en-US" b="1" dirty="0" err="1">
                <a:latin typeface="Candara" panose="020E0502030303020204" pitchFamily="34" charset="0"/>
              </a:rPr>
              <a:t>programima</a:t>
            </a:r>
            <a:r>
              <a:rPr lang="en-US" altLang="en-US" b="1" dirty="0">
                <a:latin typeface="Candara" panose="020E0502030303020204" pitchFamily="34" charset="0"/>
              </a:rPr>
              <a:t> </a:t>
            </a:r>
            <a:r>
              <a:rPr lang="en-US" altLang="en-US" b="1" dirty="0" err="1">
                <a:latin typeface="Candara" panose="020E0502030303020204" pitchFamily="34" charset="0"/>
              </a:rPr>
              <a:t>nadzora</a:t>
            </a:r>
            <a:r>
              <a:rPr lang="en-US" altLang="en-US" b="1" dirty="0">
                <a:latin typeface="Candara" panose="020E0502030303020204" pitchFamily="34" charset="0"/>
              </a:rPr>
              <a:t> </a:t>
            </a:r>
            <a:r>
              <a:rPr lang="en-US" altLang="en-US" b="1" dirty="0" err="1">
                <a:latin typeface="Candara" panose="020E0502030303020204" pitchFamily="34" charset="0"/>
              </a:rPr>
              <a:t>antimikrobne</a:t>
            </a:r>
            <a:r>
              <a:rPr lang="en-US" altLang="en-US" b="1" dirty="0">
                <a:latin typeface="Candara" panose="020E0502030303020204" pitchFamily="34" charset="0"/>
              </a:rPr>
              <a:t> </a:t>
            </a:r>
            <a:r>
              <a:rPr lang="en-US" altLang="en-US" b="1" dirty="0" err="1">
                <a:latin typeface="Candara" panose="020E0502030303020204" pitchFamily="34" charset="0"/>
              </a:rPr>
              <a:t>rezistencije</a:t>
            </a:r>
            <a:endParaRPr lang="sr-Latn-RS" altLang="en-US" b="1" dirty="0">
              <a:latin typeface="Candara" panose="020E0502030303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latin typeface="Candara" panose="020E0502030303020204" pitchFamily="34" charset="0"/>
            </a:endParaRPr>
          </a:p>
          <a:p>
            <a:r>
              <a:rPr lang="en-US" b="1" dirty="0" err="1">
                <a:latin typeface="Candara" panose="020E0502030303020204" pitchFamily="34" charset="0"/>
              </a:rPr>
              <a:t>Prevencija</a:t>
            </a:r>
            <a:r>
              <a:rPr lang="en-US" b="1" dirty="0">
                <a:latin typeface="Candara" panose="020E0502030303020204" pitchFamily="34" charset="0"/>
              </a:rPr>
              <a:t> </a:t>
            </a:r>
            <a:r>
              <a:rPr lang="en-US" b="1" dirty="0" err="1">
                <a:latin typeface="Candara" panose="020E0502030303020204" pitchFamily="34" charset="0"/>
              </a:rPr>
              <a:t>bolesti</a:t>
            </a:r>
            <a:r>
              <a:rPr lang="en-US" b="1" dirty="0">
                <a:latin typeface="Candara" panose="020E0502030303020204" pitchFamily="34" charset="0"/>
              </a:rPr>
              <a:t> </a:t>
            </a:r>
            <a:r>
              <a:rPr lang="en-US" dirty="0">
                <a:latin typeface="Candara" panose="020E0502030303020204" pitchFamily="34" charset="0"/>
              </a:rPr>
              <a:t>(</a:t>
            </a:r>
            <a:r>
              <a:rPr lang="en-US" dirty="0" err="1">
                <a:latin typeface="Candara" panose="020E0502030303020204" pitchFamily="34" charset="0"/>
              </a:rPr>
              <a:t>vakcinacija</a:t>
            </a:r>
            <a:r>
              <a:rPr lang="en-US" dirty="0">
                <a:latin typeface="Candara" panose="020E0502030303020204" pitchFamily="34" charset="0"/>
              </a:rPr>
              <a:t>, </a:t>
            </a:r>
            <a:r>
              <a:rPr lang="en-US" dirty="0" err="1">
                <a:latin typeface="Candara" panose="020E0502030303020204" pitchFamily="34" charset="0"/>
              </a:rPr>
              <a:t>biosigurnost</a:t>
            </a:r>
            <a:r>
              <a:rPr lang="en-US" dirty="0">
                <a:latin typeface="Candara" panose="020E0502030303020204" pitchFamily="34" charset="0"/>
              </a:rPr>
              <a:t>) </a:t>
            </a:r>
            <a:r>
              <a:rPr lang="en-US" dirty="0" err="1">
                <a:latin typeface="Candara" panose="020E0502030303020204" pitchFamily="34" charset="0"/>
              </a:rPr>
              <a:t>kao</a:t>
            </a:r>
            <a:r>
              <a:rPr lang="en-US" dirty="0">
                <a:latin typeface="Candara" panose="020E0502030303020204" pitchFamily="34" charset="0"/>
              </a:rPr>
              <a:t> </a:t>
            </a:r>
            <a:r>
              <a:rPr lang="en-US" dirty="0" err="1">
                <a:latin typeface="Candara" panose="020E0502030303020204" pitchFamily="34" charset="0"/>
              </a:rPr>
              <a:t>ključ</a:t>
            </a:r>
            <a:r>
              <a:rPr lang="en-US" dirty="0">
                <a:latin typeface="Candara" panose="020E0502030303020204" pitchFamily="34" charset="0"/>
              </a:rPr>
              <a:t> </a:t>
            </a:r>
            <a:r>
              <a:rPr lang="en-US" dirty="0" err="1">
                <a:latin typeface="Candara" panose="020E0502030303020204" pitchFamily="34" charset="0"/>
              </a:rPr>
              <a:t>smanjenja</a:t>
            </a:r>
            <a:r>
              <a:rPr lang="en-US" dirty="0">
                <a:latin typeface="Candara" panose="020E0502030303020204" pitchFamily="34" charset="0"/>
              </a:rPr>
              <a:t> </a:t>
            </a:r>
            <a:r>
              <a:rPr lang="en-US" dirty="0" err="1">
                <a:latin typeface="Candara" panose="020E0502030303020204" pitchFamily="34" charset="0"/>
              </a:rPr>
              <a:t>potrebe</a:t>
            </a:r>
            <a:r>
              <a:rPr lang="en-US" dirty="0">
                <a:latin typeface="Candara" panose="020E0502030303020204" pitchFamily="34" charset="0"/>
              </a:rPr>
              <a:t> za AB</a:t>
            </a:r>
            <a:endParaRPr lang="sr-Latn-RS" dirty="0">
              <a:latin typeface="Candara" panose="020E0502030303020204" pitchFamily="34" charset="0"/>
            </a:endParaRPr>
          </a:p>
        </p:txBody>
      </p:sp>
      <p:pic>
        <p:nvPicPr>
          <p:cNvPr id="5" name="Picture 2" descr="C:\Users\Isidora\Desktop\ARTIGOS-JAN_US-6-300x225.png">
            <a:extLst>
              <a:ext uri="{FF2B5EF4-FFF2-40B4-BE49-F238E27FC236}">
                <a16:creationId xmlns:a16="http://schemas.microsoft.com/office/drawing/2014/main" id="{914A2361-FF21-5D9F-1D70-F20E764CA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0785" y="0"/>
            <a:ext cx="2313215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AB2A865-D665-17C7-B52F-0A451E26393B}"/>
              </a:ext>
            </a:extLst>
          </p:cNvPr>
          <p:cNvSpPr txBox="1"/>
          <p:nvPr/>
        </p:nvSpPr>
        <p:spPr>
          <a:xfrm>
            <a:off x="1981200" y="71526"/>
            <a:ext cx="632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Candara" panose="020E0502030303020204" pitchFamily="34" charset="0"/>
              </a:rPr>
              <a:t>KAKO VETERINARI MOGU (MORAJU) DA POMOGNU?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7433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345BE63-3F78-C93E-F3C8-0AD61183C2CB}"/>
              </a:ext>
            </a:extLst>
          </p:cNvPr>
          <p:cNvSpPr txBox="1"/>
          <p:nvPr/>
        </p:nvSpPr>
        <p:spPr>
          <a:xfrm>
            <a:off x="419100" y="853619"/>
            <a:ext cx="8305800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2000" b="1" i="0" u="none" strike="noStrike" baseline="0" dirty="0">
                <a:latin typeface="Candara" panose="020E0502030303020204" pitchFamily="34" charset="0"/>
              </a:rPr>
              <a:t>Osnovni principi upotrebe </a:t>
            </a:r>
            <a:r>
              <a:rPr lang="en-US" sz="2000" b="1" i="0" u="none" strike="noStrike" baseline="0" dirty="0">
                <a:latin typeface="Candara" panose="020E0502030303020204" pitchFamily="34" charset="0"/>
              </a:rPr>
              <a:t>AB</a:t>
            </a:r>
          </a:p>
          <a:p>
            <a:pPr algn="l"/>
            <a:endParaRPr lang="en-US" sz="2000" b="1" i="0" u="none" strike="noStrike" baseline="0" dirty="0">
              <a:latin typeface="Candara" panose="020E0502030303020204" pitchFamily="34" charset="0"/>
            </a:endParaRPr>
          </a:p>
          <a:p>
            <a:pPr algn="l"/>
            <a:r>
              <a:rPr lang="en-US" sz="2000" b="0" i="0" u="none" strike="noStrike" baseline="0" dirty="0" err="1">
                <a:latin typeface="Candara" panose="020E0502030303020204" pitchFamily="34" charset="0"/>
              </a:rPr>
              <a:t>Antibiotike</a:t>
            </a:r>
            <a:r>
              <a:rPr lang="en-US" sz="2000" b="0" i="0" u="none" strike="noStrike" baseline="0" dirty="0">
                <a:latin typeface="Candara" panose="020E0502030303020204" pitchFamily="34" charset="0"/>
              </a:rPr>
              <a:t> je </a:t>
            </a:r>
            <a:r>
              <a:rPr lang="en-US" sz="2000" b="0" i="0" u="none" strike="noStrike" baseline="0" dirty="0" err="1">
                <a:latin typeface="Candara" panose="020E0502030303020204" pitchFamily="34" charset="0"/>
              </a:rPr>
              <a:t>potrebno</a:t>
            </a:r>
            <a:r>
              <a:rPr lang="en-US" sz="2000" b="0" i="0" u="none" strike="noStrike" baseline="0" dirty="0">
                <a:latin typeface="Candara" panose="020E0502030303020204" pitchFamily="34" charset="0"/>
              </a:rPr>
              <a:t> </a:t>
            </a:r>
            <a:r>
              <a:rPr lang="en-US" sz="2000" b="0" i="0" u="none" strike="noStrike" baseline="0" dirty="0" err="1">
                <a:latin typeface="Candara" panose="020E0502030303020204" pitchFamily="34" charset="0"/>
              </a:rPr>
              <a:t>upotrebljavati</a:t>
            </a:r>
            <a:r>
              <a:rPr lang="en-US" sz="2000" b="0" i="0" u="none" strike="noStrike" baseline="0" dirty="0">
                <a:latin typeface="Candara" panose="020E0502030303020204" pitchFamily="34" charset="0"/>
              </a:rPr>
              <a:t> </a:t>
            </a:r>
            <a:r>
              <a:rPr lang="en-US" sz="2000" b="0" i="0" u="none" strike="noStrike" baseline="0" dirty="0" err="1">
                <a:latin typeface="Candara" panose="020E0502030303020204" pitchFamily="34" charset="0"/>
              </a:rPr>
              <a:t>samo</a:t>
            </a:r>
            <a:r>
              <a:rPr lang="en-US" sz="2000" b="0" i="0" u="none" strike="noStrike" baseline="0" dirty="0">
                <a:latin typeface="Candara" panose="020E0502030303020204" pitchFamily="34" charset="0"/>
              </a:rPr>
              <a:t> </a:t>
            </a:r>
            <a:r>
              <a:rPr lang="en-US" sz="2000" b="0" i="0" u="none" strike="noStrike" baseline="0" dirty="0" err="1">
                <a:latin typeface="Candara" panose="020E0502030303020204" pitchFamily="34" charset="0"/>
              </a:rPr>
              <a:t>kod</a:t>
            </a:r>
            <a:r>
              <a:rPr lang="en-US" sz="2000" b="0" i="0" u="none" strike="noStrike" baseline="0" dirty="0">
                <a:latin typeface="Candara" panose="020E0502030303020204" pitchFamily="34" charset="0"/>
              </a:rPr>
              <a:t> </a:t>
            </a:r>
            <a:r>
              <a:rPr lang="en-US" sz="2000" b="0" i="0" u="none" strike="noStrike" baseline="0" dirty="0" err="1">
                <a:latin typeface="Candara" panose="020E0502030303020204" pitchFamily="34" charset="0"/>
              </a:rPr>
              <a:t>dijagnostikovanih</a:t>
            </a:r>
            <a:r>
              <a:rPr lang="en-US" sz="2000" b="0" i="0" u="none" strike="noStrike" baseline="0" dirty="0">
                <a:latin typeface="Candara" panose="020E0502030303020204" pitchFamily="34" charset="0"/>
              </a:rPr>
              <a:t> </a:t>
            </a:r>
            <a:r>
              <a:rPr lang="en-US" sz="2000" b="0" i="0" u="none" strike="noStrike" baseline="0" dirty="0" err="1">
                <a:latin typeface="Candara" panose="020E0502030303020204" pitchFamily="34" charset="0"/>
              </a:rPr>
              <a:t>bakterijskih</a:t>
            </a:r>
            <a:r>
              <a:rPr lang="en-US" sz="2000" b="0" i="0" u="none" strike="noStrike" baseline="0" dirty="0">
                <a:latin typeface="Candara" panose="020E0502030303020204" pitchFamily="34" charset="0"/>
              </a:rPr>
              <a:t> </a:t>
            </a:r>
            <a:r>
              <a:rPr lang="en-US" sz="2000" b="0" i="0" u="none" strike="noStrike" baseline="0" dirty="0" err="1">
                <a:latin typeface="Candara" panose="020E0502030303020204" pitchFamily="34" charset="0"/>
              </a:rPr>
              <a:t>infekcija</a:t>
            </a:r>
            <a:endParaRPr lang="en-US" sz="2000" b="0" i="0" u="none" strike="noStrike" baseline="0" dirty="0">
              <a:latin typeface="Candara" panose="020E0502030303020204" pitchFamily="34" charset="0"/>
            </a:endParaRPr>
          </a:p>
          <a:p>
            <a:pPr algn="l"/>
            <a:endParaRPr lang="en-US" sz="2000" b="0" i="0" u="none" strike="noStrike" baseline="0" dirty="0">
              <a:latin typeface="Candara" panose="020E0502030303020204" pitchFamily="34" charset="0"/>
            </a:endParaRPr>
          </a:p>
          <a:p>
            <a:pPr algn="l"/>
            <a:r>
              <a:rPr lang="en-US" sz="2000" b="0" i="0" u="none" strike="noStrike" baseline="0" dirty="0" err="1">
                <a:latin typeface="Candara" panose="020E0502030303020204" pitchFamily="34" charset="0"/>
              </a:rPr>
              <a:t>Antibiotike</a:t>
            </a:r>
            <a:r>
              <a:rPr lang="en-US" sz="2000" b="0" i="0" u="none" strike="noStrike" baseline="0" dirty="0">
                <a:latin typeface="Candara" panose="020E0502030303020204" pitchFamily="34" charset="0"/>
              </a:rPr>
              <a:t> ne </a:t>
            </a:r>
            <a:r>
              <a:rPr lang="en-US" sz="2000" b="0" i="0" u="none" strike="noStrike" baseline="0" dirty="0" err="1">
                <a:latin typeface="Candara" panose="020E0502030303020204" pitchFamily="34" charset="0"/>
              </a:rPr>
              <a:t>treba</a:t>
            </a:r>
            <a:r>
              <a:rPr lang="en-US" sz="2000" b="0" i="0" u="none" strike="noStrike" baseline="0" dirty="0">
                <a:latin typeface="Candara" panose="020E0502030303020204" pitchFamily="34" charset="0"/>
              </a:rPr>
              <a:t> </a:t>
            </a:r>
            <a:r>
              <a:rPr lang="en-US" sz="2000" b="0" i="0" u="none" strike="noStrike" baseline="0" dirty="0" err="1">
                <a:latin typeface="Candara" panose="020E0502030303020204" pitchFamily="34" charset="0"/>
              </a:rPr>
              <a:t>odabirati</a:t>
            </a:r>
            <a:r>
              <a:rPr lang="en-US" sz="2000" b="0" i="0" u="none" strike="noStrike" baseline="0" dirty="0">
                <a:latin typeface="Candara" panose="020E0502030303020204" pitchFamily="34" charset="0"/>
              </a:rPr>
              <a:t> </a:t>
            </a:r>
            <a:r>
              <a:rPr lang="en-US" sz="2000" b="0" i="0" u="none" strike="noStrike" baseline="0" dirty="0" err="1">
                <a:latin typeface="Candara" panose="020E0502030303020204" pitchFamily="34" charset="0"/>
              </a:rPr>
              <a:t>na</a:t>
            </a:r>
            <a:r>
              <a:rPr lang="en-US" sz="2000" b="0" i="0" u="none" strike="noStrike" baseline="0" dirty="0">
                <a:latin typeface="Candara" panose="020E0502030303020204" pitchFamily="34" charset="0"/>
              </a:rPr>
              <a:t> </a:t>
            </a:r>
            <a:r>
              <a:rPr lang="en-US" sz="2000" b="0" i="0" u="none" strike="noStrike" baseline="0" dirty="0" err="1">
                <a:latin typeface="Candara" panose="020E0502030303020204" pitchFamily="34" charset="0"/>
              </a:rPr>
              <a:t>osnovu</a:t>
            </a:r>
            <a:r>
              <a:rPr lang="en-US" sz="2000" b="0" i="0" u="none" strike="noStrike" baseline="0" dirty="0">
                <a:latin typeface="Candara" panose="020E0502030303020204" pitchFamily="34" charset="0"/>
              </a:rPr>
              <a:t> </a:t>
            </a:r>
            <a:r>
              <a:rPr lang="en-US" sz="2000" b="0" i="0" u="none" strike="noStrike" baseline="0" dirty="0" err="1">
                <a:latin typeface="Candara" panose="020E0502030303020204" pitchFamily="34" charset="0"/>
              </a:rPr>
              <a:t>ličnog</a:t>
            </a:r>
            <a:r>
              <a:rPr lang="en-US" sz="2000" b="0" i="0" u="none" strike="noStrike" baseline="0" dirty="0">
                <a:latin typeface="Candara" panose="020E0502030303020204" pitchFamily="34" charset="0"/>
              </a:rPr>
              <a:t> </a:t>
            </a:r>
            <a:r>
              <a:rPr lang="en-US" sz="2000" b="0" i="0" u="none" strike="noStrike" baseline="0" dirty="0" err="1">
                <a:latin typeface="Candara" panose="020E0502030303020204" pitchFamily="34" charset="0"/>
              </a:rPr>
              <a:t>iskustva</a:t>
            </a:r>
            <a:r>
              <a:rPr lang="en-US" sz="2000" b="0" i="0" u="none" strike="noStrike" baseline="0" dirty="0">
                <a:latin typeface="Candara" panose="020E0502030303020204" pitchFamily="34" charset="0"/>
              </a:rPr>
              <a:t> </a:t>
            </a:r>
            <a:r>
              <a:rPr lang="en-US" sz="2000" b="0" i="0" u="none" strike="noStrike" baseline="0" dirty="0" err="1">
                <a:latin typeface="Candara" panose="020E0502030303020204" pitchFamily="34" charset="0"/>
              </a:rPr>
              <a:t>ili</a:t>
            </a:r>
            <a:r>
              <a:rPr lang="en-US" sz="2000" b="0" i="0" u="none" strike="noStrike" baseline="0" dirty="0">
                <a:latin typeface="Candara" panose="020E0502030303020204" pitchFamily="34" charset="0"/>
              </a:rPr>
              <a:t> </a:t>
            </a:r>
            <a:r>
              <a:rPr lang="en-US" sz="2000" b="0" i="0" u="none" strike="noStrike" baseline="0" dirty="0" err="1">
                <a:latin typeface="Candara" panose="020E0502030303020204" pitchFamily="34" charset="0"/>
              </a:rPr>
              <a:t>mišljenja</a:t>
            </a:r>
            <a:r>
              <a:rPr lang="en-US" sz="2000" b="0" i="0" u="none" strike="noStrike" baseline="0" dirty="0">
                <a:latin typeface="Candara" panose="020E0502030303020204" pitchFamily="34" charset="0"/>
              </a:rPr>
              <a:t> (</a:t>
            </a:r>
            <a:r>
              <a:rPr lang="en-US" sz="2000" b="0" i="0" u="none" strike="noStrike" baseline="0" dirty="0" err="1">
                <a:latin typeface="Candara" panose="020E0502030303020204" pitchFamily="34" charset="0"/>
              </a:rPr>
              <a:t>empirijski</a:t>
            </a:r>
            <a:r>
              <a:rPr lang="en-US" sz="2000" b="0" i="0" u="none" strike="noStrike" baseline="0" dirty="0">
                <a:latin typeface="Candara" panose="020E0502030303020204" pitchFamily="34" charset="0"/>
              </a:rPr>
              <a:t>)</a:t>
            </a:r>
          </a:p>
          <a:p>
            <a:pPr algn="l"/>
            <a:endParaRPr lang="en-US" sz="2000" b="0" i="0" u="none" strike="noStrike" baseline="0" dirty="0">
              <a:latin typeface="Candara" panose="020E0502030303020204" pitchFamily="34" charset="0"/>
            </a:endParaRPr>
          </a:p>
          <a:p>
            <a:pPr algn="l"/>
            <a:r>
              <a:rPr lang="en-US" sz="2000" b="0" i="0" u="none" strike="noStrike" baseline="0" dirty="0" err="1">
                <a:latin typeface="Candara" panose="020E0502030303020204" pitchFamily="34" charset="0"/>
              </a:rPr>
              <a:t>Ukoliko</a:t>
            </a:r>
            <a:r>
              <a:rPr lang="en-US" sz="2000" b="0" i="0" u="none" strike="noStrike" baseline="0" dirty="0">
                <a:latin typeface="Candara" panose="020E0502030303020204" pitchFamily="34" charset="0"/>
              </a:rPr>
              <a:t> je </a:t>
            </a:r>
            <a:r>
              <a:rPr lang="en-US" sz="2000" b="0" i="0" u="none" strike="noStrike" baseline="0" dirty="0" err="1">
                <a:latin typeface="Candara" panose="020E0502030303020204" pitchFamily="34" charset="0"/>
              </a:rPr>
              <a:t>život</a:t>
            </a:r>
            <a:r>
              <a:rPr lang="en-US" sz="2000" b="0" i="0" u="none" strike="noStrike" baseline="0" dirty="0">
                <a:latin typeface="Candara" panose="020E0502030303020204" pitchFamily="34" charset="0"/>
              </a:rPr>
              <a:t> </a:t>
            </a:r>
            <a:r>
              <a:rPr lang="en-US" sz="2000" b="0" i="0" u="none" strike="noStrike" baseline="0" dirty="0" err="1">
                <a:latin typeface="Candara" panose="020E0502030303020204" pitchFamily="34" charset="0"/>
              </a:rPr>
              <a:t>pacijenta</a:t>
            </a:r>
            <a:r>
              <a:rPr lang="en-US" sz="2000" b="0" i="0" u="none" strike="noStrike" baseline="0" dirty="0">
                <a:latin typeface="Candara" panose="020E0502030303020204" pitchFamily="34" charset="0"/>
              </a:rPr>
              <a:t> u </a:t>
            </a:r>
            <a:r>
              <a:rPr lang="en-US" sz="2000" b="0" i="0" u="none" strike="noStrike" baseline="0" dirty="0" err="1">
                <a:latin typeface="Candara" panose="020E0502030303020204" pitchFamily="34" charset="0"/>
              </a:rPr>
              <a:t>opasnosti</a:t>
            </a:r>
            <a:r>
              <a:rPr lang="en-US" sz="2000" b="0" i="0" u="none" strike="noStrike" baseline="0" dirty="0">
                <a:latin typeface="Candara" panose="020E0502030303020204" pitchFamily="34" charset="0"/>
              </a:rPr>
              <a:t> </a:t>
            </a:r>
            <a:r>
              <a:rPr lang="en-US" sz="2000" b="0" i="0" u="none" strike="noStrike" baseline="0" dirty="0" err="1">
                <a:latin typeface="Candara" panose="020E0502030303020204" pitchFamily="34" charset="0"/>
              </a:rPr>
              <a:t>ili</a:t>
            </a:r>
            <a:r>
              <a:rPr lang="en-US" sz="2000" b="0" i="0" u="none" strike="noStrike" baseline="0" dirty="0">
                <a:latin typeface="Candara" panose="020E0502030303020204" pitchFamily="34" charset="0"/>
              </a:rPr>
              <a:t> je </a:t>
            </a:r>
            <a:r>
              <a:rPr lang="en-US" sz="2000" b="0" i="0" u="none" strike="noStrike" baseline="0" dirty="0" err="1">
                <a:latin typeface="Candara" panose="020E0502030303020204" pitchFamily="34" charset="0"/>
              </a:rPr>
              <a:t>terapiju</a:t>
            </a:r>
            <a:r>
              <a:rPr lang="en-US" sz="2000" b="0" i="0" u="none" strike="noStrike" baseline="0" dirty="0">
                <a:latin typeface="Candara" panose="020E0502030303020204" pitchFamily="34" charset="0"/>
              </a:rPr>
              <a:t> </a:t>
            </a:r>
            <a:r>
              <a:rPr lang="en-US" sz="2000" b="0" i="0" u="none" strike="noStrike" baseline="0" dirty="0" err="1">
                <a:latin typeface="Candara" panose="020E0502030303020204" pitchFamily="34" charset="0"/>
              </a:rPr>
              <a:t>iz</a:t>
            </a:r>
            <a:r>
              <a:rPr lang="en-US" sz="2000" b="0" i="0" u="none" strike="noStrike" baseline="0" dirty="0">
                <a:latin typeface="Candara" panose="020E0502030303020204" pitchFamily="34" charset="0"/>
              </a:rPr>
              <a:t> </a:t>
            </a:r>
            <a:r>
              <a:rPr lang="en-US" sz="2000" b="0" i="0" u="none" strike="noStrike" baseline="0" dirty="0" err="1">
                <a:latin typeface="Candara" panose="020E0502030303020204" pitchFamily="34" charset="0"/>
              </a:rPr>
              <a:t>bilo</a:t>
            </a:r>
            <a:r>
              <a:rPr lang="en-US" sz="2000" b="0" i="0" u="none" strike="noStrike" baseline="0" dirty="0">
                <a:latin typeface="Candara" panose="020E0502030303020204" pitchFamily="34" charset="0"/>
              </a:rPr>
              <a:t> </a:t>
            </a:r>
            <a:r>
              <a:rPr lang="en-US" sz="2000" b="0" i="0" u="none" strike="noStrike" baseline="0" dirty="0" err="1">
                <a:latin typeface="Candara" panose="020E0502030303020204" pitchFamily="34" charset="0"/>
              </a:rPr>
              <a:t>kog</a:t>
            </a:r>
            <a:r>
              <a:rPr lang="en-US" sz="2000" b="0" i="0" u="none" strike="noStrike" baseline="0" dirty="0">
                <a:latin typeface="Candara" panose="020E0502030303020204" pitchFamily="34" charset="0"/>
              </a:rPr>
              <a:t> </a:t>
            </a:r>
            <a:r>
              <a:rPr lang="en-US" sz="2000" b="0" i="0" u="none" strike="noStrike" baseline="0" dirty="0" err="1">
                <a:latin typeface="Candara" panose="020E0502030303020204" pitchFamily="34" charset="0"/>
              </a:rPr>
              <a:t>drugog</a:t>
            </a:r>
            <a:r>
              <a:rPr lang="en-US" sz="2000" b="0" i="0" u="none" strike="noStrike" baseline="0" dirty="0">
                <a:latin typeface="Candara" panose="020E0502030303020204" pitchFamily="34" charset="0"/>
              </a:rPr>
              <a:t> </a:t>
            </a:r>
            <a:r>
              <a:rPr lang="en-US" sz="2000" b="0" i="0" u="none" strike="noStrike" baseline="0" dirty="0" err="1">
                <a:latin typeface="Candara" panose="020E0502030303020204" pitchFamily="34" charset="0"/>
              </a:rPr>
              <a:t>razloga</a:t>
            </a:r>
            <a:endParaRPr lang="en-US" sz="2000" b="0" i="0" u="none" strike="noStrike" baseline="0" dirty="0">
              <a:latin typeface="Candara" panose="020E0502030303020204" pitchFamily="34" charset="0"/>
            </a:endParaRPr>
          </a:p>
          <a:p>
            <a:pPr algn="l"/>
            <a:r>
              <a:rPr lang="en-US" sz="2000" b="0" i="0" u="none" strike="noStrike" baseline="0" dirty="0" err="1">
                <a:latin typeface="Candara" panose="020E0502030303020204" pitchFamily="34" charset="0"/>
              </a:rPr>
              <a:t>potrebno</a:t>
            </a:r>
            <a:r>
              <a:rPr lang="en-US" sz="2000" b="0" i="0" u="none" strike="noStrike" baseline="0" dirty="0">
                <a:latin typeface="Candara" panose="020E0502030303020204" pitchFamily="34" charset="0"/>
              </a:rPr>
              <a:t> </a:t>
            </a:r>
            <a:r>
              <a:rPr lang="en-US" sz="2000" b="0" i="0" u="none" strike="noStrike" baseline="0" dirty="0" err="1">
                <a:latin typeface="Candara" panose="020E0502030303020204" pitchFamily="34" charset="0"/>
              </a:rPr>
              <a:t>započeti</a:t>
            </a:r>
            <a:r>
              <a:rPr lang="en-US" sz="2000" b="0" i="0" u="none" strike="noStrike" baseline="0" dirty="0">
                <a:latin typeface="Candara" panose="020E0502030303020204" pitchFamily="34" charset="0"/>
              </a:rPr>
              <a:t> </a:t>
            </a:r>
            <a:r>
              <a:rPr lang="en-US" sz="2000" b="0" i="0" u="none" strike="noStrike" baseline="0" dirty="0" err="1">
                <a:latin typeface="Candara" panose="020E0502030303020204" pitchFamily="34" charset="0"/>
              </a:rPr>
              <a:t>odmah</a:t>
            </a:r>
            <a:r>
              <a:rPr lang="en-US" sz="2000" b="0" i="0" u="none" strike="noStrike" baseline="0" dirty="0">
                <a:latin typeface="Candara" panose="020E0502030303020204" pitchFamily="34" charset="0"/>
              </a:rPr>
              <a:t>, </a:t>
            </a:r>
            <a:r>
              <a:rPr lang="en-US" sz="2000" b="0" i="0" u="none" strike="noStrike" baseline="0" dirty="0" err="1">
                <a:latin typeface="Candara" panose="020E0502030303020204" pitchFamily="34" charset="0"/>
              </a:rPr>
              <a:t>koristi</a:t>
            </a:r>
            <a:r>
              <a:rPr lang="en-US" sz="2000" b="0" i="0" u="none" strike="noStrike" baseline="0" dirty="0">
                <a:latin typeface="Candara" panose="020E0502030303020204" pitchFamily="34" charset="0"/>
              </a:rPr>
              <a:t> se </a:t>
            </a:r>
            <a:r>
              <a:rPr lang="en-US" sz="2000" b="0" i="0" u="none" strike="noStrike" baseline="0" dirty="0" err="1">
                <a:latin typeface="Candara" panose="020E0502030303020204" pitchFamily="34" charset="0"/>
              </a:rPr>
              <a:t>antibiotik</a:t>
            </a:r>
            <a:r>
              <a:rPr lang="en-US" sz="2000" b="0" i="0" u="none" strike="noStrike" baseline="0" dirty="0">
                <a:latin typeface="Candara" panose="020E0502030303020204" pitchFamily="34" charset="0"/>
              </a:rPr>
              <a:t> </a:t>
            </a:r>
            <a:r>
              <a:rPr lang="en-US" sz="2000" b="0" i="0" u="none" strike="noStrike" baseline="0" dirty="0" err="1">
                <a:latin typeface="Candara" panose="020E0502030303020204" pitchFamily="34" charset="0"/>
              </a:rPr>
              <a:t>širokog</a:t>
            </a:r>
            <a:r>
              <a:rPr lang="en-US" sz="2000" b="0" i="0" u="none" strike="noStrike" baseline="0" dirty="0">
                <a:latin typeface="Candara" panose="020E0502030303020204" pitchFamily="34" charset="0"/>
              </a:rPr>
              <a:t> </a:t>
            </a:r>
            <a:r>
              <a:rPr lang="en-US" sz="2000" b="0" i="0" u="none" strike="noStrike" baseline="0" dirty="0" err="1">
                <a:latin typeface="Candara" panose="020E0502030303020204" pitchFamily="34" charset="0"/>
              </a:rPr>
              <a:t>spektra</a:t>
            </a:r>
            <a:r>
              <a:rPr lang="en-US" sz="2000" b="0" i="0" u="none" strike="noStrike" baseline="0" dirty="0">
                <a:latin typeface="Candara" panose="020E0502030303020204" pitchFamily="34" charset="0"/>
              </a:rPr>
              <a:t> </a:t>
            </a:r>
            <a:r>
              <a:rPr lang="en-US" sz="2000" b="0" i="0" u="none" strike="noStrike" baseline="0" dirty="0" err="1">
                <a:latin typeface="Candara" panose="020E0502030303020204" pitchFamily="34" charset="0"/>
              </a:rPr>
              <a:t>delovanja</a:t>
            </a:r>
            <a:endParaRPr lang="en-US" sz="2000" b="0" i="0" u="none" strike="noStrike" baseline="0" dirty="0">
              <a:latin typeface="Candara" panose="020E0502030303020204" pitchFamily="34" charset="0"/>
            </a:endParaRPr>
          </a:p>
          <a:p>
            <a:pPr algn="l"/>
            <a:endParaRPr lang="en-US" sz="2000" dirty="0">
              <a:latin typeface="Candara" panose="020E0502030303020204" pitchFamily="34" charset="0"/>
            </a:endParaRPr>
          </a:p>
          <a:p>
            <a:pPr algn="l"/>
            <a:r>
              <a:rPr lang="en-US" sz="2000" b="0" i="0" u="none" strike="noStrike" baseline="0" dirty="0" err="1">
                <a:latin typeface="Candara" panose="020E0502030303020204" pitchFamily="34" charset="0"/>
              </a:rPr>
              <a:t>Antibiotsku</a:t>
            </a:r>
            <a:r>
              <a:rPr lang="en-US" sz="2000" b="0" i="0" u="none" strike="noStrike" baseline="0" dirty="0">
                <a:latin typeface="Candara" panose="020E0502030303020204" pitchFamily="34" charset="0"/>
              </a:rPr>
              <a:t> </a:t>
            </a:r>
            <a:r>
              <a:rPr lang="en-US" sz="2000" b="0" i="0" u="none" strike="noStrike" baseline="0" dirty="0" err="1">
                <a:latin typeface="Candara" panose="020E0502030303020204" pitchFamily="34" charset="0"/>
              </a:rPr>
              <a:t>terapiju</a:t>
            </a:r>
            <a:r>
              <a:rPr lang="en-US" sz="2000" b="0" i="0" u="none" strike="noStrike" baseline="0" dirty="0">
                <a:latin typeface="Candara" panose="020E0502030303020204" pitchFamily="34" charset="0"/>
              </a:rPr>
              <a:t> ne </a:t>
            </a:r>
            <a:r>
              <a:rPr lang="en-US" sz="2000" b="0" i="0" u="none" strike="noStrike" baseline="0" dirty="0" err="1">
                <a:latin typeface="Candara" panose="020E0502030303020204" pitchFamily="34" charset="0"/>
              </a:rPr>
              <a:t>treba</a:t>
            </a:r>
            <a:r>
              <a:rPr lang="en-US" sz="2000" b="0" i="0" u="none" strike="noStrike" baseline="0" dirty="0">
                <a:latin typeface="Candara" panose="020E0502030303020204" pitchFamily="34" charset="0"/>
              </a:rPr>
              <a:t> </a:t>
            </a:r>
            <a:r>
              <a:rPr lang="en-US" sz="2000" b="0" i="0" u="none" strike="noStrike" baseline="0" dirty="0" err="1">
                <a:latin typeface="Candara" panose="020E0502030303020204" pitchFamily="34" charset="0"/>
              </a:rPr>
              <a:t>prerano</a:t>
            </a:r>
            <a:r>
              <a:rPr lang="en-US" sz="2000" b="0" i="0" u="none" strike="noStrike" baseline="0" dirty="0">
                <a:latin typeface="Candara" panose="020E0502030303020204" pitchFamily="34" charset="0"/>
              </a:rPr>
              <a:t> </a:t>
            </a:r>
            <a:r>
              <a:rPr lang="en-US" sz="2000" b="0" i="0" u="none" strike="noStrike" baseline="0" dirty="0" err="1">
                <a:latin typeface="Candara" panose="020E0502030303020204" pitchFamily="34" charset="0"/>
              </a:rPr>
              <a:t>prekidati</a:t>
            </a:r>
            <a:endParaRPr lang="en-US" sz="2000" dirty="0">
              <a:latin typeface="Candara" panose="020E0502030303020204" pitchFamily="34" charset="0"/>
            </a:endParaRPr>
          </a:p>
          <a:p>
            <a:pPr algn="l"/>
            <a:endParaRPr lang="en-US" sz="2000" b="0" i="0" u="none" strike="noStrike" baseline="0" dirty="0">
              <a:latin typeface="Candara" panose="020E0502030303020204" pitchFamily="34" charset="0"/>
            </a:endParaRPr>
          </a:p>
          <a:p>
            <a:pPr algn="l"/>
            <a:r>
              <a:rPr lang="en-US" sz="2000" dirty="0" err="1">
                <a:latin typeface="Candara" panose="020E0502030303020204" pitchFamily="34" charset="0"/>
              </a:rPr>
              <a:t>A</a:t>
            </a:r>
            <a:r>
              <a:rPr lang="en-US" sz="2000" b="0" i="0" u="none" strike="noStrike" baseline="0" dirty="0" err="1">
                <a:latin typeface="Candara" panose="020E0502030303020204" pitchFamily="34" charset="0"/>
              </a:rPr>
              <a:t>ntibiotik</a:t>
            </a:r>
            <a:r>
              <a:rPr lang="en-US" sz="2000" b="0" i="0" u="none" strike="noStrike" baseline="0" dirty="0">
                <a:latin typeface="Candara" panose="020E0502030303020204" pitchFamily="34" charset="0"/>
              </a:rPr>
              <a:t> mora </a:t>
            </a:r>
            <a:r>
              <a:rPr lang="en-US" sz="2000" b="0" i="0" u="none" strike="noStrike" baseline="0" dirty="0" err="1">
                <a:latin typeface="Candara" panose="020E0502030303020204" pitchFamily="34" charset="0"/>
              </a:rPr>
              <a:t>biti</a:t>
            </a:r>
            <a:r>
              <a:rPr lang="en-US" sz="2000" b="0" i="0" u="none" strike="noStrike" baseline="0" dirty="0">
                <a:latin typeface="Candara" panose="020E0502030303020204" pitchFamily="34" charset="0"/>
              </a:rPr>
              <a:t> </a:t>
            </a:r>
            <a:r>
              <a:rPr lang="en-US" sz="2000" b="0" i="0" u="none" strike="noStrike" baseline="0" dirty="0" err="1">
                <a:latin typeface="Candara" panose="020E0502030303020204" pitchFamily="34" charset="0"/>
              </a:rPr>
              <a:t>ispravno</a:t>
            </a:r>
            <a:r>
              <a:rPr lang="en-US" sz="2000" b="0" i="0" u="none" strike="noStrike" baseline="0" dirty="0">
                <a:latin typeface="Candara" panose="020E0502030303020204" pitchFamily="34" charset="0"/>
              </a:rPr>
              <a:t> </a:t>
            </a:r>
            <a:r>
              <a:rPr lang="en-US" sz="2000" b="0" i="0" u="none" strike="noStrike" baseline="0" dirty="0" err="1">
                <a:latin typeface="Candara" panose="020E0502030303020204" pitchFamily="34" charset="0"/>
              </a:rPr>
              <a:t>doziran</a:t>
            </a:r>
            <a:endParaRPr lang="en-US" sz="2000" dirty="0">
              <a:latin typeface="Candara" panose="020E0502030303020204" pitchFamily="34" charset="0"/>
            </a:endParaRPr>
          </a:p>
        </p:txBody>
      </p:sp>
      <p:pic>
        <p:nvPicPr>
          <p:cNvPr id="4" name="Picture 2" descr="C:\Users\Isidora\Desktop\ARTIGOS-JAN_US-6-300x225.png">
            <a:extLst>
              <a:ext uri="{FF2B5EF4-FFF2-40B4-BE49-F238E27FC236}">
                <a16:creationId xmlns:a16="http://schemas.microsoft.com/office/drawing/2014/main" id="{3F217331-31AB-46EA-C0DD-E64AA1A69E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3075" y="4267200"/>
            <a:ext cx="2313215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BB205D3-51F2-8600-B650-812A7EEFD0DC}"/>
              </a:ext>
            </a:extLst>
          </p:cNvPr>
          <p:cNvSpPr txBox="1"/>
          <p:nvPr/>
        </p:nvSpPr>
        <p:spPr>
          <a:xfrm>
            <a:off x="1981200" y="71526"/>
            <a:ext cx="632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Candara" panose="020E0502030303020204" pitchFamily="34" charset="0"/>
              </a:rPr>
              <a:t>KAKO VETERINARI MOGU (MORAJU) DA POMOGNU?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69993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10FF9E-E49C-D969-1304-2B9D9F872C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6800"/>
            <a:ext cx="9144000" cy="39814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6DE746F-66AD-D8CF-7138-B016D1C732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473"/>
            <a:ext cx="9144000" cy="6447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053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5481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ndara" pitchFamily="34" charset="0"/>
              </a:rPr>
              <a:t>ISPITIVANJE OSETLJIVOSTI NA ANTIBIOTIKE</a:t>
            </a:r>
          </a:p>
          <a:p>
            <a:pPr algn="ctr"/>
            <a:endParaRPr lang="en-US" sz="2800" b="1" dirty="0">
              <a:latin typeface="Candara" pitchFamily="34" charset="0"/>
            </a:endParaRPr>
          </a:p>
          <a:p>
            <a:r>
              <a:rPr lang="en-US" sz="2800" b="1" dirty="0">
                <a:latin typeface="Candara" pitchFamily="34" charset="0"/>
              </a:rPr>
              <a:t>1. Disk-</a:t>
            </a:r>
            <a:r>
              <a:rPr lang="en-US" sz="2800" b="1" dirty="0" err="1">
                <a:latin typeface="Candara" pitchFamily="34" charset="0"/>
              </a:rPr>
              <a:t>difuziona</a:t>
            </a:r>
            <a:r>
              <a:rPr lang="en-US" sz="2800" b="1" dirty="0">
                <a:latin typeface="Candara" pitchFamily="34" charset="0"/>
              </a:rPr>
              <a:t> </a:t>
            </a:r>
            <a:r>
              <a:rPr lang="en-US" sz="2800" b="1" dirty="0" err="1">
                <a:latin typeface="Candara" pitchFamily="34" charset="0"/>
              </a:rPr>
              <a:t>metoda</a:t>
            </a:r>
            <a:endParaRPr lang="en-US" sz="2800" b="1" dirty="0">
              <a:latin typeface="Candara" pitchFamily="34" charset="0"/>
            </a:endParaRPr>
          </a:p>
        </p:txBody>
      </p:sp>
      <p:pic>
        <p:nvPicPr>
          <p:cNvPr id="8196" name="Picture 4" descr="C:\Users\Isidora\Desktop\McFarland-standard-scale-value - Cop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2" y="4748508"/>
            <a:ext cx="6313488" cy="1267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>
            <a:off x="3380509" y="2417492"/>
            <a:ext cx="724693" cy="0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" name="Oval 3"/>
          <p:cNvSpPr/>
          <p:nvPr/>
        </p:nvSpPr>
        <p:spPr>
          <a:xfrm>
            <a:off x="685800" y="4953000"/>
            <a:ext cx="533400" cy="533400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8" name="Picture 6" descr="C:\Users\Isidora\Desktop\graphic_j_pthp-2019-0005_fig_0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493" y="1068878"/>
            <a:ext cx="1141413" cy="2919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Arrow Connector 12"/>
          <p:cNvCxnSpPr/>
          <p:nvPr/>
        </p:nvCxnSpPr>
        <p:spPr>
          <a:xfrm>
            <a:off x="5791200" y="2345288"/>
            <a:ext cx="609600" cy="0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8199" name="Picture 7" descr="C:\Users\Isidora\Desktop\68142-537292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2088" y="1288314"/>
            <a:ext cx="2205038" cy="241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C:\Users\Isidora\Desktop\b906860k-f1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819" y="4472581"/>
            <a:ext cx="2695575" cy="181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Oval 17"/>
          <p:cNvSpPr/>
          <p:nvPr/>
        </p:nvSpPr>
        <p:spPr>
          <a:xfrm>
            <a:off x="7010400" y="4273437"/>
            <a:ext cx="772751" cy="2355516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0483" y="4061897"/>
            <a:ext cx="8961911" cy="264064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C:\Users\Isidora\Desktop\file-20211027-17-sshvdh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56" y="1705885"/>
            <a:ext cx="2819400" cy="1881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36617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Isidora\Desktop\b906860k-f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159" y="624352"/>
            <a:ext cx="848591" cy="2348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>
            <a:off x="2041988" y="2064327"/>
            <a:ext cx="609600" cy="0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>
            <a:off x="5417129" y="2057400"/>
            <a:ext cx="609600" cy="0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9220" name="Picture 4" descr="C:\Users\Isidora\Desktop\B9780323083300000128_f012-005ab-978032308330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135" y="861846"/>
            <a:ext cx="2412868" cy="2111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805545" y="918641"/>
            <a:ext cx="2438401" cy="2054709"/>
          </a:xfrm>
          <a:prstGeom prst="rect">
            <a:avLst/>
          </a:prstGeom>
          <a:solidFill>
            <a:schemeClr val="tx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9" name="Picture 3" descr="C:\Users\Isidora\Desktop\MuellerHinton_1000x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23" b="100000" l="0" r="96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327" y="892618"/>
            <a:ext cx="2138836" cy="2106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>
            <a:off x="207818" y="2057400"/>
            <a:ext cx="609600" cy="0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261502" y="5257800"/>
            <a:ext cx="1697182" cy="0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9221" name="Picture 5" descr="C:\Users\Isidora\Desktop\B9780323083300000128_f012-005ab-97803230833002 - Cop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362" y="4114800"/>
            <a:ext cx="2746316" cy="236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4958" y="4778561"/>
            <a:ext cx="28090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Candara" pitchFamily="34" charset="0"/>
              </a:rPr>
              <a:t>Inkubacija</a:t>
            </a:r>
            <a:r>
              <a:rPr lang="sr-Latn-RS" sz="1600" dirty="0">
                <a:latin typeface="Candara" pitchFamily="34" charset="0"/>
              </a:rPr>
              <a:t> u termostatu</a:t>
            </a:r>
            <a:endParaRPr lang="en-US" sz="1600" dirty="0">
              <a:latin typeface="Candar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035" y="3007848"/>
            <a:ext cx="24565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 err="1">
                <a:latin typeface="Candara" pitchFamily="34" charset="0"/>
              </a:rPr>
              <a:t>Fiz.rastvor</a:t>
            </a:r>
            <a:r>
              <a:rPr lang="en-US" sz="1600" dirty="0">
                <a:latin typeface="Candara" pitchFamily="34" charset="0"/>
              </a:rPr>
              <a:t> </a:t>
            </a:r>
            <a:r>
              <a:rPr lang="en-US" sz="1600" dirty="0" err="1">
                <a:latin typeface="Candara" pitchFamily="34" charset="0"/>
              </a:rPr>
              <a:t>sa</a:t>
            </a:r>
            <a:r>
              <a:rPr lang="en-US" sz="1600" dirty="0">
                <a:latin typeface="Candara" pitchFamily="34" charset="0"/>
              </a:rPr>
              <a:t> </a:t>
            </a:r>
            <a:r>
              <a:rPr lang="en-US" sz="1600" dirty="0" err="1">
                <a:latin typeface="Candara" pitchFamily="34" charset="0"/>
              </a:rPr>
              <a:t>sojem</a:t>
            </a:r>
            <a:r>
              <a:rPr lang="en-US" sz="1600" dirty="0">
                <a:latin typeface="Candara" pitchFamily="34" charset="0"/>
              </a:rPr>
              <a:t> </a:t>
            </a:r>
            <a:r>
              <a:rPr lang="en-US" sz="1600" dirty="0" err="1">
                <a:latin typeface="Candara" pitchFamily="34" charset="0"/>
              </a:rPr>
              <a:t>bakterija</a:t>
            </a:r>
            <a:r>
              <a:rPr lang="en-US" sz="1600" dirty="0">
                <a:latin typeface="Candara" pitchFamily="34" charset="0"/>
              </a:rPr>
              <a:t> </a:t>
            </a:r>
            <a:r>
              <a:rPr lang="sr-Latn-RS" sz="1600" dirty="0">
                <a:latin typeface="Candara" pitchFamily="34" charset="0"/>
              </a:rPr>
              <a:t>čija se osetljivost na AB ispituje (br bakterija u fr </a:t>
            </a:r>
            <a:r>
              <a:rPr lang="en-US" sz="1600" dirty="0">
                <a:latin typeface="Candara" pitchFamily="34" charset="0"/>
              </a:rPr>
              <a:t>= </a:t>
            </a:r>
            <a:r>
              <a:rPr lang="en-US" sz="1600" dirty="0" err="1">
                <a:latin typeface="Candara" pitchFamily="34" charset="0"/>
              </a:rPr>
              <a:t>MacFarland</a:t>
            </a:r>
            <a:r>
              <a:rPr lang="en-US" sz="1600" dirty="0">
                <a:latin typeface="Candara" pitchFamily="34" charset="0"/>
              </a:rPr>
              <a:t> </a:t>
            </a:r>
            <a:r>
              <a:rPr lang="sr-Latn-RS" sz="1600" dirty="0">
                <a:latin typeface="Candara" pitchFamily="34" charset="0"/>
              </a:rPr>
              <a:t>0,5)</a:t>
            </a:r>
            <a:endParaRPr lang="en-US" sz="1600" dirty="0">
              <a:latin typeface="Candar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96045" y="3130789"/>
            <a:ext cx="20712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sr-Latn-RS" sz="1600" dirty="0">
                <a:latin typeface="Candara" pitchFamily="34" charset="0"/>
              </a:rPr>
              <a:t>N</a:t>
            </a:r>
            <a:r>
              <a:rPr lang="en-US" sz="1600" dirty="0" err="1">
                <a:latin typeface="Candara" pitchFamily="34" charset="0"/>
              </a:rPr>
              <a:t>ano</a:t>
            </a:r>
            <a:r>
              <a:rPr lang="sr-Latn-RS" sz="1600" dirty="0">
                <a:latin typeface="Candara" pitchFamily="34" charset="0"/>
              </a:rPr>
              <a:t>šenje brisom suspenzije na Mueller Hinton agar</a:t>
            </a:r>
            <a:endParaRPr lang="en-US" sz="1600" dirty="0">
              <a:latin typeface="Candar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38800" y="3130789"/>
            <a:ext cx="3505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sr-Latn-RS" sz="1600" dirty="0">
                <a:latin typeface="Candara" pitchFamily="34" charset="0"/>
              </a:rPr>
              <a:t>Na zasejanu podlogu nanose se tablete natopljene sa AB (izbor AB zavisi od vrste/roda bakterije čija se osetljivost na AB ispituje kao i lokalizacije infekcije)</a:t>
            </a:r>
            <a:endParaRPr lang="en-US" sz="1600" dirty="0">
              <a:latin typeface="Candara" pitchFamily="34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5243946" y="5257800"/>
            <a:ext cx="2376054" cy="5051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243946" y="4778561"/>
            <a:ext cx="2147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>
                <a:latin typeface="Candara" pitchFamily="34" charset="0"/>
              </a:rPr>
              <a:t>Očitavanje rezultata</a:t>
            </a:r>
            <a:endParaRPr lang="en-US" dirty="0"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10191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5B1DAC-51E6-7C57-9B78-4CC25AC65F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168D5F-8551-2999-264A-96CDA8BD63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710" y="0"/>
            <a:ext cx="457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32DCDEE-0910-DADC-805D-DCC42BFD8F00}"/>
              </a:ext>
            </a:extLst>
          </p:cNvPr>
          <p:cNvSpPr/>
          <p:nvPr/>
        </p:nvSpPr>
        <p:spPr>
          <a:xfrm>
            <a:off x="248335" y="-381000"/>
            <a:ext cx="4171266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sz="3600" b="1" dirty="0">
                <a:latin typeface="Candara" pitchFamily="34" charset="0"/>
              </a:rPr>
              <a:t>                              </a:t>
            </a:r>
            <a:r>
              <a:rPr lang="sr-Latn-RS" sz="3200" b="1" dirty="0">
                <a:solidFill>
                  <a:srgbClr val="FF0000"/>
                </a:solidFill>
                <a:latin typeface="Candara" pitchFamily="34" charset="0"/>
              </a:rPr>
              <a:t>ANTIBIOTICI</a:t>
            </a:r>
            <a:endParaRPr lang="en-US" sz="3200" b="1" dirty="0">
              <a:solidFill>
                <a:srgbClr val="FF0000"/>
              </a:solidFill>
              <a:latin typeface="Candara" pitchFamily="34" charset="0"/>
            </a:endParaRPr>
          </a:p>
          <a:p>
            <a:endParaRPr lang="en-US" sz="2400" dirty="0">
              <a:latin typeface="Candara" pitchFamily="34" charset="0"/>
            </a:endParaRPr>
          </a:p>
          <a:p>
            <a:endParaRPr lang="en-US" sz="2400" dirty="0">
              <a:latin typeface="Candara" pitchFamily="34" charset="0"/>
            </a:endParaRPr>
          </a:p>
          <a:p>
            <a:endParaRPr lang="en-US" sz="2400" dirty="0">
              <a:latin typeface="Candara" pitchFamily="34" charset="0"/>
            </a:endParaRPr>
          </a:p>
          <a:p>
            <a:endParaRPr lang="sr-Latn-RS" sz="2400" dirty="0">
              <a:latin typeface="Candara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endParaRPr lang="sr-Latn-RS" sz="2400" dirty="0">
              <a:latin typeface="Candara" pitchFamily="34" charset="0"/>
            </a:endParaRPr>
          </a:p>
          <a:p>
            <a:endParaRPr lang="sr-Latn-RS" dirty="0"/>
          </a:p>
          <a:p>
            <a:endParaRPr lang="sr-Latn-RS" dirty="0"/>
          </a:p>
          <a:p>
            <a:endParaRPr lang="sr-Latn-RS" dirty="0"/>
          </a:p>
          <a:p>
            <a:endParaRPr lang="sr-Latn-RS" dirty="0"/>
          </a:p>
          <a:p>
            <a:endParaRPr lang="sr-Latn-RS" dirty="0"/>
          </a:p>
          <a:p>
            <a:endParaRPr lang="sr-Latn-R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B7EAD8-87D7-9887-F749-40365B67F789}"/>
              </a:ext>
            </a:extLst>
          </p:cNvPr>
          <p:cNvSpPr txBox="1"/>
          <p:nvPr/>
        </p:nvSpPr>
        <p:spPr>
          <a:xfrm>
            <a:off x="877529" y="1300802"/>
            <a:ext cx="411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sr-Latn-RS" sz="2400" dirty="0">
                <a:latin typeface="Candara" pitchFamily="34" charset="0"/>
              </a:rPr>
              <a:t>AB širokog spektra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sr-Latn-RS" sz="2400" dirty="0">
                <a:latin typeface="Candara" pitchFamily="34" charset="0"/>
              </a:rPr>
              <a:t>AB uskog spektra</a:t>
            </a:r>
            <a:endParaRPr lang="en-US" sz="2400" dirty="0">
              <a:latin typeface="Candara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5603DE-8588-7D47-9E17-DFCA8477811D}"/>
              </a:ext>
            </a:extLst>
          </p:cNvPr>
          <p:cNvSpPr txBox="1"/>
          <p:nvPr/>
        </p:nvSpPr>
        <p:spPr>
          <a:xfrm>
            <a:off x="914400" y="2598948"/>
            <a:ext cx="471948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sr-Latn-RS" sz="2400" dirty="0">
              <a:latin typeface="Candara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sr-Latn-RS" sz="2400" dirty="0">
                <a:latin typeface="Candara" pitchFamily="34" charset="0"/>
              </a:rPr>
              <a:t>Bakteriostatski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sr-Latn-RS" sz="2400" dirty="0">
                <a:latin typeface="Candara" pitchFamily="34" charset="0"/>
              </a:rPr>
              <a:t>Baktericidni</a:t>
            </a:r>
            <a:endParaRPr lang="sr-Cyrl-RS" sz="2400" dirty="0">
              <a:latin typeface="Candara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23E7B9-3B73-7033-6F25-6F7C12377A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0" y="4266426"/>
            <a:ext cx="4497802" cy="24461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86199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Isidora\Desktop\ocitavanje antibiograma-01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8956963" cy="5368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C:\Users\Isidora\Desktop\NOVI PRAKTIKUM 2022\seme slike praktikum\prsktikum slike\bakteriologija slike\Testovi\antibiogram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792894"/>
            <a:ext cx="3525982" cy="306510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2667000" y="0"/>
            <a:ext cx="457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800" b="1" dirty="0">
                <a:solidFill>
                  <a:srgbClr val="C00000"/>
                </a:solidFill>
                <a:latin typeface="Candara" pitchFamily="34" charset="0"/>
              </a:rPr>
              <a:t>OČITAVANJE REZULTATA</a:t>
            </a:r>
            <a:endParaRPr lang="en-US" sz="2800" b="1" dirty="0">
              <a:solidFill>
                <a:srgbClr val="C00000"/>
              </a:solidFill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90168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16" y="3200400"/>
            <a:ext cx="4507020" cy="3350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10836" y="76200"/>
            <a:ext cx="9067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Candara" pitchFamily="34" charset="0"/>
              </a:rPr>
              <a:t>2. </a:t>
            </a:r>
            <a:r>
              <a:rPr lang="sr-Latn-RS" sz="2800" b="1" dirty="0">
                <a:latin typeface="Candara" pitchFamily="34" charset="0"/>
              </a:rPr>
              <a:t>DILUCIONA METODA</a:t>
            </a:r>
            <a:endParaRPr lang="en-US" sz="2800" b="1" dirty="0">
              <a:latin typeface="Candara" pitchFamily="34" charset="0"/>
            </a:endParaRPr>
          </a:p>
          <a:p>
            <a:r>
              <a:rPr lang="sr-Latn-RS" sz="2800" b="1" dirty="0">
                <a:latin typeface="Candara" pitchFamily="34" charset="0"/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6927" y="553253"/>
            <a:ext cx="9023695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000" dirty="0">
                <a:latin typeface="Candara" pitchFamily="34" charset="0"/>
              </a:rPr>
              <a:t>Određivanje MIC – minimalne inhibitorne koncentracije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r-Latn-RS" sz="2000" dirty="0">
                <a:latin typeface="Candara" pitchFamily="34" charset="0"/>
              </a:rPr>
              <a:t>Naučne svrhe, teški slučajevi...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sr-Latn-RS" sz="2000" dirty="0">
                <a:latin typeface="Candara" pitchFamily="34" charset="0"/>
              </a:rPr>
              <a:t>Ispituje se dejstvo serijskih razređenja antibiotika na bakterije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sr-Latn-RS" sz="2000" b="1" dirty="0">
                <a:latin typeface="Candara" pitchFamily="34" charset="0"/>
              </a:rPr>
              <a:t>MIC je najniža koncentracija antibiotika koji inhibiše rast bakterija</a:t>
            </a:r>
            <a:endParaRPr lang="en-US" sz="2000" b="1" dirty="0">
              <a:latin typeface="Candara" pitchFamily="34" charset="0"/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en-US" sz="2000" b="1" u="sng" dirty="0" err="1">
                <a:latin typeface="Candara" pitchFamily="34" charset="0"/>
              </a:rPr>
              <a:t>Smisao</a:t>
            </a:r>
            <a:r>
              <a:rPr lang="en-US" sz="2000" b="1" u="sng" dirty="0">
                <a:latin typeface="Candara" pitchFamily="34" charset="0"/>
              </a:rPr>
              <a:t>: </a:t>
            </a:r>
            <a:r>
              <a:rPr lang="en-US" sz="2000" dirty="0">
                <a:latin typeface="Candara" pitchFamily="34" charset="0"/>
              </a:rPr>
              <a:t>Pored </a:t>
            </a:r>
            <a:r>
              <a:rPr lang="sr-Latn-RS" sz="2000" dirty="0">
                <a:latin typeface="Candara" pitchFamily="34" charset="0"/>
              </a:rPr>
              <a:t>toga što dobijemo rezultate o tome koji ab deluje na ispitujući soj bakterije, dobijemo podatke i o tačnoj koncentraciji ab koju je potrebno                   primeniti</a:t>
            </a:r>
          </a:p>
          <a:p>
            <a:pPr algn="just"/>
            <a:endParaRPr lang="en-US" dirty="0"/>
          </a:p>
        </p:txBody>
      </p:sp>
      <p:pic>
        <p:nvPicPr>
          <p:cNvPr id="5" name="Picture 4" descr="Figure 1: Minimum inhibitory concentration of ceftazidime for the gram negative isolates by agar dilution method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208" y="3200399"/>
            <a:ext cx="4226560" cy="33509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60871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304800"/>
            <a:ext cx="457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ndara" pitchFamily="34" charset="0"/>
              </a:rPr>
              <a:t>MIKRODILUCIONA METODA</a:t>
            </a:r>
          </a:p>
        </p:txBody>
      </p:sp>
      <p:pic>
        <p:nvPicPr>
          <p:cNvPr id="3" name="Picture 2" descr="Two-Site Evaluation of the Colistin Broth Disk Elution Test To Determine  Colistin In Vitro Activity against Gram-Negative Bacill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371600"/>
            <a:ext cx="6246812" cy="44850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38680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 (Epsilometer) Test- Principle, Purpose, Procedure, Result Interpretation  with Precaution, Advantages and Disadvantages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618" y="1066800"/>
            <a:ext cx="7241534" cy="51816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124200" y="228600"/>
            <a:ext cx="533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ndara" pitchFamily="34" charset="0"/>
              </a:rPr>
              <a:t>3. E - TRAKE</a:t>
            </a:r>
          </a:p>
        </p:txBody>
      </p:sp>
    </p:spTree>
    <p:extLst>
      <p:ext uri="{BB962C8B-B14F-4D97-AF65-F5344CB8AC3E}">
        <p14:creationId xmlns:p14="http://schemas.microsoft.com/office/powerpoint/2010/main" val="6806453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Isidora\Desktop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600200"/>
            <a:ext cx="6400354" cy="4205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76600" y="249382"/>
            <a:ext cx="624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ndara" pitchFamily="34" charset="0"/>
              </a:rPr>
              <a:t>4. PCR</a:t>
            </a:r>
          </a:p>
        </p:txBody>
      </p:sp>
    </p:spTree>
    <p:extLst>
      <p:ext uri="{BB962C8B-B14F-4D97-AF65-F5344CB8AC3E}">
        <p14:creationId xmlns:p14="http://schemas.microsoft.com/office/powerpoint/2010/main" val="28689275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Isidora\Desktop\fmicb-12-717809-g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77091"/>
            <a:ext cx="83058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63552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FFAE503-054E-8744-FDB8-5A5F60E41C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70" y="0"/>
            <a:ext cx="916437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8B17665-75DA-5F66-C126-B08E25DD2639}"/>
              </a:ext>
            </a:extLst>
          </p:cNvPr>
          <p:cNvSpPr/>
          <p:nvPr/>
        </p:nvSpPr>
        <p:spPr>
          <a:xfrm>
            <a:off x="1829676" y="1219200"/>
            <a:ext cx="5464278" cy="4191000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UPOTREBA:</a:t>
            </a:r>
            <a:endParaRPr 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algn="ctr"/>
            <a:endParaRPr lang="sr-Latn-R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marL="514350" indent="-514350" algn="ctr">
              <a:buFont typeface="+mj-lt"/>
              <a:buAutoNum type="arabicPeriod"/>
            </a:pPr>
            <a:r>
              <a:rPr lang="sr-Latn-RS" sz="2800" b="1" dirty="0">
                <a:solidFill>
                  <a:srgbClr val="002060"/>
                </a:solidFill>
                <a:latin typeface="Candara" pitchFamily="34" charset="0"/>
              </a:rPr>
              <a:t>Terapija – bakterijskih infekcija</a:t>
            </a:r>
            <a:r>
              <a:rPr lang="en-US" sz="2800" b="1" dirty="0">
                <a:solidFill>
                  <a:srgbClr val="002060"/>
                </a:solidFill>
                <a:latin typeface="Candara" pitchFamily="34" charset="0"/>
              </a:rPr>
              <a:t>!</a:t>
            </a:r>
            <a:endParaRPr lang="sr-Latn-RS" sz="2800" b="1" dirty="0">
              <a:solidFill>
                <a:srgbClr val="002060"/>
              </a:solidFill>
              <a:latin typeface="Candara" pitchFamily="34" charset="0"/>
            </a:endParaRPr>
          </a:p>
          <a:p>
            <a:pPr marL="514350" indent="-514350" algn="ctr">
              <a:buFont typeface="+mj-lt"/>
              <a:buAutoNum type="arabicPeriod"/>
            </a:pPr>
            <a:r>
              <a:rPr lang="sr-Latn-RS" sz="2800" b="1" dirty="0">
                <a:solidFill>
                  <a:srgbClr val="002060"/>
                </a:solidFill>
                <a:latin typeface="Candara" pitchFamily="34" charset="0"/>
              </a:rPr>
              <a:t>Profilaksa</a:t>
            </a:r>
          </a:p>
          <a:p>
            <a:pPr marL="514350" indent="-514350" algn="ctr">
              <a:buFont typeface="+mj-lt"/>
              <a:buAutoNum type="arabicPeriod"/>
            </a:pPr>
            <a:r>
              <a:rPr lang="sr-Latn-RS" sz="2800" b="1" dirty="0">
                <a:solidFill>
                  <a:srgbClr val="002060"/>
                </a:solidFill>
                <a:latin typeface="Candara" pitchFamily="34" charset="0"/>
              </a:rPr>
              <a:t>Metafilaksa</a:t>
            </a:r>
          </a:p>
          <a:p>
            <a:pPr algn="ctr"/>
            <a:r>
              <a:rPr lang="sr-Latn-RS" sz="2800" b="1" dirty="0">
                <a:solidFill>
                  <a:srgbClr val="002060"/>
                </a:solidFill>
                <a:latin typeface="Candara" pitchFamily="34" charset="0"/>
              </a:rPr>
              <a:t>Promoteri rasta  (EU </a:t>
            </a:r>
            <a:r>
              <a:rPr lang="en-US" sz="2800" b="1" dirty="0">
                <a:solidFill>
                  <a:srgbClr val="002060"/>
                </a:solidFill>
                <a:latin typeface="Candara" pitchFamily="34" charset="0"/>
              </a:rPr>
              <a:t>I SAD </a:t>
            </a:r>
            <a:r>
              <a:rPr lang="sr-Latn-RS" sz="2800" b="1" dirty="0">
                <a:solidFill>
                  <a:srgbClr val="002060"/>
                </a:solidFill>
                <a:latin typeface="Candara" pitchFamily="34" charset="0"/>
              </a:rPr>
              <a:t>- zabranjeno)</a:t>
            </a:r>
          </a:p>
          <a:p>
            <a:pPr algn="ctr"/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838200" y="1828800"/>
            <a:ext cx="8229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sr-Latn-RS" sz="3200" b="1" dirty="0">
              <a:solidFill>
                <a:srgbClr val="002060"/>
              </a:solidFill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46485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743200"/>
            <a:ext cx="6736327" cy="3809447"/>
          </a:xfrm>
          <a:prstGeom prst="rect">
            <a:avLst/>
          </a:prstGeom>
        </p:spPr>
      </p:pic>
      <p:pic>
        <p:nvPicPr>
          <p:cNvPr id="3" name="Picture 2" descr="C:\Users\Isidora\Desktop\antibiotics3.png">
            <a:extLst>
              <a:ext uri="{FF2B5EF4-FFF2-40B4-BE49-F238E27FC236}">
                <a16:creationId xmlns:a16="http://schemas.microsoft.com/office/drawing/2014/main" id="{F616B107-BB13-E273-774C-541737F9FD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46" y="19259"/>
            <a:ext cx="4609574" cy="2571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6910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Isidora\Desktop\SEMICE OPSTI DEO\mehanizam delovanja ab111-01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703" y="838200"/>
            <a:ext cx="8769137" cy="521462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447800" y="169047"/>
            <a:ext cx="7010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C00000"/>
                </a:solidFill>
                <a:latin typeface="Candara" pitchFamily="34" charset="0"/>
              </a:rPr>
              <a:t>Mehani</a:t>
            </a:r>
            <a:r>
              <a:rPr lang="sr-Latn-RS" sz="3200" b="1" dirty="0">
                <a:solidFill>
                  <a:srgbClr val="C00000"/>
                </a:solidFill>
                <a:latin typeface="Candara" pitchFamily="34" charset="0"/>
              </a:rPr>
              <a:t>zam delovanja antibiotika: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8600" y="6372947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b="1" dirty="0">
                <a:latin typeface="Candara" panose="020E0502030303020204" pitchFamily="34" charset="0"/>
              </a:rPr>
              <a:t>SELEKTIVNA TOKSIČNOST</a:t>
            </a:r>
            <a:endParaRPr lang="en-US" sz="2400" b="1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08811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" y="335845"/>
            <a:ext cx="891540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Latn-RS" b="1" dirty="0">
                <a:latin typeface="Candara" panose="020E0502030303020204" pitchFamily="34" charset="0"/>
              </a:rPr>
              <a:t>PRAKTIČNI/USMENI</a:t>
            </a:r>
          </a:p>
          <a:p>
            <a:endParaRPr lang="sr-Latn-RS" b="1" dirty="0">
              <a:latin typeface="Candara" panose="020E0502030303020204" pitchFamily="34" charset="0"/>
            </a:endParaRPr>
          </a:p>
          <a:p>
            <a:r>
              <a:rPr lang="sv-SE" b="1" dirty="0">
                <a:latin typeface="Candara" panose="020E0502030303020204" pitchFamily="34" charset="0"/>
              </a:rPr>
              <a:t>Podela </a:t>
            </a:r>
            <a:r>
              <a:rPr lang="en-US" b="1" dirty="0" err="1">
                <a:latin typeface="Candara" panose="020E0502030303020204" pitchFamily="34" charset="0"/>
              </a:rPr>
              <a:t>prema</a:t>
            </a:r>
            <a:r>
              <a:rPr lang="en-US" b="1" dirty="0">
                <a:latin typeface="Candara" panose="020E0502030303020204" pitchFamily="34" charset="0"/>
              </a:rPr>
              <a:t> </a:t>
            </a:r>
            <a:r>
              <a:rPr lang="en-US" b="1" dirty="0" err="1">
                <a:latin typeface="Candara" panose="020E0502030303020204" pitchFamily="34" charset="0"/>
              </a:rPr>
              <a:t>hemijskoj</a:t>
            </a:r>
            <a:r>
              <a:rPr lang="en-US" b="1" dirty="0">
                <a:latin typeface="Candara" panose="020E0502030303020204" pitchFamily="34" charset="0"/>
              </a:rPr>
              <a:t> </a:t>
            </a:r>
            <a:r>
              <a:rPr lang="en-US" b="1" dirty="0" err="1">
                <a:latin typeface="Candara" panose="020E0502030303020204" pitchFamily="34" charset="0"/>
              </a:rPr>
              <a:t>strukturi</a:t>
            </a:r>
            <a:r>
              <a:rPr lang="en-US" b="1" dirty="0">
                <a:latin typeface="Candara" panose="020E0502030303020204" pitchFamily="34" charset="0"/>
              </a:rPr>
              <a:t>, </a:t>
            </a:r>
            <a:r>
              <a:rPr lang="en-US" b="1" dirty="0" err="1">
                <a:latin typeface="Candara" panose="020E0502030303020204" pitchFamily="34" charset="0"/>
              </a:rPr>
              <a:t>odmah</a:t>
            </a:r>
            <a:r>
              <a:rPr lang="en-US" b="1" dirty="0">
                <a:latin typeface="Candara" panose="020E0502030303020204" pitchFamily="34" charset="0"/>
              </a:rPr>
              <a:t> </a:t>
            </a:r>
            <a:r>
              <a:rPr lang="en-US" b="1" dirty="0" err="1">
                <a:latin typeface="Candara" panose="020E0502030303020204" pitchFamily="34" charset="0"/>
              </a:rPr>
              <a:t>ih</a:t>
            </a:r>
            <a:r>
              <a:rPr lang="en-US" b="1" dirty="0">
                <a:latin typeface="Candara" panose="020E0502030303020204" pitchFamily="34" charset="0"/>
              </a:rPr>
              <a:t> </a:t>
            </a:r>
            <a:r>
              <a:rPr lang="en-US" b="1" dirty="0" err="1">
                <a:latin typeface="Candara" panose="020E0502030303020204" pitchFamily="34" charset="0"/>
              </a:rPr>
              <a:t>svrstavati</a:t>
            </a:r>
            <a:r>
              <a:rPr lang="en-US" b="1" dirty="0">
                <a:latin typeface="Candara" panose="020E0502030303020204" pitchFamily="34" charset="0"/>
              </a:rPr>
              <a:t> u </a:t>
            </a:r>
            <a:r>
              <a:rPr lang="en-US" b="1" dirty="0" err="1">
                <a:latin typeface="Candara" panose="020E0502030303020204" pitchFamily="34" charset="0"/>
              </a:rPr>
              <a:t>mehanizam</a:t>
            </a:r>
            <a:r>
              <a:rPr lang="en-US" b="1" dirty="0">
                <a:latin typeface="Candara" panose="020E0502030303020204" pitchFamily="34" charset="0"/>
              </a:rPr>
              <a:t> </a:t>
            </a:r>
            <a:r>
              <a:rPr lang="en-US" b="1" dirty="0" err="1">
                <a:latin typeface="Candara" panose="020E0502030303020204" pitchFamily="34" charset="0"/>
              </a:rPr>
              <a:t>delovanja</a:t>
            </a:r>
            <a:r>
              <a:rPr lang="en-US" b="1" dirty="0">
                <a:latin typeface="Candara" panose="020E0502030303020204" pitchFamily="34" charset="0"/>
              </a:rPr>
              <a:t>!!!</a:t>
            </a:r>
            <a:endParaRPr lang="sr-Latn-RS" b="1" dirty="0">
              <a:latin typeface="Candara" panose="020E0502030303020204" pitchFamily="34" charset="0"/>
            </a:endParaRPr>
          </a:p>
          <a:p>
            <a:endParaRPr lang="sr-Latn-RS" b="1" dirty="0">
              <a:latin typeface="Candara" panose="020E0502030303020204" pitchFamily="34" charset="0"/>
            </a:endParaRPr>
          </a:p>
          <a:p>
            <a:r>
              <a:rPr lang="it-IT" dirty="0">
                <a:latin typeface="Candara" panose="020E0502030303020204" pitchFamily="34" charset="0"/>
              </a:rPr>
              <a:t>β-laktamski antibiotici:</a:t>
            </a:r>
            <a:endParaRPr lang="sr-Latn-RS" dirty="0">
              <a:latin typeface="Candara" panose="020E05020303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Candara" panose="020E0502030303020204" pitchFamily="34" charset="0"/>
              </a:rPr>
              <a:t>penicilini (penicilin, ampicilin, amoksicilin...) </a:t>
            </a:r>
            <a:r>
              <a:rPr lang="it-IT" dirty="0">
                <a:solidFill>
                  <a:srgbClr val="FF0000"/>
                </a:solidFill>
                <a:latin typeface="Candara" panose="020E0502030303020204" pitchFamily="34" charset="0"/>
              </a:rPr>
              <a:t>***klavulanska kiselina i sulbaktam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Candara" panose="020E0502030303020204" pitchFamily="34" charset="0"/>
              </a:rPr>
              <a:t>cefalosporini</a:t>
            </a:r>
            <a:r>
              <a:rPr lang="en-US" dirty="0">
                <a:latin typeface="Candara" panose="020E0502030303020204" pitchFamily="34" charset="0"/>
              </a:rPr>
              <a:t> (</a:t>
            </a:r>
            <a:r>
              <a:rPr lang="en-US" dirty="0" err="1">
                <a:latin typeface="Candara" panose="020E0502030303020204" pitchFamily="34" charset="0"/>
              </a:rPr>
              <a:t>cefaleksin</a:t>
            </a:r>
            <a:r>
              <a:rPr lang="en-US" dirty="0">
                <a:latin typeface="Candara" panose="020E0502030303020204" pitchFamily="34" charset="0"/>
              </a:rPr>
              <a:t>, </a:t>
            </a:r>
            <a:r>
              <a:rPr lang="sr-Latn-RS" dirty="0">
                <a:latin typeface="Candara" panose="020E0502030303020204" pitchFamily="34" charset="0"/>
              </a:rPr>
              <a:t>cef</a:t>
            </a:r>
            <a:r>
              <a:rPr lang="en-US" dirty="0" err="1">
                <a:latin typeface="Candara" panose="020E0502030303020204" pitchFamily="34" charset="0"/>
              </a:rPr>
              <a:t>iksim</a:t>
            </a:r>
            <a:r>
              <a:rPr lang="en-US" dirty="0">
                <a:latin typeface="Candara" panose="020E0502030303020204" pitchFamily="34" charset="0"/>
              </a:rPr>
              <a:t>, ceftiofur, </a:t>
            </a:r>
            <a:r>
              <a:rPr lang="en-US" dirty="0" err="1">
                <a:latin typeface="Candara" panose="020E0502030303020204" pitchFamily="34" charset="0"/>
              </a:rPr>
              <a:t>ceftriakson</a:t>
            </a:r>
            <a:r>
              <a:rPr lang="en-US" dirty="0">
                <a:latin typeface="Candara" panose="020E0502030303020204" pitchFamily="34" charset="0"/>
              </a:rPr>
              <a:t>…</a:t>
            </a:r>
            <a:r>
              <a:rPr lang="sr-Latn-RS" dirty="0">
                <a:latin typeface="Candara" panose="020E050203030302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dirty="0">
                <a:latin typeface="Candara" panose="020E0502030303020204" pitchFamily="34" charset="0"/>
              </a:rPr>
              <a:t>karbapenemi (imipenem, meropenem)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dirty="0">
                <a:latin typeface="Candara" panose="020E0502030303020204" pitchFamily="34" charset="0"/>
              </a:rPr>
              <a:t>monobaktami</a:t>
            </a:r>
            <a:endParaRPr lang="en-US" dirty="0">
              <a:latin typeface="Candara" panose="020E0502030303020204" pitchFamily="34" charset="0"/>
            </a:endParaRPr>
          </a:p>
          <a:p>
            <a:r>
              <a:rPr lang="it-IT" dirty="0">
                <a:latin typeface="Candara" panose="020E0502030303020204" pitchFamily="34" charset="0"/>
              </a:rPr>
              <a:t>aminoglikozidi (neomicin, gentamicin, amikacin, tobramicin...)</a:t>
            </a:r>
          </a:p>
          <a:p>
            <a:r>
              <a:rPr lang="en-US" dirty="0" err="1">
                <a:latin typeface="Candara" panose="020E0502030303020204" pitchFamily="34" charset="0"/>
              </a:rPr>
              <a:t>tetraciklini</a:t>
            </a:r>
            <a:r>
              <a:rPr lang="en-US" dirty="0">
                <a:latin typeface="Candara" panose="020E0502030303020204" pitchFamily="34" charset="0"/>
              </a:rPr>
              <a:t> </a:t>
            </a:r>
            <a:endParaRPr lang="sr-Latn-RS" dirty="0">
              <a:latin typeface="Candara" panose="020E0502030303020204" pitchFamily="34" charset="0"/>
            </a:endParaRPr>
          </a:p>
          <a:p>
            <a:r>
              <a:rPr lang="it-IT" dirty="0">
                <a:latin typeface="Candara" panose="020E0502030303020204" pitchFamily="34" charset="0"/>
              </a:rPr>
              <a:t>sulfonamidi (sulfametoksazol...) i diaminopirimidini (trimetoprim)</a:t>
            </a:r>
          </a:p>
          <a:p>
            <a:r>
              <a:rPr lang="en-US" dirty="0" err="1">
                <a:latin typeface="Candara" panose="020E0502030303020204" pitchFamily="34" charset="0"/>
              </a:rPr>
              <a:t>fluorohinoloni</a:t>
            </a:r>
            <a:r>
              <a:rPr lang="en-US" dirty="0">
                <a:latin typeface="Candara" panose="020E0502030303020204" pitchFamily="34" charset="0"/>
              </a:rPr>
              <a:t> (</a:t>
            </a:r>
            <a:r>
              <a:rPr lang="en-US" dirty="0" err="1">
                <a:latin typeface="Candara" panose="020E0502030303020204" pitchFamily="34" charset="0"/>
              </a:rPr>
              <a:t>enrofloksacin</a:t>
            </a:r>
            <a:r>
              <a:rPr lang="en-US" dirty="0">
                <a:latin typeface="Candara" panose="020E0502030303020204" pitchFamily="34" charset="0"/>
              </a:rPr>
              <a:t>, </a:t>
            </a:r>
            <a:r>
              <a:rPr lang="en-US" dirty="0" err="1">
                <a:latin typeface="Candara" panose="020E0502030303020204" pitchFamily="34" charset="0"/>
              </a:rPr>
              <a:t>ciprofloksacin</a:t>
            </a:r>
            <a:r>
              <a:rPr lang="sr-Latn-RS" dirty="0">
                <a:latin typeface="Candara" panose="020E0502030303020204" pitchFamily="34" charset="0"/>
              </a:rPr>
              <a:t>, ofloksacin, </a:t>
            </a:r>
            <a:r>
              <a:rPr lang="en-US" dirty="0" err="1">
                <a:latin typeface="Candara" panose="020E0502030303020204" pitchFamily="34" charset="0"/>
              </a:rPr>
              <a:t>marbo</a:t>
            </a:r>
            <a:r>
              <a:rPr lang="sr-Latn-RS" dirty="0">
                <a:latin typeface="Candara" panose="020E0502030303020204" pitchFamily="34" charset="0"/>
              </a:rPr>
              <a:t>floxacin</a:t>
            </a:r>
            <a:r>
              <a:rPr lang="en-US" dirty="0">
                <a:latin typeface="Candara" panose="020E0502030303020204" pitchFamily="34" charset="0"/>
              </a:rPr>
              <a:t>, </a:t>
            </a:r>
            <a:r>
              <a:rPr lang="en-US" dirty="0" err="1">
                <a:latin typeface="Candara" panose="020E0502030303020204" pitchFamily="34" charset="0"/>
              </a:rPr>
              <a:t>levofloksacin</a:t>
            </a:r>
            <a:r>
              <a:rPr lang="en-US" dirty="0">
                <a:latin typeface="Candara" panose="020E0502030303020204" pitchFamily="34" charset="0"/>
              </a:rPr>
              <a:t>)</a:t>
            </a:r>
          </a:p>
          <a:p>
            <a:r>
              <a:rPr lang="en-US" dirty="0" err="1">
                <a:latin typeface="Candara" panose="020E0502030303020204" pitchFamily="34" charset="0"/>
              </a:rPr>
              <a:t>makrolidi</a:t>
            </a:r>
            <a:r>
              <a:rPr lang="en-US" dirty="0">
                <a:latin typeface="Candara" panose="020E0502030303020204" pitchFamily="34" charset="0"/>
              </a:rPr>
              <a:t> (</a:t>
            </a:r>
            <a:r>
              <a:rPr lang="en-US" dirty="0" err="1">
                <a:latin typeface="Candara" panose="020E0502030303020204" pitchFamily="34" charset="0"/>
              </a:rPr>
              <a:t>eritromicin</a:t>
            </a:r>
            <a:r>
              <a:rPr lang="en-US" dirty="0">
                <a:latin typeface="Candara" panose="020E0502030303020204" pitchFamily="34" charset="0"/>
              </a:rPr>
              <a:t>, </a:t>
            </a:r>
            <a:r>
              <a:rPr lang="en-US" dirty="0" err="1">
                <a:latin typeface="Candara" panose="020E0502030303020204" pitchFamily="34" charset="0"/>
              </a:rPr>
              <a:t>azitromicin</a:t>
            </a:r>
            <a:r>
              <a:rPr lang="en-US" dirty="0">
                <a:latin typeface="Candara" panose="020E0502030303020204" pitchFamily="34" charset="0"/>
              </a:rPr>
              <a:t>, </a:t>
            </a:r>
            <a:r>
              <a:rPr lang="en-US" dirty="0" err="1">
                <a:latin typeface="Candara" panose="020E0502030303020204" pitchFamily="34" charset="0"/>
              </a:rPr>
              <a:t>klaritromicin</a:t>
            </a:r>
            <a:r>
              <a:rPr lang="en-US" dirty="0">
                <a:latin typeface="Candara" panose="020E0502030303020204" pitchFamily="34" charset="0"/>
              </a:rPr>
              <a:t>)</a:t>
            </a:r>
          </a:p>
          <a:p>
            <a:r>
              <a:rPr lang="en-US" dirty="0" err="1">
                <a:latin typeface="Candara" panose="020E0502030303020204" pitchFamily="34" charset="0"/>
              </a:rPr>
              <a:t>linkozamidi</a:t>
            </a:r>
            <a:r>
              <a:rPr lang="en-US" dirty="0">
                <a:latin typeface="Candara" panose="020E0502030303020204" pitchFamily="34" charset="0"/>
              </a:rPr>
              <a:t> (</a:t>
            </a:r>
            <a:r>
              <a:rPr lang="en-US" dirty="0" err="1">
                <a:latin typeface="Candara" panose="020E0502030303020204" pitchFamily="34" charset="0"/>
              </a:rPr>
              <a:t>tilozin</a:t>
            </a:r>
            <a:r>
              <a:rPr lang="en-US" dirty="0">
                <a:latin typeface="Candara" panose="020E0502030303020204" pitchFamily="34" charset="0"/>
              </a:rPr>
              <a:t>, </a:t>
            </a:r>
            <a:r>
              <a:rPr lang="en-US" dirty="0" err="1">
                <a:latin typeface="Candara" panose="020E0502030303020204" pitchFamily="34" charset="0"/>
              </a:rPr>
              <a:t>klindamicin</a:t>
            </a:r>
            <a:r>
              <a:rPr lang="en-US" dirty="0">
                <a:latin typeface="Candara" panose="020E0502030303020204" pitchFamily="34" charset="0"/>
              </a:rPr>
              <a:t>)</a:t>
            </a:r>
          </a:p>
          <a:p>
            <a:r>
              <a:rPr lang="en-US" dirty="0" err="1">
                <a:latin typeface="Candara" panose="020E0502030303020204" pitchFamily="34" charset="0"/>
              </a:rPr>
              <a:t>pleuromutilini</a:t>
            </a:r>
            <a:r>
              <a:rPr lang="en-US" dirty="0">
                <a:latin typeface="Candara" panose="020E0502030303020204" pitchFamily="34" charset="0"/>
              </a:rPr>
              <a:t> </a:t>
            </a:r>
            <a:endParaRPr lang="sr-Latn-RS" dirty="0">
              <a:latin typeface="Candara" panose="020E0502030303020204" pitchFamily="34" charset="0"/>
            </a:endParaRPr>
          </a:p>
          <a:p>
            <a:r>
              <a:rPr lang="en-US" dirty="0" err="1">
                <a:latin typeface="Candara" panose="020E0502030303020204" pitchFamily="34" charset="0"/>
              </a:rPr>
              <a:t>polipeptidni</a:t>
            </a:r>
            <a:r>
              <a:rPr lang="en-US" dirty="0">
                <a:latin typeface="Candara" panose="020E0502030303020204" pitchFamily="34" charset="0"/>
              </a:rPr>
              <a:t> </a:t>
            </a:r>
            <a:r>
              <a:rPr lang="en-US" dirty="0" err="1">
                <a:latin typeface="Candara" panose="020E0502030303020204" pitchFamily="34" charset="0"/>
              </a:rPr>
              <a:t>antibiotici</a:t>
            </a:r>
            <a:r>
              <a:rPr lang="en-US" dirty="0">
                <a:latin typeface="Candara" panose="020E0502030303020204" pitchFamily="34" charset="0"/>
              </a:rPr>
              <a:t> (</a:t>
            </a:r>
            <a:r>
              <a:rPr lang="en-US" dirty="0" err="1">
                <a:latin typeface="Candara" panose="020E0502030303020204" pitchFamily="34" charset="0"/>
              </a:rPr>
              <a:t>polimiksin</a:t>
            </a:r>
            <a:r>
              <a:rPr lang="en-US" dirty="0">
                <a:latin typeface="Candara" panose="020E0502030303020204" pitchFamily="34" charset="0"/>
              </a:rPr>
              <a:t> B, </a:t>
            </a:r>
            <a:r>
              <a:rPr lang="en-US" dirty="0" err="1">
                <a:latin typeface="Candara" panose="020E0502030303020204" pitchFamily="34" charset="0"/>
              </a:rPr>
              <a:t>kolistin</a:t>
            </a:r>
            <a:r>
              <a:rPr lang="en-US" dirty="0">
                <a:latin typeface="Candara" panose="020E0502030303020204" pitchFamily="34" charset="0"/>
              </a:rPr>
              <a:t>)</a:t>
            </a:r>
          </a:p>
          <a:p>
            <a:r>
              <a:rPr lang="en-US" dirty="0" err="1">
                <a:latin typeface="Candara" panose="020E0502030303020204" pitchFamily="34" charset="0"/>
              </a:rPr>
              <a:t>amfenikoli</a:t>
            </a:r>
            <a:r>
              <a:rPr lang="en-US" dirty="0">
                <a:latin typeface="Candara" panose="020E0502030303020204" pitchFamily="34" charset="0"/>
              </a:rPr>
              <a:t> (</a:t>
            </a:r>
            <a:r>
              <a:rPr lang="en-US" dirty="0" err="1">
                <a:latin typeface="Candara" panose="020E0502030303020204" pitchFamily="34" charset="0"/>
              </a:rPr>
              <a:t>hloramfenikol</a:t>
            </a:r>
            <a:r>
              <a:rPr lang="en-US" dirty="0">
                <a:latin typeface="Candara" panose="020E0502030303020204" pitchFamily="34" charset="0"/>
              </a:rPr>
              <a:t> </a:t>
            </a:r>
            <a:r>
              <a:rPr lang="en-US" dirty="0" err="1">
                <a:latin typeface="Candara" panose="020E0502030303020204" pitchFamily="34" charset="0"/>
              </a:rPr>
              <a:t>i</a:t>
            </a:r>
            <a:r>
              <a:rPr lang="en-US" dirty="0">
                <a:latin typeface="Candara" panose="020E0502030303020204" pitchFamily="34" charset="0"/>
              </a:rPr>
              <a:t> </a:t>
            </a:r>
            <a:r>
              <a:rPr lang="en-US" dirty="0" err="1">
                <a:latin typeface="Candara" panose="020E0502030303020204" pitchFamily="34" charset="0"/>
              </a:rPr>
              <a:t>florfenikol</a:t>
            </a:r>
            <a:r>
              <a:rPr lang="en-US" dirty="0">
                <a:latin typeface="Candara" panose="020E0502030303020204" pitchFamily="34" charset="0"/>
              </a:rPr>
              <a:t>)</a:t>
            </a:r>
          </a:p>
          <a:p>
            <a:r>
              <a:rPr lang="en-US" dirty="0" err="1">
                <a:latin typeface="Candara" panose="020E0502030303020204" pitchFamily="34" charset="0"/>
              </a:rPr>
              <a:t>glikopeptidni</a:t>
            </a:r>
            <a:r>
              <a:rPr lang="en-US" dirty="0">
                <a:latin typeface="Candara" panose="020E0502030303020204" pitchFamily="34" charset="0"/>
              </a:rPr>
              <a:t> </a:t>
            </a:r>
            <a:r>
              <a:rPr lang="en-US" dirty="0" err="1">
                <a:latin typeface="Candara" panose="020E0502030303020204" pitchFamily="34" charset="0"/>
              </a:rPr>
              <a:t>antibiotici</a:t>
            </a:r>
            <a:r>
              <a:rPr lang="en-US" dirty="0">
                <a:latin typeface="Candara" panose="020E0502030303020204" pitchFamily="34" charset="0"/>
              </a:rPr>
              <a:t> (</a:t>
            </a:r>
            <a:r>
              <a:rPr lang="en-US" dirty="0" err="1">
                <a:latin typeface="Candara" panose="020E0502030303020204" pitchFamily="34" charset="0"/>
              </a:rPr>
              <a:t>vankomicin</a:t>
            </a:r>
            <a:r>
              <a:rPr lang="en-US" dirty="0">
                <a:latin typeface="Candara" panose="020E0502030303020204" pitchFamily="34" charset="0"/>
              </a:rPr>
              <a:t>)</a:t>
            </a:r>
          </a:p>
          <a:p>
            <a:r>
              <a:rPr lang="en-US" dirty="0" err="1">
                <a:latin typeface="Candara" panose="020E0502030303020204" pitchFamily="34" charset="0"/>
              </a:rPr>
              <a:t>jonofori</a:t>
            </a:r>
            <a:r>
              <a:rPr lang="en-US" dirty="0">
                <a:latin typeface="Candara" panose="020E0502030303020204" pitchFamily="34" charset="0"/>
              </a:rPr>
              <a:t> – </a:t>
            </a:r>
            <a:r>
              <a:rPr lang="en-US" dirty="0" err="1">
                <a:latin typeface="Candara" panose="020E0502030303020204" pitchFamily="34" charset="0"/>
              </a:rPr>
              <a:t>monensin</a:t>
            </a:r>
            <a:endParaRPr lang="en-US" dirty="0">
              <a:latin typeface="Candara" panose="020E0502030303020204" pitchFamily="34" charset="0"/>
            </a:endParaRPr>
          </a:p>
          <a:p>
            <a:r>
              <a:rPr lang="en-US" dirty="0">
                <a:latin typeface="Candara" panose="020E0502030303020204" pitchFamily="34" charset="0"/>
              </a:rPr>
              <a:t>rifampicin, </a:t>
            </a:r>
            <a:r>
              <a:rPr lang="en-US" dirty="0" err="1">
                <a:latin typeface="Candara" panose="020E0502030303020204" pitchFamily="34" charset="0"/>
              </a:rPr>
              <a:t>fusidinska</a:t>
            </a:r>
            <a:r>
              <a:rPr lang="en-US" dirty="0">
                <a:latin typeface="Candara" panose="020E0502030303020204" pitchFamily="34" charset="0"/>
              </a:rPr>
              <a:t> </a:t>
            </a:r>
            <a:r>
              <a:rPr lang="en-US" dirty="0" err="1">
                <a:latin typeface="Candara" panose="020E0502030303020204" pitchFamily="34" charset="0"/>
              </a:rPr>
              <a:t>kiselina</a:t>
            </a:r>
            <a:r>
              <a:rPr lang="en-US" dirty="0">
                <a:latin typeface="Candara" panose="020E0502030303020204" pitchFamily="34" charset="0"/>
              </a:rPr>
              <a:t>, nitrofurantoin, fosfomycin…</a:t>
            </a:r>
          </a:p>
          <a:p>
            <a:endParaRPr lang="sr-Latn-RS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5059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D7D27C-0116-AB84-900D-29ED97C80B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2490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2" t="11481" r="59167" b="58889"/>
          <a:stretch/>
        </p:blipFill>
        <p:spPr>
          <a:xfrm>
            <a:off x="3962400" y="3204251"/>
            <a:ext cx="4583430" cy="33951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83DDB0-17C6-BA4B-26F1-894CE73E1B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8616"/>
            <a:ext cx="5829588" cy="317038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44204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30187</TotalTime>
  <Words>648</Words>
  <Application>Microsoft Office PowerPoint</Application>
  <PresentationFormat>On-screen Show (4:3)</PresentationFormat>
  <Paragraphs>159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Arial</vt:lpstr>
      <vt:lpstr>Calibri</vt:lpstr>
      <vt:lpstr>Cambria</vt:lpstr>
      <vt:lpstr>Candara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Isidora</dc:creator>
  <cp:lastModifiedBy>Isidora Prosic</cp:lastModifiedBy>
  <cp:revision>97</cp:revision>
  <dcterms:created xsi:type="dcterms:W3CDTF">2006-08-16T00:00:00Z</dcterms:created>
  <dcterms:modified xsi:type="dcterms:W3CDTF">2026-01-13T08:10:59Z</dcterms:modified>
</cp:coreProperties>
</file>