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ppm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4" r:id="rId3"/>
    <p:sldId id="273" r:id="rId4"/>
    <p:sldId id="258" r:id="rId5"/>
    <p:sldId id="285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3" r:id="rId14"/>
    <p:sldId id="282" r:id="rId15"/>
    <p:sldId id="286" r:id="rId16"/>
    <p:sldId id="287" r:id="rId17"/>
    <p:sldId id="288" r:id="rId18"/>
    <p:sldId id="294" r:id="rId19"/>
    <p:sldId id="289" r:id="rId20"/>
    <p:sldId id="290" r:id="rId21"/>
    <p:sldId id="291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48975-930B-4185-8C74-B8035418D41F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A6EC-80FB-433C-B095-14756B1A6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2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CEC7-25B9-40E0-A66E-15F4EB93FE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6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CEC7-25B9-40E0-A66E-15F4EB93FE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9543-B64E-D195-96AF-BF02EEA25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A8184-6551-FFD0-BE26-2766D5444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A058C-6A89-A67F-6374-FD9D8EA3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E9D-E973-4E1B-A47F-91B12B4950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C882D-4579-D73E-E048-C7CF2F63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A8327-5BAD-C09B-76CC-51EE56C2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E7CA-5979-47F6-8954-321FB7B8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4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0E58-CAB6-F204-BE32-6AAA54B4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5F76D-D9E2-60AC-F01A-B276BB777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E4779-7349-D886-05E5-43E098032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E9D-E973-4E1B-A47F-91B12B4950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7C8B9-921A-3AC1-C429-8125DD57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F8B88-275D-517C-63AE-C8FAB2CD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E7CA-5979-47F6-8954-321FB7B8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1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10184A-E2B0-4ADA-10EC-D66CE9BCA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874B8-C885-D09D-0776-1DA9F34F8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831E6-29D9-6FEB-4780-CC35AC6CB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E9D-E973-4E1B-A47F-91B12B4950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F36EA-CF13-A83C-C354-58DDC45D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48BEB-E83F-509C-02EC-990D7216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E7CA-5979-47F6-8954-321FB7B8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C445-607D-4E3D-DB77-B4918565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236A1-6F50-7F16-1316-8141CD1EE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213F5-B673-67CD-694E-0F1444F87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E9D-E973-4E1B-A47F-91B12B4950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BF014-6D8A-7E02-7122-E7B60262B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47D95-5723-3DA0-F010-F5EB2692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E7CA-5979-47F6-8954-321FB7B8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3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4F50-BEFA-0101-69BA-BBF3ADD4D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F590B-EA24-3A10-6B56-256447578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5FDB7-D7F3-1F8A-0847-EE4765B8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E9D-E973-4E1B-A47F-91B12B4950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E8ED1-28B1-7367-F048-1377E5C14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7CA4B-255D-6E74-5B8F-7F31AE07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E7CA-5979-47F6-8954-321FB7B8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0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816E7-17C4-FD1A-C6A6-7A9CBC666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0DEE3-F3B9-A92C-79FB-C3F6E9F211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40971-A47E-E5A2-9EF9-BC2528EF7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9A7BE-B99A-9E6F-13AE-845C488DC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E9D-E973-4E1B-A47F-91B12B4950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AF1F4-1A7F-4D63-172B-AE8FB1E1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A9CFA-AF21-9756-C61B-D62648F2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E7CA-5979-47F6-8954-321FB7B8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9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D917D-3DFF-D64F-34D0-ECFCE6BD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80206-7FBA-FD70-5F06-7E9F93E73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2F282-0C39-9C76-8D3F-CB88C2FF1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AA66F-3FC8-1B25-2897-593000859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F628B-8559-92D4-E089-E976EAFDB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172B-2F3C-E1E0-41E5-469503C6B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E9D-E973-4E1B-A47F-91B12B4950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9A0AF-3EEB-A577-5E89-6E351528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F5AAA-7F5B-5F1D-A1B8-C5921286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E7CA-5979-47F6-8954-321FB7B8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5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B5D7-AE88-4300-B5DD-DFA5CA550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93CEEA-A8A2-1B42-767F-C73A6A46B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E9D-E973-4E1B-A47F-91B12B4950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935F9-3A0E-E7FB-0914-584CCFFB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00F62-9D53-F83B-19DF-82DB1923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E7CA-5979-47F6-8954-321FB7B8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1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A94AF2-CE92-8CB3-B9CA-1ED3EF61C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E9D-E973-4E1B-A47F-91B12B4950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4E9FE-C9C4-5593-F6B6-F5CCE980A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8BC4D-75BE-F5D5-7E6C-7BBA5FF5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E7CA-5979-47F6-8954-321FB7B8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2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8966A-68DB-D8A1-B938-AD727068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0921C-0DFD-15B0-59F3-DF8CCA7ED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E17BC-9481-AFD1-5221-BC36EDDA6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95736-BB92-1C87-79A3-5644EB1E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E9D-E973-4E1B-A47F-91B12B4950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41646-1B16-6C34-B3AB-DCE29BDE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214615-7CAB-C182-7369-FA6B183BA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E7CA-5979-47F6-8954-321FB7B8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1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E1AD3-A274-8693-AA52-44B5C538D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491D37-78A2-FE3F-E6A4-D079B0F7D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B3416-6D7E-0C0B-0498-EF715C62D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C95B4-8E66-4FBF-5B1E-7BA38795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16E9D-E973-4E1B-A47F-91B12B4950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3994A-A60D-427B-41AA-AAB5FAD3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CCA95-FFDA-185E-923B-3107FC3E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E7CA-5979-47F6-8954-321FB7B8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7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E0D4A1-EF5A-31AA-E048-D986E384A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9A4AC-6AA4-3AAB-2D19-01115257B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8A1BD-95E6-C6FA-E45E-53792991E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16E9D-E973-4E1B-A47F-91B12B49508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4B952-EA33-7FEE-438B-90D11FD5A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D07D0-0EDB-08ED-233C-682CDBE54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1E7CA-5979-47F6-8954-321FB7B8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4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vivid.com/sanger-sequencing-principle-protocol-applications-limitations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pm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78FB78-04A8-5453-B857-B23F889F0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3DD9EF-0A49-4CCC-EE00-554515CAE18B}"/>
              </a:ext>
            </a:extLst>
          </p:cNvPr>
          <p:cNvSpPr txBox="1"/>
          <p:nvPr/>
        </p:nvSpPr>
        <p:spPr>
          <a:xfrm>
            <a:off x="894734" y="383459"/>
            <a:ext cx="6066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latin typeface="Garamond" panose="02020404030301010803" pitchFamily="18" charset="0"/>
              </a:rPr>
              <a:t>MOLEKULARNE METODE</a:t>
            </a:r>
            <a:endParaRPr lang="en-US" sz="3200" b="1" dirty="0"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52DF4-C4DE-18E6-8BD2-F9C63CC76386}"/>
              </a:ext>
            </a:extLst>
          </p:cNvPr>
          <p:cNvSpPr txBox="1"/>
          <p:nvPr/>
        </p:nvSpPr>
        <p:spPr>
          <a:xfrm>
            <a:off x="1160206" y="2022212"/>
            <a:ext cx="49357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latin typeface="Garamond" panose="02020404030301010803" pitchFamily="18" charset="0"/>
              </a:rPr>
              <a:t>Brzo</a:t>
            </a:r>
          </a:p>
          <a:p>
            <a:endParaRPr lang="sr-Latn-RS" sz="2800" dirty="0">
              <a:latin typeface="Garamond" panose="02020404030301010803" pitchFamily="18" charset="0"/>
            </a:endParaRPr>
          </a:p>
          <a:p>
            <a:r>
              <a:rPr lang="sr-Latn-RS" sz="2800" dirty="0">
                <a:latin typeface="Garamond" panose="02020404030301010803" pitchFamily="18" charset="0"/>
              </a:rPr>
              <a:t>Jednostavno</a:t>
            </a:r>
          </a:p>
          <a:p>
            <a:endParaRPr lang="sr-Latn-RS" sz="2800" dirty="0">
              <a:latin typeface="Garamond" panose="02020404030301010803" pitchFamily="18" charset="0"/>
            </a:endParaRPr>
          </a:p>
          <a:p>
            <a:r>
              <a:rPr lang="sr-Latn-RS" sz="2800" dirty="0">
                <a:latin typeface="Garamond" panose="02020404030301010803" pitchFamily="18" charset="0"/>
              </a:rPr>
              <a:t>Precizno</a:t>
            </a:r>
          </a:p>
          <a:p>
            <a:endParaRPr lang="sr-Latn-RS" sz="2800" dirty="0">
              <a:latin typeface="Garamond" panose="02020404030301010803" pitchFamily="18" charset="0"/>
            </a:endParaRPr>
          </a:p>
          <a:p>
            <a:r>
              <a:rPr lang="sr-Latn-RS" sz="2800" dirty="0">
                <a:latin typeface="Garamond" panose="02020404030301010803" pitchFamily="18" charset="0"/>
              </a:rPr>
              <a:t>Mala količina uzorka</a:t>
            </a:r>
            <a:endParaRPr 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85" y="4961345"/>
            <a:ext cx="1449018" cy="144901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561" y="1525390"/>
            <a:ext cx="1449018" cy="1449018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1014820" y="224853"/>
            <a:ext cx="2308485" cy="839449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dirty="0">
                <a:solidFill>
                  <a:schemeClr val="tx1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CIKLUS 1</a:t>
            </a:r>
            <a:endParaRPr lang="en-US" sz="3200" dirty="0">
              <a:solidFill>
                <a:schemeClr val="tx1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14819" y="224852"/>
            <a:ext cx="2308485" cy="839449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dirty="0">
                <a:solidFill>
                  <a:schemeClr val="tx1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CIKLUS 2</a:t>
            </a:r>
            <a:endParaRPr lang="en-US" sz="3200" dirty="0">
              <a:solidFill>
                <a:schemeClr val="tx1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02771" y="224853"/>
            <a:ext cx="2593299" cy="839449"/>
          </a:xfrm>
          <a:prstGeom prst="round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Denaturacija</a:t>
            </a:r>
          </a:p>
          <a:p>
            <a:pPr algn="ctr"/>
            <a:r>
              <a:rPr lang="sr-Latn-RS" sz="20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95</a:t>
            </a:r>
            <a:r>
              <a:rPr lang="en-US" sz="20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°C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71023" y="224853"/>
            <a:ext cx="2593299" cy="839449"/>
          </a:xfrm>
          <a:prstGeom prst="round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Vezivanje prajmera</a:t>
            </a:r>
          </a:p>
          <a:p>
            <a:pPr algn="ctr"/>
            <a:r>
              <a:rPr lang="sr-Latn-RS" sz="20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55-65</a:t>
            </a:r>
            <a:r>
              <a:rPr lang="en-US" sz="20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 °C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39258" y="224853"/>
            <a:ext cx="2593299" cy="839449"/>
          </a:xfrm>
          <a:prstGeom prst="round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Elongacija</a:t>
            </a:r>
          </a:p>
          <a:p>
            <a:pPr algn="ctr"/>
            <a:r>
              <a:rPr lang="sr-Latn-RS" sz="20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72</a:t>
            </a:r>
            <a:r>
              <a:rPr lang="en-US" sz="20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 °C</a:t>
            </a:r>
            <a:endParaRPr lang="en-US" sz="2000" b="1" dirty="0"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9731107" y="989487"/>
            <a:ext cx="609600" cy="406400"/>
          </a:xfrm>
          <a:prstGeom prst="triangle">
            <a:avLst/>
          </a:prstGeom>
          <a:solidFill>
            <a:schemeClr val="tx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664312" y="2147322"/>
            <a:ext cx="8871329" cy="17755"/>
            <a:chOff x="1752244" y="5395397"/>
            <a:chExt cx="8871329" cy="17755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1752244" y="5395397"/>
              <a:ext cx="8871329" cy="17755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070231" y="5404274"/>
              <a:ext cx="2059354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982299" y="2303569"/>
            <a:ext cx="5553342" cy="4542"/>
            <a:chOff x="4982299" y="2303569"/>
            <a:chExt cx="5553342" cy="454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982299" y="2308111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187277" y="2305840"/>
              <a:ext cx="1849190" cy="1627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036467" y="2303569"/>
              <a:ext cx="3499174" cy="1628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664312" y="5760649"/>
            <a:ext cx="8871329" cy="17755"/>
            <a:chOff x="1752244" y="5395397"/>
            <a:chExt cx="8871329" cy="17755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1752244" y="5395397"/>
              <a:ext cx="8871329" cy="17755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070231" y="5404274"/>
              <a:ext cx="2059354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664312" y="5611652"/>
            <a:ext cx="5372155" cy="2485"/>
            <a:chOff x="1664312" y="5611652"/>
            <a:chExt cx="5372155" cy="248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831489" y="5613353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982299" y="5611652"/>
              <a:ext cx="1849190" cy="1627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64312" y="5611652"/>
              <a:ext cx="3317987" cy="2485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676207" y="1777790"/>
            <a:ext cx="8871329" cy="17755"/>
            <a:chOff x="1752244" y="5395397"/>
            <a:chExt cx="8871329" cy="17755"/>
          </a:xfrm>
        </p:grpSpPr>
        <p:cxnSp>
          <p:nvCxnSpPr>
            <p:cNvPr id="37" name="Straight Connector 36"/>
            <p:cNvCxnSpPr/>
            <p:nvPr/>
          </p:nvCxnSpPr>
          <p:spPr>
            <a:xfrm flipV="1">
              <a:off x="1752244" y="5395397"/>
              <a:ext cx="8871329" cy="17755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070231" y="5404274"/>
              <a:ext cx="2059354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676207" y="6263399"/>
            <a:ext cx="8871329" cy="17755"/>
            <a:chOff x="1752244" y="5395397"/>
            <a:chExt cx="8871329" cy="17755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752244" y="5395397"/>
              <a:ext cx="8871329" cy="17755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070231" y="5404274"/>
              <a:ext cx="2059354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664312" y="4953509"/>
            <a:ext cx="5372155" cy="2485"/>
            <a:chOff x="1664312" y="5611652"/>
            <a:chExt cx="5372155" cy="2485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831489" y="5613353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4982299" y="5611652"/>
              <a:ext cx="1849190" cy="1627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664312" y="5611652"/>
              <a:ext cx="3317987" cy="2485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982299" y="3216513"/>
            <a:ext cx="5553342" cy="4542"/>
            <a:chOff x="4982299" y="2303569"/>
            <a:chExt cx="5553342" cy="4542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4982299" y="2308111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5187277" y="2305840"/>
              <a:ext cx="1849190" cy="1627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7036467" y="2303569"/>
              <a:ext cx="3499174" cy="1628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>
            <a:off x="4982299" y="1948037"/>
            <a:ext cx="2049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831489" y="3061730"/>
            <a:ext cx="2049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982299" y="5107408"/>
            <a:ext cx="2049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840669" y="6124897"/>
            <a:ext cx="2049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5186107" y="1945738"/>
            <a:ext cx="5365151" cy="4160"/>
            <a:chOff x="5187277" y="2303309"/>
            <a:chExt cx="5365151" cy="4160"/>
          </a:xfrm>
        </p:grpSpPr>
        <p:cxnSp>
          <p:nvCxnSpPr>
            <p:cNvPr id="60" name="Straight Connector 59"/>
            <p:cNvCxnSpPr/>
            <p:nvPr/>
          </p:nvCxnSpPr>
          <p:spPr>
            <a:xfrm flipV="1">
              <a:off x="5187277" y="2305388"/>
              <a:ext cx="1898774" cy="2081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7054718" y="2303309"/>
              <a:ext cx="3497710" cy="2079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Pie 61"/>
          <p:cNvSpPr/>
          <p:nvPr/>
        </p:nvSpPr>
        <p:spPr>
          <a:xfrm rot="2418562">
            <a:off x="4898984" y="1625677"/>
            <a:ext cx="498810" cy="507076"/>
          </a:xfrm>
          <a:prstGeom prst="pi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4982299" y="3063503"/>
            <a:ext cx="1849190" cy="1627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1676207" y="6124896"/>
            <a:ext cx="5172363" cy="2485"/>
            <a:chOff x="1676207" y="6124896"/>
            <a:chExt cx="5172363" cy="2485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4994194" y="6124898"/>
              <a:ext cx="1854376" cy="2483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676207" y="6124896"/>
              <a:ext cx="3317987" cy="2485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Pie 67"/>
          <p:cNvSpPr/>
          <p:nvPr/>
        </p:nvSpPr>
        <p:spPr>
          <a:xfrm rot="19181438" flipH="1">
            <a:off x="6599163" y="5923399"/>
            <a:ext cx="498810" cy="507076"/>
          </a:xfrm>
          <a:prstGeom prst="pi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5187276" y="5104925"/>
            <a:ext cx="1849190" cy="1627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Pie 69"/>
          <p:cNvSpPr/>
          <p:nvPr/>
        </p:nvSpPr>
        <p:spPr>
          <a:xfrm rot="19181438" flipH="1">
            <a:off x="6591263" y="2897103"/>
            <a:ext cx="498810" cy="507076"/>
          </a:xfrm>
          <a:prstGeom prst="pi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Pie 54"/>
          <p:cNvSpPr/>
          <p:nvPr/>
        </p:nvSpPr>
        <p:spPr>
          <a:xfrm rot="2418562">
            <a:off x="4876934" y="4749395"/>
            <a:ext cx="498810" cy="507076"/>
          </a:xfrm>
          <a:prstGeom prst="pi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5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486 L -0.43698 -0.00324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0.00013 0.13287 " pathEditMode="relative" rAng="0" ptsTypes="AA">
                                      <p:cBhvr>
                                        <p:cTn id="29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4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3.7037E-6 L 0.00013 0.07315 " pathEditMode="relative" rAng="0" ptsTypes="AA">
                                      <p:cBhvr>
                                        <p:cTn id="3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5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0091 -0.05393 " pathEditMode="relative" rAng="0" ptsTypes="AA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70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0065 -0.09584 " pathEditMode="relative" rAng="0" ptsTypes="AA">
                                      <p:cBhvr>
                                        <p:cTn id="35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698 -0.00324 L -0.22032 -0.00278 " pathEditMode="relative" rAng="0" ptsTypes="AA">
                                      <p:cBhvr>
                                        <p:cTn id="5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32 -0.00278 L 3.125E-6 5.20417E-18 " pathEditMode="relative" rAng="0" ptsTypes="AA">
                                      <p:cBhvr>
                                        <p:cTn id="8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18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44192 0.00023 " pathEditMode="relative" rAng="0" ptsTypes="AA">
                                      <p:cBhvr>
                                        <p:cTn id="106" dur="6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96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-0.42422 -0.00115 " pathEditMode="relative" rAng="0" ptsTypes="AA">
                                      <p:cBhvr>
                                        <p:cTn id="111" dur="6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6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-0.15143 0.00023 " pathEditMode="relative" rAng="0" ptsTypes="AA">
                                      <p:cBhvr>
                                        <p:cTn id="116" dur="4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78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3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15664 -0.00139 " pathEditMode="relative" rAng="0" ptsTypes="AA">
                                      <p:cBhvr>
                                        <p:cTn id="121" dur="4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-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" grpId="0" animBg="1"/>
      <p:bldP spid="8" grpId="0" animBg="1"/>
      <p:bldP spid="8" grpId="1" animBg="1"/>
      <p:bldP spid="8" grpId="2" animBg="1"/>
      <p:bldP spid="62" grpId="0" animBg="1"/>
      <p:bldP spid="62" grpId="1" animBg="1"/>
      <p:bldP spid="62" grpId="2" animBg="1"/>
      <p:bldP spid="68" grpId="0" animBg="1"/>
      <p:bldP spid="68" grpId="1" animBg="1"/>
      <p:bldP spid="68" grpId="2" animBg="1"/>
      <p:bldP spid="70" grpId="0" animBg="1"/>
      <p:bldP spid="70" grpId="1" animBg="1"/>
      <p:bldP spid="70" grpId="2" animBg="1"/>
      <p:bldP spid="55" grpId="0" animBg="1"/>
      <p:bldP spid="55" grpId="1" animBg="1"/>
      <p:bldP spid="5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2" y="5523671"/>
            <a:ext cx="1449018" cy="144901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07" y="4338461"/>
            <a:ext cx="1449018" cy="144901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2" y="2428742"/>
            <a:ext cx="1449018" cy="144901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2" y="1139557"/>
            <a:ext cx="1449018" cy="144901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82299" y="3216513"/>
            <a:ext cx="5553342" cy="4542"/>
            <a:chOff x="4982299" y="2303569"/>
            <a:chExt cx="5553342" cy="454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982299" y="2308111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5187277" y="2305840"/>
              <a:ext cx="1849190" cy="1627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7036467" y="2303569"/>
              <a:ext cx="3499174" cy="1628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982299" y="3061730"/>
            <a:ext cx="2054168" cy="3400"/>
            <a:chOff x="4982299" y="3061730"/>
            <a:chExt cx="2054168" cy="3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831489" y="3061730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982299" y="3063503"/>
              <a:ext cx="1849190" cy="1627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676207" y="1777790"/>
            <a:ext cx="8871329" cy="17755"/>
            <a:chOff x="1752244" y="5395397"/>
            <a:chExt cx="8871329" cy="17755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1752244" y="5395397"/>
              <a:ext cx="8871329" cy="17755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70231" y="5404274"/>
              <a:ext cx="2059354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982299" y="1945738"/>
            <a:ext cx="5568959" cy="4160"/>
            <a:chOff x="4982299" y="1945738"/>
            <a:chExt cx="5568959" cy="416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982299" y="1948037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186107" y="1945738"/>
              <a:ext cx="5365151" cy="4160"/>
              <a:chOff x="5187277" y="2303309"/>
              <a:chExt cx="5365151" cy="416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5187277" y="2305388"/>
                <a:ext cx="1898774" cy="2081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7054718" y="2303309"/>
                <a:ext cx="3497710" cy="2079"/>
              </a:xfrm>
              <a:prstGeom prst="line">
                <a:avLst/>
              </a:prstGeom>
              <a:ln w="76200">
                <a:solidFill>
                  <a:srgbClr val="0071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1664312" y="4953509"/>
            <a:ext cx="5372155" cy="2485"/>
            <a:chOff x="1664312" y="5611652"/>
            <a:chExt cx="5372155" cy="248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831489" y="5613353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982299" y="5611652"/>
              <a:ext cx="1849190" cy="1627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664312" y="5611652"/>
              <a:ext cx="3317987" cy="2485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4982299" y="5104925"/>
            <a:ext cx="2054167" cy="2483"/>
            <a:chOff x="4982299" y="5104925"/>
            <a:chExt cx="2054167" cy="2483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982299" y="5107408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187276" y="5104925"/>
              <a:ext cx="1849190" cy="1627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676207" y="6263399"/>
            <a:ext cx="8871329" cy="17755"/>
            <a:chOff x="1752244" y="5395397"/>
            <a:chExt cx="8871329" cy="17755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752244" y="5395397"/>
              <a:ext cx="8871329" cy="17755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070231" y="5404274"/>
              <a:ext cx="2059354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676207" y="6124896"/>
            <a:ext cx="5369440" cy="2485"/>
            <a:chOff x="1676207" y="6124896"/>
            <a:chExt cx="5369440" cy="2485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6840669" y="6124897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1676207" y="6124896"/>
              <a:ext cx="5172363" cy="2485"/>
              <a:chOff x="1676207" y="6124896"/>
              <a:chExt cx="5172363" cy="248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flipV="1">
                <a:off x="4994194" y="6124898"/>
                <a:ext cx="1854376" cy="2483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676207" y="6124896"/>
                <a:ext cx="3317987" cy="2485"/>
              </a:xfrm>
              <a:prstGeom prst="line">
                <a:avLst/>
              </a:prstGeom>
              <a:ln w="76200">
                <a:solidFill>
                  <a:srgbClr val="0071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Rounded Rectangle 40"/>
          <p:cNvSpPr/>
          <p:nvPr/>
        </p:nvSpPr>
        <p:spPr>
          <a:xfrm>
            <a:off x="1014820" y="224853"/>
            <a:ext cx="2308485" cy="839449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>
                <a:solidFill>
                  <a:schemeClr val="tx1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CIKLUS 2</a:t>
            </a:r>
            <a:endParaRPr lang="en-US" sz="3200" dirty="0">
              <a:solidFill>
                <a:schemeClr val="tx1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14819" y="224630"/>
            <a:ext cx="2308485" cy="839449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dirty="0">
                <a:solidFill>
                  <a:schemeClr val="tx1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CIKLUS 3</a:t>
            </a:r>
            <a:endParaRPr lang="en-US" sz="3200" dirty="0">
              <a:solidFill>
                <a:schemeClr val="tx1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402771" y="224853"/>
            <a:ext cx="2593299" cy="839449"/>
          </a:xfrm>
          <a:prstGeom prst="round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Denaturacija</a:t>
            </a:r>
          </a:p>
          <a:p>
            <a:pPr algn="ctr"/>
            <a:r>
              <a:rPr lang="sr-Latn-RS" sz="20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95</a:t>
            </a:r>
            <a:r>
              <a:rPr lang="en-US" sz="20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°C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071023" y="224853"/>
            <a:ext cx="2593299" cy="839449"/>
          </a:xfrm>
          <a:prstGeom prst="round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Vezivanje prajmera</a:t>
            </a:r>
          </a:p>
          <a:p>
            <a:pPr algn="ctr"/>
            <a:r>
              <a:rPr lang="sr-Latn-RS" sz="20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55-65</a:t>
            </a:r>
            <a:r>
              <a:rPr lang="en-US" sz="20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 °C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739258" y="224853"/>
            <a:ext cx="2593299" cy="839449"/>
          </a:xfrm>
          <a:prstGeom prst="round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Elongacija</a:t>
            </a:r>
          </a:p>
          <a:p>
            <a:pPr algn="ctr"/>
            <a:r>
              <a:rPr lang="sr-Latn-RS" sz="20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72</a:t>
            </a:r>
            <a:r>
              <a:rPr lang="en-US" sz="20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 °C</a:t>
            </a:r>
            <a:endParaRPr lang="en-US" sz="2000" b="1" dirty="0"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46" name="Isosceles Triangle 45"/>
          <p:cNvSpPr/>
          <p:nvPr/>
        </p:nvSpPr>
        <p:spPr>
          <a:xfrm>
            <a:off x="9731107" y="983785"/>
            <a:ext cx="609600" cy="406400"/>
          </a:xfrm>
          <a:prstGeom prst="triangle">
            <a:avLst/>
          </a:prstGeom>
          <a:solidFill>
            <a:schemeClr val="tx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4982299" y="3807914"/>
            <a:ext cx="5553342" cy="4542"/>
            <a:chOff x="4982299" y="2303569"/>
            <a:chExt cx="5553342" cy="4542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4982299" y="2308111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187277" y="2305840"/>
              <a:ext cx="1849190" cy="1627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7036467" y="2303569"/>
              <a:ext cx="3499174" cy="1628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977407" y="2570766"/>
            <a:ext cx="5570129" cy="4160"/>
            <a:chOff x="4965512" y="2566889"/>
            <a:chExt cx="5570129" cy="4160"/>
          </a:xfrm>
        </p:grpSpPr>
        <p:grpSp>
          <p:nvGrpSpPr>
            <p:cNvPr id="60" name="Group 59"/>
            <p:cNvGrpSpPr/>
            <p:nvPr/>
          </p:nvGrpSpPr>
          <p:grpSpPr>
            <a:xfrm>
              <a:off x="5170490" y="2566889"/>
              <a:ext cx="5365151" cy="4160"/>
              <a:chOff x="5187277" y="2303309"/>
              <a:chExt cx="5365151" cy="4160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V="1">
                <a:off x="5187277" y="2305388"/>
                <a:ext cx="1898774" cy="2081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7054718" y="2303309"/>
                <a:ext cx="3497710" cy="2079"/>
              </a:xfrm>
              <a:prstGeom prst="line">
                <a:avLst/>
              </a:prstGeom>
              <a:ln w="76200">
                <a:solidFill>
                  <a:srgbClr val="0071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/>
            <p:cNvCxnSpPr/>
            <p:nvPr/>
          </p:nvCxnSpPr>
          <p:spPr>
            <a:xfrm>
              <a:off x="4965512" y="2566889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664311" y="4338461"/>
            <a:ext cx="5369440" cy="3409"/>
            <a:chOff x="1664312" y="5610728"/>
            <a:chExt cx="5369440" cy="3409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6828774" y="5610728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4982299" y="5611652"/>
              <a:ext cx="1849190" cy="1627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664312" y="5611652"/>
              <a:ext cx="3317987" cy="2485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1664311" y="5557038"/>
            <a:ext cx="5369440" cy="2485"/>
            <a:chOff x="1676207" y="6124896"/>
            <a:chExt cx="5369440" cy="2485"/>
          </a:xfrm>
        </p:grpSpPr>
        <p:grpSp>
          <p:nvGrpSpPr>
            <p:cNvPr id="75" name="Group 74"/>
            <p:cNvGrpSpPr/>
            <p:nvPr/>
          </p:nvGrpSpPr>
          <p:grpSpPr>
            <a:xfrm>
              <a:off x="1676207" y="6124896"/>
              <a:ext cx="5172363" cy="2485"/>
              <a:chOff x="1676207" y="6124896"/>
              <a:chExt cx="5172363" cy="2485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V="1">
                <a:off x="4994194" y="6124898"/>
                <a:ext cx="1854376" cy="2483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1676207" y="6124896"/>
                <a:ext cx="3317987" cy="2485"/>
              </a:xfrm>
              <a:prstGeom prst="line">
                <a:avLst/>
              </a:prstGeom>
              <a:ln w="76200">
                <a:solidFill>
                  <a:srgbClr val="0071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Connector 73"/>
            <p:cNvCxnSpPr/>
            <p:nvPr/>
          </p:nvCxnSpPr>
          <p:spPr>
            <a:xfrm>
              <a:off x="6840669" y="6124897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/>
          <p:nvPr/>
        </p:nvCxnSpPr>
        <p:spPr>
          <a:xfrm>
            <a:off x="4994194" y="1945738"/>
            <a:ext cx="2049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840669" y="6122584"/>
            <a:ext cx="2049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5186495" y="1939070"/>
            <a:ext cx="5365151" cy="4160"/>
            <a:chOff x="5187277" y="2303309"/>
            <a:chExt cx="5365151" cy="4160"/>
          </a:xfrm>
        </p:grpSpPr>
        <p:cxnSp>
          <p:nvCxnSpPr>
            <p:cNvPr id="88" name="Straight Connector 87"/>
            <p:cNvCxnSpPr/>
            <p:nvPr/>
          </p:nvCxnSpPr>
          <p:spPr>
            <a:xfrm flipV="1">
              <a:off x="5187277" y="2305388"/>
              <a:ext cx="1898774" cy="2081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7054718" y="2303309"/>
              <a:ext cx="3497710" cy="2079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Pie 89"/>
          <p:cNvSpPr/>
          <p:nvPr/>
        </p:nvSpPr>
        <p:spPr>
          <a:xfrm rot="2418562">
            <a:off x="4897180" y="1615935"/>
            <a:ext cx="498810" cy="507076"/>
          </a:xfrm>
          <a:prstGeom prst="pi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4977407" y="2411893"/>
            <a:ext cx="1873395" cy="1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5182385" y="3220014"/>
            <a:ext cx="1858974" cy="807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4977406" y="3646101"/>
            <a:ext cx="1859268" cy="80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5174483" y="4494452"/>
            <a:ext cx="1859268" cy="80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4985015" y="4954328"/>
            <a:ext cx="1859268" cy="80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828773" y="4953509"/>
            <a:ext cx="2049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840669" y="2411893"/>
            <a:ext cx="2049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977407" y="3222497"/>
            <a:ext cx="2049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828773" y="3646101"/>
            <a:ext cx="2049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Pie 90"/>
          <p:cNvSpPr/>
          <p:nvPr/>
        </p:nvSpPr>
        <p:spPr>
          <a:xfrm rot="19181438" flipH="1">
            <a:off x="6628273" y="2236643"/>
            <a:ext cx="498810" cy="507076"/>
          </a:xfrm>
          <a:prstGeom prst="pi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Pie 91"/>
          <p:cNvSpPr/>
          <p:nvPr/>
        </p:nvSpPr>
        <p:spPr>
          <a:xfrm rot="2418562">
            <a:off x="4901659" y="2893158"/>
            <a:ext cx="498810" cy="507076"/>
          </a:xfrm>
          <a:prstGeom prst="pi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Pie 92"/>
          <p:cNvSpPr/>
          <p:nvPr/>
        </p:nvSpPr>
        <p:spPr>
          <a:xfrm rot="19181438" flipH="1">
            <a:off x="6611059" y="3463541"/>
            <a:ext cx="498810" cy="507076"/>
          </a:xfrm>
          <a:prstGeom prst="pi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4977407" y="4494818"/>
            <a:ext cx="2049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Pie 93"/>
          <p:cNvSpPr/>
          <p:nvPr/>
        </p:nvSpPr>
        <p:spPr>
          <a:xfrm rot="2418562">
            <a:off x="4884834" y="4172906"/>
            <a:ext cx="498810" cy="507076"/>
          </a:xfrm>
          <a:prstGeom prst="pi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Pie 94"/>
          <p:cNvSpPr/>
          <p:nvPr/>
        </p:nvSpPr>
        <p:spPr>
          <a:xfrm rot="19181438" flipH="1">
            <a:off x="6611059" y="4782931"/>
            <a:ext cx="498810" cy="507076"/>
          </a:xfrm>
          <a:prstGeom prst="pi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flipV="1">
            <a:off x="5174483" y="5728606"/>
            <a:ext cx="1859268" cy="80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985015" y="5728606"/>
            <a:ext cx="2049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1676207" y="6122584"/>
            <a:ext cx="5172363" cy="2485"/>
            <a:chOff x="1676207" y="6124896"/>
            <a:chExt cx="5172363" cy="2485"/>
          </a:xfrm>
        </p:grpSpPr>
        <p:cxnSp>
          <p:nvCxnSpPr>
            <p:cNvPr id="111" name="Straight Connector 110"/>
            <p:cNvCxnSpPr/>
            <p:nvPr/>
          </p:nvCxnSpPr>
          <p:spPr>
            <a:xfrm flipV="1">
              <a:off x="4994194" y="6124898"/>
              <a:ext cx="1854376" cy="2483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1676207" y="6124896"/>
              <a:ext cx="3317987" cy="2485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Pie 96"/>
          <p:cNvSpPr/>
          <p:nvPr/>
        </p:nvSpPr>
        <p:spPr>
          <a:xfrm rot="19181438" flipH="1">
            <a:off x="6628272" y="5950545"/>
            <a:ext cx="498810" cy="507076"/>
          </a:xfrm>
          <a:prstGeom prst="pi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Pie 95"/>
          <p:cNvSpPr/>
          <p:nvPr/>
        </p:nvSpPr>
        <p:spPr>
          <a:xfrm rot="2418562">
            <a:off x="4897181" y="5395333"/>
            <a:ext cx="498810" cy="507076"/>
          </a:xfrm>
          <a:prstGeom prst="pi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486 L -0.43698 -0.00324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4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00039 0.09074 " pathEditMode="relative" rAng="0" ptsTypes="AA">
                                      <p:cBhvr>
                                        <p:cTn id="4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453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00013 0.08658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0039 -0.08981 " pathEditMode="relative" rAng="0" ptsTypes="AA">
                                      <p:cBhvr>
                                        <p:cTn id="45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49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0104 -0.0831 " pathEditMode="relative" rAng="0" ptsTypes="AA">
                                      <p:cBhvr>
                                        <p:cTn id="47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698 -0.00324 L -0.21862 -0.00394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62 -0.00394 L 2.70833E-6 2.22222E-6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11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3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44296 0.00093 " pathEditMode="relative" rAng="0" ptsTypes="AA">
                                      <p:cBhvr>
                                        <p:cTn id="134" dur="6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8" y="4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4276 -0.00046 " pathEditMode="relative" rAng="0" ptsTypes="AA">
                                      <p:cBhvr>
                                        <p:cTn id="139" dur="6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80" y="-2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15586 0.00023 " pathEditMode="relative" rAng="0" ptsTypes="AA">
                                      <p:cBhvr>
                                        <p:cTn id="144" dur="4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3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15507 0.00092 " pathEditMode="relative" rAng="0" ptsTypes="AA">
                                      <p:cBhvr>
                                        <p:cTn id="149" dur="4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4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3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15443 0.00023 " pathEditMode="relative" rAng="0" ptsTypes="AA">
                                      <p:cBhvr>
                                        <p:cTn id="154" dur="4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3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15651 -0.00069 " pathEditMode="relative" rAng="0" ptsTypes="AA">
                                      <p:cBhvr>
                                        <p:cTn id="159" dur="4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-4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5443 0.00023 " pathEditMode="relative" rAng="0" ptsTypes="AA">
                                      <p:cBhvr>
                                        <p:cTn id="164" dur="4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3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15481 -0.00116 " pathEditMode="relative" rAng="0" ptsTypes="AA">
                                      <p:cBhvr>
                                        <p:cTn id="169" dur="4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34" y="-69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33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6" grpId="0" animBg="1"/>
      <p:bldP spid="46" grpId="1" animBg="1"/>
      <p:bldP spid="46" grpId="2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7" grpId="0" animBg="1"/>
      <p:bldP spid="97" grpId="1" animBg="1"/>
      <p:bldP spid="96" grpId="0" animBg="1"/>
      <p:bldP spid="9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787243" y="1699746"/>
            <a:ext cx="1849190" cy="209846"/>
            <a:chOff x="4938053" y="2233747"/>
            <a:chExt cx="1849190" cy="209846"/>
          </a:xfrm>
        </p:grpSpPr>
        <p:grpSp>
          <p:nvGrpSpPr>
            <p:cNvPr id="13" name="Group 12"/>
            <p:cNvGrpSpPr/>
            <p:nvPr/>
          </p:nvGrpSpPr>
          <p:grpSpPr>
            <a:xfrm>
              <a:off x="4938053" y="2233747"/>
              <a:ext cx="1849190" cy="209846"/>
              <a:chOff x="4938053" y="3100521"/>
              <a:chExt cx="1849190" cy="209846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4938053" y="3100521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4938053" y="3308740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6582265" y="2233747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938053" y="2441966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787243" y="2433733"/>
            <a:ext cx="1849190" cy="209846"/>
            <a:chOff x="4938053" y="2233747"/>
            <a:chExt cx="1849190" cy="209846"/>
          </a:xfrm>
        </p:grpSpPr>
        <p:grpSp>
          <p:nvGrpSpPr>
            <p:cNvPr id="19" name="Group 18"/>
            <p:cNvGrpSpPr/>
            <p:nvPr/>
          </p:nvGrpSpPr>
          <p:grpSpPr>
            <a:xfrm>
              <a:off x="4938053" y="2233747"/>
              <a:ext cx="1849190" cy="209846"/>
              <a:chOff x="4938053" y="3100521"/>
              <a:chExt cx="1849190" cy="209846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4938053" y="3100521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938053" y="3308740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>
              <a:off x="6582265" y="2233747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938053" y="2441966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909353" y="2122014"/>
            <a:ext cx="1849190" cy="209846"/>
            <a:chOff x="4938053" y="2233747"/>
            <a:chExt cx="1849190" cy="209846"/>
          </a:xfrm>
        </p:grpSpPr>
        <p:grpSp>
          <p:nvGrpSpPr>
            <p:cNvPr id="25" name="Group 24"/>
            <p:cNvGrpSpPr/>
            <p:nvPr/>
          </p:nvGrpSpPr>
          <p:grpSpPr>
            <a:xfrm>
              <a:off x="4938053" y="2233747"/>
              <a:ext cx="1849190" cy="209846"/>
              <a:chOff x="4938053" y="3100521"/>
              <a:chExt cx="1849190" cy="209846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flipV="1">
                <a:off x="4938053" y="3100521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4938053" y="3308740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>
              <a:off x="6582265" y="2233747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938053" y="2441966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787243" y="3684670"/>
            <a:ext cx="1849190" cy="209846"/>
            <a:chOff x="4938053" y="2233747"/>
            <a:chExt cx="1849190" cy="209846"/>
          </a:xfrm>
        </p:grpSpPr>
        <p:grpSp>
          <p:nvGrpSpPr>
            <p:cNvPr id="31" name="Group 30"/>
            <p:cNvGrpSpPr/>
            <p:nvPr/>
          </p:nvGrpSpPr>
          <p:grpSpPr>
            <a:xfrm>
              <a:off x="4938053" y="2233747"/>
              <a:ext cx="1849190" cy="209846"/>
              <a:chOff x="4938053" y="3100521"/>
              <a:chExt cx="1849190" cy="209846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flipV="1">
                <a:off x="4938053" y="3100521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4938053" y="3308740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>
            <a:xfrm>
              <a:off x="6582265" y="2233747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938053" y="2441966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787243" y="4449241"/>
            <a:ext cx="1849190" cy="209846"/>
            <a:chOff x="4938053" y="2233747"/>
            <a:chExt cx="1849190" cy="209846"/>
          </a:xfrm>
        </p:grpSpPr>
        <p:grpSp>
          <p:nvGrpSpPr>
            <p:cNvPr id="37" name="Group 36"/>
            <p:cNvGrpSpPr/>
            <p:nvPr/>
          </p:nvGrpSpPr>
          <p:grpSpPr>
            <a:xfrm>
              <a:off x="4938053" y="2233747"/>
              <a:ext cx="1849190" cy="209846"/>
              <a:chOff x="4938053" y="3100521"/>
              <a:chExt cx="1849190" cy="209846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V="1">
                <a:off x="4938053" y="3100521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V="1">
                <a:off x="4938053" y="3308740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>
              <a:off x="6582265" y="2233747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938053" y="2441966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909353" y="4058481"/>
            <a:ext cx="1849190" cy="209846"/>
            <a:chOff x="4938053" y="2233747"/>
            <a:chExt cx="1849190" cy="209846"/>
          </a:xfrm>
        </p:grpSpPr>
        <p:grpSp>
          <p:nvGrpSpPr>
            <p:cNvPr id="43" name="Group 42"/>
            <p:cNvGrpSpPr/>
            <p:nvPr/>
          </p:nvGrpSpPr>
          <p:grpSpPr>
            <a:xfrm>
              <a:off x="4938053" y="2233747"/>
              <a:ext cx="1849190" cy="209846"/>
              <a:chOff x="4938053" y="3100521"/>
              <a:chExt cx="1849190" cy="209846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4938053" y="3100521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4938053" y="3308740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/>
            <p:nvPr/>
          </p:nvCxnSpPr>
          <p:spPr>
            <a:xfrm>
              <a:off x="6582265" y="2233747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938053" y="2441966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8730343" y="1279544"/>
            <a:ext cx="1849190" cy="209846"/>
            <a:chOff x="4938053" y="2233747"/>
            <a:chExt cx="1849190" cy="209846"/>
          </a:xfrm>
        </p:grpSpPr>
        <p:grpSp>
          <p:nvGrpSpPr>
            <p:cNvPr id="79" name="Group 78"/>
            <p:cNvGrpSpPr/>
            <p:nvPr/>
          </p:nvGrpSpPr>
          <p:grpSpPr>
            <a:xfrm>
              <a:off x="4938053" y="2233747"/>
              <a:ext cx="1849190" cy="209846"/>
              <a:chOff x="4938053" y="3100521"/>
              <a:chExt cx="1849190" cy="209846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V="1">
                <a:off x="4938053" y="3100521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4938053" y="3308740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/>
            <p:cNvCxnSpPr/>
            <p:nvPr/>
          </p:nvCxnSpPr>
          <p:spPr>
            <a:xfrm>
              <a:off x="6582265" y="2233747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938053" y="2441966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8730343" y="1736513"/>
            <a:ext cx="1849190" cy="209846"/>
            <a:chOff x="4938053" y="2233747"/>
            <a:chExt cx="1849190" cy="209846"/>
          </a:xfrm>
        </p:grpSpPr>
        <p:grpSp>
          <p:nvGrpSpPr>
            <p:cNvPr id="85" name="Group 84"/>
            <p:cNvGrpSpPr/>
            <p:nvPr/>
          </p:nvGrpSpPr>
          <p:grpSpPr>
            <a:xfrm>
              <a:off x="4938053" y="2233747"/>
              <a:ext cx="1849190" cy="209846"/>
              <a:chOff x="4938053" y="3100521"/>
              <a:chExt cx="1849190" cy="209846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flipV="1">
                <a:off x="4938053" y="3100521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4938053" y="3308740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/>
            <p:cNvCxnSpPr/>
            <p:nvPr/>
          </p:nvCxnSpPr>
          <p:spPr>
            <a:xfrm>
              <a:off x="6582265" y="2233747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938053" y="2441966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8730343" y="2174883"/>
            <a:ext cx="1849190" cy="209846"/>
            <a:chOff x="4938053" y="2233747"/>
            <a:chExt cx="1849190" cy="209846"/>
          </a:xfrm>
        </p:grpSpPr>
        <p:grpSp>
          <p:nvGrpSpPr>
            <p:cNvPr id="91" name="Group 90"/>
            <p:cNvGrpSpPr/>
            <p:nvPr/>
          </p:nvGrpSpPr>
          <p:grpSpPr>
            <a:xfrm>
              <a:off x="4938053" y="2233747"/>
              <a:ext cx="1849190" cy="209846"/>
              <a:chOff x="4938053" y="3100521"/>
              <a:chExt cx="1849190" cy="209846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 flipV="1">
                <a:off x="4938053" y="3100521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4938053" y="3308740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>
              <a:off x="6582265" y="2233747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938053" y="2441966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730343" y="2622569"/>
            <a:ext cx="1849190" cy="209846"/>
            <a:chOff x="4938053" y="2233747"/>
            <a:chExt cx="1849190" cy="209846"/>
          </a:xfrm>
        </p:grpSpPr>
        <p:grpSp>
          <p:nvGrpSpPr>
            <p:cNvPr id="97" name="Group 96"/>
            <p:cNvGrpSpPr/>
            <p:nvPr/>
          </p:nvGrpSpPr>
          <p:grpSpPr>
            <a:xfrm>
              <a:off x="4938053" y="2233747"/>
              <a:ext cx="1849190" cy="209846"/>
              <a:chOff x="4938053" y="3100521"/>
              <a:chExt cx="1849190" cy="209846"/>
            </a:xfrm>
          </p:grpSpPr>
          <p:cxnSp>
            <p:nvCxnSpPr>
              <p:cNvPr id="100" name="Straight Connector 99"/>
              <p:cNvCxnSpPr/>
              <p:nvPr/>
            </p:nvCxnSpPr>
            <p:spPr>
              <a:xfrm flipV="1">
                <a:off x="4938053" y="3100521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4938053" y="3308740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Straight Connector 97"/>
            <p:cNvCxnSpPr/>
            <p:nvPr/>
          </p:nvCxnSpPr>
          <p:spPr>
            <a:xfrm>
              <a:off x="6582265" y="2233747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938053" y="2441966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8730343" y="3336944"/>
            <a:ext cx="1849190" cy="209846"/>
            <a:chOff x="4938053" y="2233747"/>
            <a:chExt cx="1849190" cy="209846"/>
          </a:xfrm>
        </p:grpSpPr>
        <p:grpSp>
          <p:nvGrpSpPr>
            <p:cNvPr id="103" name="Group 102"/>
            <p:cNvGrpSpPr/>
            <p:nvPr/>
          </p:nvGrpSpPr>
          <p:grpSpPr>
            <a:xfrm>
              <a:off x="4938053" y="2233747"/>
              <a:ext cx="1849190" cy="209846"/>
              <a:chOff x="4938053" y="3100521"/>
              <a:chExt cx="1849190" cy="209846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 flipV="1">
                <a:off x="4938053" y="3100521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4938053" y="3308740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Straight Connector 103"/>
            <p:cNvCxnSpPr/>
            <p:nvPr/>
          </p:nvCxnSpPr>
          <p:spPr>
            <a:xfrm>
              <a:off x="6582265" y="2233747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938053" y="2441966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8730343" y="3774799"/>
            <a:ext cx="1849190" cy="209846"/>
            <a:chOff x="4938053" y="2233747"/>
            <a:chExt cx="1849190" cy="209846"/>
          </a:xfrm>
        </p:grpSpPr>
        <p:grpSp>
          <p:nvGrpSpPr>
            <p:cNvPr id="109" name="Group 108"/>
            <p:cNvGrpSpPr/>
            <p:nvPr/>
          </p:nvGrpSpPr>
          <p:grpSpPr>
            <a:xfrm>
              <a:off x="4938053" y="2233747"/>
              <a:ext cx="1849190" cy="209846"/>
              <a:chOff x="4938053" y="3100521"/>
              <a:chExt cx="1849190" cy="209846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 flipV="1">
                <a:off x="4938053" y="3100521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flipV="1">
                <a:off x="4938053" y="3308740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0" name="Straight Connector 109"/>
            <p:cNvCxnSpPr/>
            <p:nvPr/>
          </p:nvCxnSpPr>
          <p:spPr>
            <a:xfrm>
              <a:off x="6582265" y="2233747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4938053" y="2441966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8730343" y="4221096"/>
            <a:ext cx="1849190" cy="209846"/>
            <a:chOff x="4938053" y="2233747"/>
            <a:chExt cx="1849190" cy="209846"/>
          </a:xfrm>
        </p:grpSpPr>
        <p:grpSp>
          <p:nvGrpSpPr>
            <p:cNvPr id="115" name="Group 114"/>
            <p:cNvGrpSpPr/>
            <p:nvPr/>
          </p:nvGrpSpPr>
          <p:grpSpPr>
            <a:xfrm>
              <a:off x="4938053" y="2233747"/>
              <a:ext cx="1849190" cy="209846"/>
              <a:chOff x="4938053" y="3100521"/>
              <a:chExt cx="1849190" cy="209846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 flipV="1">
                <a:off x="4938053" y="3100521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V="1">
                <a:off x="4938053" y="3308740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Straight Connector 115"/>
            <p:cNvCxnSpPr/>
            <p:nvPr/>
          </p:nvCxnSpPr>
          <p:spPr>
            <a:xfrm>
              <a:off x="6582265" y="2233747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4938053" y="2441966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8730343" y="4660919"/>
            <a:ext cx="1849190" cy="209846"/>
            <a:chOff x="4938053" y="2233747"/>
            <a:chExt cx="1849190" cy="209846"/>
          </a:xfrm>
        </p:grpSpPr>
        <p:grpSp>
          <p:nvGrpSpPr>
            <p:cNvPr id="121" name="Group 120"/>
            <p:cNvGrpSpPr/>
            <p:nvPr/>
          </p:nvGrpSpPr>
          <p:grpSpPr>
            <a:xfrm>
              <a:off x="4938053" y="2233747"/>
              <a:ext cx="1849190" cy="209846"/>
              <a:chOff x="4938053" y="3100521"/>
              <a:chExt cx="1849190" cy="209846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 flipV="1">
                <a:off x="4938053" y="3100521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V="1">
                <a:off x="4938053" y="3308740"/>
                <a:ext cx="1849190" cy="1627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Straight Connector 121"/>
            <p:cNvCxnSpPr/>
            <p:nvPr/>
          </p:nvCxnSpPr>
          <p:spPr>
            <a:xfrm>
              <a:off x="6582265" y="2233747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4938053" y="2441966"/>
              <a:ext cx="20497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ounded Rectangle 1"/>
          <p:cNvSpPr/>
          <p:nvPr/>
        </p:nvSpPr>
        <p:spPr>
          <a:xfrm>
            <a:off x="4479216" y="2665832"/>
            <a:ext cx="2558653" cy="175866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dirty="0">
                <a:solidFill>
                  <a:schemeClr val="tx1"/>
                </a:solidFill>
                <a:latin typeface="Garamond" panose="02020404030301010803" pitchFamily="18" charset="0"/>
              </a:rPr>
              <a:t>32</a:t>
            </a:r>
            <a:endParaRPr lang="en-US" sz="4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53357" y="1523360"/>
            <a:ext cx="1410370" cy="84274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tx1"/>
                </a:solidFill>
                <a:latin typeface="Garamond" panose="02020404030301010803" pitchFamily="18" charset="0"/>
              </a:rPr>
              <a:t>6</a:t>
            </a: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5053357" y="1529825"/>
            <a:ext cx="1410370" cy="84274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tx1"/>
                </a:solidFill>
                <a:latin typeface="Garamond" panose="02020404030301010803" pitchFamily="18" charset="0"/>
              </a:rPr>
              <a:t>7</a:t>
            </a: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4480895" y="2677560"/>
            <a:ext cx="2558653" cy="175866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dirty="0">
                <a:solidFill>
                  <a:schemeClr val="tx1"/>
                </a:solidFill>
                <a:latin typeface="Garamond" panose="02020404030301010803" pitchFamily="18" charset="0"/>
              </a:rPr>
              <a:t>64</a:t>
            </a:r>
            <a:endParaRPr lang="en-US" sz="4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4480895" y="2665205"/>
            <a:ext cx="2558653" cy="175866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dirty="0">
                <a:solidFill>
                  <a:schemeClr val="tx1"/>
                </a:solidFill>
                <a:latin typeface="Garamond" panose="02020404030301010803" pitchFamily="18" charset="0"/>
              </a:rPr>
              <a:t>128</a:t>
            </a:r>
            <a:endParaRPr lang="en-US" sz="4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5053357" y="1523359"/>
            <a:ext cx="1410370" cy="84274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tx1"/>
                </a:solidFill>
                <a:latin typeface="Garamond" panose="02020404030301010803" pitchFamily="18" charset="0"/>
              </a:rPr>
              <a:t>8</a:t>
            </a: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4479216" y="2676598"/>
            <a:ext cx="2558653" cy="175866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dirty="0">
                <a:solidFill>
                  <a:schemeClr val="tx1"/>
                </a:solidFill>
                <a:latin typeface="Garamond" panose="02020404030301010803" pitchFamily="18" charset="0"/>
              </a:rPr>
              <a:t>256</a:t>
            </a:r>
            <a:endParaRPr lang="en-US" sz="4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5053357" y="1511241"/>
            <a:ext cx="1410370" cy="84274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tx1"/>
                </a:solidFill>
                <a:latin typeface="Garamond" panose="02020404030301010803" pitchFamily="18" charset="0"/>
              </a:rPr>
              <a:t>9</a:t>
            </a: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5054681" y="1517678"/>
            <a:ext cx="1410370" cy="84274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tx1"/>
                </a:solidFill>
                <a:latin typeface="Garamond" panose="02020404030301010803" pitchFamily="18" charset="0"/>
              </a:rPr>
              <a:t>10</a:t>
            </a: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4483149" y="2673564"/>
            <a:ext cx="2558653" cy="175866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dirty="0">
                <a:solidFill>
                  <a:schemeClr val="tx1"/>
                </a:solidFill>
                <a:latin typeface="Garamond" panose="02020404030301010803" pitchFamily="18" charset="0"/>
              </a:rPr>
              <a:t>512</a:t>
            </a:r>
            <a:endParaRPr lang="en-US" sz="4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5053357" y="1504658"/>
            <a:ext cx="1410370" cy="84274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tx1"/>
                </a:solidFill>
                <a:latin typeface="Garamond" panose="02020404030301010803" pitchFamily="18" charset="0"/>
              </a:rPr>
              <a:t>20</a:t>
            </a: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4474618" y="2680013"/>
            <a:ext cx="2558653" cy="175866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dirty="0">
                <a:solidFill>
                  <a:schemeClr val="tx1"/>
                </a:solidFill>
                <a:latin typeface="Garamond" panose="02020404030301010803" pitchFamily="18" charset="0"/>
              </a:rPr>
              <a:t>224.288</a:t>
            </a:r>
            <a:endParaRPr lang="en-US" sz="4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5053357" y="1516051"/>
            <a:ext cx="1410370" cy="84274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tx1"/>
                </a:solidFill>
                <a:latin typeface="Garamond" panose="02020404030301010803" pitchFamily="18" charset="0"/>
              </a:rPr>
              <a:t>30</a:t>
            </a: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4487661" y="2682732"/>
            <a:ext cx="2558653" cy="175866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dirty="0">
                <a:solidFill>
                  <a:schemeClr val="tx1"/>
                </a:solidFill>
                <a:latin typeface="Garamond" panose="02020404030301010803" pitchFamily="18" charset="0"/>
              </a:rPr>
              <a:t>123.870.912</a:t>
            </a:r>
            <a:endParaRPr lang="en-US" sz="36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5053357" y="1517677"/>
            <a:ext cx="1410370" cy="84274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dirty="0">
                <a:solidFill>
                  <a:schemeClr val="tx1"/>
                </a:solidFill>
                <a:latin typeface="Garamond" panose="02020404030301010803" pitchFamily="18" charset="0"/>
              </a:rPr>
              <a:t>40</a:t>
            </a:r>
            <a:endParaRPr lang="en-US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4499125" y="2676112"/>
            <a:ext cx="2558653" cy="175866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dirty="0">
                <a:solidFill>
                  <a:schemeClr val="tx1"/>
                </a:solidFill>
                <a:latin typeface="Garamond" panose="02020404030301010803" pitchFamily="18" charset="0"/>
              </a:rPr>
              <a:t>1.755.813.888</a:t>
            </a:r>
            <a:endParaRPr lang="en-US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6310" y="1652945"/>
            <a:ext cx="1327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Ciklus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684510" y="3276796"/>
            <a:ext cx="2430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Garamond" panose="02020404030301010803" pitchFamily="18" charset="0"/>
              </a:rPr>
              <a:t>Broj kopija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200" y="3382990"/>
            <a:ext cx="4682151" cy="3511614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7392" y="-1047000"/>
            <a:ext cx="4682151" cy="351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0.26133 0.076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38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26133 0.0298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148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26054 -0.0657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4" y="-328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-0.25976 -0.1071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95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25 -1.85185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25 1.48148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25 2.59259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81481E-6 L -0.25 4.81481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25 -1.85185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25 -7.40741E-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5 2.96296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25 2.59259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2" grpId="0" animBg="1"/>
      <p:bldP spid="143" grpId="0" animBg="1"/>
      <p:bldP spid="144" grpId="0" animBg="1"/>
      <p:bldP spid="145" grpId="0" animBg="1"/>
      <p:bldP spid="147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4" grpId="0"/>
      <p:bldP spid="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298A736-DA05-74C5-5AD9-9D1ED9B7BF43}"/>
              </a:ext>
            </a:extLst>
          </p:cNvPr>
          <p:cNvSpPr/>
          <p:nvPr/>
        </p:nvSpPr>
        <p:spPr>
          <a:xfrm>
            <a:off x="435836" y="362298"/>
            <a:ext cx="8167390" cy="109287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Lančana reakcija polimeraze sa reverznom transkripcijom – RT-PCR</a:t>
            </a:r>
            <a:endParaRPr lang="en-US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C16E71-2C2C-934E-9CA9-2420B8373D3B}"/>
              </a:ext>
            </a:extLst>
          </p:cNvPr>
          <p:cNvSpPr txBox="1"/>
          <p:nvPr/>
        </p:nvSpPr>
        <p:spPr>
          <a:xfrm>
            <a:off x="285134" y="1784836"/>
            <a:ext cx="119068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r-Latn-RS" sz="2000" b="0" i="0" u="none" strike="noStrike" baseline="0" dirty="0">
                <a:latin typeface="Garamond" panose="02020404030301010803" pitchFamily="18" charset="0"/>
              </a:rPr>
              <a:t>Detekcija RNK virusa</a:t>
            </a:r>
          </a:p>
          <a:p>
            <a:pPr algn="l"/>
            <a:r>
              <a:rPr lang="sr-Latn-RS" sz="2000" dirty="0">
                <a:latin typeface="Garamond" panose="02020404030301010803" pitchFamily="18" charset="0"/>
              </a:rPr>
              <a:t>T</a:t>
            </a:r>
            <a:r>
              <a:rPr lang="en-US" sz="2000" b="0" i="0" u="none" strike="noStrike" baseline="0" dirty="0" err="1">
                <a:latin typeface="Garamond" panose="02020404030301010803" pitchFamily="18" charset="0"/>
              </a:rPr>
              <a:t>ranskripcij</a:t>
            </a:r>
            <a:r>
              <a:rPr lang="sr-Latn-RS" sz="2000" b="0" i="0" u="none" strike="noStrike" baseline="0" dirty="0">
                <a:latin typeface="Garamond" panose="02020404030301010803" pitchFamily="18" charset="0"/>
              </a:rPr>
              <a:t>a </a:t>
            </a:r>
            <a:r>
              <a:rPr lang="en-US" sz="2000" b="0" i="0" u="none" strike="noStrike" baseline="0" dirty="0">
                <a:latin typeface="Garamond" panose="02020404030301010803" pitchFamily="18" charset="0"/>
              </a:rPr>
              <a:t>RNK u DNK</a:t>
            </a:r>
            <a:endParaRPr lang="sr-Latn-RS" sz="2000" b="0" i="0" u="none" strike="noStrike" baseline="0" dirty="0">
              <a:latin typeface="Garamond" panose="02020404030301010803" pitchFamily="18" charset="0"/>
            </a:endParaRPr>
          </a:p>
          <a:p>
            <a:pPr algn="l"/>
            <a:r>
              <a:rPr lang="it-IT" sz="2000" b="0" i="0" u="none" strike="noStrike" baseline="0" dirty="0">
                <a:latin typeface="Garamond" panose="02020404030301010803" pitchFamily="18" charset="0"/>
              </a:rPr>
              <a:t>RNK-zavisn</a:t>
            </a:r>
            <a:r>
              <a:rPr lang="sr-Latn-RS" sz="2000" b="0" i="0" u="none" strike="noStrike" baseline="0" dirty="0">
                <a:latin typeface="Garamond" panose="02020404030301010803" pitchFamily="18" charset="0"/>
              </a:rPr>
              <a:t>a</a:t>
            </a:r>
            <a:r>
              <a:rPr lang="it-IT" sz="2000" b="0" i="0" u="none" strike="noStrike" baseline="0" dirty="0">
                <a:latin typeface="Garamond" panose="02020404030301010803" pitchFamily="18" charset="0"/>
              </a:rPr>
              <a:t> DNK polimeraze (reverzn</a:t>
            </a:r>
            <a:r>
              <a:rPr lang="sr-Latn-RS" sz="2000" b="0" i="0" u="none" strike="noStrike" baseline="0" dirty="0">
                <a:latin typeface="Garamond" panose="02020404030301010803" pitchFamily="18" charset="0"/>
              </a:rPr>
              <a:t>a</a:t>
            </a:r>
            <a:r>
              <a:rPr lang="it-IT" sz="2000" b="0" i="0" u="none" strike="noStrike" baseline="0" dirty="0">
                <a:latin typeface="Garamond" panose="02020404030301010803" pitchFamily="18" charset="0"/>
              </a:rPr>
              <a:t> transkriptaz</a:t>
            </a:r>
            <a:r>
              <a:rPr lang="sr-Latn-RS" sz="2000" b="0" i="0" u="none" strike="noStrike" baseline="0" dirty="0">
                <a:latin typeface="Garamond" panose="02020404030301010803" pitchFamily="18" charset="0"/>
              </a:rPr>
              <a:t>a</a:t>
            </a:r>
            <a:r>
              <a:rPr lang="it-IT" sz="2000" b="0" i="0" u="none" strike="noStrike" baseline="0" dirty="0">
                <a:latin typeface="Garamond" panose="02020404030301010803" pitchFamily="18" charset="0"/>
              </a:rPr>
              <a:t>)</a:t>
            </a:r>
            <a:r>
              <a:rPr lang="sr-Latn-RS" sz="2000" dirty="0">
                <a:latin typeface="Garamond" panose="02020404030301010803" pitchFamily="18" charset="0"/>
              </a:rPr>
              <a:t> - </a:t>
            </a:r>
            <a:r>
              <a:rPr lang="en-US" sz="2000" b="0" i="0" u="none" strike="noStrike" baseline="0" dirty="0" err="1">
                <a:latin typeface="Garamond" panose="02020404030301010803" pitchFamily="18" charset="0"/>
              </a:rPr>
              <a:t>prevodi</a:t>
            </a:r>
            <a:r>
              <a:rPr lang="en-US" sz="20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000" b="0" i="0" u="none" strike="noStrike" baseline="0" dirty="0" err="1">
                <a:latin typeface="Garamond" panose="02020404030301010803" pitchFamily="18" charset="0"/>
              </a:rPr>
              <a:t>molekul</a:t>
            </a:r>
            <a:r>
              <a:rPr lang="en-US" sz="2000" b="0" i="0" u="none" strike="noStrike" baseline="0" dirty="0">
                <a:latin typeface="Garamond" panose="02020404030301010803" pitchFamily="18" charset="0"/>
              </a:rPr>
              <a:t> RNK u </a:t>
            </a:r>
            <a:r>
              <a:rPr lang="en-US" sz="2000" b="0" i="0" u="none" strike="noStrike" baseline="0" dirty="0" err="1">
                <a:latin typeface="Garamond" panose="02020404030301010803" pitchFamily="18" charset="0"/>
              </a:rPr>
              <a:t>komplementarnu</a:t>
            </a:r>
            <a:r>
              <a:rPr lang="en-US" sz="2000" b="0" i="0" u="none" strike="noStrike" baseline="0" dirty="0">
                <a:latin typeface="Garamond" panose="02020404030301010803" pitchFamily="18" charset="0"/>
              </a:rPr>
              <a:t> DNK (</a:t>
            </a:r>
            <a:r>
              <a:rPr lang="en-US" sz="2000" b="0" i="0" u="none" strike="noStrike" baseline="0" dirty="0" err="1">
                <a:latin typeface="Garamond" panose="02020404030301010803" pitchFamily="18" charset="0"/>
              </a:rPr>
              <a:t>cDNK</a:t>
            </a:r>
            <a:r>
              <a:rPr lang="en-US" sz="2000" b="0" i="0" u="none" strike="noStrike" baseline="0" dirty="0">
                <a:latin typeface="Garamond" panose="02020404030301010803" pitchFamily="18" charset="0"/>
              </a:rPr>
              <a:t>)</a:t>
            </a: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9E4634FB-2765-0175-F999-F4450629B9EB}"/>
              </a:ext>
            </a:extLst>
          </p:cNvPr>
          <p:cNvSpPr/>
          <p:nvPr/>
        </p:nvSpPr>
        <p:spPr>
          <a:xfrm>
            <a:off x="285134" y="3290788"/>
            <a:ext cx="4178711" cy="76671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Multiplex PCR</a:t>
            </a:r>
            <a:endParaRPr lang="en-US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A0B023-8DF5-6DE4-9903-20B7C530A74B}"/>
              </a:ext>
            </a:extLst>
          </p:cNvPr>
          <p:cNvSpPr txBox="1"/>
          <p:nvPr/>
        </p:nvSpPr>
        <p:spPr>
          <a:xfrm>
            <a:off x="285134" y="4547791"/>
            <a:ext cx="110022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r-Latn-RS" sz="2000" dirty="0">
                <a:latin typeface="Garamond" panose="02020404030301010803" pitchFamily="18" charset="0"/>
              </a:rPr>
              <a:t>U </a:t>
            </a:r>
            <a:r>
              <a:rPr lang="en-US" sz="2000" dirty="0" err="1">
                <a:latin typeface="Garamond" panose="02020404030301010803" pitchFamily="18" charset="0"/>
              </a:rPr>
              <a:t>jednoj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reakciji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sr-Latn-RS" sz="2000" dirty="0">
                <a:latin typeface="Garamond" panose="02020404030301010803" pitchFamily="18" charset="0"/>
              </a:rPr>
              <a:t>se </a:t>
            </a:r>
            <a:r>
              <a:rPr lang="en-US" sz="2000" dirty="0" err="1">
                <a:latin typeface="Garamond" panose="02020404030301010803" pitchFamily="18" charset="0"/>
              </a:rPr>
              <a:t>istovremeno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umnožava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više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različitih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sr-Latn-RS" sz="2000" dirty="0">
                <a:latin typeface="Garamond" panose="02020404030301010803" pitchFamily="18" charset="0"/>
              </a:rPr>
              <a:t>delova </a:t>
            </a:r>
            <a:r>
              <a:rPr lang="en-US" sz="2000" dirty="0">
                <a:latin typeface="Garamond" panose="02020404030301010803" pitchFamily="18" charset="0"/>
              </a:rPr>
              <a:t>DNK (</a:t>
            </a:r>
            <a:r>
              <a:rPr lang="en-US" sz="2000" dirty="0" err="1">
                <a:latin typeface="Garamond" panose="02020404030301010803" pitchFamily="18" charset="0"/>
              </a:rPr>
              <a:t>ili</a:t>
            </a:r>
            <a:r>
              <a:rPr lang="en-US" sz="2000" dirty="0">
                <a:latin typeface="Garamond" panose="02020404030301010803" pitchFamily="18" charset="0"/>
              </a:rPr>
              <a:t> RNK)</a:t>
            </a:r>
          </a:p>
          <a:p>
            <a:pPr>
              <a:buNone/>
            </a:pPr>
            <a:r>
              <a:rPr lang="en-US" sz="2000" dirty="0" err="1">
                <a:latin typeface="Garamond" panose="02020404030301010803" pitchFamily="18" charset="0"/>
              </a:rPr>
              <a:t>Običan</a:t>
            </a:r>
            <a:r>
              <a:rPr lang="en-US" sz="2000" dirty="0">
                <a:latin typeface="Garamond" panose="02020404030301010803" pitchFamily="18" charset="0"/>
              </a:rPr>
              <a:t> PCR = </a:t>
            </a:r>
            <a:r>
              <a:rPr lang="en-US" sz="2000" dirty="0" err="1">
                <a:latin typeface="Garamond" panose="02020404030301010803" pitchFamily="18" charset="0"/>
              </a:rPr>
              <a:t>tražimo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jedan</a:t>
            </a:r>
            <a:r>
              <a:rPr lang="en-US" sz="2000" dirty="0">
                <a:latin typeface="Garamond" panose="02020404030301010803" pitchFamily="18" charset="0"/>
              </a:rPr>
              <a:t> gen </a:t>
            </a:r>
            <a:r>
              <a:rPr lang="en-US" sz="2000" dirty="0" err="1">
                <a:latin typeface="Garamond" panose="02020404030301010803" pitchFamily="18" charset="0"/>
              </a:rPr>
              <a:t>sa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jednim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parom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prajmera</a:t>
            </a:r>
            <a:br>
              <a:rPr lang="en-US" sz="2000" dirty="0">
                <a:latin typeface="Garamond" panose="02020404030301010803" pitchFamily="18" charset="0"/>
              </a:rPr>
            </a:br>
            <a:r>
              <a:rPr lang="en-US" sz="2000" dirty="0">
                <a:latin typeface="Garamond" panose="02020404030301010803" pitchFamily="18" charset="0"/>
              </a:rPr>
              <a:t>Multiplex PCR = </a:t>
            </a:r>
            <a:r>
              <a:rPr lang="en-US" sz="2000" dirty="0" err="1">
                <a:latin typeface="Garamond" panose="02020404030301010803" pitchFamily="18" charset="0"/>
              </a:rPr>
              <a:t>tražimo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više</a:t>
            </a:r>
            <a:r>
              <a:rPr lang="en-US" sz="2000" dirty="0">
                <a:latin typeface="Garamond" panose="02020404030301010803" pitchFamily="18" charset="0"/>
              </a:rPr>
              <a:t> gena </a:t>
            </a:r>
            <a:r>
              <a:rPr lang="en-US" sz="2000" dirty="0" err="1">
                <a:latin typeface="Garamond" panose="02020404030301010803" pitchFamily="18" charset="0"/>
              </a:rPr>
              <a:t>odjednom</a:t>
            </a:r>
            <a:r>
              <a:rPr lang="en-US" sz="2000" dirty="0">
                <a:latin typeface="Garamond" panose="02020404030301010803" pitchFamily="18" charset="0"/>
              </a:rPr>
              <a:t>, </a:t>
            </a:r>
            <a:r>
              <a:rPr lang="en-US" sz="2000" dirty="0" err="1">
                <a:latin typeface="Garamond" panose="02020404030301010803" pitchFamily="18" charset="0"/>
              </a:rPr>
              <a:t>koristeći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više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parova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prajmera</a:t>
            </a:r>
            <a:r>
              <a:rPr lang="en-US" sz="2000" dirty="0">
                <a:latin typeface="Garamond" panose="02020404030301010803" pitchFamily="18" charset="0"/>
              </a:rPr>
              <a:t> u </a:t>
            </a:r>
            <a:r>
              <a:rPr lang="en-US" sz="2000" dirty="0" err="1">
                <a:latin typeface="Garamond" panose="02020404030301010803" pitchFamily="18" charset="0"/>
              </a:rPr>
              <a:t>istoj</a:t>
            </a:r>
            <a:r>
              <a:rPr lang="en-US" sz="2000" dirty="0">
                <a:latin typeface="Garamond" panose="02020404030301010803" pitchFamily="18" charset="0"/>
              </a:rPr>
              <a:t> </a:t>
            </a:r>
            <a:r>
              <a:rPr lang="en-US" sz="2000" dirty="0" err="1">
                <a:latin typeface="Garamond" panose="02020404030301010803" pitchFamily="18" charset="0"/>
              </a:rPr>
              <a:t>epruveti</a:t>
            </a:r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59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87582" y="188007"/>
            <a:ext cx="4825045" cy="81411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Očitavanje rezultata</a:t>
            </a:r>
            <a:endParaRPr lang="en-US" sz="2800" b="1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elektroforeza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092" y="1171436"/>
            <a:ext cx="8296024" cy="54015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785503" y="5802594"/>
            <a:ext cx="811850" cy="444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38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ktroforeza primer-01">
            <a:extLst>
              <a:ext uri="{FF2B5EF4-FFF2-40B4-BE49-F238E27FC236}">
                <a16:creationId xmlns:a16="http://schemas.microsoft.com/office/drawing/2014/main" id="{ECB5AD27-DD0E-F53E-674E-4E028786F9F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45" y="1748305"/>
            <a:ext cx="7492738" cy="310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B16FA2-F979-BB5E-DCC4-FE81893E8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64" y="422787"/>
            <a:ext cx="3999827" cy="58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15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B3E94EC-D24C-F722-40CF-A0E2BFB9514E}"/>
              </a:ext>
            </a:extLst>
          </p:cNvPr>
          <p:cNvSpPr/>
          <p:nvPr/>
        </p:nvSpPr>
        <p:spPr>
          <a:xfrm>
            <a:off x="435836" y="362298"/>
            <a:ext cx="5286538" cy="76671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Real-time PCR (qPCR)</a:t>
            </a:r>
            <a:endParaRPr lang="en-US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19498-8561-D04E-8C54-6B3141262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599" y="1370742"/>
            <a:ext cx="7383259" cy="498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55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F483F27-4E69-CAFB-593D-043954F59DE7}"/>
              </a:ext>
            </a:extLst>
          </p:cNvPr>
          <p:cNvSpPr/>
          <p:nvPr/>
        </p:nvSpPr>
        <p:spPr>
          <a:xfrm>
            <a:off x="435836" y="362298"/>
            <a:ext cx="5286538" cy="76671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Real-time PCR (qPCR)</a:t>
            </a:r>
            <a:endParaRPr lang="en-US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FF1DE-8CC6-78BC-49DD-3F25A7196811}"/>
              </a:ext>
            </a:extLst>
          </p:cNvPr>
          <p:cNvSpPr txBox="1"/>
          <p:nvPr/>
        </p:nvSpPr>
        <p:spPr>
          <a:xfrm>
            <a:off x="358877" y="1406014"/>
            <a:ext cx="110416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Garamond" panose="02020404030301010803" pitchFamily="18" charset="0"/>
              </a:rPr>
              <a:t>Određivanje</a:t>
            </a:r>
            <a:r>
              <a:rPr lang="en-US" sz="2400" dirty="0">
                <a:latin typeface="Garamond" panose="02020404030301010803" pitchFamily="18" charset="0"/>
              </a:rPr>
              <a:t> momenta u </a:t>
            </a:r>
            <a:r>
              <a:rPr lang="en-US" sz="2400" dirty="0" err="1">
                <a:latin typeface="Garamond" panose="02020404030301010803" pitchFamily="18" charset="0"/>
              </a:rPr>
              <a:t>kome</a:t>
            </a:r>
            <a:r>
              <a:rPr lang="en-US" sz="2400" dirty="0">
                <a:latin typeface="Garamond" panose="02020404030301010803" pitchFamily="18" charset="0"/>
              </a:rPr>
              <a:t> se </a:t>
            </a:r>
            <a:r>
              <a:rPr lang="en-US" sz="2400" dirty="0" err="1">
                <a:latin typeface="Garamond" panose="02020404030301010803" pitchFamily="18" charset="0"/>
              </a:rPr>
              <a:t>umnožavanje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željene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sekvence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detektuje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prvi</a:t>
            </a:r>
            <a:r>
              <a:rPr lang="en-US" sz="2400" dirty="0">
                <a:latin typeface="Garamond" panose="02020404030301010803" pitchFamily="18" charset="0"/>
              </a:rPr>
              <a:t> put (</a:t>
            </a:r>
            <a:r>
              <a:rPr lang="en-US" sz="2400" dirty="0" err="1">
                <a:latin typeface="Garamond" panose="02020404030301010803" pitchFamily="18" charset="0"/>
              </a:rPr>
              <a:t>ukoliko</a:t>
            </a:r>
            <a:r>
              <a:rPr lang="en-US" sz="2400" dirty="0">
                <a:latin typeface="Garamond" panose="02020404030301010803" pitchFamily="18" charset="0"/>
              </a:rPr>
              <a:t> je </a:t>
            </a:r>
            <a:r>
              <a:rPr lang="en-US" sz="2400" dirty="0" err="1">
                <a:latin typeface="Garamond" panose="02020404030301010803" pitchFamily="18" charset="0"/>
              </a:rPr>
              <a:t>količina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ciljne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sekvence</a:t>
            </a:r>
            <a:r>
              <a:rPr lang="en-US" sz="2400" dirty="0">
                <a:latin typeface="Garamond" panose="02020404030301010803" pitchFamily="18" charset="0"/>
              </a:rPr>
              <a:t> u </a:t>
            </a:r>
            <a:r>
              <a:rPr lang="en-US" sz="2400" dirty="0" err="1">
                <a:latin typeface="Garamond" panose="02020404030301010803" pitchFamily="18" charset="0"/>
              </a:rPr>
              <a:t>uzorku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veća</a:t>
            </a:r>
            <a:r>
              <a:rPr lang="en-US" sz="2400" dirty="0">
                <a:latin typeface="Garamond" panose="02020404030301010803" pitchFamily="18" charset="0"/>
              </a:rPr>
              <a:t>, pre </a:t>
            </a:r>
            <a:r>
              <a:rPr lang="en-US" sz="2400" dirty="0" err="1">
                <a:latin typeface="Garamond" panose="02020404030301010803" pitchFamily="18" charset="0"/>
              </a:rPr>
              <a:t>će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doći</a:t>
            </a:r>
            <a:r>
              <a:rPr lang="en-US" sz="2400" dirty="0">
                <a:latin typeface="Garamond" panose="02020404030301010803" pitchFamily="18" charset="0"/>
              </a:rPr>
              <a:t> do </a:t>
            </a:r>
            <a:r>
              <a:rPr lang="en-US" sz="2400" dirty="0" err="1">
                <a:latin typeface="Garamond" panose="02020404030301010803" pitchFamily="18" charset="0"/>
              </a:rPr>
              <a:t>njenog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vidljivog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umnožavanja</a:t>
            </a:r>
            <a:r>
              <a:rPr lang="en-US" sz="2400" dirty="0">
                <a:latin typeface="Garamond" panose="02020404030301010803" pitchFamily="18" charset="0"/>
              </a:rPr>
              <a:t>)</a:t>
            </a:r>
          </a:p>
          <a:p>
            <a:endParaRPr lang="en-US" sz="2400" dirty="0">
              <a:latin typeface="Garamond" panose="02020404030301010803" pitchFamily="18" charset="0"/>
            </a:endParaRPr>
          </a:p>
          <a:p>
            <a:endParaRPr lang="en-US" sz="2400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Obeleživači</a:t>
            </a:r>
            <a:r>
              <a:rPr lang="en-US" sz="2400" dirty="0">
                <a:latin typeface="Garamond" panose="02020404030301010803" pitchFamily="18" charset="0"/>
              </a:rPr>
              <a:t> koji </a:t>
            </a:r>
            <a:r>
              <a:rPr lang="en-US" sz="2400" dirty="0" err="1">
                <a:latin typeface="Garamond" panose="02020404030301010803" pitchFamily="18" charset="0"/>
              </a:rPr>
              <a:t>fluoresciraju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samo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kada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su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vezani</a:t>
            </a:r>
            <a:r>
              <a:rPr lang="en-US" sz="2400" dirty="0">
                <a:latin typeface="Garamond" panose="02020404030301010803" pitchFamily="18" charset="0"/>
              </a:rPr>
              <a:t> za PCR </a:t>
            </a:r>
            <a:r>
              <a:rPr lang="en-US" sz="2400" dirty="0" err="1">
                <a:latin typeface="Garamond" panose="02020404030301010803" pitchFamily="18" charset="0"/>
              </a:rPr>
              <a:t>produkt</a:t>
            </a:r>
            <a:r>
              <a:rPr lang="en-US" sz="2400" dirty="0">
                <a:latin typeface="Garamond" panose="02020404030301010803" pitchFamily="18" charset="0"/>
              </a:rPr>
              <a:t> (</a:t>
            </a:r>
            <a:r>
              <a:rPr lang="en-US" sz="2400" dirty="0" err="1">
                <a:latin typeface="Garamond" panose="02020404030301010803" pitchFamily="18" charset="0"/>
              </a:rPr>
              <a:t>količina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i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prisustvo</a:t>
            </a:r>
            <a:r>
              <a:rPr lang="en-US" sz="2400" dirty="0">
                <a:latin typeface="Garamond" panose="02020404030301010803" pitchFamily="18" charset="0"/>
              </a:rPr>
              <a:t> se prate </a:t>
            </a:r>
            <a:r>
              <a:rPr lang="en-US" sz="2400" dirty="0" err="1">
                <a:latin typeface="Garamond" panose="02020404030301010803" pitchFamily="18" charset="0"/>
              </a:rPr>
              <a:t>simultano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sa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umnožavanjem</a:t>
            </a:r>
            <a:r>
              <a:rPr lang="en-US" sz="2400" dirty="0">
                <a:latin typeface="Garamond" panose="02020404030301010803" pitchFamily="18" charset="0"/>
              </a:rPr>
              <a:t> DNK </a:t>
            </a:r>
            <a:r>
              <a:rPr lang="en-US" sz="2400" dirty="0" err="1">
                <a:latin typeface="Garamond" panose="02020404030301010803" pitchFamily="18" charset="0"/>
              </a:rPr>
              <a:t>na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osnovu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detekcije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fluorescencije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koju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emituju</a:t>
            </a:r>
            <a:r>
              <a:rPr lang="en-US" sz="2400" dirty="0">
                <a:latin typeface="Garamond" panose="02020404030301010803" pitchFamily="18" charset="0"/>
              </a:rPr>
              <a:t>)</a:t>
            </a:r>
          </a:p>
          <a:p>
            <a:r>
              <a:rPr lang="en-US" sz="2400" dirty="0" err="1">
                <a:latin typeface="Garamond" panose="02020404030301010803" pitchFamily="18" charset="0"/>
              </a:rPr>
              <a:t>Obeleživači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su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fluorescentne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boje</a:t>
            </a:r>
            <a:r>
              <a:rPr lang="en-US" sz="2400" dirty="0">
                <a:latin typeface="Garamond" panose="02020404030301010803" pitchFamily="18" charset="0"/>
              </a:rPr>
              <a:t> (</a:t>
            </a:r>
            <a:r>
              <a:rPr lang="en-US" sz="2400" b="1" dirty="0">
                <a:solidFill>
                  <a:srgbClr val="92D050"/>
                </a:solidFill>
                <a:latin typeface="Garamond" panose="02020404030301010803" pitchFamily="18" charset="0"/>
              </a:rPr>
              <a:t>SYBR Green </a:t>
            </a:r>
            <a:r>
              <a:rPr lang="en-US" sz="2400" dirty="0" err="1">
                <a:latin typeface="Garamond" panose="02020404030301010803" pitchFamily="18" charset="0"/>
              </a:rPr>
              <a:t>ili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obeležena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proba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kao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što</a:t>
            </a:r>
            <a:r>
              <a:rPr lang="en-US" sz="2400" dirty="0">
                <a:latin typeface="Garamond" panose="02020404030301010803" pitchFamily="18" charset="0"/>
              </a:rPr>
              <a:t> je </a:t>
            </a:r>
            <a:r>
              <a:rPr lang="en-US" sz="2400" b="1" dirty="0">
                <a:solidFill>
                  <a:srgbClr val="00B0F0"/>
                </a:solidFill>
                <a:latin typeface="Garamond" panose="02020404030301010803" pitchFamily="18" charset="0"/>
              </a:rPr>
              <a:t>TaqMan </a:t>
            </a:r>
            <a:r>
              <a:rPr lang="pl-PL" sz="2400" b="1" dirty="0">
                <a:solidFill>
                  <a:srgbClr val="00B0F0"/>
                </a:solidFill>
                <a:latin typeface="Garamond" panose="02020404030301010803" pitchFamily="18" charset="0"/>
              </a:rPr>
              <a:t>proba</a:t>
            </a:r>
            <a:r>
              <a:rPr lang="en-US" sz="2400" dirty="0">
                <a:latin typeface="Garamond" panose="02020404030301010803" pitchFamily="18" charset="0"/>
              </a:rPr>
              <a:t>)</a:t>
            </a:r>
          </a:p>
          <a:p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617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7878CC-7E7D-97B3-7BB0-78058DD708C6}"/>
              </a:ext>
            </a:extLst>
          </p:cNvPr>
          <p:cNvSpPr txBox="1"/>
          <p:nvPr/>
        </p:nvSpPr>
        <p:spPr>
          <a:xfrm>
            <a:off x="884903" y="493759"/>
            <a:ext cx="91931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Garamond" panose="02020404030301010803" pitchFamily="18" charset="0"/>
              </a:rPr>
              <a:t>Parametar</a:t>
            </a:r>
            <a:r>
              <a:rPr lang="en-US" sz="3200" b="1" dirty="0">
                <a:latin typeface="Garamond" panose="02020404030301010803" pitchFamily="18" charset="0"/>
              </a:rPr>
              <a:t> Ct (</a:t>
            </a:r>
            <a:r>
              <a:rPr lang="en-US" sz="3200" b="1" i="1" dirty="0">
                <a:latin typeface="Garamond" panose="02020404030301010803" pitchFamily="18" charset="0"/>
              </a:rPr>
              <a:t>cycle threshold</a:t>
            </a:r>
            <a:r>
              <a:rPr lang="en-US" sz="3200" b="1" dirty="0">
                <a:latin typeface="Garamond" panose="02020404030301010803" pitchFamily="18" charset="0"/>
              </a:rPr>
              <a:t>, </a:t>
            </a:r>
            <a:r>
              <a:rPr lang="en-US" sz="3200" b="1" dirty="0" err="1">
                <a:latin typeface="Garamond" panose="02020404030301010803" pitchFamily="18" charset="0"/>
              </a:rPr>
              <a:t>engl.</a:t>
            </a:r>
            <a:r>
              <a:rPr lang="en-US" sz="3200" b="1" dirty="0">
                <a:latin typeface="Garamond" panose="02020404030301010803" pitchFamily="18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4A77E-BC28-262B-6B4A-9A4FF3835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9" y="1611995"/>
            <a:ext cx="8921530" cy="47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13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75350C-4689-9ECD-C7D5-F7F5E0A53181}"/>
              </a:ext>
            </a:extLst>
          </p:cNvPr>
          <p:cNvSpPr/>
          <p:nvPr/>
        </p:nvSpPr>
        <p:spPr>
          <a:xfrm>
            <a:off x="435835" y="362298"/>
            <a:ext cx="9425919" cy="76671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Tipizacija i karakterizacija sojeva mikroorganizama</a:t>
            </a:r>
            <a:endParaRPr lang="en-US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A13E0-2263-6C34-E3EC-1BA5806526B0}"/>
              </a:ext>
            </a:extLst>
          </p:cNvPr>
          <p:cNvSpPr txBox="1"/>
          <p:nvPr/>
        </p:nvSpPr>
        <p:spPr>
          <a:xfrm>
            <a:off x="5863888" y="3136794"/>
            <a:ext cx="2800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 dirty="0">
                <a:latin typeface="Garamond" panose="02020404030301010803" pitchFamily="18" charset="0"/>
              </a:rPr>
              <a:t>SEKVENCIRANJE – Očitavanje tačnog redosleda nukleotida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8EFB4B-4877-90EE-0589-D4972AA1D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2" y="1457007"/>
            <a:ext cx="3859162" cy="578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9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957827-CBFA-5028-7F40-F3B6D68DEC52}"/>
              </a:ext>
            </a:extLst>
          </p:cNvPr>
          <p:cNvSpPr/>
          <p:nvPr/>
        </p:nvSpPr>
        <p:spPr>
          <a:xfrm>
            <a:off x="435836" y="362298"/>
            <a:ext cx="2838306" cy="76671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UZORCI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2E76B-1D4B-830C-9ED4-26E574766006}"/>
              </a:ext>
            </a:extLst>
          </p:cNvPr>
          <p:cNvSpPr txBox="1"/>
          <p:nvPr/>
        </p:nvSpPr>
        <p:spPr>
          <a:xfrm>
            <a:off x="648929" y="1494503"/>
            <a:ext cx="61156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Garamond" panose="02020404030301010803" pitchFamily="18" charset="0"/>
              </a:rPr>
              <a:t>krv</a:t>
            </a:r>
            <a:r>
              <a:rPr lang="en-US" sz="2800" dirty="0">
                <a:latin typeface="Garamond" panose="02020404030301010803" pitchFamily="18" charset="0"/>
              </a:rPr>
              <a:t>, serum, </a:t>
            </a:r>
            <a:r>
              <a:rPr lang="en-US" sz="2800" dirty="0" err="1">
                <a:latin typeface="Garamond" panose="02020404030301010803" pitchFamily="18" charset="0"/>
              </a:rPr>
              <a:t>plazma</a:t>
            </a:r>
            <a:endParaRPr lang="en-US" sz="2800" dirty="0">
              <a:latin typeface="Garamond" panose="02020404030301010803" pitchFamily="18" charset="0"/>
            </a:endParaRPr>
          </a:p>
          <a:p>
            <a:r>
              <a:rPr lang="en-US" sz="2800" dirty="0">
                <a:latin typeface="Garamond" panose="02020404030301010803" pitchFamily="18" charset="0"/>
              </a:rPr>
              <a:t>bris </a:t>
            </a:r>
            <a:r>
              <a:rPr lang="en-US" sz="2800" dirty="0" err="1">
                <a:latin typeface="Garamond" panose="02020404030301010803" pitchFamily="18" charset="0"/>
              </a:rPr>
              <a:t>nosa</a:t>
            </a:r>
            <a:r>
              <a:rPr lang="en-US" sz="2800" dirty="0">
                <a:latin typeface="Garamond" panose="02020404030301010803" pitchFamily="18" charset="0"/>
              </a:rPr>
              <a:t>, </a:t>
            </a:r>
            <a:r>
              <a:rPr lang="en-US" sz="2800" dirty="0" err="1">
                <a:latin typeface="Garamond" panose="02020404030301010803" pitchFamily="18" charset="0"/>
              </a:rPr>
              <a:t>grla</a:t>
            </a:r>
            <a:r>
              <a:rPr lang="en-US" sz="2800" dirty="0">
                <a:latin typeface="Garamond" panose="02020404030301010803" pitchFamily="18" charset="0"/>
              </a:rPr>
              <a:t>, </a:t>
            </a:r>
            <a:r>
              <a:rPr lang="en-US" sz="2800" dirty="0" err="1">
                <a:latin typeface="Garamond" panose="02020404030301010803" pitchFamily="18" charset="0"/>
              </a:rPr>
              <a:t>usta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ili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kože</a:t>
            </a:r>
            <a:endParaRPr lang="en-US" sz="2800" dirty="0">
              <a:latin typeface="Garamond" panose="02020404030301010803" pitchFamily="18" charset="0"/>
            </a:endParaRPr>
          </a:p>
          <a:p>
            <a:r>
              <a:rPr lang="en-US" sz="2800" dirty="0" err="1">
                <a:latin typeface="Garamond" panose="02020404030301010803" pitchFamily="18" charset="0"/>
              </a:rPr>
              <a:t>tkivo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i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organi</a:t>
            </a:r>
            <a:endParaRPr lang="en-US" sz="2800" dirty="0">
              <a:latin typeface="Garamond" panose="02020404030301010803" pitchFamily="18" charset="0"/>
            </a:endParaRPr>
          </a:p>
          <a:p>
            <a:r>
              <a:rPr lang="en-US" sz="2800" dirty="0" err="1">
                <a:latin typeface="Garamond" panose="02020404030301010803" pitchFamily="18" charset="0"/>
              </a:rPr>
              <a:t>urin</a:t>
            </a:r>
            <a:r>
              <a:rPr lang="en-US" sz="2800" dirty="0">
                <a:latin typeface="Garamond" panose="02020404030301010803" pitchFamily="18" charset="0"/>
              </a:rPr>
              <a:t>, feces, </a:t>
            </a:r>
            <a:r>
              <a:rPr lang="en-US" sz="2800" dirty="0" err="1">
                <a:latin typeface="Garamond" panose="02020404030301010803" pitchFamily="18" charset="0"/>
              </a:rPr>
              <a:t>sperma</a:t>
            </a:r>
            <a:r>
              <a:rPr lang="en-US" sz="2800" dirty="0">
                <a:latin typeface="Garamond" panose="02020404030301010803" pitchFamily="18" charset="0"/>
              </a:rPr>
              <a:t>, </a:t>
            </a:r>
            <a:r>
              <a:rPr lang="en-US" sz="2800" dirty="0" err="1">
                <a:latin typeface="Garamond" panose="02020404030301010803" pitchFamily="18" charset="0"/>
              </a:rPr>
              <a:t>vaginalni</a:t>
            </a:r>
            <a:r>
              <a:rPr lang="en-US" sz="2800" dirty="0">
                <a:latin typeface="Garamond" panose="02020404030301010803" pitchFamily="18" charset="0"/>
              </a:rPr>
              <a:t> bris</a:t>
            </a:r>
          </a:p>
          <a:p>
            <a:r>
              <a:rPr lang="en-US" sz="2800" dirty="0" err="1">
                <a:latin typeface="Garamond" panose="02020404030301010803" pitchFamily="18" charset="0"/>
              </a:rPr>
              <a:t>bakterijska</a:t>
            </a:r>
            <a:r>
              <a:rPr lang="en-US" sz="2800" dirty="0">
                <a:latin typeface="Garamond" panose="02020404030301010803" pitchFamily="18" charset="0"/>
              </a:rPr>
              <a:t>, </a:t>
            </a:r>
            <a:r>
              <a:rPr lang="en-US" sz="2800" dirty="0" err="1">
                <a:latin typeface="Garamond" panose="02020404030301010803" pitchFamily="18" charset="0"/>
              </a:rPr>
              <a:t>virusna</a:t>
            </a:r>
            <a:r>
              <a:rPr lang="en-US" sz="2800" dirty="0">
                <a:latin typeface="Garamond" panose="02020404030301010803" pitchFamily="18" charset="0"/>
              </a:rPr>
              <a:t>, </a:t>
            </a:r>
            <a:r>
              <a:rPr lang="en-US" sz="2800" dirty="0" err="1">
                <a:latin typeface="Garamond" panose="02020404030301010803" pitchFamily="18" charset="0"/>
              </a:rPr>
              <a:t>gljivična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kultura</a:t>
            </a:r>
            <a:r>
              <a:rPr lang="en-US" sz="2800" dirty="0">
                <a:latin typeface="Garamond" panose="02020404030301010803" pitchFamily="18" charset="0"/>
              </a:rPr>
              <a:t>, </a:t>
            </a:r>
            <a:r>
              <a:rPr lang="en-US" sz="2800" dirty="0" err="1">
                <a:latin typeface="Garamond" panose="02020404030301010803" pitchFamily="18" charset="0"/>
              </a:rPr>
              <a:t>parazit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</a:p>
          <a:p>
            <a:r>
              <a:rPr lang="en-US" sz="2800" dirty="0">
                <a:latin typeface="Garamond" panose="02020404030301010803" pitchFamily="18" charset="0"/>
              </a:rPr>
              <a:t>list, </a:t>
            </a:r>
            <a:r>
              <a:rPr lang="en-US" sz="2800" dirty="0" err="1">
                <a:latin typeface="Garamond" panose="02020404030301010803" pitchFamily="18" charset="0"/>
              </a:rPr>
              <a:t>koren</a:t>
            </a:r>
            <a:r>
              <a:rPr lang="en-US" sz="2800" dirty="0">
                <a:latin typeface="Garamond" panose="02020404030301010803" pitchFamily="18" charset="0"/>
              </a:rPr>
              <a:t>, seme </a:t>
            </a:r>
            <a:r>
              <a:rPr lang="en-US" sz="2800" dirty="0" err="1">
                <a:latin typeface="Garamond" panose="02020404030301010803" pitchFamily="18" charset="0"/>
              </a:rPr>
              <a:t>ili</a:t>
            </a:r>
            <a:r>
              <a:rPr lang="en-US" sz="2800" dirty="0">
                <a:latin typeface="Garamond" panose="02020404030301010803" pitchFamily="18" charset="0"/>
              </a:rPr>
              <a:t> plod</a:t>
            </a:r>
          </a:p>
          <a:p>
            <a:r>
              <a:rPr lang="en-US" sz="2800" dirty="0" err="1">
                <a:latin typeface="Garamond" panose="02020404030301010803" pitchFamily="18" charset="0"/>
              </a:rPr>
              <a:t>voda</a:t>
            </a:r>
            <a:r>
              <a:rPr lang="en-US" sz="2800" dirty="0">
                <a:latin typeface="Garamond" panose="02020404030301010803" pitchFamily="18" charset="0"/>
              </a:rPr>
              <a:t>, </a:t>
            </a:r>
            <a:r>
              <a:rPr lang="en-US" sz="2800" dirty="0" err="1">
                <a:latin typeface="Garamond" panose="02020404030301010803" pitchFamily="18" charset="0"/>
              </a:rPr>
              <a:t>zemlja</a:t>
            </a:r>
            <a:endParaRPr lang="en-US" sz="2800" dirty="0">
              <a:latin typeface="Garamond" panose="02020404030301010803" pitchFamily="18" charset="0"/>
            </a:endParaRPr>
          </a:p>
          <a:p>
            <a:r>
              <a:rPr lang="en-US" sz="2800" dirty="0" err="1">
                <a:latin typeface="Garamond" panose="02020404030301010803" pitchFamily="18" charset="0"/>
              </a:rPr>
              <a:t>hrana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</a:p>
          <a:p>
            <a:r>
              <a:rPr lang="en-US" sz="2800" dirty="0" err="1">
                <a:latin typeface="Garamond" panose="02020404030301010803" pitchFamily="18" charset="0"/>
              </a:rPr>
              <a:t>brisevi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r>
              <a:rPr lang="en-US" sz="2800" dirty="0" err="1">
                <a:latin typeface="Garamond" panose="02020404030301010803" pitchFamily="18" charset="0"/>
              </a:rPr>
              <a:t>površina</a:t>
            </a:r>
            <a:endParaRPr lang="en-US" sz="2800" dirty="0">
              <a:latin typeface="Garamond" panose="02020404030301010803" pitchFamily="18" charset="0"/>
            </a:endParaRPr>
          </a:p>
          <a:p>
            <a:r>
              <a:rPr lang="en-US" sz="2800" dirty="0">
                <a:latin typeface="Garamond" panose="02020404030301010803" pitchFamily="18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C8FC34-12B5-3C3F-015B-5407D6BAE42F}"/>
              </a:ext>
            </a:extLst>
          </p:cNvPr>
          <p:cNvSpPr txBox="1"/>
          <p:nvPr/>
        </p:nvSpPr>
        <p:spPr>
          <a:xfrm>
            <a:off x="5830527" y="2814386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SVE </a:t>
            </a:r>
            <a:r>
              <a:rPr lang="sr-Latn-R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ŠTO SADRŽI</a:t>
            </a:r>
          </a:p>
          <a:p>
            <a:pPr algn="ctr"/>
            <a:r>
              <a:rPr lang="sr-Latn-R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NUKLEINSKE KISELINE</a:t>
            </a:r>
            <a:endParaRPr lang="en-US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2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7FB4E2-9F95-B8ED-B781-0239985B8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8" y="304801"/>
            <a:ext cx="8846344" cy="56758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083170-95E3-722F-EE7B-BADD22457F1E}"/>
              </a:ext>
            </a:extLst>
          </p:cNvPr>
          <p:cNvSpPr txBox="1"/>
          <p:nvPr/>
        </p:nvSpPr>
        <p:spPr>
          <a:xfrm>
            <a:off x="97971" y="6455228"/>
            <a:ext cx="7536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/>
              <a:t>Preuzeto sa: </a:t>
            </a:r>
            <a:r>
              <a:rPr lang="sr-Latn-RS" sz="1400" dirty="0">
                <a:hlinkClick r:id="rId3"/>
              </a:rPr>
              <a:t>https://sciencevivid.com/sanger-sequencing-principle-protocol-applications-limitations/</a:t>
            </a:r>
            <a:endParaRPr lang="sr-Latn-RS" sz="14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F3BC76-2EAB-355D-BA74-29C142D229F3}"/>
              </a:ext>
            </a:extLst>
          </p:cNvPr>
          <p:cNvSpPr txBox="1"/>
          <p:nvPr/>
        </p:nvSpPr>
        <p:spPr>
          <a:xfrm>
            <a:off x="586073" y="54430"/>
            <a:ext cx="6560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latin typeface="Garamond" panose="02020404030301010803" pitchFamily="18" charset="0"/>
              </a:rPr>
              <a:t>Sekvenciranje po Sangeru</a:t>
            </a:r>
            <a:endParaRPr lang="en-US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81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F9D8FA-50B2-BD45-CB70-C23D51D6BFD0}"/>
              </a:ext>
            </a:extLst>
          </p:cNvPr>
          <p:cNvSpPr txBox="1"/>
          <p:nvPr/>
        </p:nvSpPr>
        <p:spPr>
          <a:xfrm>
            <a:off x="444559" y="228602"/>
            <a:ext cx="904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latin typeface="Garamond" panose="02020404030301010803" pitchFamily="18" charset="0"/>
              </a:rPr>
              <a:t>16s rRNK metagenomsko sekvenciranje</a:t>
            </a:r>
            <a:endParaRPr lang="en-US" sz="3600" b="1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9FCB6-E8DD-6746-2467-BA1F86B06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5" y="1404258"/>
            <a:ext cx="9697710" cy="47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51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D6A570-0A21-DED6-20A6-57B1920A0B51}"/>
              </a:ext>
            </a:extLst>
          </p:cNvPr>
          <p:cNvSpPr txBox="1"/>
          <p:nvPr/>
        </p:nvSpPr>
        <p:spPr>
          <a:xfrm>
            <a:off x="1641988" y="1443841"/>
            <a:ext cx="34851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>
                <a:latin typeface="Garamond" panose="02020404030301010803" pitchFamily="18" charset="0"/>
              </a:rPr>
              <a:t>NGS – </a:t>
            </a:r>
            <a:r>
              <a:rPr lang="sr-Latn-RS" sz="3600" b="1" i="1" dirty="0">
                <a:latin typeface="Garamond" panose="02020404030301010803" pitchFamily="18" charset="0"/>
              </a:rPr>
              <a:t>Next generation sequencing</a:t>
            </a:r>
          </a:p>
          <a:p>
            <a:endParaRPr lang="sr-Latn-RS" sz="3600" b="1" i="1" dirty="0">
              <a:latin typeface="Garamond" panose="02020404030301010803" pitchFamily="18" charset="0"/>
            </a:endParaRPr>
          </a:p>
          <a:p>
            <a:r>
              <a:rPr lang="sr-Latn-RS" sz="3600" b="1" dirty="0">
                <a:latin typeface="Garamond" panose="02020404030301010803" pitchFamily="18" charset="0"/>
              </a:rPr>
              <a:t>WGS – </a:t>
            </a:r>
            <a:r>
              <a:rPr lang="sr-Latn-RS" sz="3600" b="1" i="1" dirty="0">
                <a:latin typeface="Garamond" panose="02020404030301010803" pitchFamily="18" charset="0"/>
              </a:rPr>
              <a:t>Whole genome sequencing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909EC-DCAA-365F-640B-E0FADE57D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9228"/>
            <a:ext cx="5072342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7308"/>
            <a:ext cx="6480922" cy="48606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7134411" y="761959"/>
            <a:ext cx="5819548" cy="429563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35836" y="362298"/>
            <a:ext cx="6593646" cy="76671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PCR – </a:t>
            </a:r>
            <a:r>
              <a:rPr lang="en-US" sz="32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Lan</a:t>
            </a:r>
            <a:r>
              <a:rPr lang="sr-Latn-R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čana reakcija polimeraze</a:t>
            </a:r>
            <a:endParaRPr lang="en-US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F167C-C880-1936-3171-ABF7C5BD2EA5}"/>
              </a:ext>
            </a:extLst>
          </p:cNvPr>
          <p:cNvSpPr txBox="1"/>
          <p:nvPr/>
        </p:nvSpPr>
        <p:spPr>
          <a:xfrm>
            <a:off x="3598605" y="1791831"/>
            <a:ext cx="6096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Lančana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reakcija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polimeraze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se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zasniva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na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specifičnoj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sintezi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i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eksponecijalnom</a:t>
            </a:r>
            <a:r>
              <a:rPr lang="sr-Latn-RS" sz="280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umožavanju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prethodno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određenog</a:t>
            </a:r>
            <a:r>
              <a:rPr lang="sr-Latn-RS" sz="280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regiona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molekula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DNK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upotrebom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dva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mala</a:t>
            </a:r>
            <a:r>
              <a:rPr lang="sr-Latn-RS" sz="28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specifična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oligonukleotidna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fragmenta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DNK (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prajmera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) koji se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vezuju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i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obeležavaju</a:t>
            </a:r>
            <a:r>
              <a:rPr lang="sr-Latn-RS" sz="280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dva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kraja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dela DNK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molekula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koji se 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amplifikuje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 (</a:t>
            </a:r>
            <a:r>
              <a:rPr lang="en-US" sz="2800" b="0" i="0" u="none" strike="noStrike" baseline="0" dirty="0" err="1">
                <a:latin typeface="Garamond" panose="02020404030301010803" pitchFamily="18" charset="0"/>
              </a:rPr>
              <a:t>umnožava</a:t>
            </a:r>
            <a:r>
              <a:rPr lang="en-US" sz="2800" b="0" i="0" u="none" strike="noStrike" baseline="0" dirty="0">
                <a:latin typeface="Garamond" panose="02020404030301010803" pitchFamily="18" charset="0"/>
              </a:rPr>
              <a:t>)</a:t>
            </a:r>
            <a:endParaRPr lang="en-US" sz="28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49B97-B428-F176-61A7-861BB2F87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084" y="4139381"/>
            <a:ext cx="1739916" cy="27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0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53BEB5-200C-0571-F063-6B4050925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10644" y="2118644"/>
            <a:ext cx="3993272" cy="41130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E92E11-9282-7F04-519D-8444B6081879}"/>
              </a:ext>
            </a:extLst>
          </p:cNvPr>
          <p:cNvSpPr txBox="1"/>
          <p:nvPr/>
        </p:nvSpPr>
        <p:spPr>
          <a:xfrm>
            <a:off x="6361471" y="727586"/>
            <a:ext cx="523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UZORAK KOJI SE ISPITUJE (DNK DOBIJENA EKSTRAKCIJOM DNK IZ UZORKA)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2CF4B6-72B7-58F9-FAAC-F6EADF046F91}"/>
              </a:ext>
            </a:extLst>
          </p:cNvPr>
          <p:cNvGrpSpPr/>
          <p:nvPr/>
        </p:nvGrpSpPr>
        <p:grpSpPr>
          <a:xfrm rot="17807497">
            <a:off x="5515554" y="530917"/>
            <a:ext cx="1469919" cy="1092866"/>
            <a:chOff x="6542690" y="2640804"/>
            <a:chExt cx="2396204" cy="14792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D0C62F-1326-B7F3-7439-71AC387DF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2690" y="2640804"/>
              <a:ext cx="2091404" cy="11744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F2EB75-34D8-EA2A-0DB2-FB22C3921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090" y="2793204"/>
              <a:ext cx="2091404" cy="11744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32D58D-64CA-3FE9-B890-7FED34CC4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7490" y="2945604"/>
              <a:ext cx="2091404" cy="1174452"/>
            </a:xfrm>
            <a:prstGeom prst="rect">
              <a:avLst/>
            </a:prstGeom>
          </p:spPr>
        </p:pic>
      </p:grp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38F59479-8784-5A06-6819-0A92FA239A75}"/>
              </a:ext>
            </a:extLst>
          </p:cNvPr>
          <p:cNvSpPr/>
          <p:nvPr/>
        </p:nvSpPr>
        <p:spPr>
          <a:xfrm>
            <a:off x="280373" y="331365"/>
            <a:ext cx="5162135" cy="70126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KOMPONENTE PCR-a</a:t>
            </a:r>
            <a:endParaRPr lang="en-US" sz="3200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8B0C8AB-E52E-C6F3-6BB9-730C1F96A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40" y="2329316"/>
            <a:ext cx="8954750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EE594-6C15-57F5-E933-291DE5979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63DC6-5987-010B-7B5E-066F906DD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10644" y="2118644"/>
            <a:ext cx="3993272" cy="41130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DB048B-4393-4C2D-CD63-5DF6C279DABC}"/>
              </a:ext>
            </a:extLst>
          </p:cNvPr>
          <p:cNvSpPr txBox="1"/>
          <p:nvPr/>
        </p:nvSpPr>
        <p:spPr>
          <a:xfrm>
            <a:off x="6361471" y="727586"/>
            <a:ext cx="5230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UZORAK KOJI SE ISPITUJE (DNK DOBIJENA EKSTRAKCIJOM DNK IZ UZORKA)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0CD202-2F00-4DFE-995C-56C4D937AAF7}"/>
              </a:ext>
            </a:extLst>
          </p:cNvPr>
          <p:cNvGrpSpPr/>
          <p:nvPr/>
        </p:nvGrpSpPr>
        <p:grpSpPr>
          <a:xfrm rot="17807497">
            <a:off x="5515554" y="530917"/>
            <a:ext cx="1469919" cy="1092866"/>
            <a:chOff x="6542690" y="2640804"/>
            <a:chExt cx="2396204" cy="14792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FF9C267-0101-B0A9-0A3E-5541E41FA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2690" y="2640804"/>
              <a:ext cx="2091404" cy="117445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197220D-C3A7-199D-8FDE-4B8A8B429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090" y="2793204"/>
              <a:ext cx="2091404" cy="117445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1D7F3AB-2899-2844-4D64-3BB6F4D9D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7490" y="2945604"/>
              <a:ext cx="2091404" cy="117445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D61AB37-3443-AD48-36D0-9AC22F1880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33" y="1796201"/>
            <a:ext cx="1137675" cy="7292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8EF518-87E0-3676-3090-A79CD5D141C7}"/>
              </a:ext>
            </a:extLst>
          </p:cNvPr>
          <p:cNvSpPr txBox="1"/>
          <p:nvPr/>
        </p:nvSpPr>
        <p:spPr>
          <a:xfrm>
            <a:off x="6344779" y="1976175"/>
            <a:ext cx="523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PRAJMERI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ADC4B4-E31D-7487-B455-DE8FF80BCD0C}"/>
              </a:ext>
            </a:extLst>
          </p:cNvPr>
          <p:cNvGrpSpPr/>
          <p:nvPr/>
        </p:nvGrpSpPr>
        <p:grpSpPr>
          <a:xfrm>
            <a:off x="7338589" y="2957310"/>
            <a:ext cx="763192" cy="574046"/>
            <a:chOff x="6494963" y="3666042"/>
            <a:chExt cx="1170062" cy="752922"/>
          </a:xfrm>
        </p:grpSpPr>
        <p:sp>
          <p:nvSpPr>
            <p:cNvPr id="12" name="Pie 12">
              <a:extLst>
                <a:ext uri="{FF2B5EF4-FFF2-40B4-BE49-F238E27FC236}">
                  <a16:creationId xmlns:a16="http://schemas.microsoft.com/office/drawing/2014/main" id="{49A4B2BA-4EE0-49AD-9C3E-A9A0A8CA18FE}"/>
                </a:ext>
              </a:extLst>
            </p:cNvPr>
            <p:cNvSpPr/>
            <p:nvPr/>
          </p:nvSpPr>
          <p:spPr>
            <a:xfrm rot="2808753" flipH="1" flipV="1">
              <a:off x="7086465" y="3634751"/>
              <a:ext cx="547269" cy="609851"/>
            </a:xfrm>
            <a:prstGeom prst="pi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Pie 13">
              <a:extLst>
                <a:ext uri="{FF2B5EF4-FFF2-40B4-BE49-F238E27FC236}">
                  <a16:creationId xmlns:a16="http://schemas.microsoft.com/office/drawing/2014/main" id="{9D9A7067-AC0C-50A3-D17D-A7C800C938CA}"/>
                </a:ext>
              </a:extLst>
            </p:cNvPr>
            <p:cNvSpPr/>
            <p:nvPr/>
          </p:nvSpPr>
          <p:spPr>
            <a:xfrm rot="2808753" flipH="1" flipV="1">
              <a:off x="6526254" y="3840404"/>
              <a:ext cx="547269" cy="609851"/>
            </a:xfrm>
            <a:prstGeom prst="pi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567BEF2-A6E6-6875-3C7F-2EAEA2A5A8C9}"/>
              </a:ext>
            </a:extLst>
          </p:cNvPr>
          <p:cNvSpPr txBox="1"/>
          <p:nvPr/>
        </p:nvSpPr>
        <p:spPr>
          <a:xfrm>
            <a:off x="6361471" y="3059667"/>
            <a:ext cx="523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POLIMERAZA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F663DA-6A98-983D-9DBC-36CA122EC979}"/>
              </a:ext>
            </a:extLst>
          </p:cNvPr>
          <p:cNvSpPr txBox="1"/>
          <p:nvPr/>
        </p:nvSpPr>
        <p:spPr>
          <a:xfrm>
            <a:off x="6344779" y="4143159"/>
            <a:ext cx="523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PUFER I </a:t>
            </a:r>
            <a:r>
              <a:rPr lang="en-US" b="1" dirty="0" err="1">
                <a:latin typeface="Garamond" panose="02020404030301010803" pitchFamily="18" charset="0"/>
              </a:rPr>
              <a:t>MgCl</a:t>
            </a:r>
            <a:endParaRPr lang="en-US" b="1" dirty="0">
              <a:latin typeface="Garamond" panose="02020404030301010803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F4BC9A-B566-97B7-727A-2B471B84C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2" y="4853754"/>
            <a:ext cx="935136" cy="8859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183D51-D808-609D-B0B3-0CC59B0A2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091" y="4075706"/>
            <a:ext cx="498833" cy="4988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BF908C-69F1-ECE5-173F-73CCA4DF94A2}"/>
              </a:ext>
            </a:extLst>
          </p:cNvPr>
          <p:cNvSpPr txBox="1"/>
          <p:nvPr/>
        </p:nvSpPr>
        <p:spPr>
          <a:xfrm>
            <a:off x="6664328" y="5139918"/>
            <a:ext cx="523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NUKLEOTIDI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7531DF-8072-CEFC-CB45-9B5E7DF7A68F}"/>
              </a:ext>
            </a:extLst>
          </p:cNvPr>
          <p:cNvSpPr txBox="1"/>
          <p:nvPr/>
        </p:nvSpPr>
        <p:spPr>
          <a:xfrm>
            <a:off x="8583561" y="5945748"/>
            <a:ext cx="221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PCR VODA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2E78460-25BB-866F-8879-49399A7DC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39" y="5739672"/>
            <a:ext cx="954935" cy="95493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9FBA244-C3E6-8FD0-2E8D-167BA56EBAC7}"/>
              </a:ext>
            </a:extLst>
          </p:cNvPr>
          <p:cNvSpPr/>
          <p:nvPr/>
        </p:nvSpPr>
        <p:spPr>
          <a:xfrm>
            <a:off x="6577781" y="2753032"/>
            <a:ext cx="4876800" cy="30578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F0EA26-450E-13F0-636E-CEA2E55CDAF5}"/>
              </a:ext>
            </a:extLst>
          </p:cNvPr>
          <p:cNvSpPr txBox="1"/>
          <p:nvPr/>
        </p:nvSpPr>
        <p:spPr>
          <a:xfrm>
            <a:off x="4777280" y="3886844"/>
            <a:ext cx="221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MASTER MIX</a:t>
            </a: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692A379E-E271-E03C-2624-E0BA7C234F4C}"/>
              </a:ext>
            </a:extLst>
          </p:cNvPr>
          <p:cNvSpPr/>
          <p:nvPr/>
        </p:nvSpPr>
        <p:spPr>
          <a:xfrm>
            <a:off x="280373" y="331365"/>
            <a:ext cx="5162135" cy="70126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KOMPONENTE PCR-a</a:t>
            </a:r>
            <a:endParaRPr lang="en-US" sz="3200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4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4" grpId="0"/>
      <p:bldP spid="15" grpId="0"/>
      <p:bldP spid="19" grpId="0"/>
      <p:bldP spid="20" grpId="0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841" y="622736"/>
            <a:ext cx="4037237" cy="71893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0373" y="331365"/>
            <a:ext cx="5162135" cy="70126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KOMPONENTE PCR-a</a:t>
            </a:r>
            <a:endParaRPr lang="en-US" sz="3200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96" y="1884092"/>
            <a:ext cx="4666591" cy="466659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43999" y="2229148"/>
            <a:ext cx="2396204" cy="1479252"/>
            <a:chOff x="6542690" y="2640804"/>
            <a:chExt cx="2396204" cy="14792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2690" y="2640804"/>
              <a:ext cx="2091404" cy="117445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090" y="2793204"/>
              <a:ext cx="2091404" cy="11744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7490" y="2945604"/>
              <a:ext cx="2091404" cy="117445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636863" y="3329900"/>
            <a:ext cx="1244115" cy="877707"/>
            <a:chOff x="6494963" y="3666042"/>
            <a:chExt cx="1170062" cy="752922"/>
          </a:xfrm>
        </p:grpSpPr>
        <p:sp>
          <p:nvSpPr>
            <p:cNvPr id="13" name="Pie 12"/>
            <p:cNvSpPr/>
            <p:nvPr/>
          </p:nvSpPr>
          <p:spPr>
            <a:xfrm rot="2808753" flipH="1" flipV="1">
              <a:off x="7086465" y="3634751"/>
              <a:ext cx="547269" cy="609851"/>
            </a:xfrm>
            <a:prstGeom prst="pi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/>
            <p:nvPr/>
          </p:nvSpPr>
          <p:spPr>
            <a:xfrm rot="2808753" flipH="1" flipV="1">
              <a:off x="6526254" y="3840404"/>
              <a:ext cx="547269" cy="609851"/>
            </a:xfrm>
            <a:prstGeom prst="pie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63" y="4207608"/>
            <a:ext cx="1577156" cy="10109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89" y="5123892"/>
            <a:ext cx="1563627" cy="14813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523" y="3195336"/>
            <a:ext cx="3234284" cy="3331299"/>
          </a:xfrm>
          <a:prstGeom prst="rect">
            <a:avLst/>
          </a:prstGeom>
        </p:spPr>
      </p:pic>
      <p:sp>
        <p:nvSpPr>
          <p:cNvPr id="25" name="Flowchart: Delay 24"/>
          <p:cNvSpPr/>
          <p:nvPr/>
        </p:nvSpPr>
        <p:spPr>
          <a:xfrm rot="5400000">
            <a:off x="2599140" y="5961534"/>
            <a:ext cx="524602" cy="394139"/>
          </a:xfrm>
          <a:prstGeom prst="flowChartDelay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97" y="555593"/>
            <a:ext cx="3851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625 0.402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20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-0.36302 0.294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51" y="1472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0.38007 0.1481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74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37422 -0.0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08 L 0.4888 -0.1398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0" y="-710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13533" y="2107932"/>
            <a:ext cx="7738989" cy="93663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dirty="0">
                <a:solidFill>
                  <a:schemeClr val="bg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TOK PCR REAKCIJE</a:t>
            </a:r>
            <a:endParaRPr lang="en-US" sz="4000" dirty="0">
              <a:solidFill>
                <a:schemeClr val="bg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46386"/>
            <a:ext cx="4682151" cy="3511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09849" y="3121573"/>
            <a:ext cx="4682151" cy="3511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684" y="-1477861"/>
            <a:ext cx="4682151" cy="351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1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639B14-887F-9E2B-937E-35FE80F8E9E7}"/>
              </a:ext>
            </a:extLst>
          </p:cNvPr>
          <p:cNvSpPr txBox="1"/>
          <p:nvPr/>
        </p:nvSpPr>
        <p:spPr>
          <a:xfrm>
            <a:off x="-530941" y="969098"/>
            <a:ext cx="523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INICIJALNA DENATURACIJA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70AFC-21BB-E8DD-DC3A-C9A6B7A28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175" y="1153764"/>
            <a:ext cx="7072171" cy="4265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7D1E21-11ED-DB6C-A5F6-D28CA1267B5A}"/>
              </a:ext>
            </a:extLst>
          </p:cNvPr>
          <p:cNvSpPr txBox="1"/>
          <p:nvPr/>
        </p:nvSpPr>
        <p:spPr>
          <a:xfrm>
            <a:off x="-640038" y="1888415"/>
            <a:ext cx="523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DENATURACIJA DNK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392D54-932A-487B-8030-29EF63DF9C9E}"/>
              </a:ext>
            </a:extLst>
          </p:cNvPr>
          <p:cNvSpPr txBox="1"/>
          <p:nvPr/>
        </p:nvSpPr>
        <p:spPr>
          <a:xfrm>
            <a:off x="-694586" y="2782669"/>
            <a:ext cx="5230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HIBRIDIZACIJA –</a:t>
            </a:r>
          </a:p>
          <a:p>
            <a:pPr algn="ctr"/>
            <a:r>
              <a:rPr lang="en-US" b="1" dirty="0">
                <a:latin typeface="Garamond" panose="02020404030301010803" pitchFamily="18" charset="0"/>
              </a:rPr>
              <a:t>VEZIVANJE PRAJMERA</a:t>
            </a:r>
            <a:endParaRPr lang="sr-Latn-RS" b="1" dirty="0">
              <a:latin typeface="Garamond" panose="02020404030301010803" pitchFamily="18" charset="0"/>
            </a:endParaRPr>
          </a:p>
          <a:p>
            <a:pPr algn="ctr"/>
            <a:r>
              <a:rPr lang="sr-Latn-RS" b="1" i="1" dirty="0">
                <a:latin typeface="Garamond" panose="02020404030301010803" pitchFamily="18" charset="0"/>
              </a:rPr>
              <a:t>ANNILING</a:t>
            </a:r>
            <a:endParaRPr lang="en-US" b="1" i="1" dirty="0">
              <a:latin typeface="Garamond" panose="020204040303010108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B8A01-D421-6747-ECF7-FEA57B767EEA}"/>
              </a:ext>
            </a:extLst>
          </p:cNvPr>
          <p:cNvSpPr txBox="1"/>
          <p:nvPr/>
        </p:nvSpPr>
        <p:spPr>
          <a:xfrm>
            <a:off x="-694586" y="3953922"/>
            <a:ext cx="523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EKSTENZIJA/ELONGACIJA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50620-BCA8-491C-F5D4-155BD7736BAE}"/>
              </a:ext>
            </a:extLst>
          </p:cNvPr>
          <p:cNvSpPr txBox="1"/>
          <p:nvPr/>
        </p:nvSpPr>
        <p:spPr>
          <a:xfrm>
            <a:off x="-612763" y="5050108"/>
            <a:ext cx="523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FINALNA EKSTENZIJA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C317C3-D448-0DCA-B439-E2184A8979EA}"/>
              </a:ext>
            </a:extLst>
          </p:cNvPr>
          <p:cNvSpPr/>
          <p:nvPr/>
        </p:nvSpPr>
        <p:spPr>
          <a:xfrm>
            <a:off x="167149" y="1665352"/>
            <a:ext cx="3598606" cy="30578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D18991-8E10-9C53-959B-9BFFA280C443}"/>
              </a:ext>
            </a:extLst>
          </p:cNvPr>
          <p:cNvSpPr txBox="1"/>
          <p:nvPr/>
        </p:nvSpPr>
        <p:spPr>
          <a:xfrm rot="16200000">
            <a:off x="2702056" y="2605978"/>
            <a:ext cx="289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CIKLI</a:t>
            </a:r>
            <a:r>
              <a:rPr lang="sr-Latn-RS" b="1" dirty="0">
                <a:latin typeface="Garamond" panose="02020404030301010803" pitchFamily="18" charset="0"/>
              </a:rPr>
              <a:t>ČNI DEO</a:t>
            </a:r>
            <a:endParaRPr lang="en-US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25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365" y="1880904"/>
            <a:ext cx="4311315" cy="431131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635358" y="3551274"/>
            <a:ext cx="8871329" cy="918269"/>
            <a:chOff x="2940399" y="3200400"/>
            <a:chExt cx="8871329" cy="918269"/>
          </a:xfrm>
        </p:grpSpPr>
        <p:grpSp>
          <p:nvGrpSpPr>
            <p:cNvPr id="16" name="Group 15"/>
            <p:cNvGrpSpPr/>
            <p:nvPr/>
          </p:nvGrpSpPr>
          <p:grpSpPr>
            <a:xfrm>
              <a:off x="4682367" y="3200402"/>
              <a:ext cx="3634793" cy="918267"/>
              <a:chOff x="4682367" y="3200402"/>
              <a:chExt cx="3634793" cy="91826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164330" y="2718439"/>
                <a:ext cx="918267" cy="1882193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916930" y="2718439"/>
                <a:ext cx="918267" cy="1882193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/>
              <p:nvPr/>
            </p:nvCxnSpPr>
            <p:spPr>
              <a:xfrm flipH="1">
                <a:off x="6492766" y="3373208"/>
                <a:ext cx="2831" cy="654882"/>
              </a:xfrm>
              <a:prstGeom prst="line">
                <a:avLst/>
              </a:prstGeom>
              <a:ln w="38100">
                <a:solidFill>
                  <a:srgbClr val="0071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422362" y="2718438"/>
              <a:ext cx="918267" cy="1882193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8176935" y="3200400"/>
              <a:ext cx="3634793" cy="918267"/>
              <a:chOff x="4682367" y="3200402"/>
              <a:chExt cx="3634793" cy="91826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164330" y="2718439"/>
                <a:ext cx="918267" cy="1882193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916930" y="2718439"/>
                <a:ext cx="918267" cy="1882193"/>
              </a:xfrm>
              <a:prstGeom prst="rect">
                <a:avLst/>
              </a:prstGeom>
            </p:spPr>
          </p:pic>
          <p:cxnSp>
            <p:nvCxnSpPr>
              <p:cNvPr id="24" name="Straight Connector 23"/>
              <p:cNvCxnSpPr/>
              <p:nvPr/>
            </p:nvCxnSpPr>
            <p:spPr>
              <a:xfrm flipH="1">
                <a:off x="6492766" y="3373208"/>
                <a:ext cx="2831" cy="654882"/>
              </a:xfrm>
              <a:prstGeom prst="line">
                <a:avLst/>
              </a:prstGeom>
              <a:ln w="38100">
                <a:solidFill>
                  <a:srgbClr val="0071B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/>
            <p:nvPr/>
          </p:nvCxnSpPr>
          <p:spPr>
            <a:xfrm flipH="1">
              <a:off x="4755979" y="3373206"/>
              <a:ext cx="2831" cy="654882"/>
            </a:xfrm>
            <a:prstGeom prst="line">
              <a:avLst/>
            </a:prstGeom>
            <a:ln w="381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243067" y="3373206"/>
              <a:ext cx="2831" cy="654882"/>
            </a:xfrm>
            <a:prstGeom prst="line">
              <a:avLst/>
            </a:prstGeom>
            <a:ln w="381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ounded Rectangle 27"/>
          <p:cNvSpPr/>
          <p:nvPr/>
        </p:nvSpPr>
        <p:spPr>
          <a:xfrm>
            <a:off x="1019333" y="224853"/>
            <a:ext cx="2308485" cy="839449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CIKLUS 1</a:t>
            </a:r>
            <a:endParaRPr lang="en-US" sz="3200" b="1" dirty="0">
              <a:solidFill>
                <a:schemeClr val="tx1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402771" y="224853"/>
            <a:ext cx="2593299" cy="839449"/>
          </a:xfrm>
          <a:prstGeom prst="round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Denaturacija</a:t>
            </a:r>
          </a:p>
          <a:p>
            <a:pPr algn="ctr"/>
            <a:r>
              <a:rPr lang="sr-Latn-RS" sz="20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95</a:t>
            </a:r>
            <a:r>
              <a:rPr lang="en-US" sz="20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°C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071023" y="224853"/>
            <a:ext cx="2593299" cy="839449"/>
          </a:xfrm>
          <a:prstGeom prst="round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Vezivanje prajmera</a:t>
            </a:r>
          </a:p>
          <a:p>
            <a:pPr algn="ctr"/>
            <a:r>
              <a:rPr lang="sr-Latn-RS" sz="20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55-65</a:t>
            </a:r>
            <a:r>
              <a:rPr lang="en-US" sz="20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 °C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739258" y="224853"/>
            <a:ext cx="2593299" cy="839449"/>
          </a:xfrm>
          <a:prstGeom prst="roundRect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b="1" dirty="0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Elongacija</a:t>
            </a:r>
          </a:p>
          <a:p>
            <a:pPr algn="ctr"/>
            <a:r>
              <a:rPr lang="sr-Latn-RS" sz="20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72</a:t>
            </a:r>
            <a:r>
              <a:rPr lang="en-US" sz="2000" b="1" dirty="0">
                <a:solidFill>
                  <a:schemeClr val="tx1"/>
                </a:solidFill>
                <a:latin typeface="Garamond" panose="02020404030301010803" pitchFamily="18" charset="0"/>
                <a:cs typeface="Times New Roman" pitchFamily="18" charset="0"/>
              </a:rPr>
              <a:t> °C</a:t>
            </a:r>
            <a:endParaRPr lang="en-US" sz="2000" b="1" dirty="0"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1868775" y="1006244"/>
            <a:ext cx="609600" cy="406400"/>
          </a:xfrm>
          <a:prstGeom prst="triangle">
            <a:avLst/>
          </a:prstGeom>
          <a:solidFill>
            <a:schemeClr val="tx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635357" y="3628800"/>
            <a:ext cx="8871329" cy="17755"/>
          </a:xfrm>
          <a:prstGeom prst="line">
            <a:avLst/>
          </a:prstGeom>
          <a:ln w="76200">
            <a:solidFill>
              <a:srgbClr val="007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35356" y="4381233"/>
            <a:ext cx="8871329" cy="17755"/>
          </a:xfrm>
          <a:prstGeom prst="line">
            <a:avLst/>
          </a:prstGeom>
          <a:ln w="76200">
            <a:solidFill>
              <a:srgbClr val="007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1664312" y="5760649"/>
            <a:ext cx="8871329" cy="17755"/>
            <a:chOff x="1752244" y="5395397"/>
            <a:chExt cx="8871329" cy="17755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1752244" y="5395397"/>
              <a:ext cx="8871329" cy="17755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070231" y="5404274"/>
              <a:ext cx="2059354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664312" y="2147322"/>
            <a:ext cx="8871329" cy="17755"/>
            <a:chOff x="1752244" y="5395397"/>
            <a:chExt cx="8871329" cy="17755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1752244" y="5395397"/>
              <a:ext cx="8871329" cy="17755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070231" y="5404274"/>
              <a:ext cx="2059354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/>
          <p:cNvCxnSpPr/>
          <p:nvPr/>
        </p:nvCxnSpPr>
        <p:spPr>
          <a:xfrm>
            <a:off x="4982299" y="2308111"/>
            <a:ext cx="2049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831489" y="5613353"/>
            <a:ext cx="20497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187277" y="2303569"/>
            <a:ext cx="5348364" cy="3898"/>
            <a:chOff x="5187277" y="2303569"/>
            <a:chExt cx="5348364" cy="3898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5187277" y="2305840"/>
              <a:ext cx="1849190" cy="1627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7036467" y="2303569"/>
              <a:ext cx="3499174" cy="1628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664312" y="5611652"/>
            <a:ext cx="5167177" cy="2485"/>
            <a:chOff x="1664312" y="5611652"/>
            <a:chExt cx="5167177" cy="2485"/>
          </a:xfrm>
        </p:grpSpPr>
        <p:cxnSp>
          <p:nvCxnSpPr>
            <p:cNvPr id="70" name="Straight Connector 69"/>
            <p:cNvCxnSpPr/>
            <p:nvPr/>
          </p:nvCxnSpPr>
          <p:spPr>
            <a:xfrm flipV="1">
              <a:off x="4982299" y="5611652"/>
              <a:ext cx="1849190" cy="1627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664312" y="5611652"/>
              <a:ext cx="3317987" cy="2485"/>
            </a:xfrm>
            <a:prstGeom prst="line">
              <a:avLst/>
            </a:prstGeom>
            <a:ln w="76200">
              <a:solidFill>
                <a:srgbClr val="0071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Pie 74"/>
          <p:cNvSpPr/>
          <p:nvPr/>
        </p:nvSpPr>
        <p:spPr>
          <a:xfrm rot="2418562">
            <a:off x="4937872" y="1987608"/>
            <a:ext cx="498810" cy="507076"/>
          </a:xfrm>
          <a:prstGeom prst="pi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Pie 75"/>
          <p:cNvSpPr/>
          <p:nvPr/>
        </p:nvSpPr>
        <p:spPr>
          <a:xfrm rot="19181438" flipH="1">
            <a:off x="6636951" y="5444693"/>
            <a:ext cx="498810" cy="507076"/>
          </a:xfrm>
          <a:prstGeom prst="pi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4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20859 0.00046 " pathEditMode="relative" rAng="0" ptsTypes="AA">
                                      <p:cBhvr>
                                        <p:cTn id="11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2" dur="1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-0.2155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78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3.33333E-6 0.2018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59 0.00046 L 0.4276 0.00023 " pathEditMode="relative" rAng="0" ptsTypes="AA">
                                      <p:cBhvr>
                                        <p:cTn id="51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6 0.00023 L 0.64466 -0.00093 " pathEditMode="relative" rAng="0" ptsTypes="AA">
                                      <p:cBhvr>
                                        <p:cTn id="67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46" y="-6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2838 -0.00116 " pathEditMode="relative" rAng="0" ptsTypes="AA">
                                      <p:cBhvr>
                                        <p:cTn id="81" dur="6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9" y="-6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43633 -0.00208 " pathEditMode="relative" rAng="0" ptsTypes="AA">
                                      <p:cBhvr>
                                        <p:cTn id="83" dur="6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11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448</Words>
  <Application>Microsoft Office PowerPoint</Application>
  <PresentationFormat>Widescreen</PresentationFormat>
  <Paragraphs>111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Cooper Black</vt:lpstr>
      <vt:lpstr>Garamond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Isidora Prosic</dc:creator>
  <cp:lastModifiedBy>Isidora Prosic</cp:lastModifiedBy>
  <cp:revision>10</cp:revision>
  <dcterms:created xsi:type="dcterms:W3CDTF">2026-01-24T13:26:35Z</dcterms:created>
  <dcterms:modified xsi:type="dcterms:W3CDTF">2026-01-26T10:42:29Z</dcterms:modified>
</cp:coreProperties>
</file>