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67" r:id="rId4"/>
    <p:sldId id="289" r:id="rId5"/>
    <p:sldId id="259" r:id="rId6"/>
    <p:sldId id="260" r:id="rId7"/>
    <p:sldId id="261" r:id="rId8"/>
    <p:sldId id="262" r:id="rId9"/>
    <p:sldId id="288" r:id="rId10"/>
    <p:sldId id="263" r:id="rId11"/>
    <p:sldId id="269" r:id="rId12"/>
    <p:sldId id="268" r:id="rId13"/>
    <p:sldId id="270" r:id="rId14"/>
    <p:sldId id="272" r:id="rId15"/>
    <p:sldId id="273" r:id="rId16"/>
    <p:sldId id="274" r:id="rId17"/>
    <p:sldId id="276" r:id="rId18"/>
    <p:sldId id="275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8B36"/>
    <a:srgbClr val="FC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AB06-F267-4028-A4FB-18B377F24C0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DC12F-BED6-4EA9-BE5D-6E7ED08B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C12F-BED6-4EA9-BE5D-6E7ED08B47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C12F-BED6-4EA9-BE5D-6E7ED08B47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C12F-BED6-4EA9-BE5D-6E7ED08B47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idora\Desktop\immunology_cover_by_nihamk16-d5qmb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0"/>
            <a:ext cx="9144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3019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2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51" y="5163225"/>
            <a:ext cx="1676400" cy="15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sidora\Desktop\efefew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34" y="936275"/>
            <a:ext cx="2561380" cy="24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5037" y="27387"/>
            <a:ext cx="788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3. REAKCIJA VEZIVANJA KOMPLEMENTA - RVK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52" y="1093943"/>
            <a:ext cx="80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b="1" u="sng" dirty="0">
              <a:latin typeface="Candara" pitchFamily="34" charset="0"/>
            </a:endParaRPr>
          </a:p>
          <a:p>
            <a:endParaRPr lang="sr-Latn-RS" sz="2000" b="1" u="sng" dirty="0">
              <a:latin typeface="Candara" pitchFamily="34" charset="0"/>
            </a:endParaRPr>
          </a:p>
          <a:p>
            <a:r>
              <a:rPr lang="sr-Latn-RS" sz="2000" b="1" u="sng" dirty="0">
                <a:latin typeface="Candara" pitchFamily="34" charset="0"/>
              </a:rPr>
              <a:t>Učesnici u reakciji:</a:t>
            </a:r>
          </a:p>
          <a:p>
            <a:r>
              <a:rPr lang="sr-Latn-RS" sz="2000" dirty="0">
                <a:latin typeface="Candara" pitchFamily="34" charset="0"/>
              </a:rPr>
              <a:t>1. Serum koji se ispituje(At?)</a:t>
            </a:r>
          </a:p>
          <a:p>
            <a:pPr marL="457200" indent="-457200">
              <a:buAutoNum type="arabicPeriod"/>
            </a:pPr>
            <a:endParaRPr lang="sr-Latn-RS" sz="2000" b="1" dirty="0">
              <a:latin typeface="Candara" pitchFamily="34" charset="0"/>
            </a:endParaRPr>
          </a:p>
          <a:p>
            <a:endParaRPr lang="sr-Latn-RS" sz="2000" b="1" dirty="0">
              <a:latin typeface="Candara" pitchFamily="34" charset="0"/>
            </a:endParaRPr>
          </a:p>
          <a:p>
            <a:r>
              <a:rPr lang="sr-Latn-RS" sz="2000" dirty="0">
                <a:latin typeface="Candara" pitchFamily="34" charset="0"/>
              </a:rPr>
              <a:t>2. Ag – komercijalno se nabavlja</a:t>
            </a:r>
          </a:p>
          <a:p>
            <a:endParaRPr lang="sr-Latn-RS" sz="2000" b="1" dirty="0">
              <a:latin typeface="Candara" pitchFamily="34" charset="0"/>
            </a:endParaRPr>
          </a:p>
          <a:p>
            <a:endParaRPr lang="sr-Latn-RS" sz="2000" b="1" dirty="0">
              <a:latin typeface="Candara" pitchFamily="34" charset="0"/>
            </a:endParaRPr>
          </a:p>
          <a:p>
            <a:r>
              <a:rPr lang="sr-Latn-RS" sz="2000" dirty="0">
                <a:latin typeface="Candara" pitchFamily="34" charset="0"/>
              </a:rPr>
              <a:t>3. Komplement zamorca – komercijalno se nabavlja</a:t>
            </a:r>
          </a:p>
          <a:p>
            <a:endParaRPr lang="sr-Latn-RS" sz="2000" b="1" dirty="0">
              <a:latin typeface="Candara" pitchFamily="34" charset="0"/>
            </a:endParaRPr>
          </a:p>
          <a:p>
            <a:endParaRPr lang="sr-Latn-RS" sz="2000" b="1" dirty="0">
              <a:latin typeface="Candara" pitchFamily="34" charset="0"/>
            </a:endParaRPr>
          </a:p>
          <a:p>
            <a:endParaRPr lang="sr-Latn-RS" sz="2000" b="1" dirty="0">
              <a:latin typeface="Candara" pitchFamily="34" charset="0"/>
            </a:endParaRPr>
          </a:p>
          <a:p>
            <a:r>
              <a:rPr lang="sr-Latn-RS" sz="2000" u="sng" dirty="0">
                <a:latin typeface="Candara" pitchFamily="34" charset="0"/>
              </a:rPr>
              <a:t>4. Hemolitični indikatorski sistem (komerc</a:t>
            </a:r>
            <a:r>
              <a:rPr lang="en-US" sz="2000" u="sng" dirty="0" err="1">
                <a:latin typeface="Candara" pitchFamily="34" charset="0"/>
              </a:rPr>
              <a:t>ijalno</a:t>
            </a:r>
            <a:r>
              <a:rPr lang="sr-Latn-RS" sz="2000" u="sng" dirty="0">
                <a:latin typeface="Candara" pitchFamily="34" charset="0"/>
              </a:rPr>
              <a:t> se nabavlja) koji sadrži: </a:t>
            </a:r>
          </a:p>
          <a:p>
            <a:r>
              <a:rPr lang="sr-Latn-RS" sz="2000" b="1" dirty="0">
                <a:latin typeface="Candara" pitchFamily="34" charset="0"/>
              </a:rPr>
              <a:t>         </a:t>
            </a:r>
            <a:r>
              <a:rPr lang="sr-Latn-RS" sz="2000" dirty="0">
                <a:latin typeface="Candara" pitchFamily="34" charset="0"/>
              </a:rPr>
              <a:t>a) Er ovna</a:t>
            </a:r>
          </a:p>
          <a:p>
            <a:r>
              <a:rPr lang="sr-Latn-RS" sz="2000" dirty="0">
                <a:latin typeface="Candara" pitchFamily="34" charset="0"/>
              </a:rPr>
              <a:t>         b) </a:t>
            </a:r>
            <a:r>
              <a:rPr lang="en-US" sz="2000" dirty="0">
                <a:latin typeface="Candara" pitchFamily="34" charset="0"/>
              </a:rPr>
              <a:t>Serum </a:t>
            </a:r>
            <a:r>
              <a:rPr lang="en-US" sz="2000" dirty="0" err="1">
                <a:latin typeface="Candara" pitchFamily="34" charset="0"/>
              </a:rPr>
              <a:t>kuni</a:t>
            </a:r>
            <a:r>
              <a:rPr lang="sr-Latn-RS" sz="2000" dirty="0">
                <a:latin typeface="Candara" pitchFamily="34" charset="0"/>
              </a:rPr>
              <a:t>ća (dobija se imunizacijom kunića ovčijim Er </a:t>
            </a:r>
          </a:p>
          <a:p>
            <a:r>
              <a:rPr lang="sr-Latn-RS" sz="2000" dirty="0">
                <a:latin typeface="Candara" pitchFamily="34" charset="0"/>
              </a:rPr>
              <a:t>              </a:t>
            </a:r>
            <a:r>
              <a:rPr lang="en-US" sz="2000" dirty="0">
                <a:latin typeface="Candara" pitchFamily="34" charset="0"/>
              </a:rPr>
              <a:t>= </a:t>
            </a:r>
            <a:r>
              <a:rPr lang="en-US" sz="2000" b="1" dirty="0" err="1">
                <a:latin typeface="Candara" pitchFamily="34" charset="0"/>
              </a:rPr>
              <a:t>sadr</a:t>
            </a:r>
            <a:r>
              <a:rPr lang="sr-Latn-RS" sz="2000" b="1" dirty="0">
                <a:latin typeface="Candara" pitchFamily="34" charset="0"/>
              </a:rPr>
              <a:t>ži At protiv Er ovna!</a:t>
            </a:r>
            <a:r>
              <a:rPr lang="sr-Latn-RS" sz="2000" dirty="0">
                <a:latin typeface="Candara" pitchFamily="34" charset="0"/>
              </a:rPr>
              <a:t>)</a:t>
            </a:r>
          </a:p>
          <a:p>
            <a:pPr marL="457200" indent="-457200">
              <a:buAutoNum type="arabicPeriod" startAt="2"/>
            </a:pPr>
            <a:endParaRPr lang="en-US" sz="2000" b="1" dirty="0">
              <a:latin typeface="Candar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3900000">
            <a:off x="2058045" y="3285154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3900000">
            <a:off x="478236" y="3353923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3900000">
            <a:off x="2560150" y="3354641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3900000">
            <a:off x="1071296" y="3432304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3900000">
            <a:off x="1580876" y="3518663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>
            <a:off x="2180609" y="4229266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oon 29"/>
          <p:cNvSpPr/>
          <p:nvPr/>
        </p:nvSpPr>
        <p:spPr>
          <a:xfrm>
            <a:off x="1460631" y="4261324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/>
          <p:cNvSpPr/>
          <p:nvPr/>
        </p:nvSpPr>
        <p:spPr>
          <a:xfrm>
            <a:off x="1104442" y="4229266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oon 31"/>
          <p:cNvSpPr/>
          <p:nvPr/>
        </p:nvSpPr>
        <p:spPr>
          <a:xfrm>
            <a:off x="663739" y="4234229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C:\Users\Isidora\Desktop\antibo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31" y="6173787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Isidora\Desktop\antibo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5643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Isidora\Desktop\antibo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38" y="5557253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8809"/>
            <a:ext cx="497085" cy="4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80" y="2094429"/>
            <a:ext cx="415727" cy="3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85" y="246331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4896742" y="2502807"/>
            <a:ext cx="609600" cy="277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70507" y="1672336"/>
            <a:ext cx="482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6600" b="1" dirty="0">
                <a:latin typeface="Candara" pitchFamily="34" charset="0"/>
              </a:rPr>
              <a:t>?</a:t>
            </a:r>
            <a:endParaRPr lang="en-US" sz="6600" dirty="0"/>
          </a:p>
        </p:txBody>
      </p:sp>
      <p:sp>
        <p:nvSpPr>
          <p:cNvPr id="24" name="Rectangle 23"/>
          <p:cNvSpPr/>
          <p:nvPr/>
        </p:nvSpPr>
        <p:spPr>
          <a:xfrm>
            <a:off x="0" y="260767"/>
            <a:ext cx="9374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RS" sz="2000" b="1" dirty="0">
              <a:latin typeface="Candara" pitchFamily="34" charset="0"/>
            </a:endParaRPr>
          </a:p>
          <a:p>
            <a:r>
              <a:rPr lang="sr-Latn-RS" sz="2000" b="1" dirty="0">
                <a:latin typeface="Candara" pitchFamily="34" charset="0"/>
              </a:rPr>
              <a:t>ispitivanje prisustva Ag </a:t>
            </a:r>
            <a:r>
              <a:rPr lang="en-US" sz="2000" b="1" dirty="0" err="1">
                <a:latin typeface="Candara" pitchFamily="34" charset="0"/>
              </a:rPr>
              <a:t>ili</a:t>
            </a:r>
            <a:r>
              <a:rPr lang="sr-Latn-RS" sz="2000" b="1" dirty="0">
                <a:latin typeface="Candara" pitchFamily="34" charset="0"/>
              </a:rPr>
              <a:t> At (i titra At) u materijalu</a:t>
            </a:r>
          </a:p>
          <a:p>
            <a:endParaRPr lang="sr-Latn-RS" sz="2000" b="1" u="sng" dirty="0">
              <a:latin typeface="Candara" pitchFamily="34" charset="0"/>
            </a:endParaRPr>
          </a:p>
          <a:p>
            <a:r>
              <a:rPr lang="sr-Latn-RS" sz="2000" b="1" u="sng" dirty="0">
                <a:latin typeface="Candara" pitchFamily="34" charset="0"/>
              </a:rPr>
              <a:t>Primer: ispitivanje prisustva At u serumu:</a:t>
            </a:r>
            <a:endParaRPr lang="en-US" sz="2000" b="1" u="sng" dirty="0">
              <a:latin typeface="Candara" pitchFamily="34" charset="0"/>
            </a:endParaRPr>
          </a:p>
        </p:txBody>
      </p:sp>
      <p:sp>
        <p:nvSpPr>
          <p:cNvPr id="29" name="Moon 28"/>
          <p:cNvSpPr/>
          <p:nvPr/>
        </p:nvSpPr>
        <p:spPr>
          <a:xfrm>
            <a:off x="1805876" y="4411819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7" y="2425697"/>
            <a:ext cx="415727" cy="3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22" y="4302442"/>
            <a:ext cx="415727" cy="3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3900000">
            <a:off x="6235530" y="4043484"/>
            <a:ext cx="281054" cy="2400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/>
          <p:cNvSpPr/>
          <p:nvPr/>
        </p:nvSpPr>
        <p:spPr>
          <a:xfrm>
            <a:off x="6391372" y="3714289"/>
            <a:ext cx="241396" cy="46793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" descr="C:\Users\Isidora\Desktop\antibody_placeholder_icon_nobg.png">
            <a:extLst>
              <a:ext uri="{FF2B5EF4-FFF2-40B4-BE49-F238E27FC236}">
                <a16:creationId xmlns:a16="http://schemas.microsoft.com/office/drawing/2014/main" id="{FE4F2585-5D71-A7BD-2564-52075E4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43" y="2447292"/>
            <a:ext cx="415727" cy="3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1C98A80-8D09-37F0-5902-00498D617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530" y="965743"/>
            <a:ext cx="182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* INAKTIVACIJA KOMPLEMENTA IZ KRVNOG SERUMA!</a:t>
            </a:r>
          </a:p>
          <a:p>
            <a:pPr eaLnBrk="1" hangingPunct="1"/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9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Isidora\Desktop\efefew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3750" l="31863" r="54902">
                        <a14:foregroundMark x1="42647" y1="66667" x2="42647" y2="30729"/>
                        <a14:foregroundMark x1="35784" y1="23958" x2="51471" y2="29688"/>
                        <a14:foregroundMark x1="37255" y1="31250" x2="49020" y2="26563"/>
                        <a14:foregroundMark x1="52941" y1="30729" x2="52451" y2="2447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743" y="-1977571"/>
            <a:ext cx="9220200" cy="93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38200" y="601980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6072398"/>
            <a:ext cx="486597" cy="4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3" y="6050627"/>
            <a:ext cx="486597" cy="4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057400" y="6288282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2286" y="6114943"/>
            <a:ext cx="379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Ispitujući serum (At)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????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5562600"/>
            <a:ext cx="1039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3900000">
            <a:off x="1392338" y="5656252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900000">
            <a:off x="948360" y="5656251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68286" y="578322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2286" y="5562600"/>
            <a:ext cx="425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8200" y="5029200"/>
            <a:ext cx="784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oon 18"/>
          <p:cNvSpPr/>
          <p:nvPr/>
        </p:nvSpPr>
        <p:spPr>
          <a:xfrm>
            <a:off x="966992" y="5105400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1426085" y="5103223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68286" y="5334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7771" y="5144347"/>
            <a:ext cx="484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Komplement zamorca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5927975"/>
            <a:ext cx="18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Candara" pitchFamily="34" charset="0"/>
              </a:rPr>
              <a:t>I FAZA - NEVIDLjIVA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25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875" y1="71260" x2="43625" y2="68110"/>
                        <a14:foregroundMark x1="85125" y1="84383" x2="62250" y2="5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0" y="4230416"/>
            <a:ext cx="916358" cy="8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Isidora\Desktop\antibo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65" y="4439012"/>
            <a:ext cx="455613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Isidora\Desktop\antibod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03" y="4230416"/>
            <a:ext cx="342107" cy="3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390572" y="3417009"/>
            <a:ext cx="472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Candara" pitchFamily="34" charset="0"/>
              </a:rPr>
              <a:t>II FAZA - VIDLjIVA (čini prvu fazu vidljivom)</a:t>
            </a:r>
            <a:endParaRPr lang="en-US" sz="2400" b="1" dirty="0">
              <a:latin typeface="Candara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068286" y="4652303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92286" y="4428126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Hemolitični indikatorski sistem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sidora\Desktop\efefew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94271" l="32353" r="55392">
                        <a14:foregroundMark x1="42647" y1="65104" x2="42157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099" y="-1661659"/>
            <a:ext cx="9677400" cy="83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28557"/>
            <a:ext cx="699278" cy="6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3120000">
            <a:off x="898651" y="4975101"/>
            <a:ext cx="425974" cy="4347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>
            <a:off x="587601" y="4985657"/>
            <a:ext cx="348798" cy="6858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C:\Users\Isidora\Desktop\antibod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43" y="4054836"/>
            <a:ext cx="437070" cy="4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6875" y1="71260" x2="43625" y2="68110"/>
                        <a14:foregroundMark x1="85125" y1="84383" x2="62250" y2="5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3" y="3882793"/>
            <a:ext cx="866458" cy="8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Isidora\Desktop\antibod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1" y="4235446"/>
            <a:ext cx="472625" cy="4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Isidora\Desktop\antibod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7" y="3813370"/>
            <a:ext cx="457909" cy="4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74941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Pozitivna reakcija - u ispitujućem serumu ima At</a:t>
            </a:r>
            <a:r>
              <a:rPr lang="en-US" sz="2400" b="1" u="sng" dirty="0">
                <a:solidFill>
                  <a:srgbClr val="7030A0"/>
                </a:solidFill>
                <a:latin typeface="Candara" pitchFamily="34" charset="0"/>
              </a:rPr>
              <a:t>:</a:t>
            </a:r>
            <a:endParaRPr lang="sr-Latn-R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42743" y="2717125"/>
            <a:ext cx="2186257" cy="254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21564" y="6858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Faza: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 su se vezala za Ag, a potom se komplement vezuje za Ag-At kompleks pri čemu nastaje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kompleks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Ag-At-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omplement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(Ag je komercijalno napravljen za mikroorganizam čije se prisustvo ispituje, At vode poreklo iz seruma, a komplement je takođe komercijalno kupljen i dobijen iz zamorca). Zbog vezivanja komplementa dolazi do lize antigena ali to nije vidljivo golim okom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1564" y="3277497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Faza: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Hemol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iti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čki indikatorski sistem dodat u drugoj fazi nam omogućuje vizualizaciju reakcije nastale u 1. fazi i očitavanje rezultata.</a:t>
            </a:r>
          </a:p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Stvaranjem kompleksa Ag-At-komplement u prvoj fazi se istrošio sav komplement.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se u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drugoj fazi Er ovna specifično vezuju za At kunića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(At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protiv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ovna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kako je sav komplement potrošen,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dolazi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stvaranja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kompleks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Ag (Er ovna) - At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serum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kunića) - komplement i samim tim 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dolazi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do lize drugog antigena u reakciji, odnosno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dolazi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lize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ovna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Dakle, ako su At prisutna u ispitujućem serumu, odnosno reakcija je pozitivna,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neće doći do hemolize Er.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07886" y="4344224"/>
            <a:ext cx="1581021" cy="1149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6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idora\Desktop\efefew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94271" l="32353" r="55392">
                        <a14:foregroundMark x1="42647" y1="65104" x2="42157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-1643517"/>
            <a:ext cx="9677400" cy="83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875" y1="71260" x2="43625" y2="68110"/>
                        <a14:foregroundMark x1="85125" y1="84383" x2="62250" y2="5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4" y="4035474"/>
            <a:ext cx="866458" cy="8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3120000">
            <a:off x="927643" y="5387445"/>
            <a:ext cx="425974" cy="4347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C:\Users\Isidora\Desktop\antibod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61"/>
            <a:ext cx="415826" cy="4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Isidora\Desktop\antibo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7" y="3969577"/>
            <a:ext cx="419013" cy="4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Isidora\Desktop\antibo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4" y="4527291"/>
            <a:ext cx="419013" cy="4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oon 8"/>
          <p:cNvSpPr/>
          <p:nvPr/>
        </p:nvSpPr>
        <p:spPr>
          <a:xfrm>
            <a:off x="1485842" y="4561088"/>
            <a:ext cx="174399" cy="38521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>
            <a:off x="849648" y="4753696"/>
            <a:ext cx="174399" cy="38521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/>
        </p:nvSpPr>
        <p:spPr>
          <a:xfrm>
            <a:off x="751000" y="3958245"/>
            <a:ext cx="174399" cy="38521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4728" y="4286589"/>
            <a:ext cx="5352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faza: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što komplement nije potrošen u 1. fazi on se u 2. fazi  (prilikom dodavanju hemol. indik. sistema) vezuje za Ag (Er ovna)-At (At protiv Er ovna) kompleks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 čemu dolazi do stvaranja kompleksa Ag (Er ovna) - At (serum kunića) – komplement,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što posledično dovodi do lize drugog antigena (Er ovna) odnosno dolazi do hemolize Er ovna.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83477" y="3352800"/>
            <a:ext cx="2831323" cy="2085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14725" y="1066800"/>
            <a:ext cx="696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7030A0"/>
                </a:solidFill>
                <a:latin typeface="Candara" pitchFamily="34" charset="0"/>
              </a:rPr>
              <a:t>Negativna</a:t>
            </a:r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 reakcija - u ispitujućem serumu </a:t>
            </a:r>
            <a:r>
              <a:rPr lang="en-US" sz="2400" b="1" u="sng" dirty="0" err="1">
                <a:solidFill>
                  <a:srgbClr val="7030A0"/>
                </a:solidFill>
                <a:latin typeface="Candara" pitchFamily="34" charset="0"/>
              </a:rPr>
              <a:t>nema</a:t>
            </a:r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 At</a:t>
            </a:r>
            <a:r>
              <a:rPr lang="en-US" sz="2400" b="1" u="sng" dirty="0">
                <a:solidFill>
                  <a:srgbClr val="7030A0"/>
                </a:solidFill>
                <a:latin typeface="Candara" pitchFamily="34" charset="0"/>
              </a:rPr>
              <a:t>:</a:t>
            </a:r>
            <a:endParaRPr lang="sr-Latn-R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81428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</a:t>
            </a:r>
            <a:r>
              <a:rPr lang="sr-Latn-R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aza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ako u ispitujućem serumu nije bilo At tj. reakcija je negativna, u prvoj fazi ne dolazi do stvaranja kompleksa Ag-At, a samim tim ni do stvaranja kompleksa Ag-At-komplement, tako da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komplement ostaje nepotrošen u prvoj faz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3060" y="4510057"/>
            <a:ext cx="2281668" cy="1094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1651727"/>
            <a:ext cx="412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latin typeface="Candara" pitchFamily="34" charset="0"/>
              </a:rPr>
              <a:t>POZITIVNA RVK</a:t>
            </a:r>
          </a:p>
          <a:p>
            <a:pPr algn="ctr"/>
            <a:r>
              <a:rPr lang="sr-Latn-RS" sz="2400" b="1" dirty="0">
                <a:latin typeface="Candara" pitchFamily="34" charset="0"/>
              </a:rPr>
              <a:t>=</a:t>
            </a:r>
          </a:p>
          <a:p>
            <a:pPr algn="ctr"/>
            <a:r>
              <a:rPr lang="sr-Latn-RS" sz="2400" b="1" dirty="0">
                <a:latin typeface="Candara" pitchFamily="34" charset="0"/>
              </a:rPr>
              <a:t>NEGATIVNA HEMOLIZA</a:t>
            </a:r>
          </a:p>
        </p:txBody>
      </p:sp>
      <p:pic>
        <p:nvPicPr>
          <p:cNvPr id="5122" name="Picture 2" descr="C:\Users\Isidora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526088" cy="47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733800" y="22098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72217" y="5486399"/>
            <a:ext cx="4760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latin typeface="Candara" pitchFamily="34" charset="0"/>
              </a:rPr>
              <a:t>NEGATIVNA RVK</a:t>
            </a:r>
          </a:p>
          <a:p>
            <a:pPr algn="ctr"/>
            <a:r>
              <a:rPr lang="sr-Latn-RS" sz="2400" b="1" dirty="0">
                <a:latin typeface="Candara" pitchFamily="34" charset="0"/>
              </a:rPr>
              <a:t>=</a:t>
            </a:r>
          </a:p>
          <a:p>
            <a:pPr algn="ctr"/>
            <a:r>
              <a:rPr lang="sr-Latn-RS" sz="2400" b="1" dirty="0">
                <a:latin typeface="Candara" pitchFamily="34" charset="0"/>
              </a:rPr>
              <a:t>PRISUTNA HEMOLIZA</a:t>
            </a:r>
            <a:endParaRPr lang="en-US" sz="2400" b="1" dirty="0">
              <a:latin typeface="Candar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46482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3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idora\Desktop\17_don_el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66515"/>
            <a:ext cx="4914900" cy="34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76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4. IMUNOENZIMSKE METODE - ELISA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" y="592162"/>
            <a:ext cx="8744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Imunoenzimske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metode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Enzyme Linked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Immunosorbent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Assay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ELISA) se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zasnivaju na primeni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ili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koji se obeležavaju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enzimima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zvode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mikrotitracioni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ploča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sr-Latn-RS" sz="2000" dirty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2362200"/>
            <a:ext cx="396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Usled prisustva hromogena golim okom se može uočiti da li je reakcija + ili - međutim, reakcija se precizno očitava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spektrofotometrom</a:t>
            </a:r>
          </a:p>
          <a:p>
            <a:pPr algn="just">
              <a:defRPr/>
            </a:pP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Direktna (sendvič) ELISA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Indirektna ELISA (iELISA)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Kompetitivna ELISA (cELISA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641" y="152400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4. a) Direktna (sendvič) ELISA</a:t>
            </a:r>
          </a:p>
        </p:txBody>
      </p:sp>
      <p:pic>
        <p:nvPicPr>
          <p:cNvPr id="7170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7200" y="4800600"/>
            <a:ext cx="2212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38" y="483059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79" y="48446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46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744787" y="5039663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7333" y="486174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1.At protiv mikroorganizma čije se prisustvo ispituje – vezana za dno bazenčića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3120000">
            <a:off x="800947" y="438831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3120000">
            <a:off x="1434131" y="439011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3120000">
            <a:off x="1926124" y="439011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4786" y="4561817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421541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2.Uzorak sumnjiv na prisustvo određenog mikroorganizma (Ag)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????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" y="4215418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6200" y="4006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Inkubacija + ispiranje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89009" y="37972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27953" y="37972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4289" y="37972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718980" y="35052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80687" y="34943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50713" y="35052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18149" y="3651243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68" name="TextBox 7167"/>
          <p:cNvSpPr txBox="1"/>
          <p:nvPr/>
        </p:nvSpPr>
        <p:spPr>
          <a:xfrm>
            <a:off x="3730962" y="3423896"/>
            <a:ext cx="38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3.Specifična At (protiv datog Ag) obeležena enzimom - konjugovana 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3352800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00800" y="3124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Inkubacija + ispiranje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171" name="Flowchart: Stored Data 7170"/>
          <p:cNvSpPr/>
          <p:nvPr/>
        </p:nvSpPr>
        <p:spPr>
          <a:xfrm rot="5400000">
            <a:off x="663802" y="290196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Stored Data 40"/>
          <p:cNvSpPr/>
          <p:nvPr/>
        </p:nvSpPr>
        <p:spPr>
          <a:xfrm rot="5400000">
            <a:off x="1251078" y="29019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Stored Data 41"/>
          <p:cNvSpPr/>
          <p:nvPr/>
        </p:nvSpPr>
        <p:spPr>
          <a:xfrm rot="5400000">
            <a:off x="1812808" y="290196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193612" y="2670733"/>
            <a:ext cx="1180305" cy="397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72" name="TextBox 7171"/>
          <p:cNvSpPr txBox="1"/>
          <p:nvPr/>
        </p:nvSpPr>
        <p:spPr>
          <a:xfrm>
            <a:off x="3429000" y="2041021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174" name="TextBox 7173"/>
          <p:cNvSpPr txBox="1"/>
          <p:nvPr/>
        </p:nvSpPr>
        <p:spPr>
          <a:xfrm>
            <a:off x="189081" y="1371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7175" name="TextBox 7174"/>
          <p:cNvSpPr txBox="1"/>
          <p:nvPr/>
        </p:nvSpPr>
        <p:spPr>
          <a:xfrm>
            <a:off x="190500" y="8382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Primenjuje se za otkrivanje Ag u uzorku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" y="6297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/>
          <p:cNvCxnSpPr/>
          <p:nvPr/>
        </p:nvCxnSpPr>
        <p:spPr>
          <a:xfrm>
            <a:off x="152400" y="2965438"/>
            <a:ext cx="2212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38" y="299543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79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39987" y="320450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2533" y="302658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1.At protiv mikroorganizma čije se prisustvo ispituje – vezama za dno bazenčića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3120000">
            <a:off x="496147" y="255315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120000">
            <a:off x="1129331" y="255495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120000">
            <a:off x="1621324" y="255495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9986" y="272665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800" y="238025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andara" pitchFamily="34" charset="0"/>
              </a:rPr>
              <a:t>2.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Uzorak sumnjiv na prisustvo određenog mikroorganizma (Ag)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???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2380256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420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3153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948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14180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75887" y="165915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45913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3349" y="181608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6162" y="1588734"/>
            <a:ext cx="38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3.Specifična At (protiv datog Ag) obeležena enzimom - konjugovana 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1569609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Stored Data 22"/>
          <p:cNvSpPr/>
          <p:nvPr/>
        </p:nvSpPr>
        <p:spPr>
          <a:xfrm rot="5400000">
            <a:off x="359002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Stored Data 23"/>
          <p:cNvSpPr/>
          <p:nvPr/>
        </p:nvSpPr>
        <p:spPr>
          <a:xfrm rot="5400000">
            <a:off x="946278" y="1066802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tored Data 24"/>
          <p:cNvSpPr/>
          <p:nvPr/>
        </p:nvSpPr>
        <p:spPr>
          <a:xfrm rot="5400000">
            <a:off x="1508008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93733" y="1031553"/>
            <a:ext cx="912813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17771" y="217786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7771" y="138494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1301" y="1971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32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6" y="626858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6858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9" y="626858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 rot="3120000">
            <a:off x="1791547" y="6076328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3120000">
            <a:off x="1148767" y="6076329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3120000">
            <a:off x="510644" y="6086268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674" y="572687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468365" y="5434793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3619" y="571470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/>
          <p:cNvSpPr/>
          <p:nvPr/>
        </p:nvSpPr>
        <p:spPr>
          <a:xfrm>
            <a:off x="1098708" y="542261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79785" y="572687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1734476" y="5434793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Stored Data 44"/>
          <p:cNvSpPr/>
          <p:nvPr/>
        </p:nvSpPr>
        <p:spPr>
          <a:xfrm rot="5400000">
            <a:off x="399412" y="505587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Stored Data 45"/>
          <p:cNvSpPr/>
          <p:nvPr/>
        </p:nvSpPr>
        <p:spPr>
          <a:xfrm rot="5400000">
            <a:off x="1041408" y="5048870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Stored Data 46"/>
          <p:cNvSpPr/>
          <p:nvPr/>
        </p:nvSpPr>
        <p:spPr>
          <a:xfrm rot="5400000">
            <a:off x="1661902" y="5059889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465614" y="3805535"/>
            <a:ext cx="735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Pozitivna reakcija – u ispitujućem uzorku ima Ag: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88418" y="6573387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552472" y="6268587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58820" y="5726879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151013" y="4979672"/>
            <a:ext cx="592187" cy="217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00400" y="6145011"/>
            <a:ext cx="47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Ag iz uzorka se vezao za At na dnu bazenčića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64532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At vezana za dno bazenčića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61257" y="6086569"/>
            <a:ext cx="43869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72936" y="5453879"/>
            <a:ext cx="3613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922611" y="5284747"/>
            <a:ext cx="502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kompleks Ag-At-At+E se ne ispira tokom ispiranja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0" y="5899255"/>
            <a:ext cx="4681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kompleks Ag-At se nije isprao tokom ispiranja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85853" y="5566613"/>
            <a:ext cx="618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At konjugovana sa enzimom su se vezala za kompleks Ag-At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43199" y="4718879"/>
            <a:ext cx="731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dodat na kraju se vezao za enzim i počeo da odaje boju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24200" y="629787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1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5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Stored Data 21"/>
          <p:cNvSpPr/>
          <p:nvPr/>
        </p:nvSpPr>
        <p:spPr>
          <a:xfrm rot="5400000">
            <a:off x="1073307" y="4574393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366737" y="4574392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84" y="624075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8" y="62494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6" y="6250791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4476" y="544039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8656" y="544059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4764" y="544059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1098708" y="5133587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03193" y="511985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6855" y="5133587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tored Data 34"/>
          <p:cNvSpPr/>
          <p:nvPr/>
        </p:nvSpPr>
        <p:spPr>
          <a:xfrm rot="5400000">
            <a:off x="1748531" y="4574392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4275" y="5119850"/>
            <a:ext cx="2151725" cy="73887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0" y="3672918"/>
            <a:ext cx="73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Negativna reakcija – u ispitujućem uzorku nema Ag: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238033" y="4498192"/>
            <a:ext cx="657567" cy="243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465840" y="5492853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535350" y="6098391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42607" y="6481628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1256" y="5902839"/>
            <a:ext cx="4920344" cy="22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9347" y="5088913"/>
            <a:ext cx="3613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96820" y="6336268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At vezana za dno bazenčića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96820" y="5971411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 uzorku nije bilo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1600" y="571817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79500" y="5348841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Dodata At konjugovana sa enzimom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19708" y="4790050"/>
            <a:ext cx="506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Dodata At konjugovana sa enzimom se ispiraju jer nemaju za šta da se vežu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2888343" y="4263736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dodat na kraju nema za šta da se veže i ne odaje boju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7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" y="6297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/>
          <p:cNvCxnSpPr/>
          <p:nvPr/>
        </p:nvCxnSpPr>
        <p:spPr>
          <a:xfrm>
            <a:off x="152400" y="2965438"/>
            <a:ext cx="2212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38" y="299543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79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/>
          <p:nvPr/>
        </p:nvCxnSpPr>
        <p:spPr>
          <a:xfrm>
            <a:off x="2439987" y="320450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 rot="3120000">
            <a:off x="496147" y="255315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3120000">
            <a:off x="1129331" y="255495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3120000">
            <a:off x="1621324" y="255495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2439986" y="272665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352800" y="238025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2.Uzorak sumnjiv na prisustvo određenog mikroorganizma (Ag) ?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???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52400" y="2380256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420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3153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948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Oval 91"/>
          <p:cNvSpPr/>
          <p:nvPr/>
        </p:nvSpPr>
        <p:spPr>
          <a:xfrm>
            <a:off x="414180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75887" y="165915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645913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513349" y="181608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426162" y="1588734"/>
            <a:ext cx="38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3.Specifična At (protiv datog Ag) obeležena enzimom - konjugovana 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52400" y="1569609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Stored Data 97"/>
          <p:cNvSpPr/>
          <p:nvPr/>
        </p:nvSpPr>
        <p:spPr>
          <a:xfrm rot="5400000">
            <a:off x="359002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Stored Data 98"/>
          <p:cNvSpPr/>
          <p:nvPr/>
        </p:nvSpPr>
        <p:spPr>
          <a:xfrm rot="5400000">
            <a:off x="946278" y="1066802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Stored Data 99"/>
          <p:cNvSpPr/>
          <p:nvPr/>
        </p:nvSpPr>
        <p:spPr>
          <a:xfrm rot="5400000">
            <a:off x="1508008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1875176" y="1031553"/>
            <a:ext cx="1020424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985853" y="168122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52269" y="138494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52269" y="219559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22533" y="302658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1.At protiv mikroorganizma čije se prisustvo ispituje – vezama za dno bazenčića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106057" y="552996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059C6-111E-7EAB-51F5-F63BB2EF9311}"/>
              </a:ext>
            </a:extLst>
          </p:cNvPr>
          <p:cNvSpPr txBox="1"/>
          <p:nvPr/>
        </p:nvSpPr>
        <p:spPr>
          <a:xfrm>
            <a:off x="7331246" y="5593363"/>
            <a:ext cx="171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se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vezuju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za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razli</a:t>
            </a:r>
            <a:r>
              <a:rPr lang="sr-Latn-R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čite epitope!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186" y="152400"/>
            <a:ext cx="4794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4. b) Indirektna ELISA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ndara" pitchFamily="34" charset="0"/>
              </a:rPr>
              <a:t>iELISA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)</a:t>
            </a:r>
            <a:endParaRPr lang="sr-Latn-R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74" y="1671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09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774" y="838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ndara" pitchFamily="34" charset="0"/>
              </a:rPr>
              <a:t>Naj</a:t>
            </a:r>
            <a:r>
              <a:rPr lang="sr-Latn-RS" sz="2000" dirty="0">
                <a:latin typeface="Candara" pitchFamily="34" charset="0"/>
              </a:rPr>
              <a:t>češće se rimenjuje za ispitivanje prisustva At u uzorku (serumu)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120000">
            <a:off x="2034644" y="5075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442426" y="5075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756898" y="50754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1750" y="4419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27278" y="4419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19496" y="4419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4004" y="3877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333785" y="360105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2081" y="3877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695708" y="3585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19496" y="3877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974187" y="3585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5400000">
            <a:off x="612522" y="3054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5400000">
            <a:off x="1264832" y="305436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1897986" y="3054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38567" y="2971800"/>
            <a:ext cx="912813" cy="249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23768" y="389313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23769" y="462568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23770" y="5202057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6588" y="5029200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6588" y="4426857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gde ispitujemo da li ima At za prethodno dodat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" y="43434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17460" y="41148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4053" y="355456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Antiglobulinsko At – ANTI-ANTITELO 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*Obeleženo enzimom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92860" y="35052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17460" y="32766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96343" y="2386486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5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082" y="111948"/>
            <a:ext cx="8763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 </a:t>
            </a:r>
            <a:r>
              <a:rPr lang="en-US" sz="2400" b="1" u="sng" dirty="0">
                <a:solidFill>
                  <a:srgbClr val="7030A0"/>
                </a:solidFill>
                <a:latin typeface="Candara" pitchFamily="34" charset="0"/>
              </a:rPr>
              <a:t>URO</a:t>
            </a:r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ĐENI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II STEČENI 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  <a:p>
            <a:endParaRPr lang="sr-Latn-RS" b="1" u="sng" dirty="0"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sr-Latn-RS" sz="2000" dirty="0">
                <a:latin typeface="Candara" pitchFamily="34" charset="0"/>
              </a:rPr>
              <a:t>Humoralni</a:t>
            </a:r>
            <a:endParaRPr lang="en-US" sz="2000" dirty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Candara" pitchFamily="34" charset="0"/>
            </a:endParaRPr>
          </a:p>
          <a:p>
            <a:r>
              <a:rPr lang="sr-Latn-RS" sz="2000" b="1" dirty="0">
                <a:latin typeface="Candara" pitchFamily="34" charset="0"/>
              </a:rPr>
              <a:t>ANTITELA</a:t>
            </a:r>
            <a:endParaRPr lang="en-US" sz="2000" b="1" dirty="0">
              <a:latin typeface="Candara" pitchFamily="34" charset="0"/>
            </a:endParaRPr>
          </a:p>
          <a:p>
            <a:r>
              <a:rPr lang="sr-Latn-RS" sz="2000" b="1" dirty="0">
                <a:latin typeface="Candara" pitchFamily="34" charset="0"/>
              </a:rPr>
              <a:t>iz B limfocita</a:t>
            </a:r>
            <a:endParaRPr lang="en-US" sz="2000" b="1" dirty="0">
              <a:latin typeface="Candara" pitchFamily="34" charset="0"/>
            </a:endParaRPr>
          </a:p>
          <a:p>
            <a:r>
              <a:rPr lang="sr-Latn-RS" sz="2000" b="1" dirty="0">
                <a:latin typeface="Candara" pitchFamily="34" charset="0"/>
              </a:rPr>
              <a:t>(plazmocita</a:t>
            </a:r>
            <a:r>
              <a:rPr lang="sr-Latn-RS" sz="2000" dirty="0">
                <a:latin typeface="Candara" pitchFamily="34" charset="0"/>
              </a:rPr>
              <a:t>)</a:t>
            </a:r>
          </a:p>
          <a:p>
            <a:pPr marL="457200" indent="-457200">
              <a:buAutoNum type="arabicPeriod"/>
            </a:pPr>
            <a:endParaRPr lang="sr-Latn-RS" sz="2000" dirty="0">
              <a:latin typeface="Candara" pitchFamily="34" charset="0"/>
            </a:endParaRPr>
          </a:p>
          <a:p>
            <a:pPr marL="457200" indent="-457200">
              <a:buAutoNum type="arabicPeriod" startAt="2"/>
            </a:pPr>
            <a:r>
              <a:rPr lang="sr-Latn-RS" sz="2000" dirty="0">
                <a:latin typeface="Candara" pitchFamily="34" charset="0"/>
              </a:rPr>
              <a:t>Ćelijski </a:t>
            </a:r>
            <a:endParaRPr lang="en-US" sz="2000" dirty="0">
              <a:latin typeface="Candara" pitchFamily="34" charset="0"/>
            </a:endParaRPr>
          </a:p>
          <a:p>
            <a:endParaRPr lang="en-US" sz="2000" dirty="0">
              <a:latin typeface="Candara" pitchFamily="34" charset="0"/>
            </a:endParaRPr>
          </a:p>
          <a:p>
            <a:r>
              <a:rPr lang="sr-Latn-RS" sz="2000" dirty="0">
                <a:latin typeface="Candara" pitchFamily="34" charset="0"/>
              </a:rPr>
              <a:t>Citokini</a:t>
            </a:r>
            <a:endParaRPr lang="en-US" sz="2000" dirty="0">
              <a:latin typeface="Candara" pitchFamily="34" charset="0"/>
            </a:endParaRPr>
          </a:p>
          <a:p>
            <a:r>
              <a:rPr lang="sr-Latn-RS" sz="2000" b="1" dirty="0">
                <a:latin typeface="Candara" pitchFamily="34" charset="0"/>
              </a:rPr>
              <a:t>SENZIBILISANI</a:t>
            </a:r>
            <a:endParaRPr lang="en-US" sz="2000" b="1" dirty="0">
              <a:latin typeface="Candara" pitchFamily="34" charset="0"/>
            </a:endParaRPr>
          </a:p>
          <a:p>
            <a:r>
              <a:rPr lang="sr-Latn-RS" sz="2000" b="1" dirty="0">
                <a:latin typeface="Candara" pitchFamily="34" charset="0"/>
              </a:rPr>
              <a:t>T LIMFOCITI</a:t>
            </a:r>
            <a:endParaRPr lang="sr-Latn-RS" sz="2000" u="sng" dirty="0">
              <a:latin typeface="Candar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82246-AE7D-25C9-F435-03690910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91" y="0"/>
            <a:ext cx="6865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68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998" y="23808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120000">
            <a:off x="1806044" y="322649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213826" y="322649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528298" y="322649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150" y="257061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98678" y="257061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257061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5404" y="202874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105185" y="1752063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481" y="202874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67108" y="173665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202874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745587" y="173665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5400000">
            <a:off x="383922" y="1205377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5400000">
            <a:off x="1036232" y="1205378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1669386" y="1205377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26510" y="1129177"/>
            <a:ext cx="1125066" cy="289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5168" y="2044149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5169" y="2776698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5170" y="335307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988" y="3180213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9759" y="2548396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gde ispitujemo da li ima At za prethodno dodat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" y="249441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3200" y="22860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5482047"/>
            <a:ext cx="975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 ANTI-ANTITELO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beleženo enzimom se vezalo za 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64260" y="165621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01345" y="1471547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45079" y="3675554"/>
            <a:ext cx="664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Pozitivna reakcija – u ispitujućem uzorku ima Ag:</a:t>
            </a:r>
          </a:p>
        </p:txBody>
      </p:sp>
      <p:sp>
        <p:nvSpPr>
          <p:cNvPr id="41" name="Rectangle 40"/>
          <p:cNvSpPr/>
          <p:nvPr/>
        </p:nvSpPr>
        <p:spPr>
          <a:xfrm rot="3120000">
            <a:off x="1632134" y="640017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3120000">
            <a:off x="1070512" y="6400178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3120000">
            <a:off x="483008" y="63708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83268" y="6526754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44703" y="6353897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16986" y="603458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3699" y="603458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1170" y="59826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2450768" y="6191734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03338" y="6040015"/>
            <a:ext cx="5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At iz seruma se vezuju za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1281" y="6034583"/>
            <a:ext cx="6040820" cy="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2328" y="58573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Kompleks Ag-At se ne ispira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5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16986" y="56388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52"/>
          <p:cNvSpPr/>
          <p:nvPr/>
        </p:nvSpPr>
        <p:spPr>
          <a:xfrm>
            <a:off x="1025403" y="533600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4528" y="56388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54"/>
          <p:cNvSpPr/>
          <p:nvPr/>
        </p:nvSpPr>
        <p:spPr>
          <a:xfrm>
            <a:off x="1614696" y="53467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3894" y="56388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56"/>
          <p:cNvSpPr/>
          <p:nvPr/>
        </p:nvSpPr>
        <p:spPr>
          <a:xfrm>
            <a:off x="445598" y="534552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447136" y="5628090"/>
            <a:ext cx="774555" cy="10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95453" y="178945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Antiglobulinsko At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ANTI-ANTITELO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Obeleženo enzimom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+ E)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228600" y="5225534"/>
            <a:ext cx="53383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6400" y="5040868"/>
            <a:ext cx="56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ndara" pitchFamily="34" charset="0"/>
              </a:rPr>
              <a:t>Kompleks</a:t>
            </a:r>
            <a:r>
              <a:rPr lang="en-US" b="1" dirty="0">
                <a:latin typeface="Candara" pitchFamily="34" charset="0"/>
              </a:rPr>
              <a:t> Ag-At-</a:t>
            </a:r>
            <a:r>
              <a:rPr lang="en-US" b="1" dirty="0" err="1">
                <a:latin typeface="Candara" pitchFamily="34" charset="0"/>
              </a:rPr>
              <a:t>AAt</a:t>
            </a:r>
            <a:r>
              <a:rPr lang="en-US" b="1" dirty="0">
                <a:latin typeface="Candara" pitchFamily="34" charset="0"/>
              </a:rPr>
              <a:t> + E se ne </a:t>
            </a:r>
            <a:r>
              <a:rPr lang="en-US" b="1" dirty="0" err="1">
                <a:latin typeface="Candara" pitchFamily="34" charset="0"/>
              </a:rPr>
              <a:t>ispira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2" name="Flowchart: Stored Data 61"/>
          <p:cNvSpPr/>
          <p:nvPr/>
        </p:nvSpPr>
        <p:spPr>
          <a:xfrm rot="5400000">
            <a:off x="1552992" y="4946599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Stored Data 62"/>
          <p:cNvSpPr/>
          <p:nvPr/>
        </p:nvSpPr>
        <p:spPr>
          <a:xfrm rot="5400000">
            <a:off x="963699" y="4972086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Stored Data 63"/>
          <p:cNvSpPr/>
          <p:nvPr/>
        </p:nvSpPr>
        <p:spPr>
          <a:xfrm rot="5400000">
            <a:off x="390907" y="495214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962516" y="4572000"/>
            <a:ext cx="780684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710921" y="4387334"/>
            <a:ext cx="731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dodat na kraju se vezao za enzim i počeo da odaje boju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21691" y="706923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2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5170" y="4773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120000">
            <a:off x="1806044" y="2789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213826" y="2789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528298" y="27894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150" y="2133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98678" y="2133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2133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5404" y="1591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105185" y="131505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481" y="1591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67108" y="1299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1591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745587" y="1299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5400000">
            <a:off x="383922" y="768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5400000">
            <a:off x="1036232" y="76836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1669386" y="768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26861" y="692164"/>
            <a:ext cx="1024713" cy="225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5168" y="160713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5169" y="233968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5170" y="2916057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988" y="2743200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9759" y="2133600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gde ispitujemo da li ima At za prethodno dodat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" y="20574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3200" y="18288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5453" y="137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Antiglobulinsko At – ANTI-ANTITELO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Obeleženo enzimom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64260" y="12192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01345" y="10668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6490" y="3444722"/>
            <a:ext cx="704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Negativna reakcija – u ispitujućem uzorku nema Ag:</a:t>
            </a:r>
          </a:p>
        </p:txBody>
      </p:sp>
      <p:pic>
        <p:nvPicPr>
          <p:cNvPr id="32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 rot="3120000">
            <a:off x="1632134" y="636983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3120000">
            <a:off x="1028518" y="637088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3120000">
            <a:off x="465833" y="63708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516187" y="65184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91772" y="6333786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83268" y="609600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91772" y="5911334"/>
            <a:ext cx="391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itchFamily="34" charset="0"/>
              </a:rPr>
              <a:t>2. U </a:t>
            </a:r>
            <a:r>
              <a:rPr lang="en-US" dirty="0" err="1">
                <a:latin typeface="Candara" pitchFamily="34" charset="0"/>
              </a:rPr>
              <a:t>serumu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nije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bilo</a:t>
            </a:r>
            <a:r>
              <a:rPr lang="en-US" dirty="0">
                <a:latin typeface="Candara" pitchFamily="34" charset="0"/>
              </a:rPr>
              <a:t> At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33781" y="590203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88860" y="5726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54492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366504" y="515718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52304" y="517259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0600" y="54492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/>
          <p:cNvSpPr/>
          <p:nvPr/>
        </p:nvSpPr>
        <p:spPr>
          <a:xfrm>
            <a:off x="1647876" y="51816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6172" y="545827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2462028" y="554200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61271" y="5357336"/>
            <a:ext cx="62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itchFamily="34" charset="0"/>
              </a:rPr>
              <a:t>Anti-</a:t>
            </a:r>
            <a:r>
              <a:rPr lang="en-US" dirty="0" err="1">
                <a:latin typeface="Candara" pitchFamily="34" charset="0"/>
              </a:rPr>
              <a:t>antitel</a:t>
            </a:r>
            <a:r>
              <a:rPr lang="sr-Latn-RS" dirty="0">
                <a:latin typeface="Candara" pitchFamily="34" charset="0"/>
              </a:rPr>
              <a:t>a</a:t>
            </a:r>
            <a:r>
              <a:rPr lang="en-US" dirty="0">
                <a:latin typeface="Candara" pitchFamily="34" charset="0"/>
              </a:rPr>
              <a:t> </a:t>
            </a:r>
            <a:r>
              <a:rPr lang="sr-Latn-RS" dirty="0">
                <a:latin typeface="Candara" pitchFamily="34" charset="0"/>
              </a:rPr>
              <a:t>konjugovana sa enzimom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84878" y="4802937"/>
            <a:ext cx="506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Dodata AAt konjugovana sa enzimom se ispiraju jer nemaju za šta da se vežu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5157182"/>
            <a:ext cx="1857324" cy="7192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33781" y="5151509"/>
            <a:ext cx="35762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Stored Data 55"/>
          <p:cNvSpPr/>
          <p:nvPr/>
        </p:nvSpPr>
        <p:spPr>
          <a:xfrm rot="5400000">
            <a:off x="304800" y="4636278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Stored Data 56"/>
          <p:cNvSpPr/>
          <p:nvPr/>
        </p:nvSpPr>
        <p:spPr>
          <a:xfrm rot="5400000">
            <a:off x="967280" y="4636277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Stored Data 57"/>
          <p:cNvSpPr/>
          <p:nvPr/>
        </p:nvSpPr>
        <p:spPr>
          <a:xfrm rot="5400000">
            <a:off x="1586171" y="4636276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932701" y="4498192"/>
            <a:ext cx="662469" cy="279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632612" y="4252697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Candara" pitchFamily="34" charset="0"/>
              </a:rPr>
              <a:t>4.Supstrat dodat na kraju nema za šta da se veže i ne odaje boju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51574" y="518749"/>
            <a:ext cx="590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7480B-33DA-BCCA-AA9A-A509EAB90AC1}"/>
              </a:ext>
            </a:extLst>
          </p:cNvPr>
          <p:cNvSpPr txBox="1"/>
          <p:nvPr/>
        </p:nvSpPr>
        <p:spPr>
          <a:xfrm>
            <a:off x="6003551" y="596577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Indirektna -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zato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što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detekcija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ciljnog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sr-Latn-R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nije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direktna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već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ide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preko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drugog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sr-Latn-R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2461" y="152400"/>
            <a:ext cx="5319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4. c) Kompetitivna ELISA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ndara" pitchFamily="34" charset="0"/>
              </a:rPr>
              <a:t>cELISA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)</a:t>
            </a:r>
            <a:endParaRPr lang="sr-Latn-R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2014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Primenjuje se za ispitivanje prisustva At u uzorku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(serumu)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967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120000">
            <a:off x="582988" y="575833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176259" y="575833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1809674" y="577747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6942" y="59040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9755" y="5731195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9759" y="5087034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gde ispitujemo da li ima At za prethodno dodat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2387" y="537754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6230" y="516847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516847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685" y="516847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7459" y="503986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92059" y="4834033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46110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504876" y="431898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46110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1128504" y="431898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46354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1800276" y="4343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16946" y="463548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66045" y="4426402"/>
            <a:ext cx="45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3.At obeležena enzimom (At+E)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2900" y="41910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2059" y="4006334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9" name="Flowchart: Stored Data 28"/>
          <p:cNvSpPr/>
          <p:nvPr/>
        </p:nvSpPr>
        <p:spPr>
          <a:xfrm rot="5400000">
            <a:off x="1755757" y="36576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Stored Data 29"/>
          <p:cNvSpPr/>
          <p:nvPr/>
        </p:nvSpPr>
        <p:spPr>
          <a:xfrm rot="5400000">
            <a:off x="1059551" y="3631197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rot="5400000">
            <a:off x="441436" y="3635329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04050" y="3429000"/>
            <a:ext cx="969302" cy="395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98752" y="2854095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razlaganja 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0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9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3120000">
            <a:off x="582988" y="281293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120000">
            <a:off x="1176259" y="281293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120000">
            <a:off x="1809674" y="28320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6942" y="295865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9755" y="2785799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759" y="2141638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gde ispitujemo da li ima At za prethodno dodat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2387" y="243214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6230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685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7459" y="2094467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92059" y="1888637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04876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1128504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169009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800276" y="139800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16946" y="169009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6045" y="1481006"/>
            <a:ext cx="45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3.At obeležena enzimom (At+E) – NISU AAt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42900" y="1245604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92059" y="1060938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5" name="Flowchart: Stored Data 24"/>
          <p:cNvSpPr/>
          <p:nvPr/>
        </p:nvSpPr>
        <p:spPr>
          <a:xfrm rot="5400000">
            <a:off x="1755757" y="71220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tored Data 25"/>
          <p:cNvSpPr/>
          <p:nvPr/>
        </p:nvSpPr>
        <p:spPr>
          <a:xfrm rot="5400000">
            <a:off x="1059551" y="685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tored Data 26"/>
          <p:cNvSpPr/>
          <p:nvPr/>
        </p:nvSpPr>
        <p:spPr>
          <a:xfrm rot="5400000">
            <a:off x="441436" y="68993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68" idx="1"/>
          </p:cNvCxnSpPr>
          <p:nvPr/>
        </p:nvCxnSpPr>
        <p:spPr>
          <a:xfrm flipV="1">
            <a:off x="2101961" y="819835"/>
            <a:ext cx="1014934" cy="59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 rot="3120000">
            <a:off x="582988" y="636793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3120000">
            <a:off x="1176259" y="636793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3120000">
            <a:off x="1809674" y="638707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96942" y="65136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9755" y="6340795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2994" y="5995860"/>
            <a:ext cx="5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sadrži 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92386" y="6168569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4700" y="599579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601979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840" y="601979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367459" y="5943600"/>
            <a:ext cx="5957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54102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504876" y="5105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54102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/>
          <p:cNvSpPr/>
          <p:nvPr/>
        </p:nvSpPr>
        <p:spPr>
          <a:xfrm>
            <a:off x="1138358" y="5105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54102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1800276" y="5105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91795" y="5410200"/>
            <a:ext cx="4564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84238" y="5197527"/>
            <a:ext cx="605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3.At obeležena enzimom (At+E) nemaju za šta da se vežu jer su sva mesta na Ag zauzeta sa At iz ispitujućeg seruma</a:t>
            </a:r>
          </a:p>
          <a:p>
            <a:endParaRPr lang="en-US" dirty="0">
              <a:latin typeface="Candar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42900" y="50292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55064" y="4844534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At + E se ispiraju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53" name="Flowchart: Stored Data 52"/>
          <p:cNvSpPr/>
          <p:nvPr/>
        </p:nvSpPr>
        <p:spPr>
          <a:xfrm rot="5400000">
            <a:off x="1755757" y="4495802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Stored Data 53"/>
          <p:cNvSpPr/>
          <p:nvPr/>
        </p:nvSpPr>
        <p:spPr>
          <a:xfrm rot="5400000">
            <a:off x="1059551" y="4519805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Stored Data 54"/>
          <p:cNvSpPr/>
          <p:nvPr/>
        </p:nvSpPr>
        <p:spPr>
          <a:xfrm rot="5400000">
            <a:off x="416551" y="4495801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75230" y="4699472"/>
            <a:ext cx="4203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12741" y="725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92387" y="344472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Pozitivna reakcija – u ispitujućem uzorku ima Ag</a:t>
            </a:r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46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Kompleks Ag-At se ne ispira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5600" y="4477796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dodat na kraju nema za šta da se veže i ne odaje boju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7459" y="5105400"/>
            <a:ext cx="1859999" cy="79426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116895" y="496669"/>
            <a:ext cx="564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9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3120000">
            <a:off x="582988" y="281293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120000">
            <a:off x="1176259" y="281293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120000">
            <a:off x="1809674" y="28320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6942" y="295865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9755" y="2785799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759" y="2141638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gde ispitujemo da li ima At za prethodno dodat Ag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2387" y="243214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6230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685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7459" y="2094467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92059" y="1888637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04876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1128504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169009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800276" y="139800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16946" y="169009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6045" y="1481006"/>
            <a:ext cx="45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3.At obeležena enzimom (At+E) – NISU AAt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42900" y="1245604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92059" y="1060938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5" name="Flowchart: Stored Data 24"/>
          <p:cNvSpPr/>
          <p:nvPr/>
        </p:nvSpPr>
        <p:spPr>
          <a:xfrm rot="5400000">
            <a:off x="1755757" y="71220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tored Data 25"/>
          <p:cNvSpPr/>
          <p:nvPr/>
        </p:nvSpPr>
        <p:spPr>
          <a:xfrm rot="5400000">
            <a:off x="1059551" y="685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tored Data 26"/>
          <p:cNvSpPr/>
          <p:nvPr/>
        </p:nvSpPr>
        <p:spPr>
          <a:xfrm rot="5400000">
            <a:off x="441436" y="68993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69" idx="1"/>
          </p:cNvCxnSpPr>
          <p:nvPr/>
        </p:nvCxnSpPr>
        <p:spPr>
          <a:xfrm flipV="1">
            <a:off x="2043418" y="782443"/>
            <a:ext cx="1156982" cy="1229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 rot="3120000">
            <a:off x="582988" y="636793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3120000">
            <a:off x="1176259" y="636793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3120000">
            <a:off x="1853217" y="638707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96942" y="65136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9755" y="6340795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Ag vezan za bazenčiće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2994" y="5995860"/>
            <a:ext cx="5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Uzorak (serum)  ne sadrži 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92386" y="6168569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459" y="5943600"/>
            <a:ext cx="5957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840" y="595950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529544" y="56515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6654" y="597146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/>
          <p:cNvSpPr/>
          <p:nvPr/>
        </p:nvSpPr>
        <p:spPr>
          <a:xfrm>
            <a:off x="1138358" y="56515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5975851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1800276" y="56388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104050" y="5651514"/>
            <a:ext cx="791550" cy="432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95600" y="5410200"/>
            <a:ext cx="632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3.At obeležena enzimom (At+E) se vezuju za Ag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47455" y="5410200"/>
            <a:ext cx="5488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32880" y="519894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Kompleks Ag-At + E se ne ispira</a:t>
            </a:r>
            <a:endParaRPr lang="en-US" b="1" dirty="0">
              <a:latin typeface="Candara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1999615" y="4953000"/>
            <a:ext cx="895985" cy="426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75002" y="725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27458" y="3444722"/>
            <a:ext cx="722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Negativna  reakcija – u ispitujućem uzorku nema Ag</a:t>
            </a:r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46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5600" y="4662462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dodat na kraju se vezuje za enzim i odaje boju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4" name="Flowchart: Stored Data 63"/>
          <p:cNvSpPr/>
          <p:nvPr/>
        </p:nvSpPr>
        <p:spPr>
          <a:xfrm rot="5400000">
            <a:off x="1724075" y="52717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Stored Data 64"/>
          <p:cNvSpPr/>
          <p:nvPr/>
        </p:nvSpPr>
        <p:spPr>
          <a:xfrm rot="5400000">
            <a:off x="1052303" y="526425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tored Data 65"/>
          <p:cNvSpPr/>
          <p:nvPr/>
        </p:nvSpPr>
        <p:spPr>
          <a:xfrm rot="5400000">
            <a:off x="447943" y="526425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200400" y="45927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4.Supstrat za enzim – hromogen – odaje boju nakon razlaganja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strane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enzima za koji se prethodno veže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69E5DE-E1F1-B50A-4057-9AC9AF623099}"/>
              </a:ext>
            </a:extLst>
          </p:cNvPr>
          <p:cNvSpPr txBox="1"/>
          <p:nvPr/>
        </p:nvSpPr>
        <p:spPr>
          <a:xfrm>
            <a:off x="7530076" y="5965831"/>
            <a:ext cx="171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se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vezuju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za </a:t>
            </a:r>
            <a:r>
              <a:rPr lang="sr-Latn-R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iste epitope!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365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5. Imunofluorescencija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743" y="639957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Metod</a:t>
            </a: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imunofluorescencije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zasniva</a:t>
            </a: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korišćenju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obeleženih</a:t>
            </a: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fluorescentnim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bojama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tzv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fluorohromima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</a:t>
            </a: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npr.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fluorescein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izotiocijnat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FITC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 koji pri određenoj talasnoj dužini svetlosnih zraka </a:t>
            </a: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emituju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fluorescenciju</a:t>
            </a:r>
            <a:endParaRPr lang="sr-Latn-R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</a:t>
            </a: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zultat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posmatra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fluorescentnom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mikroskopu</a:t>
            </a:r>
            <a:endParaRPr lang="sr-Latn-R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sr-Latn-R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Direktna i indirektna imunofluorescencija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0" algn="just"/>
            <a:endParaRPr lang="en-US" sz="2000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8194" name="Picture 2" descr="C:\Users\Isidora\Desktop\Direct-immunofluorescence-test-with-positive-result-for-BCoV-from-the-ileum-left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2279"/>
            <a:ext cx="3621887" cy="30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109-diagnosis-of-animal-rabies-by-immunofluorescence-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2279"/>
            <a:ext cx="4952999" cy="3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5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B8263-0BD6-F559-4C4B-449E6F1BB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8" y="1752600"/>
            <a:ext cx="9394048" cy="2677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54E92-B1DA-92FF-CDE2-95C71AEDD53E}"/>
              </a:ext>
            </a:extLst>
          </p:cNvPr>
          <p:cNvSpPr txBox="1"/>
          <p:nvPr/>
        </p:nvSpPr>
        <p:spPr>
          <a:xfrm>
            <a:off x="1828800" y="5334000"/>
            <a:ext cx="4697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Latn-RS" sz="1800" b="1" dirty="0">
                <a:solidFill>
                  <a:srgbClr val="0000FF"/>
                </a:solidFill>
                <a:latin typeface="Candara" pitchFamily="34" charset="0"/>
              </a:rPr>
              <a:t>Primer: dijagnostika besnila</a:t>
            </a:r>
            <a:r>
              <a:rPr lang="en-US" sz="18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ndara" pitchFamily="34" charset="0"/>
              </a:rPr>
              <a:t>direktnom</a:t>
            </a:r>
            <a:r>
              <a:rPr lang="en-US" sz="1800" b="1" dirty="0">
                <a:solidFill>
                  <a:srgbClr val="0000FF"/>
                </a:solidFill>
                <a:latin typeface="Candara" pitchFamily="34" charset="0"/>
              </a:rPr>
              <a:t> IF</a:t>
            </a:r>
            <a:endParaRPr lang="sr-Latn-RS" sz="1800" b="1" dirty="0">
              <a:solidFill>
                <a:srgbClr val="0000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71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E5DF4-06BF-FA62-3F07-BE5279FE5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181100"/>
            <a:ext cx="8039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3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C3939-2269-42B0-7415-464B7AE2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447800"/>
            <a:ext cx="6351806" cy="42141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2BEBF8-6184-E913-BC36-3BC45F09F7F7}"/>
              </a:ext>
            </a:extLst>
          </p:cNvPr>
          <p:cNvSpPr/>
          <p:nvPr/>
        </p:nvSpPr>
        <p:spPr>
          <a:xfrm>
            <a:off x="138156" y="152400"/>
            <a:ext cx="841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 Brzi (screening) testovi za upotrebu u kliničkoj praksi</a:t>
            </a:r>
          </a:p>
        </p:txBody>
      </p:sp>
    </p:spTree>
    <p:extLst>
      <p:ext uri="{BB962C8B-B14F-4D97-AF65-F5344CB8AC3E}">
        <p14:creationId xmlns:p14="http://schemas.microsoft.com/office/powerpoint/2010/main" val="16479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REAKCIJE ANTIGEN-ANTITELO U </a:t>
            </a:r>
            <a:r>
              <a:rPr lang="sr-Latn-RS" sz="2400" b="1" i="1" dirty="0">
                <a:solidFill>
                  <a:srgbClr val="7030A0"/>
                </a:solidFill>
                <a:latin typeface="Candara" pitchFamily="34" charset="0"/>
              </a:rPr>
              <a:t>IN VITRO </a:t>
            </a:r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USLOVIMA U CILJU DOKAZIVANJA PRISUSTVA ANTIGENA ILI ANTITELA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0592" y="228600"/>
            <a:ext cx="8654808" cy="83099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839" y="4191000"/>
            <a:ext cx="9173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PRECIPITACIJA –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u </a:t>
            </a:r>
            <a:r>
              <a:rPr lang="en-US" sz="2000" b="1" dirty="0" err="1">
                <a:solidFill>
                  <a:srgbClr val="7030A0"/>
                </a:solidFill>
                <a:latin typeface="Candara" pitchFamily="34" charset="0"/>
              </a:rPr>
              <a:t>epruveti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, petri </a:t>
            </a:r>
            <a:r>
              <a:rPr lang="en-US" sz="2000" b="1" dirty="0" err="1">
                <a:solidFill>
                  <a:srgbClr val="7030A0"/>
                </a:solidFill>
                <a:latin typeface="Candara" pitchFamily="34" charset="0"/>
              </a:rPr>
              <a:t>plo</a:t>
            </a: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či, AGID...</a:t>
            </a:r>
          </a:p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AGLUTINACIJA – brza, spora</a:t>
            </a:r>
          </a:p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REAKCIJA VEZIVANJA KOMPLEMENTA -RVK</a:t>
            </a:r>
          </a:p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ELISA – direktna, indirektna, kompetitivna</a:t>
            </a:r>
          </a:p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IMUNOFLUORESCENCIJA – direktna, indirektna</a:t>
            </a:r>
          </a:p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INHIBICIJA HEMAGLUTINACIJE</a:t>
            </a:r>
          </a:p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VIRUS NEUTRALIZACIONI TEST (SERUM NEUTR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ALIZACIONI</a:t>
            </a: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TEST)</a:t>
            </a:r>
            <a:endParaRPr lang="en-US" sz="2000" b="1" dirty="0">
              <a:solidFill>
                <a:srgbClr val="7030A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050" y="114531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2060"/>
                </a:solidFill>
              </a:rPr>
              <a:t>I DIREKTNE – dokazivanje prisustva Ag</a:t>
            </a:r>
          </a:p>
          <a:p>
            <a:r>
              <a:rPr lang="sr-Latn-RS" sz="2800" b="1" dirty="0">
                <a:solidFill>
                  <a:srgbClr val="002060"/>
                </a:solidFill>
              </a:rPr>
              <a:t>II INDIREKTNE – dokazivanje prisustva At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839" y="4237852"/>
            <a:ext cx="318652" cy="3092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509146"/>
            <a:ext cx="850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B050"/>
                </a:solidFill>
                <a:latin typeface="Candara" pitchFamily="34" charset="0"/>
              </a:rPr>
              <a:t>Zašto ponekad odaberemo njih u cilju dijagnostike, a ne neku drugu metodu?</a:t>
            </a:r>
            <a:endParaRPr lang="en-US" sz="20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90" y="2185021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Candara" pitchFamily="34" charset="0"/>
              </a:rPr>
              <a:t>UZORAK:</a:t>
            </a:r>
            <a:r>
              <a:rPr lang="sr-Latn-RS" sz="24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</a:p>
          <a:p>
            <a:r>
              <a:rPr lang="sr-Latn-RS" sz="2400" b="1" dirty="0">
                <a:solidFill>
                  <a:srgbClr val="FF0000"/>
                </a:solidFill>
                <a:latin typeface="Candara" pitchFamily="34" charset="0"/>
              </a:rPr>
              <a:t>At: KRVNI SERUM (mleko, sinovija...)</a:t>
            </a:r>
          </a:p>
          <a:p>
            <a:r>
              <a:rPr lang="sr-Latn-RS" sz="2400" b="1" dirty="0">
                <a:solidFill>
                  <a:srgbClr val="0000FF"/>
                </a:solidFill>
                <a:latin typeface="Candara" pitchFamily="34" charset="0"/>
              </a:rPr>
              <a:t>Ag: tkivo, organ, bris, krv...</a:t>
            </a:r>
          </a:p>
          <a:p>
            <a:endParaRPr lang="en-US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7839" y="4547134"/>
            <a:ext cx="318652" cy="3092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3490" y="4868797"/>
            <a:ext cx="318652" cy="3092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400" y="5204171"/>
            <a:ext cx="318652" cy="3092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7839" y="5502222"/>
            <a:ext cx="318652" cy="3092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7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059C01-E721-734E-0487-D9443D1EB000}"/>
              </a:ext>
            </a:extLst>
          </p:cNvPr>
          <p:cNvSpPr txBox="1"/>
          <p:nvPr/>
        </p:nvSpPr>
        <p:spPr>
          <a:xfrm>
            <a:off x="415212" y="4296337"/>
            <a:ext cx="419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Sekundarni imunski odgovor</a:t>
            </a:r>
          </a:p>
          <a:p>
            <a:pPr algn="ct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7 do 14 dana, 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nekada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više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Parni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uzorci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krvnog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seruma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14. do 21. 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omogućavaju razlikovanje: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aktivn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infekcij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prisustv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starije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infekcije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serološki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negativn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 jedinke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endParaRPr lang="en-US" sz="1600" dirty="0">
              <a:latin typeface="Candara" panose="020E0502030303020204" pitchFamily="34" charset="0"/>
            </a:endParaRPr>
          </a:p>
          <a:p>
            <a:pPr algn="ctr"/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BD033-2A96-1BB4-B7AD-D9692E02E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119"/>
            <a:ext cx="7050953" cy="38504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9F29C6-7F35-9A3C-8817-D96E0BEB7393}"/>
              </a:ext>
            </a:extLst>
          </p:cNvPr>
          <p:cNvSpPr txBox="1"/>
          <p:nvPr/>
        </p:nvSpPr>
        <p:spPr>
          <a:xfrm>
            <a:off x="4631154" y="4648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Primarni imunski odgovor</a:t>
            </a:r>
          </a:p>
          <a:p>
            <a:pPr algn="ct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ran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faz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imunskog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odgovora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početak infekcije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6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dirty="0">
                <a:latin typeface="Candara" pitchFamily="34" charset="0"/>
              </a:rPr>
              <a:t>R</a:t>
            </a:r>
            <a:r>
              <a:rPr lang="en-US" sz="2400" dirty="0" err="1">
                <a:latin typeface="Candara" pitchFamily="34" charset="0"/>
              </a:rPr>
              <a:t>eakcija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između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ndara" pitchFamily="34" charset="0"/>
              </a:rPr>
              <a:t>rastvorljivog</a:t>
            </a:r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 (neuobličenog)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antigena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sr-Latn-RS" sz="2400" dirty="0">
                <a:latin typeface="Candara" pitchFamily="34" charset="0"/>
              </a:rPr>
              <a:t>– </a:t>
            </a:r>
            <a:r>
              <a:rPr lang="sr-Latn-RS" sz="2400" b="1" dirty="0">
                <a:latin typeface="Candara" pitchFamily="34" charset="0"/>
              </a:rPr>
              <a:t>precipitinogena</a:t>
            </a:r>
            <a:r>
              <a:rPr lang="sr-Latn-RS" sz="2400" dirty="0"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i </a:t>
            </a:r>
            <a:r>
              <a:rPr lang="en-US" sz="2400" dirty="0" err="1">
                <a:latin typeface="Candara" pitchFamily="34" charset="0"/>
              </a:rPr>
              <a:t>antitela</a:t>
            </a:r>
            <a:r>
              <a:rPr lang="sr-Latn-RS" sz="2400" dirty="0">
                <a:latin typeface="Candara" pitchFamily="34" charset="0"/>
              </a:rPr>
              <a:t> – </a:t>
            </a:r>
            <a:r>
              <a:rPr lang="sr-Latn-RS" sz="2400" b="1" dirty="0">
                <a:latin typeface="Candara" pitchFamily="34" charset="0"/>
              </a:rPr>
              <a:t>precipitina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sr-Latn-RS" sz="2400" dirty="0">
                <a:latin typeface="Candara" pitchFamily="34" charset="0"/>
              </a:rPr>
              <a:t>pri čemu </a:t>
            </a:r>
            <a:r>
              <a:rPr lang="en-US" sz="2400" dirty="0">
                <a:latin typeface="Candara" pitchFamily="34" charset="0"/>
              </a:rPr>
              <a:t>se </a:t>
            </a:r>
            <a:r>
              <a:rPr lang="en-US" sz="2400" dirty="0" err="1">
                <a:latin typeface="Candara" pitchFamily="34" charset="0"/>
              </a:rPr>
              <a:t>stvara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rastvorljivi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kompleks</a:t>
            </a:r>
            <a:r>
              <a:rPr lang="sr-Latn-RS" sz="2400" dirty="0">
                <a:latin typeface="Candara" pitchFamily="34" charset="0"/>
              </a:rPr>
              <a:t> – </a:t>
            </a:r>
            <a:r>
              <a:rPr lang="sr-Latn-RS" sz="2400" b="1" dirty="0">
                <a:latin typeface="Candara" pitchFamily="34" charset="0"/>
              </a:rPr>
              <a:t>precipitat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koji se </a:t>
            </a:r>
            <a:r>
              <a:rPr lang="en-US" sz="2400" dirty="0" err="1">
                <a:latin typeface="Candara" pitchFamily="34" charset="0"/>
              </a:rPr>
              <a:t>uočava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kao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zamućenje</a:t>
            </a:r>
            <a:r>
              <a:rPr lang="sr-Latn-RS" sz="2400" dirty="0">
                <a:latin typeface="Candara" pitchFamily="34" charset="0"/>
              </a:rPr>
              <a:t> (zamaglj</a:t>
            </a:r>
            <a:r>
              <a:rPr lang="en-US" sz="2400" dirty="0">
                <a:latin typeface="Candara" pitchFamily="34" charset="0"/>
              </a:rPr>
              <a:t>e</a:t>
            </a:r>
            <a:r>
              <a:rPr lang="sr-Latn-RS" sz="2400" dirty="0">
                <a:latin typeface="Candara" pitchFamily="34" charset="0"/>
              </a:rPr>
              <a:t>nje)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ili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prsten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na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dodirnom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sloju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rastvora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antitela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antigena</a:t>
            </a:r>
            <a:endParaRPr lang="sr-Latn-RS" sz="24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754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1. PRECIPITACIJA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06F34-72EA-F511-34BF-E19BEEC5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437" y="2586490"/>
            <a:ext cx="4221563" cy="40321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589600"/>
            <a:ext cx="46938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RS" sz="2800" b="1" u="sng" dirty="0"/>
          </a:p>
          <a:p>
            <a:pPr algn="just"/>
            <a:r>
              <a:rPr lang="sr-Latn-R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Ascoli precipitacija (dg. antraksa)</a:t>
            </a:r>
            <a:endParaRPr lang="en-US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/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Coggins-</a:t>
            </a: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ov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test</a:t>
            </a:r>
          </a:p>
          <a:p>
            <a:pPr algn="just"/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(dg. </a:t>
            </a: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virusa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infektivne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anemije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kopitara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  <a:p>
            <a:pPr algn="just"/>
            <a:endParaRPr lang="sr-Latn-RS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Dokazivanje prisustva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somatskog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Ag 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B. anthracis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prethodno obrađenom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materijalu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Tečni ekstrakt sumnjivog ispitujućeg materijala se meša sa </a:t>
            </a:r>
            <a:r>
              <a:rPr lang="sr-Latn-R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hiperimunim serumom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u kome se nalaze specifična At protiv Ag 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B. anthracis. </a:t>
            </a:r>
          </a:p>
          <a:p>
            <a:pPr algn="just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 slučaju pozitivne reakcije, stvara se precipitat na dodirnom sloju Ag i At.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3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1000" y="2971800"/>
            <a:ext cx="77869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Aglutinacija predstavlja reakciju između </a:t>
            </a:r>
            <a:r>
              <a:rPr lang="sr-Latn-R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nerastvorljivog (uobličenog)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antigena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(aglutinogena)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 antitela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(aglutinina)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 čemu se stvara kompleks –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aglutinat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 eaLnBrk="1" hangingPunct="1"/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 eaLnBrk="1" hangingPunct="1"/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Aglutinat se taloži na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dnu epruvete kao talog neravnih ivica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ili se u metodi brze aglutinacije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 pločici vidi kao pojava zrnastog taloga</a:t>
            </a:r>
          </a:p>
          <a:p>
            <a:pPr algn="just" eaLnBrk="1" hangingPunct="1"/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 eaLnBrk="1" hangingPunct="1"/>
            <a:r>
              <a:rPr lang="sr-Latn-R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Primer – brza aglutinacija na pločici tj. brza aglutinacija brucela (dg. bruceloze)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1" y="457200"/>
            <a:ext cx="8812212" cy="22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9698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2. AGLUTINACIJA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67" y="1659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2. a) BRZA AGLUTINACIJA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972291" cy="324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1910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Metodom brze aglutinacije detektuje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se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samo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prisustvo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antitela -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kvalitativna metoda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67" y="539818"/>
            <a:ext cx="8830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>
                <a:solidFill>
                  <a:srgbClr val="0000FF"/>
                </a:solidFill>
                <a:latin typeface="Candara" pitchFamily="34" charset="0"/>
              </a:rPr>
              <a:t>brza aglutinacija na pločici (primer: brza aglutinacija brucela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</a:rPr>
              <a:t>– BAB </a:t>
            </a:r>
            <a:r>
              <a:rPr lang="en-US" sz="2000" b="1" dirty="0" err="1">
                <a:solidFill>
                  <a:srgbClr val="0000FF"/>
                </a:solidFill>
                <a:latin typeface="Candara" pitchFamily="34" charset="0"/>
              </a:rPr>
              <a:t>ili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</a:rPr>
              <a:t> ROZE BENGAL TEST</a:t>
            </a:r>
            <a:r>
              <a:rPr lang="sr-Latn-RS" sz="2000" b="1" dirty="0">
                <a:solidFill>
                  <a:srgbClr val="0000FF"/>
                </a:solidFill>
                <a:latin typeface="Candara" pitchFamily="34" charset="0"/>
              </a:rPr>
              <a:t>)</a:t>
            </a:r>
          </a:p>
          <a:p>
            <a:pPr algn="just"/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/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Dokazivanje prisustva At protiv </a:t>
            </a:r>
            <a:r>
              <a:rPr lang="sr-Latn-R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Brucella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spp. u krvnom serumu životinja.</a:t>
            </a:r>
          </a:p>
          <a:p>
            <a:pPr algn="just"/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 mikroskopskoj pločici se mešaju ispitujući krvni serum i obojena inaktivisana kultura bakterija </a:t>
            </a:r>
            <a:r>
              <a:rPr lang="sr-Latn-R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Brucella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spp. (uobličeni 	antigen – komercijalno se nabavlja). Pozitivna reakcija se vidi 	kao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zrnast talog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koji predstavlja komplekse At i bakterija (Ag).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5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4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2. b) SPORA AGLUTINACIJA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1918" y="838200"/>
            <a:ext cx="89201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Spora aglutinacija se izvodi u nizu epruveta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ili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mikrotitracio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plo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čama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pri čemu se mešaju </a:t>
            </a:r>
            <a:r>
              <a:rPr lang="sr-Latn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ispitujući krvni serum u serijskim razblaženjima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 odgovarajući antigen (komercijalno se nabavlja)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Navedena metoda je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kvalitativna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(određuje se prisustvo antitela), ali i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kvantitativna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(određuje se titar antitela)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Pozitivna reakcija se zapaža kao kao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talog neravnih ivica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 dnu epruvete koje je posledica stvaranja kompleksa Ag-At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" b="9177"/>
          <a:stretch>
            <a:fillRect/>
          </a:stretch>
        </p:blipFill>
        <p:spPr bwMode="auto">
          <a:xfrm>
            <a:off x="2438400" y="5065785"/>
            <a:ext cx="2892204" cy="176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87775"/>
            <a:ext cx="3840865" cy="4067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B4039-F43E-E80B-48BF-B6E5B7951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14516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337" y="91826"/>
            <a:ext cx="8823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TITAR ANTITELA JE NAJVEĆE RAZBLAŽENJE KRVNOG SERUMA U KOJEM SU PRISUTNA/DETEKTOVANA ANTITELA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Candara" pitchFamily="34" charset="0"/>
              </a:rPr>
              <a:t>gde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 je do</a:t>
            </a:r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šlo do aglutinacije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)</a:t>
            </a:r>
            <a:endParaRPr lang="sr-Latn-R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458109" y="1815592"/>
            <a:ext cx="21574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Što je veće razblaženje seruma u kome se može detektovati prisustvo At, to je viši titar At</a:t>
            </a:r>
          </a:p>
          <a:p>
            <a:pPr eaLnBrk="1" hangingPunct="1"/>
            <a:endParaRPr lang="en-US" dirty="0">
              <a:latin typeface="Candara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6774" y="4161592"/>
            <a:ext cx="8823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Podatak o titru antitela nam govori o njihovoj koncentraciji u krvnom serumu, a samim tim i o:</a:t>
            </a:r>
          </a:p>
          <a:p>
            <a:pPr algn="just" eaLnBrk="1" hangingPunct="1"/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457200" indent="-457200" algn="just" eaLnBrk="1" hangingPunct="1">
              <a:buAutoNum type="arabicPeriod"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Prisustvu infekcije (prisustvo At)</a:t>
            </a:r>
          </a:p>
          <a:p>
            <a:pPr algn="just" eaLnBrk="1" hangingPunct="1"/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   Fazi infekcije (viši titar At govori o akutnoj infekciji, odnosno infekciji koja je u toku; niži titar At govori da je infekcija ili u početnoj fazi ili se radi o periodu nakon infekcije kada nivo At polako opada)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 eaLnBrk="1" hangingPunct="1"/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Uspešnosti vakcinacije - p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rotektivni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titar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nakon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vakcinacije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2CF5B15-8DE2-113D-02CD-E0E9C357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914" y="2134485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Izražava se kao vrednost razblaženja</a:t>
            </a:r>
          </a:p>
          <a:p>
            <a:pPr eaLnBrk="1" hangingPunct="1"/>
            <a:endParaRPr lang="en-US" dirty="0">
              <a:latin typeface="Candar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A456C-5BE4-9924-B5F4-A8E14D7F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" y="914400"/>
            <a:ext cx="3092988" cy="32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10668</TotalTime>
  <Words>2333</Words>
  <Application>Microsoft Office PowerPoint</Application>
  <PresentationFormat>On-screen Show (4:3)</PresentationFormat>
  <Paragraphs>255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Nikšić</cp:lastModifiedBy>
  <cp:revision>129</cp:revision>
  <dcterms:created xsi:type="dcterms:W3CDTF">2006-08-16T00:00:00Z</dcterms:created>
  <dcterms:modified xsi:type="dcterms:W3CDTF">2026-01-28T06:25:44Z</dcterms:modified>
</cp:coreProperties>
</file>