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308" r:id="rId3"/>
    <p:sldId id="30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307" r:id="rId12"/>
    <p:sldId id="280" r:id="rId13"/>
    <p:sldId id="281" r:id="rId14"/>
    <p:sldId id="282" r:id="rId15"/>
    <p:sldId id="283" r:id="rId16"/>
    <p:sldId id="290" r:id="rId17"/>
    <p:sldId id="289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78" d="100"/>
          <a:sy n="78" d="100"/>
        </p:scale>
        <p:origin x="153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F90FD-2697-46E7-BF08-CC8DF0C4295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DEE03-558E-4B13-A740-C57BEA697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5558F-F4AB-45F0-8EA9-6006936B73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C9A0A-0FAC-44AA-D5BE-724CB9048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3B3868-2097-5980-1D1B-8D9726ABD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8" y="838200"/>
            <a:ext cx="9177868" cy="516255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3E6DC03-D609-B909-4A83-83919639EDB0}"/>
              </a:ext>
            </a:extLst>
          </p:cNvPr>
          <p:cNvSpPr/>
          <p:nvPr/>
        </p:nvSpPr>
        <p:spPr>
          <a:xfrm>
            <a:off x="212535" y="1460665"/>
            <a:ext cx="5575015" cy="3568535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81C03-99FB-176E-E401-BAF27502529B}"/>
              </a:ext>
            </a:extLst>
          </p:cNvPr>
          <p:cNvSpPr txBox="1"/>
          <p:nvPr/>
        </p:nvSpPr>
        <p:spPr>
          <a:xfrm>
            <a:off x="2250185" y="232364"/>
            <a:ext cx="517207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25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ИДЕНТИФИКАЦИЈА БАКТЕРИЈА</a:t>
            </a:r>
          </a:p>
        </p:txBody>
      </p:sp>
      <p:pic>
        <p:nvPicPr>
          <p:cNvPr id="2" name="Picture 2" descr="C:\Users\Isidora\Desktop\disease-questions-medical-concept-as-group-cancer-bacteria-cells-ebola-virus-shaped-as-question-mark-as-health-care-45579666.jpg">
            <a:extLst>
              <a:ext uri="{FF2B5EF4-FFF2-40B4-BE49-F238E27FC236}">
                <a16:creationId xmlns:a16="http://schemas.microsoft.com/office/drawing/2014/main" id="{AB7CC5C1-8426-5309-861B-5D60F390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98" y="1460665"/>
            <a:ext cx="2723367" cy="42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82" y="1893987"/>
            <a:ext cx="6166325" cy="332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1. 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Морфолошки изглед на мик. препарату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2. T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инкторијана својства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3. 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Услови култивисања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4. 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Изглед колонија и карактеристике раста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5. 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Физиолошке и 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Palatino Linotype" panose="02040502050505030304" pitchFamily="18" charset="0"/>
              </a:rPr>
              <a:t>биохемијске особине </a:t>
            </a:r>
            <a:r>
              <a:rPr lang="sr-Cyrl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7.</a:t>
            </a:r>
            <a:r>
              <a:rPr lang="sr-Cyrl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6. 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Имунолошке методе </a:t>
            </a:r>
            <a:r>
              <a:rPr lang="sr-Cyrl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(9., 10.)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7. 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Биолошки оглед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8. 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Молекуларне методе </a:t>
            </a:r>
            <a:r>
              <a:rPr lang="sr-Cyrl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(11.)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9. 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Отпорност на антимикробна средства</a:t>
            </a:r>
            <a:endParaRPr lang="sr-Cyrl-R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10. </a:t>
            </a:r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Аутоматски системи за идентификацију</a:t>
            </a:r>
          </a:p>
          <a:p>
            <a:endParaRPr lang="sr-Cyrl-RS" sz="1013" dirty="0"/>
          </a:p>
          <a:p>
            <a:endParaRPr lang="sr-Cyrl-RS" sz="1013" dirty="0"/>
          </a:p>
          <a:p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29355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7090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7. Способност раста на подлози са цитратом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2" y="688032"/>
            <a:ext cx="8613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Симонс-ов коси агар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У случају позитивне реакције и раста бактерија индикатор присутан у подлози бромтимол </a:t>
            </a:r>
            <a:r>
              <a:rPr lang="ru-RU" sz="2000" dirty="0">
                <a:latin typeface="Palatino Linotype" panose="02040502050505030304" pitchFamily="18" charset="0"/>
              </a:rPr>
              <a:t>плаво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је </a:t>
            </a:r>
            <a:r>
              <a:rPr lang="ru-RU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плаве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боје, за разлику од негативне реакције у којој не долази до промене </a:t>
            </a:r>
            <a:r>
              <a:rPr lang="sr-Latn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pH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вредности и у којој је индикатор</a:t>
            </a:r>
            <a:r>
              <a:rPr lang="ru-RU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 зелене 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боје.</a:t>
            </a:r>
            <a:endParaRPr lang="sr-Cyrl-R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lenovo\Pictures\FVM\citrate-test-2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2505710" cy="4354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52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28600"/>
            <a:ext cx="341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8. Редукција нитрата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1" y="990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Способност бактерија да редукује нитрате у нитрите или слободни азот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21597"/>
            <a:ext cx="1905000" cy="46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4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250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9. Уреаза тест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73461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Бактерије које поседују ензим уреазу разлажу уреу на амонијак, угљен-диоксид и воду.</a:t>
            </a:r>
          </a:p>
          <a:p>
            <a:pPr algn="just"/>
            <a:endParaRPr lang="sr-Cyrl-R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Код позитивне ракције долази до промене боје из </a:t>
            </a:r>
            <a:r>
              <a:rPr lang="sr-Cyrl-RS" sz="2000" dirty="0">
                <a:solidFill>
                  <a:srgbClr val="FFC000"/>
                </a:solidFill>
                <a:latin typeface="Palatino Linotype" panose="02040502050505030304" pitchFamily="18" charset="0"/>
              </a:rPr>
              <a:t>жуте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у </a:t>
            </a:r>
            <a:r>
              <a:rPr lang="sr-Cyrl-RS" sz="2000" b="1" dirty="0">
                <a:solidFill>
                  <a:srgbClr val="EC4ACD"/>
                </a:solidFill>
                <a:latin typeface="Palatino Linotype" panose="02040502050505030304" pitchFamily="18" charset="0"/>
              </a:rPr>
              <a:t>розе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(подлога садржи и индикатор) јер је дошло до промене </a:t>
            </a:r>
            <a:r>
              <a:rPr lang="sr-Latn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pH 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средине у алкалну (услед присуства амонијака).</a:t>
            </a:r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Подлога по Кристенсену</a:t>
            </a:r>
          </a:p>
        </p:txBody>
      </p:sp>
      <p:pic>
        <p:nvPicPr>
          <p:cNvPr id="4" name="Picture 3" descr="C:\Users\lenovo\Pictures\FVM\Urease-Tes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34613"/>
            <a:ext cx="2433955" cy="5312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89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10. Клиглеров агар са </a:t>
            </a:r>
            <a:r>
              <a:rPr lang="sr-Latn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Fe </a:t>
            </a:r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троструки шећер са </a:t>
            </a:r>
            <a:r>
              <a:rPr lang="sr-Latn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Fe</a:t>
            </a:r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6019800" cy="2551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09" y="475520"/>
            <a:ext cx="960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Утврђивање способности ферментације УХ са или без продукције гаса и стварање </a:t>
            </a:r>
            <a:endParaRPr lang="sr-Latn-RS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водоник-сулфида</a:t>
            </a: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Клиглеров агар (глукоза, лактоза), троструки шећер (глукоза, лактоза, сахароза)</a:t>
            </a: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 + иникатор</a:t>
            </a: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Аеробно разлагање-косина мења боју</a:t>
            </a: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Анаеробно разлагање - стубић</a:t>
            </a:r>
            <a:r>
              <a:rPr lang="sr-Latn-RS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мења боју</a:t>
            </a: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Мехурући – феремнтација ух</a:t>
            </a: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Водоник – сулфид – црна боја</a:t>
            </a: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Бактерије ферментишу само глукозу – разлажу се и протеини (због ниске концетрације глукозе) – стубић жут, косина црвена</a:t>
            </a: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Бактерије ферментишу и лактозу/лактозу и сахарозу – косина и стубић жути</a:t>
            </a:r>
          </a:p>
          <a:p>
            <a:r>
              <a:rPr lang="sr-Cyrl-RS" dirty="0">
                <a:solidFill>
                  <a:srgbClr val="002060"/>
                </a:solidFill>
                <a:latin typeface="Palatino Linotype" panose="02040502050505030304" pitchFamily="18" charset="0"/>
              </a:rPr>
              <a:t>Бактерија не разлаже  ух – косина и стубић црвени</a:t>
            </a:r>
            <a:endParaRPr lang="en-US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9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523" y="78031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IMViC</a:t>
            </a:r>
            <a:r>
              <a:rPr lang="sr-Cyrl-RS" sz="36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– кратак биохемијски низ</a:t>
            </a:r>
            <a:endParaRPr lang="en-US" sz="36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194" name="Picture 2" descr="C:\Users\Isidora\Desktop\1200px-IMViC_Resul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0790"/>
            <a:ext cx="9144000" cy="33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715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i="1" dirty="0">
                <a:latin typeface="Palatino Linotype" panose="02040502050505030304" pitchFamily="18" charset="0"/>
              </a:rPr>
              <a:t>Enterobacteriaceae...</a:t>
            </a:r>
            <a:endParaRPr lang="en-US" sz="3200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1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3" y="76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Комерцијални биохемијски стрип китови за испитивање биохемијских особина</a:t>
            </a:r>
            <a:endParaRPr lang="en-US" sz="2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 descr="C:\Users\lenovo\Pictures\FVM\API Enterobakterije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1097"/>
            <a:ext cx="6156007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lenovo\Pictures\FVM\API (2)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0" b="98214" l="1751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" y="1270464"/>
            <a:ext cx="6172200" cy="266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lenovo\Pictures\FVM\BBL Salmonella Enterobacter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7" y="4495799"/>
            <a:ext cx="3480954" cy="21724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191000" y="5629882"/>
            <a:ext cx="1645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>
                <a:solidFill>
                  <a:srgbClr val="002060"/>
                </a:solidFill>
                <a:latin typeface="Candara" pitchFamily="34" charset="0"/>
              </a:rPr>
              <a:t>BBL Crystal</a:t>
            </a:r>
            <a:endParaRPr lang="sr-Cyrl-RS" sz="2400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r-Latn-RS" sz="2400" dirty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1336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002060"/>
                </a:solidFill>
                <a:latin typeface="Candara" pitchFamily="34" charset="0"/>
              </a:rPr>
              <a:t>API sistem</a:t>
            </a:r>
            <a:endParaRPr lang="en-US" sz="2400" dirty="0">
              <a:solidFill>
                <a:srgbClr val="002060"/>
              </a:solidFill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9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073" y="8344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latin typeface="Candara" pitchFamily="34" charset="0"/>
              </a:rPr>
              <a:t>РЕЗУЛТАТ: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804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70C0"/>
                </a:solidFill>
                <a:latin typeface="Candara" pitchFamily="34" charset="0"/>
              </a:rPr>
              <a:t>         </a:t>
            </a:r>
            <a:r>
              <a:rPr lang="sr-Cyrl-RS" sz="2800" b="1" dirty="0">
                <a:solidFill>
                  <a:srgbClr val="7030A0"/>
                </a:solidFill>
                <a:latin typeface="Candara" pitchFamily="34" charset="0"/>
              </a:rPr>
              <a:t>Грам +                                          </a:t>
            </a:r>
            <a:r>
              <a:rPr lang="sr-Cyrl-RS" sz="2800" b="1" dirty="0">
                <a:solidFill>
                  <a:srgbClr val="F30793"/>
                </a:solidFill>
                <a:latin typeface="Candara" pitchFamily="34" charset="0"/>
              </a:rPr>
              <a:t>Грам -</a:t>
            </a:r>
            <a:r>
              <a:rPr lang="sr-Cyrl-RS" sz="2800" b="1" dirty="0">
                <a:solidFill>
                  <a:srgbClr val="0070C0"/>
                </a:solidFill>
                <a:latin typeface="Candara" pitchFamily="34" charset="0"/>
              </a:rPr>
              <a:t>                                                       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3600000">
            <a:off x="1695392" y="1445178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3600000">
            <a:off x="2658840" y="1445179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3600000">
            <a:off x="595176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600000">
            <a:off x="692604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3564" y="2517417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164" y="2389262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073" y="2189069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239965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23164" y="2597806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51764" y="2469651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673" y="2269458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2480042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83737" y="2780653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-2580000">
            <a:off x="2465962" y="2642431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083737" y="2213490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27137" y="2780653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-2580000">
            <a:off x="6809362" y="2642431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7427137" y="2213490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09800" y="3048000"/>
            <a:ext cx="0" cy="23622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762000"/>
            <a:ext cx="0" cy="502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3048000"/>
            <a:ext cx="0" cy="2362200"/>
          </a:xfrm>
          <a:prstGeom prst="line">
            <a:avLst/>
          </a:prstGeom>
          <a:ln w="28575">
            <a:solidFill>
              <a:srgbClr val="F30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25328" y="3048000"/>
            <a:ext cx="1941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Listeria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Corynebacterium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Bacillus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Clostridium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Erysipelothrix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Lactobacillus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Rhodococcus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dirty="0">
                <a:latin typeface="Candara" pitchFamily="34" charset="0"/>
              </a:rPr>
              <a:t>Aktinomicete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Moraxella</a:t>
            </a:r>
            <a:r>
              <a:rPr lang="sr-Latn-RS" sz="1400" dirty="0">
                <a:latin typeface="Candara" pitchFamily="34" charset="0"/>
              </a:rPr>
              <a:t> spp</a:t>
            </a:r>
            <a:r>
              <a:rPr lang="sr-Latn-RS" dirty="0"/>
              <a:t>.</a:t>
            </a:r>
          </a:p>
          <a:p>
            <a:r>
              <a:rPr lang="sr-Latn-RS" sz="1400" i="1" dirty="0"/>
              <a:t>Neisseria</a:t>
            </a:r>
            <a:r>
              <a:rPr lang="sr-Latn-RS" sz="1400" dirty="0"/>
              <a:t> spp.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3065145"/>
            <a:ext cx="441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Escherichia</a:t>
            </a:r>
            <a:r>
              <a:rPr lang="sr-Latn-RS" sz="1400" dirty="0">
                <a:latin typeface="Candara" pitchFamily="34" charset="0"/>
              </a:rPr>
              <a:t> coli          </a:t>
            </a:r>
            <a:r>
              <a:rPr lang="sr-Latn-RS" sz="1400" i="1" dirty="0">
                <a:latin typeface="Candara" pitchFamily="34" charset="0"/>
              </a:rPr>
              <a:t>Pasteurella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Salmonella</a:t>
            </a:r>
            <a:r>
              <a:rPr lang="sr-Latn-RS" sz="1400" dirty="0">
                <a:latin typeface="Candara" pitchFamily="34" charset="0"/>
              </a:rPr>
              <a:t> spp.        </a:t>
            </a:r>
            <a:r>
              <a:rPr lang="sr-Latn-RS" sz="1400" i="1" dirty="0">
                <a:latin typeface="Candara" pitchFamily="34" charset="0"/>
              </a:rPr>
              <a:t>Mannheimia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Shigella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Bordetella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Proteus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Francisella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Pseudomona</a:t>
            </a:r>
            <a:r>
              <a:rPr lang="sr-Latn-RS" sz="1400" dirty="0">
                <a:latin typeface="Candara" pitchFamily="34" charset="0"/>
              </a:rPr>
              <a:t>s spp.   </a:t>
            </a:r>
            <a:r>
              <a:rPr lang="sr-Latn-RS" sz="1400" i="1" dirty="0">
                <a:latin typeface="Candara" pitchFamily="34" charset="0"/>
              </a:rPr>
              <a:t>Vibrio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Klebsiella</a:t>
            </a:r>
            <a:r>
              <a:rPr lang="sr-Latn-RS" sz="1400" dirty="0">
                <a:latin typeface="Candara" pitchFamily="34" charset="0"/>
              </a:rPr>
              <a:t> spp.           </a:t>
            </a:r>
            <a:r>
              <a:rPr lang="sr-Latn-RS" sz="1400" i="1" dirty="0">
                <a:latin typeface="Candara" pitchFamily="34" charset="0"/>
              </a:rPr>
              <a:t>Campylobacte</a:t>
            </a:r>
            <a:r>
              <a:rPr lang="sr-Latn-RS" sz="1400" dirty="0">
                <a:latin typeface="Candara" pitchFamily="34" charset="0"/>
              </a:rPr>
              <a:t>r spp.</a:t>
            </a:r>
          </a:p>
          <a:p>
            <a:r>
              <a:rPr lang="sr-Latn-RS" sz="1400" i="1" dirty="0">
                <a:latin typeface="Candara" pitchFamily="34" charset="0"/>
              </a:rPr>
              <a:t>Yersinia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Helicobacter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Brucella spp.</a:t>
            </a:r>
          </a:p>
          <a:p>
            <a:r>
              <a:rPr lang="sr-Latn-RS" sz="1400" i="1" dirty="0">
                <a:latin typeface="Candara" pitchFamily="34" charset="0"/>
              </a:rPr>
              <a:t>Acinetobacter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Burkholderia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Haemophilus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Taylorella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791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526" y="6019800"/>
            <a:ext cx="87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Candara" pitchFamily="34" charset="0"/>
              </a:rPr>
              <a:t>...Rodovi </a:t>
            </a:r>
            <a:r>
              <a:rPr lang="it-IT" sz="1400" i="1" dirty="0">
                <a:latin typeface="Candara" pitchFamily="34" charset="0"/>
              </a:rPr>
              <a:t>Borrelia</a:t>
            </a:r>
            <a:r>
              <a:rPr lang="sr-Latn-RS" sz="1400" i="1" dirty="0">
                <a:latin typeface="Candara" pitchFamily="34" charset="0"/>
              </a:rPr>
              <a:t>,</a:t>
            </a:r>
            <a:r>
              <a:rPr lang="it-IT" sz="1400" dirty="0">
                <a:latin typeface="Candara" pitchFamily="34" charset="0"/>
              </a:rPr>
              <a:t> </a:t>
            </a:r>
            <a:r>
              <a:rPr lang="it-IT" sz="1400" i="1" dirty="0">
                <a:latin typeface="Candara" pitchFamily="34" charset="0"/>
              </a:rPr>
              <a:t>Treponem</a:t>
            </a:r>
            <a:r>
              <a:rPr lang="it-IT" sz="1400" dirty="0">
                <a:latin typeface="Candara" pitchFamily="34" charset="0"/>
              </a:rPr>
              <a:t>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Leptospira</a:t>
            </a:r>
            <a:r>
              <a:rPr lang="en-U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Brachyspira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sr-Latn-RS" sz="1400" i="1" dirty="0">
                <a:latin typeface="Candara" pitchFamily="34" charset="0"/>
              </a:rPr>
              <a:t>Mycobacterium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sr-Latn-RS" sz="1400" i="1" dirty="0">
                <a:latin typeface="Candara" pitchFamily="34" charset="0"/>
              </a:rPr>
              <a:t>Mycoplasma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Chlamydophila</a:t>
            </a:r>
            <a:r>
              <a:rPr lang="sr-Latn-RS" sz="1400" i="1" dirty="0">
                <a:latin typeface="Candara" pitchFamily="34" charset="0"/>
              </a:rPr>
              <a:t>, </a:t>
            </a:r>
            <a:r>
              <a:rPr lang="en-US" sz="1400" i="1" dirty="0">
                <a:latin typeface="Candara" pitchFamily="34" charset="0"/>
              </a:rPr>
              <a:t>Chlamydia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Coxiella</a:t>
            </a:r>
            <a:r>
              <a:rPr lang="sr-Latn-RS" sz="1400" i="1" dirty="0">
                <a:latin typeface="Candara" pitchFamily="34" charset="0"/>
              </a:rPr>
              <a:t>, Anaplasma, Erlichia...</a:t>
            </a:r>
            <a:endParaRPr lang="en-US" sz="1400" i="1" dirty="0">
              <a:latin typeface="Candara" pitchFamily="34" charset="0"/>
            </a:endParaRPr>
          </a:p>
        </p:txBody>
      </p:sp>
      <p:pic>
        <p:nvPicPr>
          <p:cNvPr id="46" name="Picture 45" descr="C:\Users\Isidora\Desktop\prsktikum slike\slike iz starog praktikuma\2007.08.20 Mikrobiologija\Slike\tifovi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C:\Users\Isidora\Desktop\prsktikum slike\slike iz starog praktikuma\2007.08.20 Mikrobiologija\Slike\tifovi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0" y="0"/>
            <a:ext cx="2211033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/>
          <p:cNvSpPr/>
          <p:nvPr/>
        </p:nvSpPr>
        <p:spPr>
          <a:xfrm>
            <a:off x="-76200" y="2780653"/>
            <a:ext cx="2521783" cy="209614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6858" y="3083191"/>
            <a:ext cx="282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Staphylococcus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009" y="3288946"/>
            <a:ext cx="3982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ndara" pitchFamily="34" charset="0"/>
              </a:rPr>
              <a:t>Streptococcus spp.</a:t>
            </a:r>
          </a:p>
          <a:p>
            <a:r>
              <a:rPr lang="sr-Latn-RS" sz="1400" i="1" dirty="0">
                <a:latin typeface="Candara" pitchFamily="34" charset="0"/>
              </a:rPr>
              <a:t>Enterococcus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Micrococcus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Lactococcus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Peptostreptococcus </a:t>
            </a:r>
            <a:r>
              <a:rPr lang="sr-Latn-RS" sz="1400" dirty="0">
                <a:latin typeface="Candara" pitchFamily="34" charset="0"/>
              </a:rPr>
              <a:t>spp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-26595" y="4668463"/>
            <a:ext cx="2294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andara" pitchFamily="34" charset="0"/>
              </a:rPr>
              <a:t>Manitol</a:t>
            </a:r>
            <a:endParaRPr lang="en-US" sz="1400" b="1" dirty="0">
              <a:latin typeface="Candara" pitchFamily="34" charset="0"/>
            </a:endParaRPr>
          </a:p>
          <a:p>
            <a:r>
              <a:rPr lang="sr-Latn-RS" sz="1400" b="1" dirty="0">
                <a:latin typeface="Candara" pitchFamily="34" charset="0"/>
              </a:rPr>
              <a:t>ONPG </a:t>
            </a:r>
            <a:endParaRPr lang="en-US" sz="1400" b="1" dirty="0">
              <a:latin typeface="Candara" pitchFamily="34" charset="0"/>
            </a:endParaRPr>
          </a:p>
          <a:p>
            <a:r>
              <a:rPr lang="en-US" sz="1400" b="1" dirty="0" err="1">
                <a:latin typeface="Candara" pitchFamily="34" charset="0"/>
              </a:rPr>
              <a:t>Ureaza</a:t>
            </a:r>
            <a:endParaRPr lang="en-US" sz="1400" b="1" dirty="0">
              <a:latin typeface="Candara" pitchFamily="34" charset="0"/>
            </a:endParaRPr>
          </a:p>
          <a:p>
            <a:r>
              <a:rPr lang="en-US" sz="1400" b="1" dirty="0" err="1">
                <a:latin typeface="Candara" pitchFamily="34" charset="0"/>
              </a:rPr>
              <a:t>Koagulaza</a:t>
            </a:r>
            <a:endParaRPr lang="sr-Latn-RS" sz="1400" b="1" dirty="0">
              <a:latin typeface="Candara" pitchFamily="34" charset="0"/>
            </a:endParaRPr>
          </a:p>
          <a:p>
            <a:r>
              <a:rPr lang="sr-Latn-RS" sz="1400" i="1" dirty="0">
                <a:latin typeface="Candara" pitchFamily="34" charset="0"/>
              </a:rPr>
              <a:t>Staphylococcus aureus</a:t>
            </a:r>
            <a:endParaRPr lang="en-US" sz="1400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25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073" y="8344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latin typeface="Candara" pitchFamily="34" charset="0"/>
              </a:rPr>
              <a:t>РЕЗУЛТАТ: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804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70C0"/>
                </a:solidFill>
                <a:latin typeface="Candara" pitchFamily="34" charset="0"/>
              </a:rPr>
              <a:t>         </a:t>
            </a:r>
            <a:r>
              <a:rPr lang="sr-Cyrl-RS" sz="2800" b="1" dirty="0">
                <a:solidFill>
                  <a:srgbClr val="7030A0"/>
                </a:solidFill>
                <a:latin typeface="Candara" pitchFamily="34" charset="0"/>
              </a:rPr>
              <a:t>Грам +                                          </a:t>
            </a:r>
            <a:r>
              <a:rPr lang="sr-Cyrl-RS" sz="2800" b="1" dirty="0">
                <a:solidFill>
                  <a:srgbClr val="F30793"/>
                </a:solidFill>
                <a:latin typeface="Candara" pitchFamily="34" charset="0"/>
              </a:rPr>
              <a:t>Грам -</a:t>
            </a:r>
            <a:r>
              <a:rPr lang="sr-Cyrl-RS" sz="2800" b="1" dirty="0">
                <a:solidFill>
                  <a:srgbClr val="0070C0"/>
                </a:solidFill>
                <a:latin typeface="Candara" pitchFamily="34" charset="0"/>
              </a:rPr>
              <a:t>                                                       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3600000">
            <a:off x="1695392" y="1445178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3600000">
            <a:off x="2658840" y="1445179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3600000">
            <a:off x="595176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600000">
            <a:off x="692604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3564" y="2517417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164" y="2389262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073" y="2189069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239965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23164" y="2597806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51764" y="2469651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673" y="2269458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2480042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83737" y="2780653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-2580000">
            <a:off x="2465962" y="2642431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083737" y="2213490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27137" y="2780653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-2580000">
            <a:off x="6809362" y="2642431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7427137" y="2213490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09800" y="3048000"/>
            <a:ext cx="0" cy="23622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762000"/>
            <a:ext cx="0" cy="502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3048000"/>
            <a:ext cx="0" cy="2362200"/>
          </a:xfrm>
          <a:prstGeom prst="line">
            <a:avLst/>
          </a:prstGeom>
          <a:ln w="28575">
            <a:solidFill>
              <a:srgbClr val="F30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25328" y="3048000"/>
            <a:ext cx="1941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Listeria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Corynebacterium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Bacillus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Clostridium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Erysipelothrix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Lactobacillus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Rhodococcus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dirty="0">
                <a:latin typeface="Candara" pitchFamily="34" charset="0"/>
              </a:rPr>
              <a:t>Aktinomicete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Moraxella</a:t>
            </a:r>
            <a:r>
              <a:rPr lang="sr-Latn-RS" sz="1400" dirty="0">
                <a:latin typeface="Candara" pitchFamily="34" charset="0"/>
              </a:rPr>
              <a:t> spp</a:t>
            </a:r>
            <a:r>
              <a:rPr lang="sr-Latn-RS" dirty="0"/>
              <a:t>.</a:t>
            </a:r>
          </a:p>
          <a:p>
            <a:r>
              <a:rPr lang="sr-Latn-RS" sz="1400" i="1" dirty="0"/>
              <a:t>Neisseria</a:t>
            </a:r>
            <a:r>
              <a:rPr lang="sr-Latn-RS" sz="1400" dirty="0"/>
              <a:t> spp.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207853" y="32398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i="1" dirty="0">
                <a:latin typeface="Candara" pitchFamily="34" charset="0"/>
              </a:rPr>
              <a:t>Klebsiella</a:t>
            </a:r>
            <a:r>
              <a:rPr lang="sr-Latn-RS" sz="1200" dirty="0">
                <a:latin typeface="Candara" pitchFamily="34" charset="0"/>
              </a:rPr>
              <a:t> spp. </a:t>
            </a:r>
            <a:endParaRPr lang="sr-Cyrl-RS" sz="1200" dirty="0">
              <a:latin typeface="Candara" pitchFamily="34" charset="0"/>
            </a:endParaRPr>
          </a:p>
          <a:p>
            <a:r>
              <a:rPr lang="sr-Cyrl-RS" sz="1200" i="1" dirty="0">
                <a:latin typeface="Candara" pitchFamily="34" charset="0"/>
              </a:rPr>
              <a:t>Е</a:t>
            </a:r>
            <a:r>
              <a:rPr lang="sr-Latn-RS" sz="1200" i="1" dirty="0">
                <a:latin typeface="Candara" pitchFamily="34" charset="0"/>
              </a:rPr>
              <a:t>nterobacter </a:t>
            </a:r>
            <a:r>
              <a:rPr lang="sr-Latn-RS" sz="1200" dirty="0">
                <a:latin typeface="Candara" pitchFamily="34" charset="0"/>
              </a:rPr>
              <a:t>sp.</a:t>
            </a:r>
            <a:endParaRPr lang="en-US" sz="1200" dirty="0">
              <a:latin typeface="Candara" pitchFamily="34" charset="0"/>
            </a:endParaRPr>
          </a:p>
          <a:p>
            <a:r>
              <a:rPr lang="en-US" sz="1200" i="1" dirty="0">
                <a:latin typeface="Candara" pitchFamily="34" charset="0"/>
              </a:rPr>
              <a:t>Citrobacter</a:t>
            </a:r>
            <a:r>
              <a:rPr lang="en-US" sz="1200" dirty="0">
                <a:latin typeface="Candara" pitchFamily="34" charset="0"/>
              </a:rPr>
              <a:t> spp.</a:t>
            </a:r>
            <a:r>
              <a:rPr lang="sr-Latn-RS" sz="1200" dirty="0">
                <a:latin typeface="Candara" pitchFamily="34" charset="0"/>
              </a:rPr>
              <a:t> 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5000" y="5614849"/>
            <a:ext cx="32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>
                <a:solidFill>
                  <a:srgbClr val="FF0000"/>
                </a:solidFill>
                <a:latin typeface="Candara" pitchFamily="34" charset="0"/>
              </a:rPr>
              <a:t>MacConkey – laktoza pozitivne</a:t>
            </a:r>
          </a:p>
        </p:txBody>
      </p:sp>
      <p:pic>
        <p:nvPicPr>
          <p:cNvPr id="46" name="Picture 45" descr="C:\Users\Isidora\Desktop\prsktikum slike\slike iz starog praktikuma\2007.08.20 Mikrobiologija\Slike\tifovi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C:\Users\Isidora\Desktop\prsktikum slike\slike iz starog praktikuma\2007.08.20 Mikrobiologija\Slike\tifovi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0" y="0"/>
            <a:ext cx="2211033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/>
          <p:cNvSpPr/>
          <p:nvPr/>
        </p:nvSpPr>
        <p:spPr>
          <a:xfrm>
            <a:off x="5146964" y="2984212"/>
            <a:ext cx="3430789" cy="386658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2110" y="3033479"/>
            <a:ext cx="2827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Staphylococcus</a:t>
            </a:r>
            <a:r>
              <a:rPr lang="sr-Latn-RS" sz="1400" dirty="0">
                <a:latin typeface="Candara" pitchFamily="34" charset="0"/>
              </a:rPr>
              <a:t> sp</a:t>
            </a:r>
            <a:r>
              <a:rPr lang="en-US" sz="1400" dirty="0">
                <a:latin typeface="Candara" pitchFamily="34" charset="0"/>
              </a:rPr>
              <a:t>pp.</a:t>
            </a:r>
            <a:endParaRPr lang="sr-Latn-RS" sz="1400" dirty="0">
              <a:latin typeface="Candar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31" y="3261933"/>
            <a:ext cx="3982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ndara" pitchFamily="34" charset="0"/>
              </a:rPr>
              <a:t>Streptococcus spp.</a:t>
            </a:r>
          </a:p>
          <a:p>
            <a:r>
              <a:rPr lang="sr-Latn-RS" sz="1400" i="1" dirty="0">
                <a:latin typeface="Candara" pitchFamily="34" charset="0"/>
              </a:rPr>
              <a:t>Enterococcus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Micrococcus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Lactococcus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Peptostreptococcus </a:t>
            </a:r>
            <a:r>
              <a:rPr lang="sr-Latn-RS" sz="1400" dirty="0">
                <a:latin typeface="Candara" pitchFamily="34" charset="0"/>
              </a:rPr>
              <a:t>spp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74D3AD-B5C5-B507-130A-0693ACC66601}"/>
              </a:ext>
            </a:extLst>
          </p:cNvPr>
          <p:cNvSpPr txBox="1"/>
          <p:nvPr/>
        </p:nvSpPr>
        <p:spPr>
          <a:xfrm>
            <a:off x="175464" y="6191878"/>
            <a:ext cx="338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i="1" dirty="0">
              <a:latin typeface="Candara" pitchFamily="34" charset="0"/>
            </a:endParaRPr>
          </a:p>
          <a:p>
            <a:r>
              <a:rPr lang="sr-Latn-RS" b="1" i="1" dirty="0">
                <a:solidFill>
                  <a:srgbClr val="FF0000"/>
                </a:solidFill>
                <a:latin typeface="Candara" pitchFamily="34" charset="0"/>
              </a:rPr>
              <a:t>Indol +, MR +, VP -, Citrat  -</a:t>
            </a:r>
            <a:endParaRPr lang="en-US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B8C7BA-58A7-E13A-8902-875416596138}"/>
              </a:ext>
            </a:extLst>
          </p:cNvPr>
          <p:cNvSpPr txBox="1"/>
          <p:nvPr/>
        </p:nvSpPr>
        <p:spPr>
          <a:xfrm>
            <a:off x="6207853" y="3766348"/>
            <a:ext cx="176219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200" i="1" dirty="0">
                <a:latin typeface="Candara" pitchFamily="34" charset="0"/>
              </a:rPr>
              <a:t>Pasteurella</a:t>
            </a:r>
            <a:r>
              <a:rPr lang="sr-Latn-RS" sz="1200" dirty="0">
                <a:latin typeface="Candara" pitchFamily="34" charset="0"/>
              </a:rPr>
              <a:t> spp.</a:t>
            </a:r>
          </a:p>
          <a:p>
            <a:r>
              <a:rPr lang="sr-Latn-RS" sz="1200" i="1" dirty="0">
                <a:latin typeface="Candara" pitchFamily="34" charset="0"/>
              </a:rPr>
              <a:t>Salmonella</a:t>
            </a:r>
            <a:r>
              <a:rPr lang="sr-Latn-RS" sz="1200" dirty="0">
                <a:latin typeface="Candara" pitchFamily="34" charset="0"/>
              </a:rPr>
              <a:t> spp.</a:t>
            </a:r>
          </a:p>
          <a:p>
            <a:r>
              <a:rPr lang="sr-Latn-RS" sz="1200" i="1" dirty="0">
                <a:latin typeface="Candara" pitchFamily="34" charset="0"/>
              </a:rPr>
              <a:t>Shigella</a:t>
            </a:r>
            <a:r>
              <a:rPr lang="sr-Latn-RS" sz="1200" dirty="0">
                <a:latin typeface="Candara" pitchFamily="34" charset="0"/>
              </a:rPr>
              <a:t> spp. </a:t>
            </a:r>
          </a:p>
          <a:p>
            <a:r>
              <a:rPr lang="sr-Latn-RS" sz="1200" i="1" dirty="0">
                <a:latin typeface="Candara" pitchFamily="34" charset="0"/>
              </a:rPr>
              <a:t>Bordetella</a:t>
            </a:r>
            <a:r>
              <a:rPr lang="sr-Latn-RS" sz="1200" dirty="0">
                <a:latin typeface="Candara" pitchFamily="34" charset="0"/>
              </a:rPr>
              <a:t> spp.</a:t>
            </a:r>
          </a:p>
          <a:p>
            <a:r>
              <a:rPr lang="sr-Latn-RS" sz="1200" i="1" dirty="0">
                <a:latin typeface="Candara" pitchFamily="34" charset="0"/>
              </a:rPr>
              <a:t>Proteus</a:t>
            </a:r>
            <a:r>
              <a:rPr lang="sr-Latn-RS" sz="1200" dirty="0">
                <a:latin typeface="Candara" pitchFamily="34" charset="0"/>
              </a:rPr>
              <a:t> spp. </a:t>
            </a:r>
          </a:p>
          <a:p>
            <a:r>
              <a:rPr lang="sr-Latn-RS" sz="1200" i="1" dirty="0">
                <a:latin typeface="Candara" pitchFamily="34" charset="0"/>
              </a:rPr>
              <a:t>Pseudomona</a:t>
            </a:r>
            <a:r>
              <a:rPr lang="sr-Latn-RS" sz="1200" dirty="0">
                <a:latin typeface="Candara" pitchFamily="34" charset="0"/>
              </a:rPr>
              <a:t>s spp. </a:t>
            </a:r>
          </a:p>
          <a:p>
            <a:r>
              <a:rPr lang="sr-Latn-RS" sz="1200" i="1" dirty="0">
                <a:latin typeface="Candara" pitchFamily="34" charset="0"/>
              </a:rPr>
              <a:t>Vibrio</a:t>
            </a:r>
            <a:r>
              <a:rPr lang="sr-Latn-RS" sz="1200" dirty="0">
                <a:latin typeface="Candara" pitchFamily="34" charset="0"/>
              </a:rPr>
              <a:t> spp.</a:t>
            </a:r>
          </a:p>
          <a:p>
            <a:r>
              <a:rPr lang="sr-Latn-RS" sz="1200" i="1" dirty="0">
                <a:latin typeface="Candara" pitchFamily="34" charset="0"/>
              </a:rPr>
              <a:t>Campylobacte</a:t>
            </a:r>
            <a:r>
              <a:rPr lang="sr-Latn-RS" sz="1200" dirty="0">
                <a:latin typeface="Candara" pitchFamily="34" charset="0"/>
              </a:rPr>
              <a:t>r spp.</a:t>
            </a:r>
          </a:p>
          <a:p>
            <a:r>
              <a:rPr lang="sr-Latn-RS" sz="1200" i="1" dirty="0">
                <a:latin typeface="Candara" pitchFamily="34" charset="0"/>
              </a:rPr>
              <a:t>Helicobacter</a:t>
            </a:r>
            <a:r>
              <a:rPr lang="sr-Latn-RS" sz="1200" dirty="0">
                <a:latin typeface="Candara" pitchFamily="34" charset="0"/>
              </a:rPr>
              <a:t> spp.</a:t>
            </a:r>
          </a:p>
          <a:p>
            <a:r>
              <a:rPr lang="sr-Latn-RS" sz="1200" i="1" dirty="0">
                <a:latin typeface="Candara" pitchFamily="34" charset="0"/>
              </a:rPr>
              <a:t>Yersinia</a:t>
            </a:r>
            <a:r>
              <a:rPr lang="sr-Latn-RS" sz="1200" dirty="0">
                <a:latin typeface="Candara" pitchFamily="34" charset="0"/>
              </a:rPr>
              <a:t> spp. </a:t>
            </a:r>
          </a:p>
          <a:p>
            <a:r>
              <a:rPr lang="sr-Latn-RS" sz="1200" i="1" dirty="0">
                <a:latin typeface="Candara" pitchFamily="34" charset="0"/>
              </a:rPr>
              <a:t>Brucella spp.</a:t>
            </a:r>
          </a:p>
          <a:p>
            <a:r>
              <a:rPr lang="sr-Latn-RS" sz="1200" i="1" dirty="0">
                <a:latin typeface="Candara" pitchFamily="34" charset="0"/>
              </a:rPr>
              <a:t>Acinetobacter </a:t>
            </a:r>
            <a:r>
              <a:rPr lang="sr-Latn-RS" sz="1200" dirty="0">
                <a:latin typeface="Candara" pitchFamily="34" charset="0"/>
              </a:rPr>
              <a:t>spp.</a:t>
            </a:r>
          </a:p>
          <a:p>
            <a:r>
              <a:rPr lang="sr-Latn-RS" sz="1200" i="1" dirty="0">
                <a:latin typeface="Candara" pitchFamily="34" charset="0"/>
              </a:rPr>
              <a:t>Burkholderia</a:t>
            </a:r>
            <a:r>
              <a:rPr lang="sr-Latn-RS" sz="1200" dirty="0">
                <a:latin typeface="Candara" pitchFamily="34" charset="0"/>
              </a:rPr>
              <a:t> spp.</a:t>
            </a:r>
          </a:p>
          <a:p>
            <a:r>
              <a:rPr lang="sr-Latn-RS" sz="1200" i="1" dirty="0">
                <a:latin typeface="Candara" pitchFamily="34" charset="0"/>
              </a:rPr>
              <a:t>Haemophilus</a:t>
            </a:r>
            <a:r>
              <a:rPr lang="sr-Latn-RS" sz="1200" dirty="0">
                <a:latin typeface="Candara" pitchFamily="34" charset="0"/>
              </a:rPr>
              <a:t> spp.</a:t>
            </a:r>
          </a:p>
          <a:p>
            <a:r>
              <a:rPr lang="sr-Latn-RS" sz="1200" i="1" dirty="0">
                <a:latin typeface="Candara" pitchFamily="34" charset="0"/>
              </a:rPr>
              <a:t>Taylorella</a:t>
            </a:r>
            <a:r>
              <a:rPr lang="sr-Latn-RS" sz="1200" dirty="0">
                <a:latin typeface="Candara" pitchFamily="34" charset="0"/>
              </a:rPr>
              <a:t> spp.</a:t>
            </a:r>
          </a:p>
          <a:p>
            <a:r>
              <a:rPr lang="sr-Latn-RS" sz="1200" i="1" dirty="0">
                <a:latin typeface="Candara" pitchFamily="34" charset="0"/>
              </a:rPr>
              <a:t>Mannheimia</a:t>
            </a:r>
            <a:r>
              <a:rPr lang="sr-Latn-RS" sz="1200" dirty="0">
                <a:latin typeface="Candara" pitchFamily="34" charset="0"/>
              </a:rPr>
              <a:t> spp.</a:t>
            </a:r>
          </a:p>
          <a:p>
            <a:r>
              <a:rPr lang="sr-Latn-RS" sz="1200" i="1" dirty="0">
                <a:latin typeface="Candara" pitchFamily="34" charset="0"/>
              </a:rPr>
              <a:t>Francisella</a:t>
            </a:r>
            <a:r>
              <a:rPr lang="sr-Latn-RS" sz="1200" dirty="0">
                <a:latin typeface="Candara" pitchFamily="34" charset="0"/>
              </a:rPr>
              <a:t> spp.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B625B0-7876-5A60-ADFD-188F1B5CD4F8}"/>
              </a:ext>
            </a:extLst>
          </p:cNvPr>
          <p:cNvSpPr txBox="1"/>
          <p:nvPr/>
        </p:nvSpPr>
        <p:spPr>
          <a:xfrm>
            <a:off x="6220143" y="3056315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i="1" dirty="0">
                <a:latin typeface="Candara" pitchFamily="34" charset="0"/>
              </a:rPr>
              <a:t>Escherichia</a:t>
            </a:r>
            <a:r>
              <a:rPr lang="sr-Latn-RS" sz="1200" dirty="0">
                <a:latin typeface="Candara" pitchFamily="34" charset="0"/>
              </a:rPr>
              <a:t> </a:t>
            </a:r>
            <a:r>
              <a:rPr lang="sr-Latn-RS" sz="1200" i="1" dirty="0">
                <a:latin typeface="Candara" pitchFamily="34" charset="0"/>
              </a:rPr>
              <a:t>coli</a:t>
            </a:r>
          </a:p>
        </p:txBody>
      </p:sp>
    </p:spTree>
    <p:extLst>
      <p:ext uri="{BB962C8B-B14F-4D97-AF65-F5344CB8AC3E}">
        <p14:creationId xmlns:p14="http://schemas.microsoft.com/office/powerpoint/2010/main" val="2598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build="allAtOnce"/>
      <p:bldP spid="45" grpId="0"/>
      <p:bldP spid="24" grpId="0"/>
      <p:bldP spid="25" grpId="0"/>
      <p:bldP spid="23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ovo\Pictures\FVM\VITEK MS MALDI TOF SR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1" y="1600200"/>
            <a:ext cx="7594099" cy="41979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28800" y="22167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Palatino Linotype" panose="02040502050505030304" pitchFamily="18" charset="0"/>
              </a:rPr>
              <a:t>MALDI – TOF</a:t>
            </a:r>
            <a:r>
              <a:rPr lang="sr-Cyrl-RS" sz="2400" b="1" dirty="0">
                <a:latin typeface="Palatino Linotype" panose="02040502050505030304" pitchFamily="18" charset="0"/>
              </a:rPr>
              <a:t> масена спектрометрија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0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7C96A-FCA6-F5DF-B21C-CEBE4F056075}"/>
              </a:ext>
            </a:extLst>
          </p:cNvPr>
          <p:cNvSpPr txBox="1"/>
          <p:nvPr/>
        </p:nvSpPr>
        <p:spPr>
          <a:xfrm>
            <a:off x="143461" y="945031"/>
            <a:ext cx="23330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Након идентификације рода или фамилије методама примарне идентификације, следећи корак је испитивање ензимских активности </a:t>
            </a:r>
            <a:r>
              <a:rPr lang="sr-Cyrl-R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(биохемијски низ) 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у циљу детерминације врсте  </a:t>
            </a:r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026D7-FE0C-3A81-8DE5-B2E0ABA42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264467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188031-E257-DED1-6C10-0B563BD5DF6F}"/>
              </a:ext>
            </a:extLst>
          </p:cNvPr>
          <p:cNvSpPr txBox="1"/>
          <p:nvPr/>
        </p:nvSpPr>
        <p:spPr>
          <a:xfrm>
            <a:off x="2451100" y="14308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БИОХЕМИЈСКЕ ОСОБИНЕ</a:t>
            </a:r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34947" cy="1872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743200"/>
            <a:ext cx="93241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1. Испитивање ферментације угљених хидрата</a:t>
            </a:r>
          </a:p>
          <a:p>
            <a:pPr algn="ctr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2. Реакција са метил црвеним/</a:t>
            </a:r>
            <a:r>
              <a:rPr lang="en-US" sz="20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Voges</a:t>
            </a:r>
            <a:r>
              <a:rPr lang="en-US" sz="2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-</a:t>
            </a:r>
            <a:r>
              <a:rPr lang="en-US" sz="20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Proskauer</a:t>
            </a: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реакција</a:t>
            </a:r>
          </a:p>
          <a:p>
            <a:pPr algn="ctr"/>
            <a:r>
              <a:rPr lang="sr-Cyrl-RS" sz="20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3. </a:t>
            </a:r>
            <a:r>
              <a:rPr lang="en-US" sz="20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ONPG</a:t>
            </a: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тест</a:t>
            </a:r>
          </a:p>
          <a:p>
            <a:pPr algn="ctr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4. Доказивање стварања индола</a:t>
            </a:r>
          </a:p>
          <a:p>
            <a:pPr algn="ctr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5. Доказивање способности разлагања амино киселина са сумпором</a:t>
            </a:r>
          </a:p>
          <a:p>
            <a:pPr algn="ctr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6. Способност разлагање желатина</a:t>
            </a:r>
          </a:p>
          <a:p>
            <a:pPr algn="ctr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7. Способност раста на подлози са цитратом</a:t>
            </a:r>
          </a:p>
          <a:p>
            <a:pPr algn="ctr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8. Редукција нитрата</a:t>
            </a:r>
          </a:p>
          <a:p>
            <a:pPr algn="ctr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9. Уреаза тест</a:t>
            </a:r>
          </a:p>
          <a:p>
            <a:pPr algn="ctr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10. Клиглеров агар са </a:t>
            </a:r>
            <a:r>
              <a:rPr lang="sr-Latn-RS" sz="20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Fe</a:t>
            </a:r>
            <a:r>
              <a:rPr lang="sr-Latn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и троструки шећер са </a:t>
            </a:r>
            <a:r>
              <a:rPr lang="sr-Latn-RS" sz="20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Fe</a:t>
            </a:r>
            <a:endParaRPr lang="en-US" sz="2000" i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7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1. Испитивање ферментације угљених хидрата</a:t>
            </a:r>
          </a:p>
        </p:txBody>
      </p:sp>
      <p:pic>
        <p:nvPicPr>
          <p:cNvPr id="2051" name="Picture 3" descr="C:\Users\Isidora\Desktop\Fermentation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1" y="3030513"/>
            <a:ext cx="48672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218" y="838507"/>
            <a:ext cx="8691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u="sng" dirty="0">
                <a:solidFill>
                  <a:srgbClr val="002060"/>
                </a:solidFill>
                <a:latin typeface="Palatino Linotype" panose="02040502050505030304" pitchFamily="18" charset="0"/>
              </a:rPr>
              <a:t>Поступак:</a:t>
            </a:r>
            <a:r>
              <a:rPr lang="sr-Cyrl-R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 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Засејавање испитујућег соја у подлогу са шећером (глукоза, лактоза...), инкубација у термостату 24 часа</a:t>
            </a:r>
          </a:p>
          <a:p>
            <a:pPr algn="just"/>
            <a:r>
              <a:rPr lang="sr-Cyrl-RS" sz="2000" b="1" u="sng" dirty="0">
                <a:solidFill>
                  <a:srgbClr val="002060"/>
                </a:solidFill>
                <a:latin typeface="Palatino Linotype" panose="02040502050505030304" pitchFamily="18" charset="0"/>
              </a:rPr>
              <a:t>Принцип:</a:t>
            </a:r>
            <a:r>
              <a:rPr lang="sr-Cyrl-R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Уколико испитујући сој ферментише додати шећер подлога мења боју услед присуства индикатора који мења боју у киселој средини (кисела средина настаје због ферментације шећера до киселина)</a:t>
            </a:r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362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Додатак Дурхамове цевчице у подлогу  у циљу испитивања способности стварања гаса</a:t>
            </a:r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3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67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2. Реакција са метил црвеним</a:t>
            </a:r>
            <a:r>
              <a:rPr lang="sr-Latn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Voges</a:t>
            </a:r>
            <a:r>
              <a:rPr lang="en-U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-</a:t>
            </a:r>
            <a:r>
              <a:rPr lang="en-US" sz="2400" b="1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Proskauer</a:t>
            </a:r>
            <a:r>
              <a:rPr lang="en-U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реакција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61665"/>
            <a:ext cx="9085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Одређене врсте бактерија ферментацијом угљених хидрата стварају базни производ 2,3 бутандиол. (појава базне средине подлоге може представљати лажно негативни резултат)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Испитивање присуства киселина и ацетил-метил карбинола у подлози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Candara" pitchFamily="34" charset="0"/>
            </a:endParaRPr>
          </a:p>
          <a:p>
            <a:pPr algn="just"/>
            <a:r>
              <a:rPr lang="sr-Latn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Ko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д</a:t>
            </a:r>
            <a:r>
              <a:rPr lang="sr-Latn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позитивне реакције услед присуства киселих продуката појављује се црвена боја, а код негативне остаје жута боја подлоге.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Candara" pitchFamily="34" charset="0"/>
              </a:rPr>
              <a:t> 	</a:t>
            </a:r>
            <a:endParaRPr lang="en-US" dirty="0"/>
          </a:p>
        </p:txBody>
      </p:sp>
      <p:pic>
        <p:nvPicPr>
          <p:cNvPr id="3074" name="Picture 2" descr="C:\Users\Isidora\Desktop\MR-test-1024x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33" y="2998858"/>
            <a:ext cx="6137275" cy="34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9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57" y="152400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3. </a:t>
            </a:r>
            <a:r>
              <a:rPr lang="en-U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ONPG </a:t>
            </a:r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тест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960" y="614065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Испитивање присуства ензима бета галактозидазе (ферментација лактозе)</a:t>
            </a:r>
          </a:p>
          <a:p>
            <a:pPr algn="just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Нпр. Разликовање врста у оквиру рода </a:t>
            </a:r>
            <a:r>
              <a:rPr lang="en-US" sz="20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Staphylococcus</a:t>
            </a: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sr-Latn-R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Након инкубације у термостату на 37 о</a:t>
            </a:r>
            <a:r>
              <a:rPr lang="sr-Latn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C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у трајању од 24 часа код позитивне реакције појављује се жута боја.</a:t>
            </a:r>
            <a:endParaRPr lang="sr-Cyrl-R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C:\Users\Isidora\Desktop\O-Nitrophenyl-β-D-Galactopyranoside-ONPG-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0652"/>
            <a:ext cx="7239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4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7109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4. Испитивање могућности стварања индола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772327"/>
            <a:ext cx="906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Бактерије које метаболишу триптофан у пируват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Споредни производ хидролизе триптофана је индол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Доказивање разградње триптофана изводи се у подлози са пептоном која садржи триптофан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Засејавање, инкубирање, очитавање реакције (Ерлих или  Ковач реагенс)</a:t>
            </a:r>
          </a:p>
          <a:p>
            <a:pPr algn="just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Очитавање реакције са Ерлиховим реагенсом врши се додавањем 1 мл ксилола, а затим се лагано сипа низ зид епрувете 0,5 </a:t>
            </a:r>
            <a:r>
              <a:rPr lang="sr-Latn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ml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Ерлиховог реагенса</a:t>
            </a:r>
            <a:r>
              <a:rPr lang="sr-Latn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или се сипа Ковачев реагнес. У случају позитивне реакције хидролизе триптофана и стварања индола појављује се </a:t>
            </a:r>
            <a:r>
              <a:rPr lang="sr-Cyrl-R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црвени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прстен, а код негативне присутна је </a:t>
            </a:r>
            <a:r>
              <a:rPr lang="sr-Cyrl-RS" sz="2000" dirty="0">
                <a:solidFill>
                  <a:srgbClr val="FFC000"/>
                </a:solidFill>
                <a:latin typeface="Palatino Linotype" panose="02040502050505030304" pitchFamily="18" charset="0"/>
              </a:rPr>
              <a:t>жута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боја.</a:t>
            </a:r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122" name="Picture 2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60" y="4346735"/>
            <a:ext cx="4334517" cy="25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3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5. Испитивање способности разлагања амино киселина са сумпором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54" y="1050273"/>
            <a:ext cx="91120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Разлагањем аминокиселина са сумпором долази до ослобађања </a:t>
            </a:r>
            <a:r>
              <a:rPr lang="en-U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H2S</a:t>
            </a:r>
            <a:endParaRPr lang="sr-Latn-R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sr-Cyrl-RS" sz="2000" u="sng" dirty="0">
                <a:solidFill>
                  <a:srgbClr val="002060"/>
                </a:solidFill>
                <a:latin typeface="Palatino Linotype" panose="02040502050505030304" pitchFamily="18" charset="0"/>
              </a:rPr>
              <a:t>Извођење: </a:t>
            </a:r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филтер папир натопљен олово-ацетатом и бујон са инокулисаним сојем испитујуће бактерије се инкубирају у термостату, након чега се очитава реакција. </a:t>
            </a:r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216" y="2750336"/>
            <a:ext cx="370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ndara" pitchFamily="34" charset="0"/>
              </a:rPr>
              <a:t>Pb</a:t>
            </a:r>
            <a:r>
              <a:rPr lang="en-US" dirty="0">
                <a:latin typeface="Candara" pitchFamily="34" charset="0"/>
              </a:rPr>
              <a:t>(C</a:t>
            </a:r>
            <a:r>
              <a:rPr lang="en-US" baseline="-25000" dirty="0">
                <a:latin typeface="Candara" pitchFamily="34" charset="0"/>
              </a:rPr>
              <a:t>2</a:t>
            </a:r>
            <a:r>
              <a:rPr lang="en-US" dirty="0">
                <a:latin typeface="Candara" pitchFamily="34" charset="0"/>
              </a:rPr>
              <a:t>H</a:t>
            </a:r>
            <a:r>
              <a:rPr lang="en-US" baseline="-25000" dirty="0">
                <a:latin typeface="Candara" pitchFamily="34" charset="0"/>
              </a:rPr>
              <a:t>3</a:t>
            </a:r>
            <a:r>
              <a:rPr lang="en-US" dirty="0">
                <a:latin typeface="Candara" pitchFamily="34" charset="0"/>
              </a:rPr>
              <a:t>O</a:t>
            </a:r>
            <a:r>
              <a:rPr lang="en-US" baseline="-25000" dirty="0">
                <a:latin typeface="Candara" pitchFamily="34" charset="0"/>
              </a:rPr>
              <a:t>2</a:t>
            </a:r>
            <a:r>
              <a:rPr lang="en-US" dirty="0">
                <a:latin typeface="Candara" pitchFamily="34" charset="0"/>
              </a:rPr>
              <a:t>)</a:t>
            </a:r>
            <a:r>
              <a:rPr lang="en-US" baseline="-25000" dirty="0">
                <a:latin typeface="Candara" pitchFamily="34" charset="0"/>
              </a:rPr>
              <a:t>2</a:t>
            </a:r>
            <a:r>
              <a:rPr lang="en-US" dirty="0">
                <a:latin typeface="Candara" pitchFamily="34" charset="0"/>
              </a:rPr>
              <a:t> + H</a:t>
            </a:r>
            <a:r>
              <a:rPr lang="en-US" baseline="-25000" dirty="0">
                <a:latin typeface="Candara" pitchFamily="34" charset="0"/>
              </a:rPr>
              <a:t>2</a:t>
            </a:r>
            <a:r>
              <a:rPr lang="en-US" dirty="0">
                <a:latin typeface="Candara" pitchFamily="34" charset="0"/>
              </a:rPr>
              <a:t>S → 2HC</a:t>
            </a:r>
            <a:r>
              <a:rPr lang="en-US" baseline="-25000" dirty="0">
                <a:latin typeface="Candara" pitchFamily="34" charset="0"/>
              </a:rPr>
              <a:t>2</a:t>
            </a:r>
            <a:r>
              <a:rPr lang="en-US" dirty="0">
                <a:latin typeface="Candara" pitchFamily="34" charset="0"/>
              </a:rPr>
              <a:t>H</a:t>
            </a:r>
            <a:r>
              <a:rPr lang="en-US" baseline="-25000" dirty="0">
                <a:latin typeface="Candara" pitchFamily="34" charset="0"/>
              </a:rPr>
              <a:t>3</a:t>
            </a:r>
            <a:r>
              <a:rPr lang="en-US" dirty="0">
                <a:latin typeface="Candara" pitchFamily="34" charset="0"/>
              </a:rPr>
              <a:t>O</a:t>
            </a:r>
            <a:r>
              <a:rPr lang="en-US" baseline="-25000" dirty="0">
                <a:latin typeface="Candara" pitchFamily="34" charset="0"/>
              </a:rPr>
              <a:t>2 </a:t>
            </a:r>
            <a:r>
              <a:rPr lang="en-US" dirty="0">
                <a:latin typeface="Candara" pitchFamily="34" charset="0"/>
              </a:rPr>
              <a:t>+ </a:t>
            </a:r>
            <a:r>
              <a:rPr lang="en-US" dirty="0" err="1">
                <a:latin typeface="Candara" pitchFamily="34" charset="0"/>
              </a:rPr>
              <a:t>PbS</a:t>
            </a:r>
            <a:endParaRPr lang="en-US" dirty="0">
              <a:latin typeface="Candara" pitchFamily="34" charset="0"/>
            </a:endParaRPr>
          </a:p>
          <a:p>
            <a:endParaRPr lang="en-US" dirty="0">
              <a:latin typeface="Candar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2661824"/>
            <a:ext cx="579058" cy="5589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52900" y="2897627"/>
            <a:ext cx="838200" cy="3231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7739" y="2897627"/>
            <a:ext cx="383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Мрко обојено једињење</a:t>
            </a:r>
            <a:r>
              <a:rPr lang="sr-Latn-RS" b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sr-Latn-RS" dirty="0">
                <a:latin typeface="Palatino Linotype" panose="02040502050505030304" pitchFamily="18" charset="0"/>
              </a:rPr>
              <a:t>– </a:t>
            </a:r>
            <a:r>
              <a:rPr lang="sr-Cyrl-RS" dirty="0">
                <a:latin typeface="Palatino Linotype" panose="02040502050505030304" pitchFamily="18" charset="0"/>
              </a:rPr>
              <a:t>позитивна рекација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6147" name="Picture 3" descr="C:\Users\Isidora\Desktop\SAM_1009_H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7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8206"/>
            <a:ext cx="776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6. </a:t>
            </a:r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Испитивање способности разлагања желатина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Подлога са желатином</a:t>
            </a:r>
          </a:p>
          <a:p>
            <a:pPr algn="just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Фржидер</a:t>
            </a:r>
          </a:p>
          <a:p>
            <a:pPr algn="just"/>
            <a:r>
              <a:rPr lang="sr-Cyrl-R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Уколико је подлога након хлађења и даље течна значи да је испитујући сој разложио желатин.</a:t>
            </a:r>
            <a:endParaRPr lang="en-U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170" name="Picture 2" descr="C:\Users\Isidora\Desktop\gelatinase+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33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1019</Words>
  <Application>Microsoft Office PowerPoint</Application>
  <PresentationFormat>On-screen Show (4:3)</PresentationFormat>
  <Paragraphs>165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Candara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 Prosic</cp:lastModifiedBy>
  <cp:revision>33</cp:revision>
  <dcterms:created xsi:type="dcterms:W3CDTF">2006-08-16T00:00:00Z</dcterms:created>
  <dcterms:modified xsi:type="dcterms:W3CDTF">2025-12-22T11:07:18Z</dcterms:modified>
</cp:coreProperties>
</file>