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3" r:id="rId2"/>
    <p:sldId id="294" r:id="rId3"/>
    <p:sldId id="282" r:id="rId4"/>
    <p:sldId id="265" r:id="rId5"/>
    <p:sldId id="298" r:id="rId6"/>
    <p:sldId id="299" r:id="rId7"/>
    <p:sldId id="300" r:id="rId8"/>
    <p:sldId id="301" r:id="rId9"/>
    <p:sldId id="302" r:id="rId10"/>
    <p:sldId id="303" r:id="rId11"/>
    <p:sldId id="287" r:id="rId12"/>
    <p:sldId id="281" r:id="rId13"/>
    <p:sldId id="271" r:id="rId14"/>
    <p:sldId id="304" r:id="rId15"/>
    <p:sldId id="306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90DE4-FCC4-4E2E-8861-3274EACDB16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67FD6-B7EB-447F-A845-40D822DE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2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EE03-558E-4B13-A740-C57BEA697B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6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67FD6-B7EB-447F-A845-40D822DE61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3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B0E1-6D75-4E9A-A7AE-CDF5A73854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7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4E0F-4BDE-428C-AAEC-31990A6B22EE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4CC2-6516-426A-8A7D-B45CCBE3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7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4E0F-4BDE-428C-AAEC-31990A6B22EE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4CC2-6516-426A-8A7D-B45CCBE3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9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4E0F-4BDE-428C-AAEC-31990A6B22EE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4CC2-6516-426A-8A7D-B45CCBE3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5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4E0F-4BDE-428C-AAEC-31990A6B22EE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4CC2-6516-426A-8A7D-B45CCBE3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5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4E0F-4BDE-428C-AAEC-31990A6B22EE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4CC2-6516-426A-8A7D-B45CCBE3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0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4E0F-4BDE-428C-AAEC-31990A6B22EE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4CC2-6516-426A-8A7D-B45CCBE3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2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4E0F-4BDE-428C-AAEC-31990A6B22EE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4CC2-6516-426A-8A7D-B45CCBE3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6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4E0F-4BDE-428C-AAEC-31990A6B22EE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4CC2-6516-426A-8A7D-B45CCBE3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3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4E0F-4BDE-428C-AAEC-31990A6B22EE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4CC2-6516-426A-8A7D-B45CCBE3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5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4E0F-4BDE-428C-AAEC-31990A6B22EE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4CC2-6516-426A-8A7D-B45CCBE3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5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4E0F-4BDE-428C-AAEC-31990A6B22EE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4CC2-6516-426A-8A7D-B45CCBE3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0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A4E0F-4BDE-428C-AAEC-31990A6B22EE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D4CC2-6516-426A-8A7D-B45CCBE3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6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C9A0A-0FAC-44AA-D5BE-724CB9048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3B3868-2097-5980-1D1B-8D9726ABD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3E6DC03-D609-B909-4A83-83919639EDB0}"/>
              </a:ext>
            </a:extLst>
          </p:cNvPr>
          <p:cNvSpPr/>
          <p:nvPr/>
        </p:nvSpPr>
        <p:spPr>
          <a:xfrm>
            <a:off x="1773133" y="1295400"/>
            <a:ext cx="5943600" cy="426720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981C03-99FB-176E-E401-BAF27502529B}"/>
              </a:ext>
            </a:extLst>
          </p:cNvPr>
          <p:cNvSpPr txBox="1"/>
          <p:nvPr/>
        </p:nvSpPr>
        <p:spPr>
          <a:xfrm>
            <a:off x="2743201" y="152401"/>
            <a:ext cx="68961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7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ИДЕНТИФИКАЦИЈА БАКТЕРИЈА</a:t>
            </a:r>
          </a:p>
        </p:txBody>
      </p:sp>
      <p:pic>
        <p:nvPicPr>
          <p:cNvPr id="2" name="Picture 2" descr="C:\Users\Isidora\Desktop\disease-questions-medical-concept-as-group-cancer-bacteria-cells-ebola-virus-shaped-as-question-mark-as-health-care-45579666.jpg">
            <a:extLst>
              <a:ext uri="{FF2B5EF4-FFF2-40B4-BE49-F238E27FC236}">
                <a16:creationId xmlns:a16="http://schemas.microsoft.com/office/drawing/2014/main" id="{AB7CC5C1-8426-5309-861B-5D60F3909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395" y="1363059"/>
            <a:ext cx="2736867" cy="42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0233" y="1963815"/>
            <a:ext cx="6629400" cy="379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1. </a:t>
            </a:r>
            <a:r>
              <a:rPr lang="sr-Cyrl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Морфолошки изглед на мик. препарату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2. T</a:t>
            </a:r>
            <a:r>
              <a:rPr lang="sr-Cyrl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инкторијана својства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3. </a:t>
            </a:r>
            <a:r>
              <a:rPr lang="sr-Cyrl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Услови култивисања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4. </a:t>
            </a:r>
            <a:r>
              <a:rPr lang="sr-Cyrl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Изглед колонија и карактеристике раста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5. </a:t>
            </a:r>
            <a:r>
              <a:rPr lang="sr-Cyrl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Физиолошке и биохемијске особине </a:t>
            </a:r>
            <a:r>
              <a:rPr lang="sr-Cyrl-R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7.</a:t>
            </a:r>
            <a:r>
              <a:rPr lang="sr-Cyrl-R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6. </a:t>
            </a:r>
            <a:r>
              <a:rPr lang="sr-Cyrl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Имунолошке методе </a:t>
            </a:r>
            <a:r>
              <a:rPr lang="sr-Cyrl-R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(9., 10.)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7. </a:t>
            </a:r>
            <a:r>
              <a:rPr lang="sr-Cyrl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Биолошки оглед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8. </a:t>
            </a:r>
            <a:r>
              <a:rPr lang="sr-Cyrl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Молекуларне методе </a:t>
            </a:r>
            <a:r>
              <a:rPr lang="sr-Cyrl-R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(11.)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9. </a:t>
            </a:r>
            <a:r>
              <a:rPr lang="sr-Cyrl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Отпорност на антимикробна средства</a:t>
            </a:r>
            <a:endParaRPr lang="sr-Cyrl-R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10. </a:t>
            </a:r>
            <a:r>
              <a:rPr lang="sr-Cyrl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Аутоматски системи за идентификацију</a:t>
            </a:r>
          </a:p>
          <a:p>
            <a:endParaRPr lang="sr-Cyrl-RS" sz="1350" dirty="0"/>
          </a:p>
          <a:p>
            <a:endParaRPr lang="sr-Cyrl-RS" sz="1350" dirty="0"/>
          </a:p>
          <a:p>
            <a:endParaRPr lang="en-US" sz="135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80A9D9-B72C-8A36-4D68-648C539C3D6F}"/>
              </a:ext>
            </a:extLst>
          </p:cNvPr>
          <p:cNvSpPr/>
          <p:nvPr/>
        </p:nvSpPr>
        <p:spPr>
          <a:xfrm>
            <a:off x="1905000" y="1963816"/>
            <a:ext cx="457200" cy="398385"/>
          </a:xfrm>
          <a:prstGeom prst="ellipse">
            <a:avLst/>
          </a:prstGeom>
          <a:noFill/>
          <a:ln>
            <a:solidFill>
              <a:srgbClr val="E62A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2F6B44-F8DA-DD07-2B5E-483283462907}"/>
              </a:ext>
            </a:extLst>
          </p:cNvPr>
          <p:cNvSpPr/>
          <p:nvPr/>
        </p:nvSpPr>
        <p:spPr>
          <a:xfrm>
            <a:off x="1853381" y="2835716"/>
            <a:ext cx="457200" cy="398385"/>
          </a:xfrm>
          <a:prstGeom prst="ellipse">
            <a:avLst/>
          </a:prstGeom>
          <a:noFill/>
          <a:ln>
            <a:solidFill>
              <a:srgbClr val="E62A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3A376C-1D57-690B-13ED-E15B5902486F}"/>
              </a:ext>
            </a:extLst>
          </p:cNvPr>
          <p:cNvSpPr/>
          <p:nvPr/>
        </p:nvSpPr>
        <p:spPr>
          <a:xfrm>
            <a:off x="2980583" y="2260262"/>
            <a:ext cx="457200" cy="398385"/>
          </a:xfrm>
          <a:prstGeom prst="ellipse">
            <a:avLst/>
          </a:prstGeom>
          <a:noFill/>
          <a:ln>
            <a:solidFill>
              <a:srgbClr val="E62A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CDB54A-7611-450C-5891-E945B88C071E}"/>
              </a:ext>
            </a:extLst>
          </p:cNvPr>
          <p:cNvSpPr/>
          <p:nvPr/>
        </p:nvSpPr>
        <p:spPr>
          <a:xfrm>
            <a:off x="3093835" y="2636524"/>
            <a:ext cx="457200" cy="398385"/>
          </a:xfrm>
          <a:prstGeom prst="ellipse">
            <a:avLst/>
          </a:prstGeom>
          <a:noFill/>
          <a:ln>
            <a:solidFill>
              <a:srgbClr val="E62A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DBE8D63-68D7-11D1-D5D2-001F6E8E0736}"/>
              </a:ext>
            </a:extLst>
          </p:cNvPr>
          <p:cNvSpPr/>
          <p:nvPr/>
        </p:nvSpPr>
        <p:spPr>
          <a:xfrm>
            <a:off x="1853381" y="3222781"/>
            <a:ext cx="457200" cy="398385"/>
          </a:xfrm>
          <a:prstGeom prst="ellipse">
            <a:avLst/>
          </a:prstGeom>
          <a:noFill/>
          <a:ln>
            <a:solidFill>
              <a:srgbClr val="E62A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E4B200-E18B-3B42-A04B-ACA5FB4CB720}"/>
              </a:ext>
            </a:extLst>
          </p:cNvPr>
          <p:cNvSpPr txBox="1"/>
          <p:nvPr/>
        </p:nvSpPr>
        <p:spPr>
          <a:xfrm>
            <a:off x="1795256" y="6297196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E62AB5"/>
                </a:solidFill>
                <a:latin typeface="Palatino Linotype" panose="02040502050505030304" pitchFamily="18" charset="0"/>
              </a:rPr>
              <a:t>Рутинске (конвенционалне, класичне методе)</a:t>
            </a:r>
            <a:endParaRPr lang="en-US" b="1" dirty="0">
              <a:solidFill>
                <a:srgbClr val="E62AB5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C38E72-A77C-7968-97EE-D17E80EF4D1D}"/>
              </a:ext>
            </a:extLst>
          </p:cNvPr>
          <p:cNvSpPr/>
          <p:nvPr/>
        </p:nvSpPr>
        <p:spPr>
          <a:xfrm>
            <a:off x="1905000" y="4340666"/>
            <a:ext cx="457200" cy="398385"/>
          </a:xfrm>
          <a:prstGeom prst="ellipse">
            <a:avLst/>
          </a:prstGeom>
          <a:noFill/>
          <a:ln>
            <a:solidFill>
              <a:srgbClr val="E62A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62401" y="1183176"/>
            <a:ext cx="4724400" cy="874225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E15E12-A7E7-805E-813E-8C10C3DF2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38576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9849" y="161635"/>
            <a:ext cx="4331369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Palatino Linotype" panose="02040502050505030304" pitchFamily="18" charset="0"/>
              </a:rPr>
              <a:t>8. Молекуларне методе</a:t>
            </a:r>
          </a:p>
          <a:p>
            <a:pPr algn="ctr"/>
            <a:r>
              <a:rPr lang="sr-Cyrl-RS" sz="2400" b="1" dirty="0">
                <a:latin typeface="Palatino Linotype" panose="02040502050505030304" pitchFamily="18" charset="0"/>
              </a:rPr>
              <a:t>(11. вежба)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endParaRPr lang="en-US" sz="13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43F7D-F21E-8EEE-625F-D44D2C992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67" y="1600201"/>
            <a:ext cx="531091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6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8409" y="208138"/>
            <a:ext cx="4245383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100" b="1" dirty="0">
                <a:latin typeface="Palatino Linotype" panose="02040502050505030304" pitchFamily="18" charset="0"/>
              </a:rPr>
              <a:t>9. Отпорност на антимикробна</a:t>
            </a:r>
            <a:r>
              <a:rPr lang="sr-Latn-RS" sz="2100" b="1" dirty="0">
                <a:latin typeface="Palatino Linotype" panose="02040502050505030304" pitchFamily="18" charset="0"/>
              </a:rPr>
              <a:t>                            </a:t>
            </a:r>
          </a:p>
          <a:p>
            <a:r>
              <a:rPr lang="sr-Cyrl-RS" sz="2100" b="1" dirty="0">
                <a:latin typeface="Palatino Linotype" panose="02040502050505030304" pitchFamily="18" charset="0"/>
              </a:rPr>
              <a:t>средства</a:t>
            </a:r>
            <a:endParaRPr lang="en-US" sz="2100" b="1" dirty="0">
              <a:latin typeface="Palatino Linotype" panose="02040502050505030304" pitchFamily="18" charset="0"/>
            </a:endParaRPr>
          </a:p>
          <a:p>
            <a:r>
              <a:rPr lang="en-US" sz="2100" b="1" dirty="0">
                <a:latin typeface="Palatino Linotype" panose="02040502050505030304" pitchFamily="18" charset="0"/>
              </a:rPr>
              <a:t>-</a:t>
            </a:r>
            <a:r>
              <a:rPr lang="sr-Cyrl-RS" sz="2100" dirty="0">
                <a:latin typeface="Palatino Linotype" panose="02040502050505030304" pitchFamily="18" charset="0"/>
              </a:rPr>
              <a:t>Природна отпорност</a:t>
            </a:r>
            <a:endParaRPr lang="sr-Latn-RS" sz="2100" dirty="0">
              <a:latin typeface="Palatino Linotype" panose="02040502050505030304" pitchFamily="18" charset="0"/>
            </a:endParaRPr>
          </a:p>
          <a:p>
            <a:endParaRPr lang="sr-Latn-RS" sz="2100" dirty="0">
              <a:latin typeface="Candara" pitchFamily="34" charset="0"/>
            </a:endParaRPr>
          </a:p>
          <a:p>
            <a:endParaRPr lang="sr-Latn-RS" sz="2100" dirty="0">
              <a:latin typeface="Candara" pitchFamily="34" charset="0"/>
            </a:endParaRPr>
          </a:p>
          <a:p>
            <a:endParaRPr lang="sr-Latn-RS" sz="2100" dirty="0">
              <a:latin typeface="Candara" pitchFamily="34" charset="0"/>
            </a:endParaRPr>
          </a:p>
          <a:p>
            <a:endParaRPr lang="sr-Latn-RS" sz="2100" dirty="0">
              <a:latin typeface="Candara" pitchFamily="34" charset="0"/>
            </a:endParaRPr>
          </a:p>
          <a:p>
            <a:endParaRPr lang="sr-Latn-RS" sz="2100" dirty="0">
              <a:latin typeface="Candara" pitchFamily="34" charset="0"/>
            </a:endParaRPr>
          </a:p>
          <a:p>
            <a:endParaRPr lang="sr-Cyrl-RS" sz="2100" dirty="0">
              <a:latin typeface="Candara" pitchFamily="34" charset="0"/>
            </a:endParaRPr>
          </a:p>
          <a:p>
            <a:endParaRPr lang="sr-Latn-RS" sz="2100" b="1" dirty="0">
              <a:latin typeface="Candara" pitchFamily="34" charset="0"/>
            </a:endParaRPr>
          </a:p>
        </p:txBody>
      </p:sp>
      <p:pic>
        <p:nvPicPr>
          <p:cNvPr id="4" name="Picture 3" descr="Vitek i BD pHOENIX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992" y="1"/>
            <a:ext cx="5562600" cy="29376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28800" y="5327098"/>
            <a:ext cx="4122018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100" b="1" dirty="0">
                <a:latin typeface="Palatino Linotype" panose="02040502050505030304" pitchFamily="18" charset="0"/>
              </a:rPr>
              <a:t>10. Аутоматски и полуаутоматски системи за идентификацију</a:t>
            </a:r>
          </a:p>
          <a:p>
            <a:endParaRPr lang="en-US" sz="13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0F169E-3D87-8706-0001-6F1ABD632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23825"/>
            <a:ext cx="2633804" cy="2633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4BCE3B-44DF-1226-917D-C0E2AD9E6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84" y="3047321"/>
            <a:ext cx="3675806" cy="36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43277" y="279133"/>
            <a:ext cx="10087276" cy="6294922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68379" y="462013"/>
            <a:ext cx="9024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ПРИМАРНА ИДЕНТИФИКАЦИЈА БАКТЕРИЈА </a:t>
            </a:r>
          </a:p>
          <a:p>
            <a:pPr algn="ctr"/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(део рутинских, конвенционалних, класичних метода)</a:t>
            </a:r>
            <a:endParaRPr lang="en-US" sz="24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1221" y="1572143"/>
            <a:ext cx="9601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sr-Cyrl-RS" sz="2400" b="1" dirty="0">
                <a:latin typeface="Palatino Linotype" panose="02040502050505030304" pitchFamily="18" charset="0"/>
              </a:rPr>
              <a:t>Бојење по Граму (утврђивање морф. и тинкт. особина) или брзо утврђивање Гр+ и Гр- тестом са </a:t>
            </a:r>
            <a:r>
              <a:rPr lang="en-US" sz="2400" b="1" dirty="0">
                <a:latin typeface="Palatino Linotype" panose="02040502050505030304" pitchFamily="18" charset="0"/>
              </a:rPr>
              <a:t>3% KOH</a:t>
            </a:r>
            <a:endParaRPr lang="sr-Latn-RS" sz="2400" b="1" dirty="0">
              <a:latin typeface="Palatino Linotype" panose="02040502050505030304" pitchFamily="18" charset="0"/>
            </a:endParaRPr>
          </a:p>
          <a:p>
            <a:pPr marL="342900" indent="-342900" algn="ctr">
              <a:buAutoNum type="arabicPeriod"/>
            </a:pPr>
            <a:endParaRPr lang="en-US" sz="2400" b="1" dirty="0">
              <a:latin typeface="Palatino Linotype" panose="02040502050505030304" pitchFamily="18" charset="0"/>
            </a:endParaRPr>
          </a:p>
          <a:p>
            <a:pPr marL="342900" indent="-342900" algn="ctr">
              <a:buAutoNum type="arabicPeriod"/>
            </a:pPr>
            <a:r>
              <a:rPr lang="sr-Cyrl-RS" sz="2400" b="1" dirty="0">
                <a:latin typeface="Palatino Linotype" panose="02040502050505030304" pitchFamily="18" charset="0"/>
              </a:rPr>
              <a:t>Раст на </a:t>
            </a:r>
            <a:r>
              <a:rPr lang="sr-Latn-RS" sz="2400" b="1" dirty="0">
                <a:latin typeface="Palatino Linotype" panose="02040502050505030304" pitchFamily="18" charset="0"/>
              </a:rPr>
              <a:t>MacConkey </a:t>
            </a:r>
            <a:r>
              <a:rPr lang="sr-Cyrl-RS" sz="2400" b="1" dirty="0">
                <a:latin typeface="Palatino Linotype" panose="02040502050505030304" pitchFamily="18" charset="0"/>
              </a:rPr>
              <a:t>агару</a:t>
            </a:r>
            <a:endParaRPr lang="sr-Latn-RS" sz="2400" b="1" dirty="0">
              <a:latin typeface="Palatino Linotype" panose="02040502050505030304" pitchFamily="18" charset="0"/>
            </a:endParaRPr>
          </a:p>
          <a:p>
            <a:pPr marL="342900" indent="-342900" algn="ctr">
              <a:buAutoNum type="arabicPeriod"/>
            </a:pPr>
            <a:endParaRPr lang="sr-Cyrl-RS" sz="2400" b="1" dirty="0">
              <a:latin typeface="Palatino Linotype" panose="02040502050505030304" pitchFamily="18" charset="0"/>
            </a:endParaRPr>
          </a:p>
          <a:p>
            <a:pPr marL="342900" indent="-342900" algn="ctr">
              <a:buAutoNum type="arabicPeriod"/>
            </a:pPr>
            <a:r>
              <a:rPr lang="sr-Cyrl-RS" sz="2400" b="1" dirty="0">
                <a:latin typeface="Palatino Linotype" panose="02040502050505030304" pitchFamily="18" charset="0"/>
              </a:rPr>
              <a:t>Каталаза тест</a:t>
            </a:r>
            <a:endParaRPr lang="sr-Latn-RS" sz="2400" b="1" dirty="0">
              <a:latin typeface="Palatino Linotype" panose="02040502050505030304" pitchFamily="18" charset="0"/>
            </a:endParaRPr>
          </a:p>
          <a:p>
            <a:pPr marL="342900" indent="-342900" algn="ctr">
              <a:buAutoNum type="arabicPeriod"/>
            </a:pPr>
            <a:endParaRPr lang="sr-Cyrl-RS" sz="2400" b="1" dirty="0">
              <a:latin typeface="Palatino Linotype" panose="02040502050505030304" pitchFamily="18" charset="0"/>
            </a:endParaRPr>
          </a:p>
          <a:p>
            <a:pPr marL="342900" indent="-342900" algn="ctr">
              <a:buAutoNum type="arabicPeriod"/>
            </a:pPr>
            <a:r>
              <a:rPr lang="sr-Cyrl-RS" sz="2400" b="1" dirty="0">
                <a:latin typeface="Palatino Linotype" panose="02040502050505030304" pitchFamily="18" charset="0"/>
              </a:rPr>
              <a:t>Оксидаза тест</a:t>
            </a:r>
            <a:endParaRPr lang="sr-Latn-RS" sz="2400" b="1" dirty="0">
              <a:latin typeface="Palatino Linotype" panose="02040502050505030304" pitchFamily="18" charset="0"/>
            </a:endParaRPr>
          </a:p>
          <a:p>
            <a:pPr marL="342900" indent="-342900" algn="ctr">
              <a:buAutoNum type="arabicPeriod"/>
            </a:pPr>
            <a:endParaRPr lang="sr-Cyrl-RS" sz="2400" b="1" dirty="0">
              <a:latin typeface="Palatino Linotype" panose="02040502050505030304" pitchFamily="18" charset="0"/>
            </a:endParaRPr>
          </a:p>
          <a:p>
            <a:pPr marL="342900" indent="-342900" algn="ctr">
              <a:buAutoNum type="arabicPeriod"/>
            </a:pPr>
            <a:r>
              <a:rPr lang="sr-Cyrl-RS" sz="2400" b="1" dirty="0">
                <a:latin typeface="Palatino Linotype" panose="02040502050505030304" pitchFamily="18" charset="0"/>
              </a:rPr>
              <a:t>Тест покретљивости</a:t>
            </a:r>
            <a:endParaRPr lang="sr-Latn-RS" sz="2400" b="1" dirty="0">
              <a:latin typeface="Palatino Linotype" panose="02040502050505030304" pitchFamily="18" charset="0"/>
            </a:endParaRPr>
          </a:p>
          <a:p>
            <a:pPr marL="342900" indent="-342900" algn="ctr">
              <a:buAutoNum type="arabicPeriod"/>
            </a:pPr>
            <a:endParaRPr lang="sr-Cyrl-RS" sz="2400" b="1" dirty="0">
              <a:latin typeface="Palatino Linotype" panose="02040502050505030304" pitchFamily="18" charset="0"/>
            </a:endParaRPr>
          </a:p>
          <a:p>
            <a:pPr marL="342900" indent="-342900" algn="ctr">
              <a:buAutoNum type="arabicPeriod"/>
            </a:pPr>
            <a:r>
              <a:rPr lang="sr-Cyrl-RS" sz="2400" b="1" dirty="0">
                <a:latin typeface="Palatino Linotype" panose="02040502050505030304" pitchFamily="18" charset="0"/>
              </a:rPr>
              <a:t>Испитивање оксидативно-ферментативне способности (О-</a:t>
            </a:r>
            <a:r>
              <a:rPr lang="en-US" sz="2400" b="1" dirty="0">
                <a:latin typeface="Palatino Linotype" panose="02040502050505030304" pitchFamily="18" charset="0"/>
              </a:rPr>
              <a:t>F </a:t>
            </a:r>
            <a:r>
              <a:rPr lang="sr-Cyrl-RS" sz="2400" b="1" dirty="0">
                <a:latin typeface="Palatino Linotype" panose="02040502050505030304" pitchFamily="18" charset="0"/>
              </a:rPr>
              <a:t>тест)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15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375" y="173583"/>
            <a:ext cx="121286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Бојење по Граму (утврђивање морф. и тинкт. особина) или брзо утврђивање Гр+ и Гр- тестом са </a:t>
            </a:r>
            <a:r>
              <a:rPr lang="en-U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3% KOH</a:t>
            </a:r>
            <a:endParaRPr lang="sr-Cyrl-RS" sz="24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342900" indent="-342900">
              <a:buAutoNum type="arabicPeriod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24" y="1547598"/>
            <a:ext cx="6072709" cy="256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Isidora\Desktop\praktikum za prof Marinu NOVOc\slike praktikum\Testovi\test sa 3% koh - gr -.2jpeg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82" y="1517480"/>
            <a:ext cx="5074989" cy="414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9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DD642A-AEBC-2997-CB83-2BDE2F761A12}"/>
              </a:ext>
            </a:extLst>
          </p:cNvPr>
          <p:cNvSpPr txBox="1"/>
          <p:nvPr/>
        </p:nvSpPr>
        <p:spPr>
          <a:xfrm>
            <a:off x="179172" y="686908"/>
            <a:ext cx="1152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2060"/>
                </a:solidFill>
                <a:latin typeface="Palatino Linotype" panose="02040502050505030304" pitchFamily="18" charset="0"/>
              </a:rPr>
              <a:t>Диференцијација Грам </a:t>
            </a:r>
            <a:r>
              <a:rPr lang="sr-Latn-RS" sz="2400" dirty="0">
                <a:solidFill>
                  <a:srgbClr val="002060"/>
                </a:solidFill>
                <a:latin typeface="Palatino Linotype" panose="02040502050505030304" pitchFamily="18" charset="0"/>
              </a:rPr>
              <a:t>-</a:t>
            </a:r>
            <a:r>
              <a:rPr lang="sr-Cyrl-RS" sz="2400" dirty="0">
                <a:solidFill>
                  <a:srgbClr val="002060"/>
                </a:solidFill>
                <a:latin typeface="Palatino Linotype" panose="02040502050505030304" pitchFamily="18" charset="0"/>
              </a:rPr>
              <a:t> бактерија на лактоза позитивне и лактоза негативне</a:t>
            </a:r>
            <a:endParaRPr lang="en-US" sz="2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38C5E1-A3D6-EE92-D303-7A14ABF54900}"/>
              </a:ext>
            </a:extLst>
          </p:cNvPr>
          <p:cNvSpPr txBox="1"/>
          <p:nvPr/>
        </p:nvSpPr>
        <p:spPr>
          <a:xfrm>
            <a:off x="412955" y="25786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2.   Раст на </a:t>
            </a:r>
            <a:r>
              <a:rPr lang="sr-Latn-RS" sz="24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MacConkey</a:t>
            </a:r>
            <a:r>
              <a:rPr lang="sr-Latn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агару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801373-D69A-DA71-4116-7245253F8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45" y="1682060"/>
            <a:ext cx="5003800" cy="4584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D72B42-CDB2-8E29-0AFF-D63A084A8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1988" y="3220639"/>
            <a:ext cx="2199968" cy="32558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A6AD30-11DA-14B5-7653-A23C43743A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3" y="3974410"/>
            <a:ext cx="2502039" cy="2502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61117E-FE0F-2DDF-9534-F5B126D3BC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1" y="1274477"/>
            <a:ext cx="2502039" cy="24551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D2A176-BFCE-C37A-0A95-3A784EADDB80}"/>
              </a:ext>
            </a:extLst>
          </p:cNvPr>
          <p:cNvSpPr txBox="1"/>
          <p:nvPr/>
        </p:nvSpPr>
        <p:spPr>
          <a:xfrm>
            <a:off x="942096" y="3360696"/>
            <a:ext cx="170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latin typeface="Palatino Linotype" panose="02040502050505030304" pitchFamily="18" charset="0"/>
              </a:rPr>
              <a:t>Грам +</a:t>
            </a:r>
            <a:endParaRPr lang="en-US" b="1" dirty="0">
              <a:latin typeface="Palatino Linotype" panose="0204050205050503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C34C5-80B4-4D3A-81D1-F228A5D2E7F4}"/>
              </a:ext>
            </a:extLst>
          </p:cNvPr>
          <p:cNvSpPr txBox="1"/>
          <p:nvPr/>
        </p:nvSpPr>
        <p:spPr>
          <a:xfrm>
            <a:off x="412955" y="6059620"/>
            <a:ext cx="361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latin typeface="Palatino Linotype" panose="02040502050505030304" pitchFamily="18" charset="0"/>
              </a:rPr>
              <a:t>Грам -, лактоза +</a:t>
            </a:r>
            <a:endParaRPr lang="en-US" b="1" dirty="0">
              <a:latin typeface="Palatino Linotype" panose="0204050205050503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2DDEFD-192E-DD46-2A3C-372365C94907}"/>
              </a:ext>
            </a:extLst>
          </p:cNvPr>
          <p:cNvSpPr txBox="1"/>
          <p:nvPr/>
        </p:nvSpPr>
        <p:spPr>
          <a:xfrm>
            <a:off x="3004184" y="6130866"/>
            <a:ext cx="361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latin typeface="Palatino Linotype" panose="02040502050505030304" pitchFamily="18" charset="0"/>
              </a:rPr>
              <a:t>Грам -, лактоза -</a:t>
            </a:r>
            <a:endParaRPr lang="en-US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5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3074" y="83450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latin typeface="Candara" pitchFamily="34" charset="0"/>
              </a:rPr>
              <a:t>РЕЗУЛТАТ: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18045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0070C0"/>
                </a:solidFill>
                <a:latin typeface="Candara" pitchFamily="34" charset="0"/>
              </a:rPr>
              <a:t>         </a:t>
            </a:r>
            <a:r>
              <a:rPr lang="sr-Cyrl-RS" sz="2800" b="1" dirty="0">
                <a:solidFill>
                  <a:srgbClr val="7030A0"/>
                </a:solidFill>
                <a:latin typeface="Candara" pitchFamily="34" charset="0"/>
              </a:rPr>
              <a:t>Грам +                                          </a:t>
            </a:r>
            <a:r>
              <a:rPr lang="sr-Cyrl-RS" sz="2800" b="1" dirty="0">
                <a:solidFill>
                  <a:srgbClr val="F30793"/>
                </a:solidFill>
                <a:latin typeface="Candara" pitchFamily="34" charset="0"/>
              </a:rPr>
              <a:t>Грам -</a:t>
            </a:r>
            <a:r>
              <a:rPr lang="sr-Cyrl-RS" sz="2800" b="1" dirty="0">
                <a:solidFill>
                  <a:srgbClr val="0070C0"/>
                </a:solidFill>
                <a:latin typeface="Candara" pitchFamily="34" charset="0"/>
              </a:rPr>
              <a:t>                                                       </a:t>
            </a:r>
            <a:endParaRPr lang="en-US" sz="28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3600000">
            <a:off x="3219392" y="1445178"/>
            <a:ext cx="0" cy="10747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-3600000">
            <a:off x="4182840" y="1445179"/>
            <a:ext cx="0" cy="10747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3600000">
            <a:off x="7475760" y="1436420"/>
            <a:ext cx="0" cy="1074702"/>
          </a:xfrm>
          <a:prstGeom prst="straightConnector1">
            <a:avLst/>
          </a:prstGeom>
          <a:ln>
            <a:solidFill>
              <a:srgbClr val="F3079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-3600000">
            <a:off x="8450040" y="1436420"/>
            <a:ext cx="0" cy="1074702"/>
          </a:xfrm>
          <a:prstGeom prst="straightConnector1">
            <a:avLst/>
          </a:prstGeom>
          <a:ln>
            <a:solidFill>
              <a:srgbClr val="F3079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327564" y="2517417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56164" y="2389262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79073" y="2189069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57400" y="2399653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47164" y="2597806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75764" y="2469651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98673" y="2269458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77000" y="2480042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07738" y="2780653"/>
            <a:ext cx="802463" cy="152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-2580000">
            <a:off x="3989963" y="2642431"/>
            <a:ext cx="802463" cy="152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4607738" y="2213490"/>
            <a:ext cx="802463" cy="152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951138" y="2780653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-2580000">
            <a:off x="8333363" y="2642431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8951138" y="2213490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3733800" y="3048000"/>
            <a:ext cx="0" cy="236220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19800" y="762000"/>
            <a:ext cx="0" cy="502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543800" y="3048000"/>
            <a:ext cx="0" cy="2362200"/>
          </a:xfrm>
          <a:prstGeom prst="line">
            <a:avLst/>
          </a:prstGeom>
          <a:ln w="28575">
            <a:solidFill>
              <a:srgbClr val="F307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752600" y="3048001"/>
            <a:ext cx="2096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Staphylococcus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Streptococcus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Enterococcus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Micrococcus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Lactococcus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Peptostreptococcus </a:t>
            </a:r>
            <a:r>
              <a:rPr lang="sr-Latn-RS" sz="1400" dirty="0">
                <a:latin typeface="Candara" pitchFamily="34" charset="0"/>
              </a:rPr>
              <a:t>spp.</a:t>
            </a:r>
            <a:endParaRPr lang="en-US" sz="1400" dirty="0">
              <a:latin typeface="Candar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49328" y="3048001"/>
            <a:ext cx="1941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Listeria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Corynebacterium </a:t>
            </a:r>
            <a:r>
              <a:rPr lang="sr-Latn-RS" sz="1400" dirty="0">
                <a:latin typeface="Candara" pitchFamily="34" charset="0"/>
              </a:rPr>
              <a:t>spp.</a:t>
            </a:r>
          </a:p>
          <a:p>
            <a:r>
              <a:rPr lang="sr-Latn-RS" sz="1400" i="1" dirty="0">
                <a:latin typeface="Candara" pitchFamily="34" charset="0"/>
              </a:rPr>
              <a:t>Bacillus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Clostridium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Erysipelothrix </a:t>
            </a:r>
            <a:r>
              <a:rPr lang="sr-Latn-RS" sz="1400" dirty="0">
                <a:latin typeface="Candara" pitchFamily="34" charset="0"/>
              </a:rPr>
              <a:t>spp.</a:t>
            </a:r>
          </a:p>
          <a:p>
            <a:r>
              <a:rPr lang="sr-Latn-RS" sz="1400" i="1" dirty="0">
                <a:latin typeface="Candara" pitchFamily="34" charset="0"/>
              </a:rPr>
              <a:t>Lactobacillus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Rhodococcus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dirty="0">
                <a:latin typeface="Candara" pitchFamily="34" charset="0"/>
              </a:rPr>
              <a:t>Aktinomicete</a:t>
            </a:r>
          </a:p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172200" y="304800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Moraxella</a:t>
            </a:r>
            <a:r>
              <a:rPr lang="sr-Latn-RS" sz="1400" dirty="0">
                <a:latin typeface="Candara" pitchFamily="34" charset="0"/>
              </a:rPr>
              <a:t> spp</a:t>
            </a:r>
            <a:r>
              <a:rPr lang="sr-Latn-RS" dirty="0"/>
              <a:t>.</a:t>
            </a:r>
          </a:p>
          <a:p>
            <a:r>
              <a:rPr lang="sr-Latn-RS" sz="1400" i="1" dirty="0"/>
              <a:t>Neisseria</a:t>
            </a:r>
            <a:r>
              <a:rPr lang="sr-Latn-RS" sz="1400" dirty="0"/>
              <a:t> spp.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7567595" y="3982526"/>
            <a:ext cx="4419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Pasteurella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Salmonella</a:t>
            </a:r>
            <a:r>
              <a:rPr lang="sr-Latn-RS" sz="1400" dirty="0">
                <a:latin typeface="Candara" pitchFamily="34" charset="0"/>
              </a:rPr>
              <a:t> spp.        </a:t>
            </a:r>
            <a:r>
              <a:rPr lang="sr-Latn-RS" sz="1400" i="1" dirty="0">
                <a:latin typeface="Candara" pitchFamily="34" charset="0"/>
              </a:rPr>
              <a:t>Mannheimia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Shigella</a:t>
            </a:r>
            <a:r>
              <a:rPr lang="sr-Latn-RS" sz="1400" dirty="0">
                <a:latin typeface="Candara" pitchFamily="34" charset="0"/>
              </a:rPr>
              <a:t> spp.               </a:t>
            </a:r>
            <a:r>
              <a:rPr lang="sr-Latn-RS" sz="1400" i="1" dirty="0">
                <a:latin typeface="Candara" pitchFamily="34" charset="0"/>
              </a:rPr>
              <a:t>Bordetella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Proteus</a:t>
            </a:r>
            <a:r>
              <a:rPr lang="sr-Latn-RS" sz="1400" dirty="0">
                <a:latin typeface="Candara" pitchFamily="34" charset="0"/>
              </a:rPr>
              <a:t> spp.               </a:t>
            </a:r>
            <a:r>
              <a:rPr lang="sr-Latn-RS" sz="1400" i="1" dirty="0">
                <a:latin typeface="Candara" pitchFamily="34" charset="0"/>
              </a:rPr>
              <a:t>Francisella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Pseudomona</a:t>
            </a:r>
            <a:r>
              <a:rPr lang="sr-Latn-RS" sz="1400" dirty="0">
                <a:latin typeface="Candara" pitchFamily="34" charset="0"/>
              </a:rPr>
              <a:t>s spp.   </a:t>
            </a:r>
            <a:r>
              <a:rPr lang="sr-Latn-RS" sz="1400" i="1" dirty="0">
                <a:latin typeface="Candara" pitchFamily="34" charset="0"/>
              </a:rPr>
              <a:t>Vibrio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Campylobacte</a:t>
            </a:r>
            <a:r>
              <a:rPr lang="sr-Latn-RS" sz="1400" dirty="0">
                <a:latin typeface="Candara" pitchFamily="34" charset="0"/>
              </a:rPr>
              <a:t>r spp.</a:t>
            </a:r>
          </a:p>
          <a:p>
            <a:r>
              <a:rPr lang="sr-Latn-RS" sz="1400" i="1" dirty="0">
                <a:latin typeface="Candara" pitchFamily="34" charset="0"/>
              </a:rPr>
              <a:t>Yersinia</a:t>
            </a:r>
            <a:r>
              <a:rPr lang="sr-Latn-RS" sz="1400" dirty="0">
                <a:latin typeface="Candara" pitchFamily="34" charset="0"/>
              </a:rPr>
              <a:t> spp.               </a:t>
            </a:r>
            <a:r>
              <a:rPr lang="sr-Latn-RS" sz="1400" i="1" dirty="0">
                <a:latin typeface="Candara" pitchFamily="34" charset="0"/>
              </a:rPr>
              <a:t>Helicobacter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Brucella spp.</a:t>
            </a:r>
          </a:p>
          <a:p>
            <a:r>
              <a:rPr lang="sr-Latn-RS" sz="1400" i="1" dirty="0">
                <a:latin typeface="Candara" pitchFamily="34" charset="0"/>
              </a:rPr>
              <a:t>Acinetobacter </a:t>
            </a:r>
            <a:r>
              <a:rPr lang="sr-Latn-RS" sz="1400" dirty="0">
                <a:latin typeface="Candara" pitchFamily="34" charset="0"/>
              </a:rPr>
              <a:t>spp.</a:t>
            </a:r>
          </a:p>
          <a:p>
            <a:r>
              <a:rPr lang="sr-Latn-RS" sz="1400" i="1" dirty="0">
                <a:latin typeface="Candara" pitchFamily="34" charset="0"/>
              </a:rPr>
              <a:t>Burkholderia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Haemophilus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Taylorella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endParaRPr lang="en-US" dirty="0"/>
          </a:p>
        </p:txBody>
      </p:sp>
      <p:pic>
        <p:nvPicPr>
          <p:cNvPr id="46" name="Picture 45" descr="C:\Users\Isidora\Desktop\prsktikum slike\slike iz starog praktikuma\2007.08.20 Mikrobiologija\Slike\tifovi\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146336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C:\Users\Isidora\Desktop\prsktikum slike\slike iz starog praktikuma\2007.08.20 Mikrobiologija\Slike\tifovi\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041" y="1"/>
            <a:ext cx="2211033" cy="12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Oval 32"/>
          <p:cNvSpPr/>
          <p:nvPr/>
        </p:nvSpPr>
        <p:spPr>
          <a:xfrm>
            <a:off x="8258542" y="1791585"/>
            <a:ext cx="1618517" cy="1376915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428D731-1C86-556E-2A28-63E1AC4200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07" y="1318374"/>
            <a:ext cx="1595868" cy="15994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F46A1AA-930E-EB37-8DC9-C36193E883DB}"/>
              </a:ext>
            </a:extLst>
          </p:cNvPr>
          <p:cNvSpPr txBox="1"/>
          <p:nvPr/>
        </p:nvSpPr>
        <p:spPr>
          <a:xfrm>
            <a:off x="7593686" y="3120889"/>
            <a:ext cx="3757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latin typeface="Candara" panose="020E0502030303020204" pitchFamily="34" charset="0"/>
              </a:rPr>
              <a:t>Escherichia coli</a:t>
            </a:r>
          </a:p>
          <a:p>
            <a:r>
              <a:rPr lang="sr-Latn-RS" sz="1400" i="1" dirty="0">
                <a:latin typeface="Candara" panose="020E0502030303020204" pitchFamily="34" charset="0"/>
              </a:rPr>
              <a:t>Klebsiella</a:t>
            </a:r>
            <a:r>
              <a:rPr lang="sr-Latn-RS" sz="1400" dirty="0">
                <a:latin typeface="Candara" panose="020E0502030303020204" pitchFamily="34" charset="0"/>
              </a:rPr>
              <a:t> spp.</a:t>
            </a:r>
          </a:p>
          <a:p>
            <a:r>
              <a:rPr lang="sr-Latn-RS" sz="1400" i="1" dirty="0">
                <a:latin typeface="Candara" panose="020E0502030303020204" pitchFamily="34" charset="0"/>
              </a:rPr>
              <a:t>Enterobacter</a:t>
            </a:r>
            <a:r>
              <a:rPr lang="sr-Latn-RS" sz="1400" dirty="0">
                <a:latin typeface="Candara" panose="020E0502030303020204" pitchFamily="34" charset="0"/>
              </a:rPr>
              <a:t> spp.</a:t>
            </a:r>
          </a:p>
          <a:p>
            <a:r>
              <a:rPr lang="sr-Latn-RS" sz="1400" i="1" dirty="0">
                <a:latin typeface="Candara" panose="020E0502030303020204" pitchFamily="34" charset="0"/>
              </a:rPr>
              <a:t>Citrobacter</a:t>
            </a:r>
            <a:r>
              <a:rPr lang="sr-Latn-RS" sz="1400" dirty="0">
                <a:latin typeface="Candara" panose="020E0502030303020204" pitchFamily="34" charset="0"/>
              </a:rPr>
              <a:t> spp.</a:t>
            </a:r>
            <a:endParaRPr lang="en-US" sz="1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6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656" y="-931824"/>
            <a:ext cx="118419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457200" indent="-457200">
              <a:buAutoNum type="arabicPeriod" startAt="3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457200" indent="-457200">
              <a:buAutoNum type="arabicPeriod" startAt="3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457200" indent="-457200">
              <a:buAutoNum type="arabicPeriod" startAt="3"/>
            </a:pPr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Каталаза тест </a:t>
            </a:r>
            <a:r>
              <a:rPr lang="sr-Cyrl-RS" sz="2400" dirty="0">
                <a:solidFill>
                  <a:srgbClr val="002060"/>
                </a:solidFill>
                <a:latin typeface="Palatino Linotype" panose="02040502050505030304" pitchFamily="18" charset="0"/>
              </a:rPr>
              <a:t>(нпр. разликовање </a:t>
            </a:r>
            <a:r>
              <a:rPr lang="sr-Latn-R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Staphylococcus</a:t>
            </a:r>
            <a:r>
              <a:rPr lang="sr-Latn-RS" sz="2400" dirty="0">
                <a:solidFill>
                  <a:srgbClr val="002060"/>
                </a:solidFill>
                <a:latin typeface="Palatino Linotype" panose="02040502050505030304" pitchFamily="18" charset="0"/>
              </a:rPr>
              <a:t> spp. </a:t>
            </a:r>
            <a:r>
              <a:rPr lang="sr-Cyrl-RS" sz="2400" dirty="0">
                <a:solidFill>
                  <a:srgbClr val="002060"/>
                </a:solidFill>
                <a:latin typeface="Palatino Linotype" panose="02040502050505030304" pitchFamily="18" charset="0"/>
              </a:rPr>
              <a:t>од 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Streptococcus</a:t>
            </a:r>
            <a:r>
              <a:rPr lang="en-US" sz="2400" dirty="0">
                <a:solidFill>
                  <a:srgbClr val="002060"/>
                </a:solidFill>
                <a:latin typeface="Palatino Linotype" panose="02040502050505030304" pitchFamily="18" charset="0"/>
              </a:rPr>
              <a:t> spp.</a:t>
            </a:r>
            <a:r>
              <a:rPr lang="sr-Cyrl-RS" sz="2400" dirty="0">
                <a:solidFill>
                  <a:srgbClr val="002060"/>
                </a:solidFill>
                <a:latin typeface="Palatino Linotype" panose="02040502050505030304" pitchFamily="18" charset="0"/>
              </a:rPr>
              <a:t>)</a:t>
            </a:r>
          </a:p>
          <a:p>
            <a:pPr marL="457200" indent="-457200">
              <a:buAutoNum type="arabicPeriod" startAt="3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457200" indent="-457200">
              <a:buAutoNum type="arabicPeriod" startAt="3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457200" indent="-457200">
              <a:buAutoNum type="arabicPeriod" startAt="3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457200" indent="-457200">
              <a:buAutoNum type="arabicPeriod" startAt="3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457200" indent="-457200">
              <a:buAutoNum type="arabicPeriod" startAt="3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457200" indent="-457200">
              <a:buAutoNum type="arabicPeriod" startAt="3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457200" indent="-457200">
              <a:buAutoNum type="arabicPeriod" startAt="3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  <a:p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7170" name="Picture 2" descr="C:\Users\Isidora\Desktop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28" y="1646550"/>
            <a:ext cx="3581400" cy="10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sidora\Desktop\catalase-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8" y="889374"/>
            <a:ext cx="5181600" cy="279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43" y="3908694"/>
            <a:ext cx="4726308" cy="270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3295" y="1330860"/>
            <a:ext cx="2145189" cy="1523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4252" y="4052862"/>
            <a:ext cx="3179972" cy="23699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128E65-33D0-17A4-72E9-F65585E73F75}"/>
              </a:ext>
            </a:extLst>
          </p:cNvPr>
          <p:cNvSpPr txBox="1"/>
          <p:nvPr/>
        </p:nvSpPr>
        <p:spPr>
          <a:xfrm>
            <a:off x="268224" y="403262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4. Оксидаза тест</a:t>
            </a:r>
            <a:endParaRPr lang="en-US" sz="24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11125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5.Тест покретљивости</a:t>
            </a:r>
          </a:p>
          <a:p>
            <a:pPr marL="342900" indent="-342900">
              <a:buAutoNum type="arabicPeriod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6862"/>
            <a:ext cx="9019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2060"/>
                </a:solidFill>
                <a:latin typeface="Palatino Linotype" panose="02040502050505030304" pitchFamily="18" charset="0"/>
              </a:rPr>
              <a:t>Нативни препарат или получврста подлога – 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TTC</a:t>
            </a:r>
            <a:r>
              <a:rPr lang="sr-Cyrl-RS" sz="2400" dirty="0">
                <a:solidFill>
                  <a:srgbClr val="002060"/>
                </a:solidFill>
                <a:latin typeface="Palatino Linotype" panose="02040502050505030304" pitchFamily="18" charset="0"/>
              </a:rPr>
              <a:t> подлога</a:t>
            </a:r>
            <a:endParaRPr lang="en-US" sz="2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194" name="Picture 2" descr="C:\Users\Isidora\Desktop\motilit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4" y="2360378"/>
            <a:ext cx="3706089" cy="37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Isidora\Desktop\FFJorrsxyRIuWe.nq.FHE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329" y="1810562"/>
            <a:ext cx="4216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240" y="2080616"/>
            <a:ext cx="3662092" cy="27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95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enovo\Pictures\FVM\OF test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93" y="845916"/>
            <a:ext cx="5638799" cy="38804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1466" y="201498"/>
            <a:ext cx="109729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6.Испитивање оксидативно-ферментативне способности (О-</a:t>
            </a:r>
            <a:r>
              <a:rPr lang="en-U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F </a:t>
            </a:r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тест)</a:t>
            </a:r>
            <a:endParaRPr lang="en-US" sz="24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30993" y="4854327"/>
            <a:ext cx="80772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Candara" pitchFamily="34" charset="0"/>
              </a:rPr>
              <a:t>Незасејана подлога – зелене боје</a:t>
            </a:r>
          </a:p>
          <a:p>
            <a:pPr algn="ctr"/>
            <a:r>
              <a:rPr lang="sr-Cyrl-RS" dirty="0">
                <a:latin typeface="Candara" pitchFamily="34" charset="0"/>
              </a:rPr>
              <a:t>Разлагање глукозе – промена боје услед присуства индикатора који мења боју у киселој средини</a:t>
            </a:r>
          </a:p>
          <a:p>
            <a:pPr algn="ctr"/>
            <a:r>
              <a:rPr lang="sr-Cyrl-RS" dirty="0">
                <a:latin typeface="Candara" pitchFamily="34" charset="0"/>
              </a:rPr>
              <a:t>Разлагање глукозе  у аеробним и у анаеробним условима – у питању је фак.анаероб (ферментативни тип метаболизма)</a:t>
            </a:r>
          </a:p>
          <a:p>
            <a:pPr algn="ctr"/>
            <a:r>
              <a:rPr lang="sr-Cyrl-RS" dirty="0">
                <a:latin typeface="Candara" pitchFamily="34" charset="0"/>
              </a:rPr>
              <a:t>Разл. глукозе само у аеробним условима – у питању је стриктни аероб (оксидативни тип метаболизма)</a:t>
            </a: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5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1880"/>
            <a:ext cx="9144000" cy="5138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942" y="857250"/>
            <a:ext cx="2931059" cy="365874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98453" y="1183174"/>
            <a:ext cx="6365325" cy="1413842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3100137" y="1337792"/>
            <a:ext cx="5991727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Palatino Linotype" panose="02040502050505030304" pitchFamily="18" charset="0"/>
              </a:rPr>
              <a:t>1. </a:t>
            </a:r>
            <a:r>
              <a:rPr lang="sr-Cyrl-RS" sz="2100" b="1" dirty="0">
                <a:latin typeface="Palatino Linotype" panose="02040502050505030304" pitchFamily="18" charset="0"/>
              </a:rPr>
              <a:t>Морфолошки изглед на микроскопском препарату (облик, величина, распоред, специјалне структуре)</a:t>
            </a:r>
          </a:p>
          <a:p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20394"/>
            <a:ext cx="3326418" cy="1680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419" y="4310041"/>
            <a:ext cx="2274092" cy="170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6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48" y="857250"/>
            <a:ext cx="9140307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46" y="857251"/>
            <a:ext cx="3658160" cy="243975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415015" y="1017139"/>
            <a:ext cx="4186989" cy="1002362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5943600" y="1148988"/>
            <a:ext cx="34291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latin typeface="Palatino Linotype" panose="02040502050505030304" pitchFamily="18" charset="0"/>
              </a:rPr>
              <a:t>2. </a:t>
            </a:r>
            <a:r>
              <a:rPr lang="sr-Cyrl-RS" sz="2100" b="1" dirty="0">
                <a:latin typeface="Palatino Linotype" panose="02040502050505030304" pitchFamily="18" charset="0"/>
              </a:rPr>
              <a:t>Способност бојења – </a:t>
            </a:r>
            <a:endParaRPr lang="sr-Latn-RS" sz="2100" b="1" dirty="0">
              <a:latin typeface="Palatino Linotype" panose="02040502050505030304" pitchFamily="18" charset="0"/>
            </a:endParaRPr>
          </a:p>
          <a:p>
            <a:r>
              <a:rPr lang="sr-Cyrl-RS" sz="2100" b="1" dirty="0">
                <a:latin typeface="Palatino Linotype" panose="02040502050505030304" pitchFamily="18" charset="0"/>
              </a:rPr>
              <a:t>тинкторијалне особине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742" y="4757643"/>
            <a:ext cx="2350413" cy="124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8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4588" y="518474"/>
            <a:ext cx="9254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3. </a:t>
            </a:r>
            <a:r>
              <a:rPr lang="sr-Cyrl-RS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Услови култивисања</a:t>
            </a:r>
            <a:r>
              <a:rPr lang="sr-Latn-RS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- </a:t>
            </a:r>
            <a:r>
              <a:rPr lang="sr-Cyrl-RS" dirty="0">
                <a:solidFill>
                  <a:srgbClr val="002060"/>
                </a:solidFill>
                <a:latin typeface="Palatino Linotype" panose="02040502050505030304" pitchFamily="18" charset="0"/>
              </a:rPr>
              <a:t>Однос према </a:t>
            </a:r>
            <a:r>
              <a:rPr lang="sr-Latn-RS" dirty="0">
                <a:solidFill>
                  <a:srgbClr val="002060"/>
                </a:solidFill>
                <a:latin typeface="Palatino Linotype" panose="02040502050505030304" pitchFamily="18" charset="0"/>
              </a:rPr>
              <a:t>O2</a:t>
            </a:r>
            <a:r>
              <a:rPr lang="sr-Cyrl-RS" dirty="0">
                <a:solidFill>
                  <a:srgbClr val="002060"/>
                </a:solidFill>
                <a:latin typeface="Palatino Linotype" panose="02040502050505030304" pitchFamily="18" charset="0"/>
              </a:rPr>
              <a:t>, </a:t>
            </a:r>
            <a:r>
              <a:rPr lang="sr-Latn-RS" dirty="0">
                <a:solidFill>
                  <a:srgbClr val="002060"/>
                </a:solidFill>
                <a:latin typeface="Palatino Linotype" panose="02040502050505030304" pitchFamily="18" charset="0"/>
              </a:rPr>
              <a:t>CO2, </a:t>
            </a:r>
            <a:r>
              <a:rPr lang="sr-Cyrl-RS" dirty="0">
                <a:solidFill>
                  <a:srgbClr val="002060"/>
                </a:solidFill>
                <a:latin typeface="Palatino Linotype" panose="02040502050505030304" pitchFamily="18" charset="0"/>
              </a:rPr>
              <a:t>темп</a:t>
            </a:r>
            <a:r>
              <a:rPr lang="sr-Latn-RS" dirty="0">
                <a:solidFill>
                  <a:srgbClr val="002060"/>
                </a:solidFill>
                <a:latin typeface="Palatino Linotype" panose="02040502050505030304" pitchFamily="18" charset="0"/>
              </a:rPr>
              <a:t>.</a:t>
            </a:r>
            <a:r>
              <a:rPr lang="sr-Cyrl-RS" dirty="0">
                <a:solidFill>
                  <a:srgbClr val="002060"/>
                </a:solidFill>
                <a:latin typeface="Palatino Linotype" panose="02040502050505030304" pitchFamily="18" charset="0"/>
              </a:rPr>
              <a:t>, време потребно за формирање к</a:t>
            </a:r>
            <a:r>
              <a:rPr lang="sr-Latn-RS" dirty="0">
                <a:solidFill>
                  <a:srgbClr val="002060"/>
                </a:solidFill>
                <a:latin typeface="Palatino Linotype" panose="02040502050505030304" pitchFamily="18" charset="0"/>
              </a:rPr>
              <a:t>o</a:t>
            </a:r>
            <a:r>
              <a:rPr lang="sr-Cyrl-RS" dirty="0">
                <a:solidFill>
                  <a:srgbClr val="002060"/>
                </a:solidFill>
                <a:latin typeface="Palatino Linotype" panose="02040502050505030304" pitchFamily="18" charset="0"/>
              </a:rPr>
              <a:t>л.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1" y="1223537"/>
            <a:ext cx="904534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4. </a:t>
            </a:r>
            <a:r>
              <a:rPr lang="sr-Cyrl-RS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Изглед колонија на чврстим подлогама и карактеристике раста у течној култури</a:t>
            </a:r>
            <a:r>
              <a:rPr lang="en-US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</a:t>
            </a:r>
            <a:r>
              <a:rPr lang="sr-Cyrl-RS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културелне особине</a:t>
            </a:r>
          </a:p>
          <a:p>
            <a:r>
              <a:rPr lang="sr-Cyrl-RS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-</a:t>
            </a:r>
            <a:r>
              <a:rPr lang="sr-Cyrl-RS" dirty="0">
                <a:solidFill>
                  <a:srgbClr val="002060"/>
                </a:solidFill>
                <a:latin typeface="Palatino Linotype" panose="02040502050505030304" pitchFamily="18" charset="0"/>
              </a:rPr>
              <a:t>Облик, величина, однос према равни подлоге, изглед ивица, прозрачност, конзистенција, боја, мирис, покретљивост</a:t>
            </a:r>
            <a:endParaRPr lang="sr-Cyrl-RS" dirty="0">
              <a:latin typeface="Palatino Linotype" panose="02040502050505030304" pitchFamily="18" charset="0"/>
            </a:endParaRPr>
          </a:p>
          <a:p>
            <a:endParaRPr lang="sr-Cyrl-RS" dirty="0">
              <a:latin typeface="Candara" pitchFamily="34" charset="0"/>
            </a:endParaRPr>
          </a:p>
          <a:p>
            <a:endParaRPr lang="sr-Cyrl-RS" dirty="0">
              <a:latin typeface="Candara" pitchFamily="34" charset="0"/>
            </a:endParaRPr>
          </a:p>
          <a:p>
            <a:endParaRPr lang="sr-Cyrl-RS" dirty="0">
              <a:latin typeface="Candara" pitchFamily="34" charset="0"/>
            </a:endParaRPr>
          </a:p>
          <a:p>
            <a:endParaRPr lang="sr-Cyrl-RS" dirty="0">
              <a:latin typeface="Candara" pitchFamily="34" charset="0"/>
            </a:endParaRPr>
          </a:p>
          <a:p>
            <a:endParaRPr lang="sr-Cyrl-RS" dirty="0">
              <a:latin typeface="Candara" pitchFamily="34" charset="0"/>
            </a:endParaRPr>
          </a:p>
          <a:p>
            <a:endParaRPr lang="sr-Cyrl-RS" dirty="0">
              <a:latin typeface="Candara" pitchFamily="34" charset="0"/>
            </a:endParaRPr>
          </a:p>
          <a:p>
            <a:endParaRPr lang="sr-Cyrl-RS" dirty="0">
              <a:latin typeface="Candara" pitchFamily="34" charset="0"/>
            </a:endParaRPr>
          </a:p>
          <a:p>
            <a:endParaRPr lang="sr-Cyrl-RS" dirty="0">
              <a:latin typeface="Candara" pitchFamily="34" charset="0"/>
            </a:endParaRPr>
          </a:p>
          <a:p>
            <a:endParaRPr lang="sr-Cyrl-RS" dirty="0">
              <a:latin typeface="Candara" pitchFamily="34" charset="0"/>
            </a:endParaRPr>
          </a:p>
          <a:p>
            <a:br>
              <a:rPr lang="en-US" dirty="0">
                <a:latin typeface="Candara" pitchFamily="34" charset="0"/>
              </a:rPr>
            </a:br>
            <a:endParaRPr lang="en-US" dirty="0">
              <a:latin typeface="Candara" pitchFamily="34" charset="0"/>
            </a:endParaRPr>
          </a:p>
        </p:txBody>
      </p:sp>
      <p:pic>
        <p:nvPicPr>
          <p:cNvPr id="10" name="Picture 9" descr="C:\Users\Andrea\AppData\Local\Microsoft\Windows\INetCache\Content.Word\S i R KOLONIJE-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07" y="5007656"/>
            <a:ext cx="4677933" cy="1850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Isidora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0" b="98315" l="10017" r="998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2549802"/>
            <a:ext cx="2646223" cy="239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Isidora\Desktop\Overexpression-of-cdrAB-results-in-aggregation-in-liquid-culture-and-small-colonies-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52" y="2579168"/>
            <a:ext cx="2521819" cy="236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CF96DD-43A0-A823-7DC2-755CF80C2F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970" y="2377127"/>
            <a:ext cx="343019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2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D9D404-0EFA-890C-EAF4-616E01173CAA}"/>
              </a:ext>
            </a:extLst>
          </p:cNvPr>
          <p:cNvSpPr/>
          <p:nvPr/>
        </p:nvSpPr>
        <p:spPr>
          <a:xfrm>
            <a:off x="1573330" y="114702"/>
            <a:ext cx="90453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4. </a:t>
            </a:r>
            <a:r>
              <a:rPr lang="sr-Cyrl-RS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Изглед колонија на чврстим подлогама и карактеристике раста у течној култури</a:t>
            </a:r>
            <a:r>
              <a:rPr lang="en-US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</a:t>
            </a:r>
            <a:r>
              <a:rPr lang="sr-Cyrl-RS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културелне особине</a:t>
            </a:r>
          </a:p>
          <a:p>
            <a:endParaRPr lang="sr-Cyrl-RS" dirty="0">
              <a:latin typeface="Candara" pitchFamily="34" charset="0"/>
            </a:endParaRPr>
          </a:p>
          <a:p>
            <a:endParaRPr lang="sr-Cyrl-RS" dirty="0">
              <a:latin typeface="Candara" pitchFamily="34" charset="0"/>
            </a:endParaRPr>
          </a:p>
          <a:p>
            <a:endParaRPr lang="sr-Cyrl-RS" dirty="0">
              <a:latin typeface="Candara" pitchFamily="34" charset="0"/>
            </a:endParaRPr>
          </a:p>
          <a:p>
            <a:endParaRPr lang="sr-Cyrl-RS" dirty="0">
              <a:latin typeface="Candara" pitchFamily="34" charset="0"/>
            </a:endParaRPr>
          </a:p>
          <a:p>
            <a:endParaRPr lang="sr-Cyrl-RS" dirty="0">
              <a:latin typeface="Candara" pitchFamily="34" charset="0"/>
            </a:endParaRPr>
          </a:p>
          <a:p>
            <a:endParaRPr lang="sr-Cyrl-RS" dirty="0">
              <a:latin typeface="Candara" pitchFamily="34" charset="0"/>
            </a:endParaRPr>
          </a:p>
          <a:p>
            <a:endParaRPr lang="sr-Cyrl-RS" dirty="0">
              <a:latin typeface="Candara" pitchFamily="34" charset="0"/>
            </a:endParaRPr>
          </a:p>
          <a:p>
            <a:endParaRPr lang="sr-Cyrl-RS" dirty="0">
              <a:latin typeface="Candara" pitchFamily="34" charset="0"/>
            </a:endParaRPr>
          </a:p>
          <a:p>
            <a:endParaRPr lang="sr-Cyrl-RS" dirty="0">
              <a:latin typeface="Candara" pitchFamily="34" charset="0"/>
            </a:endParaRPr>
          </a:p>
          <a:p>
            <a:br>
              <a:rPr lang="en-US" dirty="0">
                <a:latin typeface="Candara" pitchFamily="34" charset="0"/>
              </a:rPr>
            </a:br>
            <a:endParaRPr lang="en-US" dirty="0">
              <a:latin typeface="Candara" pitchFamily="34" charset="0"/>
            </a:endParaRPr>
          </a:p>
        </p:txBody>
      </p:sp>
      <p:pic>
        <p:nvPicPr>
          <p:cNvPr id="13" name="Picture 4" descr="C:\Users\Isidora\Desktop\18eebfb2143934bbbbe602b9db2a2d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876300"/>
            <a:ext cx="3198240" cy="29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6431BE-574E-1817-8D31-138A838B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08" y="607084"/>
            <a:ext cx="4005863" cy="4354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4DBBCD-CF56-7B02-9F7F-1975AD37D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49" y="4073632"/>
            <a:ext cx="6583680" cy="26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6E24E3-F6BB-5E25-E191-3F5D92B3D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83" y="19050"/>
            <a:ext cx="2525255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57FB21-3852-1BCB-0F56-7F9878B526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57" y="0"/>
            <a:ext cx="2946400" cy="2209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A7FBBE-EDA1-B491-A54C-2BCC92F43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57" y="1905000"/>
            <a:ext cx="5391150" cy="5391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AF2012-6CDD-B1D6-FE96-C624F96BA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38" y="1881978"/>
            <a:ext cx="3633763" cy="4823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F500AB-DDD1-C7E4-1ED7-5961EC324D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77643"/>
            <a:ext cx="1828800" cy="16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7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42161"/>
            <a:ext cx="86087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5. </a:t>
            </a:r>
            <a:r>
              <a:rPr lang="sr-Cyrl-RS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Физиолошке и биохемијске особине (7. вежба)</a:t>
            </a:r>
            <a:endParaRPr lang="en-US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r>
              <a:rPr lang="sr-Cyrl-RS" dirty="0">
                <a:solidFill>
                  <a:srgbClr val="002060"/>
                </a:solidFill>
                <a:latin typeface="Palatino Linotype" panose="02040502050505030304" pitchFamily="18" charset="0"/>
              </a:rPr>
              <a:t>Физиолошке особине – услови култивисања (однос према темп., кисеонику, </a:t>
            </a:r>
            <a:r>
              <a:rPr lang="sr-Latn-RS" dirty="0">
                <a:solidFill>
                  <a:srgbClr val="002060"/>
                </a:solidFill>
                <a:latin typeface="Palatino Linotype" panose="02040502050505030304" pitchFamily="18" charset="0"/>
              </a:rPr>
              <a:t>pH</a:t>
            </a:r>
            <a:r>
              <a:rPr lang="sr-Cyrl-RS" dirty="0">
                <a:solidFill>
                  <a:srgbClr val="002060"/>
                </a:solidFill>
                <a:latin typeface="Palatino Linotype" panose="02040502050505030304" pitchFamily="18" charset="0"/>
              </a:rPr>
              <a:t>)</a:t>
            </a:r>
          </a:p>
          <a:p>
            <a:endParaRPr lang="sr-Cyrl-RS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r>
              <a:rPr lang="sr-Cyrl-RS" dirty="0">
                <a:solidFill>
                  <a:srgbClr val="002060"/>
                </a:solidFill>
                <a:latin typeface="Palatino Linotype" panose="02040502050505030304" pitchFamily="18" charset="0"/>
              </a:rPr>
              <a:t>Биохемијске особине - Метаболички профил, утврђивање способности разлагања појединих једињења, реаговање са одређ. супстратима</a:t>
            </a:r>
            <a:r>
              <a:rPr lang="en-US" dirty="0">
                <a:solidFill>
                  <a:srgbClr val="002060"/>
                </a:solidFill>
                <a:latin typeface="Palatino Linotype" panose="02040502050505030304" pitchFamily="18" charset="0"/>
              </a:rPr>
              <a:t>, </a:t>
            </a:r>
            <a:r>
              <a:rPr lang="sr-Cyrl-RS" dirty="0">
                <a:solidFill>
                  <a:srgbClr val="002060"/>
                </a:solidFill>
                <a:latin typeface="Palatino Linotype" panose="02040502050505030304" pitchFamily="18" charset="0"/>
              </a:rPr>
              <a:t>ензимска активност...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32" y="4082095"/>
            <a:ext cx="8893311" cy="1823243"/>
          </a:xfrm>
          <a:prstGeom prst="rect">
            <a:avLst/>
          </a:prstGeom>
        </p:spPr>
      </p:pic>
      <p:pic>
        <p:nvPicPr>
          <p:cNvPr id="4" name="Picture 3" descr="C:\Users\Isidora\Desktop\HBTF-MtnRKi3kJ4pd4kG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119" y="2481211"/>
            <a:ext cx="2232059" cy="152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sidora\Desktop\OSC_Microbio_09_03_p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72" y="2495881"/>
            <a:ext cx="2279628" cy="150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387" y="2618046"/>
            <a:ext cx="1814159" cy="124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6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idora\Desktop\360_F_335010211_gISMrFYU329fIqAsetrD7kpVeIfXRfv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30922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98559"/>
            <a:ext cx="2767436" cy="190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98453" y="1183174"/>
            <a:ext cx="6365325" cy="1788626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2036951" y="1371600"/>
            <a:ext cx="81180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b="1" dirty="0">
                <a:latin typeface="Palatino Linotype" panose="02040502050505030304" pitchFamily="18" charset="0"/>
              </a:rPr>
              <a:t>6. Имунолошке методе (9. и 10. вежба)</a:t>
            </a:r>
          </a:p>
          <a:p>
            <a:pPr algn="ctr"/>
            <a:r>
              <a:rPr lang="sr-Cyrl-RS" b="1" dirty="0">
                <a:latin typeface="Palatino Linotype" panose="02040502050505030304" pitchFamily="18" charset="0"/>
              </a:rPr>
              <a:t>Антигенска грађа </a:t>
            </a:r>
          </a:p>
          <a:p>
            <a:pPr algn="ctr"/>
            <a:r>
              <a:rPr lang="sr-Cyrl-RS" dirty="0">
                <a:latin typeface="Palatino Linotype" panose="02040502050505030304" pitchFamily="18" charset="0"/>
              </a:rPr>
              <a:t>Испитивање присуства бактеријских антигена применом </a:t>
            </a:r>
            <a:endParaRPr lang="sr-Latn-RS" dirty="0">
              <a:latin typeface="Palatino Linotype" panose="02040502050505030304" pitchFamily="18" charset="0"/>
            </a:endParaRPr>
          </a:p>
          <a:p>
            <a:pPr algn="ctr"/>
            <a:r>
              <a:rPr lang="sr-Cyrl-RS" dirty="0">
                <a:latin typeface="Palatino Linotype" panose="02040502050505030304" pitchFamily="18" charset="0"/>
              </a:rPr>
              <a:t>специфичних антитела</a:t>
            </a:r>
            <a:endParaRPr lang="sr-Latn-RS" dirty="0">
              <a:latin typeface="Palatino Linotype" panose="02040502050505030304" pitchFamily="18" charset="0"/>
            </a:endParaRPr>
          </a:p>
          <a:p>
            <a:pPr algn="ctr"/>
            <a:r>
              <a:rPr lang="sr-Cyrl-RS" dirty="0">
                <a:latin typeface="Palatino Linotype" panose="02040502050505030304" pitchFamily="18" charset="0"/>
              </a:rPr>
              <a:t>(за одређивање серогрупе/серотипа)</a:t>
            </a:r>
          </a:p>
        </p:txBody>
      </p:sp>
    </p:spTree>
    <p:extLst>
      <p:ext uri="{BB962C8B-B14F-4D97-AF65-F5344CB8AC3E}">
        <p14:creationId xmlns:p14="http://schemas.microsoft.com/office/powerpoint/2010/main" val="338230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3468" y="857250"/>
            <a:ext cx="9194533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218" name="Picture 2" descr="C:\Users\Isidora\Desktop\download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462" y="4315374"/>
            <a:ext cx="2495210" cy="166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sidora\Desktop\5c96b2ac240000f900c86954.jpe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80" b="9751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9" y="1568116"/>
            <a:ext cx="3943350" cy="176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7771" y="916456"/>
            <a:ext cx="873441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7. Биолошки оглед</a:t>
            </a:r>
          </a:p>
          <a:p>
            <a:pPr algn="just"/>
            <a:r>
              <a:rPr lang="sr-Cyrl-RS" dirty="0">
                <a:solidFill>
                  <a:schemeClr val="bg1"/>
                </a:solidFill>
                <a:latin typeface="Palatino Linotype" panose="02040502050505030304" pitchFamily="18" charset="0"/>
              </a:rPr>
              <a:t>Застарело али понекад неопходно</a:t>
            </a:r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 (</a:t>
            </a:r>
            <a:r>
              <a:rPr lang="sr-Cyrl-RS" dirty="0">
                <a:solidFill>
                  <a:schemeClr val="bg1"/>
                </a:solidFill>
                <a:latin typeface="Palatino Linotype" panose="02040502050505030304" pitchFamily="18" charset="0"/>
              </a:rPr>
              <a:t>не могу да се култивишу на х.п., испитивање вируленције изолованог соја, доказивање токсина...</a:t>
            </a:r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sr-Cyrl-RS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just"/>
            <a:endParaRPr lang="sr-Cyrl-RS" dirty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sr-Cyrl-RS" sz="2100" dirty="0">
                <a:solidFill>
                  <a:schemeClr val="bg1"/>
                </a:solidFill>
                <a:latin typeface="Palatino Linotype" panose="02040502050505030304" pitchFamily="18" charset="0"/>
              </a:rPr>
              <a:t>Кохови постулати: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599" y="2830921"/>
            <a:ext cx="4514850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>
                <a:solidFill>
                  <a:schemeClr val="bg1"/>
                </a:solidFill>
                <a:latin typeface="Palatino Linotype" panose="02040502050505030304" pitchFamily="18" charset="0"/>
              </a:rPr>
              <a:t>1.Суспектни агенс присутан код свих оболелих јединки</a:t>
            </a:r>
          </a:p>
          <a:p>
            <a:pPr algn="just"/>
            <a:r>
              <a:rPr lang="sr-Cyrl-RS" dirty="0">
                <a:solidFill>
                  <a:schemeClr val="bg1"/>
                </a:solidFill>
                <a:latin typeface="Palatino Linotype" panose="02040502050505030304" pitchFamily="18" charset="0"/>
              </a:rPr>
              <a:t>2.Инфективни агенс мора бити изолован у чистој култури</a:t>
            </a:r>
          </a:p>
          <a:p>
            <a:pPr algn="just"/>
            <a:r>
              <a:rPr lang="sr-Cyrl-RS" dirty="0">
                <a:solidFill>
                  <a:schemeClr val="bg1"/>
                </a:solidFill>
                <a:latin typeface="Palatino Linotype" panose="02040502050505030304" pitchFamily="18" charset="0"/>
              </a:rPr>
              <a:t>3.Након вештачке инфекције лаб.животиње микроорганизам мора да изазове оригиналну болест</a:t>
            </a:r>
          </a:p>
          <a:p>
            <a:pPr algn="just"/>
            <a:r>
              <a:rPr lang="sr-Cyrl-RS" dirty="0">
                <a:solidFill>
                  <a:schemeClr val="bg1"/>
                </a:solidFill>
                <a:latin typeface="Palatino Linotype" panose="02040502050505030304" pitchFamily="18" charset="0"/>
              </a:rPr>
              <a:t>4. Инфективни агенс мора бити реизолован из материјала пореклом од животиња након експерименталне инфекције</a:t>
            </a:r>
          </a:p>
          <a:p>
            <a:pPr algn="just"/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7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675</Words>
  <Application>Microsoft Office PowerPoint</Application>
  <PresentationFormat>Widescreen</PresentationFormat>
  <Paragraphs>159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Candara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 Prosic</cp:lastModifiedBy>
  <cp:revision>21</cp:revision>
  <dcterms:created xsi:type="dcterms:W3CDTF">2024-11-12T21:01:59Z</dcterms:created>
  <dcterms:modified xsi:type="dcterms:W3CDTF">2025-12-07T12:51:29Z</dcterms:modified>
</cp:coreProperties>
</file>