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8" r:id="rId2"/>
    <p:sldId id="289" r:id="rId3"/>
    <p:sldId id="279" r:id="rId4"/>
    <p:sldId id="268" r:id="rId5"/>
    <p:sldId id="290" r:id="rId6"/>
    <p:sldId id="292" r:id="rId7"/>
    <p:sldId id="275" r:id="rId8"/>
    <p:sldId id="267" r:id="rId9"/>
    <p:sldId id="270" r:id="rId10"/>
    <p:sldId id="271" r:id="rId11"/>
    <p:sldId id="272" r:id="rId12"/>
    <p:sldId id="273" r:id="rId13"/>
    <p:sldId id="274" r:id="rId14"/>
    <p:sldId id="276" r:id="rId15"/>
    <p:sldId id="277" r:id="rId16"/>
    <p:sldId id="278" r:id="rId17"/>
    <p:sldId id="258" r:id="rId18"/>
    <p:sldId id="259" r:id="rId19"/>
    <p:sldId id="260" r:id="rId20"/>
    <p:sldId id="261" r:id="rId21"/>
    <p:sldId id="295" r:id="rId22"/>
    <p:sldId id="294" r:id="rId23"/>
    <p:sldId id="296" r:id="rId24"/>
    <p:sldId id="297" r:id="rId25"/>
    <p:sldId id="293" r:id="rId26"/>
    <p:sldId id="281" r:id="rId27"/>
    <p:sldId id="282" r:id="rId28"/>
    <p:sldId id="265" r:id="rId29"/>
    <p:sldId id="298" r:id="rId30"/>
    <p:sldId id="299" r:id="rId31"/>
    <p:sldId id="283" r:id="rId32"/>
    <p:sldId id="284" r:id="rId33"/>
    <p:sldId id="285" r:id="rId34"/>
    <p:sldId id="286" r:id="rId35"/>
    <p:sldId id="28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2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94660"/>
  </p:normalViewPr>
  <p:slideViewPr>
    <p:cSldViewPr>
      <p:cViewPr varScale="1">
        <p:scale>
          <a:sx n="78" d="100"/>
          <a:sy n="78" d="100"/>
        </p:scale>
        <p:origin x="140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533FA-F222-4215-87A9-27CDF84B1BB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66284-1648-432F-885A-93FB8960B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45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66284-1648-432F-885A-93FB8960BD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01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66284-1648-432F-885A-93FB8960BD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2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66284-1648-432F-885A-93FB8960BD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06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DEE03-558E-4B13-A740-C57BEA697BD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6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jpe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f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97E446-ADA6-7805-19D1-24F2284C8446}"/>
              </a:ext>
            </a:extLst>
          </p:cNvPr>
          <p:cNvSpPr txBox="1"/>
          <p:nvPr/>
        </p:nvSpPr>
        <p:spPr>
          <a:xfrm>
            <a:off x="9832" y="1371600"/>
            <a:ext cx="457200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Palatino Linotype" panose="02040502050505030304" pitchFamily="18" charset="0"/>
              </a:rPr>
              <a:t>Х</a:t>
            </a:r>
            <a:r>
              <a:rPr lang="sr-Cyrl-RS" sz="2000" b="1" dirty="0">
                <a:latin typeface="Palatino Linotype" panose="02040502050505030304" pitchFamily="18" charset="0"/>
              </a:rPr>
              <a:t>ранљиве</a:t>
            </a:r>
          </a:p>
          <a:p>
            <a:r>
              <a:rPr lang="ru-RU" sz="2000" b="1" dirty="0">
                <a:latin typeface="Palatino Linotype" panose="02040502050505030304" pitchFamily="18" charset="0"/>
              </a:rPr>
              <a:t>подлоге</a:t>
            </a:r>
            <a:endParaRPr lang="sr-Latn-RS" sz="2000" b="1" dirty="0">
              <a:latin typeface="Palatino Linotype" panose="02040502050505030304" pitchFamily="18" charset="0"/>
            </a:endParaRPr>
          </a:p>
          <a:p>
            <a:endParaRPr lang="sr-Latn-RS" sz="2000" b="1" dirty="0">
              <a:latin typeface="Palatino Linotype" panose="02040502050505030304" pitchFamily="18" charset="0"/>
            </a:endParaRPr>
          </a:p>
          <a:p>
            <a:endParaRPr lang="sr-Cyrl-RS" sz="2000" b="1" dirty="0">
              <a:latin typeface="Palatino Linotype" panose="02040502050505030304" pitchFamily="18" charset="0"/>
            </a:endParaRPr>
          </a:p>
          <a:p>
            <a:r>
              <a:rPr lang="ru-RU" sz="2000" b="1" dirty="0">
                <a:latin typeface="Palatino Linotype" panose="02040502050505030304" pitchFamily="18" charset="0"/>
              </a:rPr>
              <a:t>Методе за </a:t>
            </a:r>
          </a:p>
          <a:p>
            <a:r>
              <a:rPr lang="ru-RU" sz="2000" b="1" dirty="0">
                <a:latin typeface="Palatino Linotype" panose="02040502050505030304" pitchFamily="18" charset="0"/>
              </a:rPr>
              <a:t>изолацију и </a:t>
            </a:r>
            <a:endParaRPr lang="sr-Latn-RS" sz="2000" b="1" dirty="0">
              <a:latin typeface="Palatino Linotype" panose="02040502050505030304" pitchFamily="18" charset="0"/>
            </a:endParaRPr>
          </a:p>
          <a:p>
            <a:r>
              <a:rPr lang="ru-RU" sz="2000" b="1" dirty="0">
                <a:latin typeface="Palatino Linotype" panose="02040502050505030304" pitchFamily="18" charset="0"/>
              </a:rPr>
              <a:t>добијање</a:t>
            </a:r>
          </a:p>
          <a:p>
            <a:r>
              <a:rPr lang="ru-RU" sz="2000" b="1" dirty="0">
                <a:latin typeface="Palatino Linotype" panose="02040502050505030304" pitchFamily="18" charset="0"/>
              </a:rPr>
              <a:t>чистих култура</a:t>
            </a:r>
            <a:endParaRPr lang="sr-Latn-RS" sz="2000" b="1" dirty="0">
              <a:latin typeface="Palatino Linotype" panose="02040502050505030304" pitchFamily="18" charset="0"/>
            </a:endParaRPr>
          </a:p>
          <a:p>
            <a:endParaRPr lang="sr-Latn-RS" sz="2000" b="1" i="0" u="none" strike="noStrike" baseline="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r>
              <a:rPr lang="ru-RU" sz="2000" b="1" dirty="0">
                <a:latin typeface="Palatino Linotype" panose="02040502050505030304" pitchFamily="18" charset="0"/>
              </a:rPr>
              <a:t>Основне методе</a:t>
            </a:r>
            <a:endParaRPr lang="sr-Latn-RS" sz="2000" b="1" dirty="0">
              <a:latin typeface="Palatino Linotype" panose="02040502050505030304" pitchFamily="18" charset="0"/>
            </a:endParaRPr>
          </a:p>
          <a:p>
            <a:r>
              <a:rPr lang="ru-RU" sz="2000" b="1" dirty="0">
                <a:latin typeface="Palatino Linotype" panose="02040502050505030304" pitchFamily="18" charset="0"/>
              </a:rPr>
              <a:t>за</a:t>
            </a:r>
            <a:endParaRPr lang="sr-Latn-RS" sz="2000" b="1" dirty="0">
              <a:latin typeface="Palatino Linotype" panose="02040502050505030304" pitchFamily="18" charset="0"/>
            </a:endParaRPr>
          </a:p>
          <a:p>
            <a:r>
              <a:rPr lang="ru-RU" sz="2000" b="1" dirty="0">
                <a:latin typeface="Palatino Linotype" panose="02040502050505030304" pitchFamily="18" charset="0"/>
              </a:rPr>
              <a:t>изолацију и </a:t>
            </a:r>
            <a:endParaRPr lang="sr-Latn-RS" sz="2000" b="1" dirty="0">
              <a:latin typeface="Palatino Linotype" panose="02040502050505030304" pitchFamily="18" charset="0"/>
            </a:endParaRPr>
          </a:p>
          <a:p>
            <a:r>
              <a:rPr lang="ru-RU" sz="2000" b="1" dirty="0">
                <a:latin typeface="Palatino Linotype" panose="02040502050505030304" pitchFamily="18" charset="0"/>
              </a:rPr>
              <a:t>идентификацију</a:t>
            </a:r>
            <a:endParaRPr lang="sr-Latn-RS" sz="2000" b="1" dirty="0">
              <a:latin typeface="Palatino Linotype" panose="02040502050505030304" pitchFamily="18" charset="0"/>
            </a:endParaRPr>
          </a:p>
          <a:p>
            <a:r>
              <a:rPr lang="sr-Cyrl-RS" sz="2000" b="1" dirty="0">
                <a:latin typeface="Palatino Linotype" panose="02040502050505030304" pitchFamily="18" charset="0"/>
              </a:rPr>
              <a:t>МО</a:t>
            </a:r>
            <a:endParaRPr lang="sr-Latn-RS" sz="2000" b="1" dirty="0">
              <a:latin typeface="Palatino Linotype" panose="0204050205050503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77AE8D-8349-FFF3-6124-862A2F36D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68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0" y="152400"/>
            <a:ext cx="7239000" cy="611832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14567" y="241012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4</a:t>
            </a:r>
            <a:r>
              <a:rPr lang="sr-Cyrl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. СЕЛЕКТИВНЕ ХРАНЉИВЕ ПОДЛОГЕ</a:t>
            </a:r>
            <a:endParaRPr lang="en-US" sz="28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280615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sr-Cyrl-RS" sz="2400" dirty="0">
                <a:latin typeface="Palatino Linotype" panose="02040502050505030304" pitchFamily="18" charset="0"/>
              </a:rPr>
              <a:t>Селективно поспешују раст одређених м.о., а инхибишу раст      других</a:t>
            </a:r>
          </a:p>
          <a:p>
            <a:pPr algn="just">
              <a:defRPr/>
            </a:pPr>
            <a:endParaRPr lang="sr-Cyrl-RS" sz="2400" dirty="0">
              <a:latin typeface="Palatino Linotype" panose="0204050205050503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sr-Latn-RS" sz="2400" dirty="0">
                <a:latin typeface="Palatino Linotype" panose="02040502050505030304" pitchFamily="18" charset="0"/>
              </a:rPr>
              <a:t>NaCl, </a:t>
            </a:r>
            <a:r>
              <a:rPr lang="sr-Cyrl-RS" sz="2400" dirty="0">
                <a:latin typeface="Palatino Linotype" panose="02040502050505030304" pitchFamily="18" charset="0"/>
              </a:rPr>
              <a:t>антибиотици, брилијант зелено, талијум-ацетат</a:t>
            </a:r>
            <a:endParaRPr lang="sr-Latn-RS" sz="2400" b="1" dirty="0">
              <a:latin typeface="Palatino Linotype" panose="0204050205050503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048000"/>
            <a:ext cx="3333750" cy="3333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947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152400"/>
            <a:ext cx="8001000" cy="6858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6424" y="241012"/>
            <a:ext cx="883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5. ДИФЕРЕНЦИЈАЛНЕ ХРАН</a:t>
            </a:r>
            <a:r>
              <a:rPr lang="sr-Latn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. </a:t>
            </a:r>
            <a:r>
              <a:rPr lang="sr-Cyrl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ПОДЛОГЕ</a:t>
            </a:r>
            <a:endParaRPr lang="en-US" sz="28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4968" y="1015982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400" dirty="0">
                <a:solidFill>
                  <a:prstClr val="black"/>
                </a:solidFill>
                <a:latin typeface="Palatino Linotype" panose="02040502050505030304" pitchFamily="18" charset="0"/>
              </a:rPr>
              <a:t>Принцип:</a:t>
            </a:r>
            <a:r>
              <a:rPr lang="sr-Latn-RS" sz="24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sr-Cyrl-RS" sz="2400" dirty="0">
                <a:solidFill>
                  <a:prstClr val="black"/>
                </a:solidFill>
                <a:latin typeface="Palatino Linotype" panose="02040502050505030304" pitchFamily="18" charset="0"/>
              </a:rPr>
              <a:t>Бактерије сличних морфолошких карактеристика се биохемијски разликују чиме је омогућена њихова диференцијација</a:t>
            </a:r>
            <a:endParaRPr lang="sr-Latn-RS" sz="2400" b="1" dirty="0"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24" y="63246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  <a:latin typeface="Palatino Linotype" panose="02040502050505030304" pitchFamily="18" charset="0"/>
              </a:rPr>
              <a:t>Mac Conkey agar, XLD </a:t>
            </a:r>
            <a:r>
              <a:rPr lang="sr-Cyrl-RS" dirty="0">
                <a:solidFill>
                  <a:prstClr val="black"/>
                </a:solidFill>
                <a:latin typeface="Palatino Linotype" panose="02040502050505030304" pitchFamily="18" charset="0"/>
              </a:rPr>
              <a:t>агар</a:t>
            </a:r>
            <a:r>
              <a:rPr lang="en-US" dirty="0">
                <a:solidFill>
                  <a:prstClr val="black"/>
                </a:solidFill>
                <a:latin typeface="Palatino Linotype" panose="02040502050505030304" pitchFamily="18" charset="0"/>
              </a:rPr>
              <a:t>, </a:t>
            </a:r>
            <a:r>
              <a:rPr lang="sr-Cyrl-RS" dirty="0">
                <a:solidFill>
                  <a:prstClr val="black"/>
                </a:solidFill>
                <a:latin typeface="Palatino Linotype" panose="02040502050505030304" pitchFamily="18" charset="0"/>
              </a:rPr>
              <a:t>ендо агар</a:t>
            </a:r>
            <a:endParaRPr lang="sr-Latn-RS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endParaRPr lang="en-US" dirty="0"/>
          </a:p>
        </p:txBody>
      </p:sp>
      <p:pic>
        <p:nvPicPr>
          <p:cNvPr id="15362" name="Picture 2" descr="C:\Users\Isidora\Desktop\prsktikum slike\bakteriologija slike\Kolonije\Razlika laktoza pozitivnih i negativnih -MacConk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3644426" cy="304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578731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i="1" dirty="0"/>
              <a:t>     </a:t>
            </a:r>
            <a:r>
              <a:rPr lang="en-US" sz="1600" b="1" i="1" dirty="0">
                <a:latin typeface="Palatino Linotype" panose="02040502050505030304" pitchFamily="18" charset="0"/>
              </a:rPr>
              <a:t>E. Coli </a:t>
            </a:r>
            <a:r>
              <a:rPr lang="sr-Cyrl-RS" sz="1600" b="1" dirty="0">
                <a:latin typeface="Palatino Linotype" panose="02040502050505030304" pitchFamily="18" charset="0"/>
              </a:rPr>
              <a:t>и</a:t>
            </a:r>
            <a:r>
              <a:rPr lang="en-US" sz="1600" b="1" dirty="0">
                <a:latin typeface="Palatino Linotype" panose="02040502050505030304" pitchFamily="18" charset="0"/>
              </a:rPr>
              <a:t> </a:t>
            </a:r>
            <a:r>
              <a:rPr lang="en-US" sz="1600" b="1" i="1" dirty="0">
                <a:latin typeface="Palatino Linotype" panose="02040502050505030304" pitchFamily="18" charset="0"/>
              </a:rPr>
              <a:t>Salmonella</a:t>
            </a:r>
            <a:r>
              <a:rPr lang="en-US" sz="1600" b="1" dirty="0">
                <a:latin typeface="Palatino Linotype" panose="02040502050505030304" pitchFamily="18" charset="0"/>
              </a:rPr>
              <a:t> </a:t>
            </a:r>
            <a:r>
              <a:rPr lang="sr-Cyrl-RS" sz="1600" b="1" dirty="0">
                <a:latin typeface="Palatino Linotype" panose="02040502050505030304" pitchFamily="18" charset="0"/>
              </a:rPr>
              <a:t>на</a:t>
            </a:r>
            <a:r>
              <a:rPr lang="en-US" sz="1600" b="1" dirty="0">
                <a:latin typeface="Palatino Linotype" panose="02040502050505030304" pitchFamily="18" charset="0"/>
              </a:rPr>
              <a:t> </a:t>
            </a:r>
            <a:r>
              <a:rPr lang="en-US" sz="1600" b="1" dirty="0" err="1">
                <a:latin typeface="Palatino Linotype" panose="02040502050505030304" pitchFamily="18" charset="0"/>
              </a:rPr>
              <a:t>MacConkey</a:t>
            </a:r>
            <a:r>
              <a:rPr lang="sr-Cyrl-RS" sz="1600" b="1" dirty="0">
                <a:latin typeface="Palatino Linotype" panose="02040502050505030304" pitchFamily="18" charset="0"/>
              </a:rPr>
              <a:t> агару         </a:t>
            </a:r>
            <a:r>
              <a:rPr lang="sr-Cyrl-RS" sz="1600" b="1" i="1" dirty="0">
                <a:latin typeface="Palatino Linotype" panose="02040502050505030304" pitchFamily="18" charset="0"/>
              </a:rPr>
              <a:t>Е. </a:t>
            </a:r>
            <a:r>
              <a:rPr lang="sr-Latn-RS" sz="1600" b="1" i="1" dirty="0">
                <a:latin typeface="Palatino Linotype" panose="02040502050505030304" pitchFamily="18" charset="0"/>
              </a:rPr>
              <a:t>coli </a:t>
            </a:r>
            <a:r>
              <a:rPr lang="sr-Latn-RS" sz="1600" b="1" dirty="0">
                <a:latin typeface="Palatino Linotype" panose="02040502050505030304" pitchFamily="18" charset="0"/>
              </a:rPr>
              <a:t>i </a:t>
            </a:r>
            <a:r>
              <a:rPr lang="sr-Latn-RS" sz="1600" b="1" i="1" dirty="0">
                <a:latin typeface="Palatino Linotype" panose="02040502050505030304" pitchFamily="18" charset="0"/>
              </a:rPr>
              <a:t>Salmonella</a:t>
            </a:r>
            <a:r>
              <a:rPr lang="sr-Latn-RS" sz="1600" b="1" dirty="0">
                <a:latin typeface="Palatino Linotype" panose="02040502050505030304" pitchFamily="18" charset="0"/>
              </a:rPr>
              <a:t> spp. </a:t>
            </a:r>
            <a:r>
              <a:rPr lang="sr-Cyrl-RS" sz="1600" b="1" dirty="0">
                <a:latin typeface="Palatino Linotype" panose="02040502050505030304" pitchFamily="18" charset="0"/>
              </a:rPr>
              <a:t>на </a:t>
            </a:r>
            <a:r>
              <a:rPr lang="sr-Latn-RS" sz="1600" b="1" dirty="0">
                <a:latin typeface="Palatino Linotype" panose="02040502050505030304" pitchFamily="18" charset="0"/>
              </a:rPr>
              <a:t>XLD </a:t>
            </a:r>
            <a:r>
              <a:rPr lang="sr-Cyrl-RS" sz="1600" b="1" dirty="0">
                <a:latin typeface="Palatino Linotype" panose="02040502050505030304" pitchFamily="18" charset="0"/>
              </a:rPr>
              <a:t>агару                 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pic>
        <p:nvPicPr>
          <p:cNvPr id="11" name="Picture 10" descr="XLD Agar - Lab 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585" y="2667000"/>
            <a:ext cx="3618230" cy="3045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95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145656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sr-Cyrl-RS" sz="2400" dirty="0">
                <a:latin typeface="Palatino Linotype" panose="02040502050505030304" pitchFamily="18" charset="0"/>
              </a:rPr>
              <a:t>Садрже посебне хранљиве материје за гајење само једне/неколико сродних врста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83776" y="152400"/>
            <a:ext cx="7322024" cy="611832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90600" y="241012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6</a:t>
            </a:r>
            <a:r>
              <a:rPr lang="sr-Cyrl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. СПЕЦИЈАЛНЕ ХРАНЉИВЕ ПОДЛОГЕ</a:t>
            </a:r>
            <a:endParaRPr lang="en-US" sz="28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562600"/>
            <a:ext cx="7689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sr-Latn-RS" i="1" dirty="0">
                <a:latin typeface="Palatino Linotype" panose="02040502050505030304" pitchFamily="18" charset="0"/>
              </a:rPr>
              <a:t>Leven</a:t>
            </a:r>
            <a:r>
              <a:rPr lang="en-US" i="1" dirty="0">
                <a:latin typeface="Palatino Linotype" panose="02040502050505030304" pitchFamily="18" charset="0"/>
              </a:rPr>
              <a:t>stein </a:t>
            </a:r>
            <a:r>
              <a:rPr lang="sr-Latn-RS" i="1" dirty="0">
                <a:latin typeface="Palatino Linotype" panose="02040502050505030304" pitchFamily="18" charset="0"/>
              </a:rPr>
              <a:t>Jensen</a:t>
            </a:r>
            <a:r>
              <a:rPr lang="sr-Latn-RS" dirty="0">
                <a:latin typeface="Palatino Linotype" panose="02040502050505030304" pitchFamily="18" charset="0"/>
              </a:rPr>
              <a:t>, </a:t>
            </a:r>
            <a:r>
              <a:rPr lang="sr-Latn-RS" i="1" dirty="0">
                <a:latin typeface="Palatino Linotype" panose="02040502050505030304" pitchFamily="18" charset="0"/>
              </a:rPr>
              <a:t>Middlebrook</a:t>
            </a:r>
            <a:r>
              <a:rPr lang="sr-Latn-RS" dirty="0">
                <a:latin typeface="Palatino Linotype" panose="02040502050505030304" pitchFamily="18" charset="0"/>
              </a:rPr>
              <a:t> – </a:t>
            </a:r>
            <a:r>
              <a:rPr lang="sr-Latn-RS" i="1" dirty="0">
                <a:latin typeface="Palatino Linotype" panose="02040502050505030304" pitchFamily="18" charset="0"/>
              </a:rPr>
              <a:t>Mycobacterium</a:t>
            </a:r>
            <a:r>
              <a:rPr lang="sr-Cyrl-RS" i="1" dirty="0">
                <a:latin typeface="Palatino Linotype" panose="02040502050505030304" pitchFamily="18" charset="0"/>
              </a:rPr>
              <a:t> </a:t>
            </a:r>
            <a:r>
              <a:rPr lang="sr-Latn-RS" dirty="0">
                <a:latin typeface="Palatino Linotype" panose="02040502050505030304" pitchFamily="18" charset="0"/>
              </a:rPr>
              <a:t>spp.</a:t>
            </a:r>
            <a:endParaRPr lang="sr-Cyrl-RS" dirty="0">
              <a:latin typeface="Palatino Linotype" panose="02040502050505030304" pitchFamily="18" charset="0"/>
            </a:endParaRPr>
          </a:p>
          <a:p>
            <a:pPr>
              <a:defRPr/>
            </a:pPr>
            <a:r>
              <a:rPr lang="sr-Latn-RS" dirty="0">
                <a:latin typeface="Palatino Linotype" panose="02040502050505030304" pitchFamily="18" charset="0"/>
              </a:rPr>
              <a:t>-</a:t>
            </a:r>
            <a:r>
              <a:rPr lang="sr-Cyrl-RS" dirty="0">
                <a:latin typeface="Palatino Linotype" panose="02040502050505030304" pitchFamily="18" charset="0"/>
              </a:rPr>
              <a:t> </a:t>
            </a:r>
            <a:r>
              <a:rPr lang="sr-Latn-RS" dirty="0">
                <a:latin typeface="Palatino Linotype" panose="02040502050505030304" pitchFamily="18" charset="0"/>
              </a:rPr>
              <a:t>   </a:t>
            </a:r>
            <a:r>
              <a:rPr lang="sr-Cyrl-RS" dirty="0">
                <a:latin typeface="Palatino Linotype" panose="02040502050505030304" pitchFamily="18" charset="0"/>
              </a:rPr>
              <a:t>Подлога по</a:t>
            </a:r>
            <a:r>
              <a:rPr lang="sr-Latn-RS" dirty="0">
                <a:latin typeface="Palatino Linotype" panose="02040502050505030304" pitchFamily="18" charset="0"/>
              </a:rPr>
              <a:t> </a:t>
            </a:r>
            <a:r>
              <a:rPr lang="sr-Latn-RS" i="1" dirty="0">
                <a:latin typeface="Palatino Linotype" panose="02040502050505030304" pitchFamily="18" charset="0"/>
              </a:rPr>
              <a:t>Korthof-</a:t>
            </a:r>
            <a:r>
              <a:rPr lang="sr-Cyrl-RS" dirty="0">
                <a:latin typeface="Palatino Linotype" panose="02040502050505030304" pitchFamily="18" charset="0"/>
              </a:rPr>
              <a:t>у</a:t>
            </a:r>
            <a:r>
              <a:rPr lang="sr-Latn-RS" dirty="0">
                <a:latin typeface="Palatino Linotype" panose="02040502050505030304" pitchFamily="18" charset="0"/>
              </a:rPr>
              <a:t>, </a:t>
            </a:r>
            <a:r>
              <a:rPr lang="sr-Latn-RS" i="1" dirty="0">
                <a:latin typeface="Palatino Linotype" panose="02040502050505030304" pitchFamily="18" charset="0"/>
              </a:rPr>
              <a:t>EMJH</a:t>
            </a:r>
            <a:r>
              <a:rPr lang="sr-Latn-RS" dirty="0">
                <a:latin typeface="Palatino Linotype" panose="02040502050505030304" pitchFamily="18" charset="0"/>
              </a:rPr>
              <a:t> </a:t>
            </a:r>
            <a:r>
              <a:rPr lang="sr-Cyrl-RS" dirty="0">
                <a:latin typeface="Palatino Linotype" panose="02040502050505030304" pitchFamily="18" charset="0"/>
              </a:rPr>
              <a:t>подлога</a:t>
            </a:r>
            <a:r>
              <a:rPr lang="sr-Latn-RS" dirty="0">
                <a:latin typeface="Palatino Linotype" panose="02040502050505030304" pitchFamily="18" charset="0"/>
              </a:rPr>
              <a:t> – </a:t>
            </a:r>
            <a:r>
              <a:rPr lang="sr-Latn-RS" i="1" dirty="0">
                <a:latin typeface="Palatino Linotype" panose="02040502050505030304" pitchFamily="18" charset="0"/>
              </a:rPr>
              <a:t>Leptospira </a:t>
            </a:r>
            <a:r>
              <a:rPr lang="sr-Latn-RS" dirty="0">
                <a:latin typeface="Palatino Linotype" panose="02040502050505030304" pitchFamily="18" charset="0"/>
              </a:rPr>
              <a:t>spp.</a:t>
            </a:r>
          </a:p>
          <a:p>
            <a:pPr>
              <a:defRPr/>
            </a:pPr>
            <a:r>
              <a:rPr lang="sr-Latn-RS" dirty="0">
                <a:latin typeface="Palatino Linotype" panose="02040502050505030304" pitchFamily="18" charset="0"/>
              </a:rPr>
              <a:t>-    </a:t>
            </a:r>
            <a:r>
              <a:rPr lang="sr-Latn-RS" i="1" dirty="0">
                <a:latin typeface="Palatino Linotype" panose="02040502050505030304" pitchFamily="18" charset="0"/>
              </a:rPr>
              <a:t>Brucella</a:t>
            </a:r>
            <a:r>
              <a:rPr lang="sr-Latn-RS" dirty="0">
                <a:latin typeface="Palatino Linotype" panose="02040502050505030304" pitchFamily="18" charset="0"/>
              </a:rPr>
              <a:t> </a:t>
            </a:r>
            <a:r>
              <a:rPr lang="sr-Cyrl-RS" dirty="0">
                <a:latin typeface="Palatino Linotype" panose="02040502050505030304" pitchFamily="18" charset="0"/>
              </a:rPr>
              <a:t>агар –</a:t>
            </a:r>
            <a:r>
              <a:rPr lang="sr-Latn-RS" dirty="0">
                <a:latin typeface="Palatino Linotype" panose="02040502050505030304" pitchFamily="18" charset="0"/>
              </a:rPr>
              <a:t> </a:t>
            </a:r>
            <a:r>
              <a:rPr lang="sr-Latn-RS" i="1" dirty="0">
                <a:latin typeface="Palatino Linotype" panose="02040502050505030304" pitchFamily="18" charset="0"/>
              </a:rPr>
              <a:t>Brucella</a:t>
            </a:r>
            <a:r>
              <a:rPr lang="sr-Cyrl-RS" i="1" dirty="0">
                <a:latin typeface="Palatino Linotype" panose="02040502050505030304" pitchFamily="18" charset="0"/>
              </a:rPr>
              <a:t> </a:t>
            </a:r>
            <a:r>
              <a:rPr lang="sr-Latn-RS" dirty="0">
                <a:latin typeface="Palatino Linotype" panose="02040502050505030304" pitchFamily="18" charset="0"/>
              </a:rPr>
              <a:t>spp.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31" y="2057400"/>
            <a:ext cx="3208338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750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52400"/>
            <a:ext cx="7924800" cy="611831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0" y="241011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7</a:t>
            </a:r>
            <a:r>
              <a:rPr lang="sr-Cyrl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. ПОДЛОГЕ СА ОБОЈЕНИМ СУПСТРАТОМ</a:t>
            </a:r>
            <a:endParaRPr lang="en-US" sz="28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909955"/>
            <a:ext cx="8610600" cy="240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u="sng" dirty="0">
                <a:latin typeface="Palatino Linotype" panose="02040502050505030304" pitchFamily="18" charset="0"/>
              </a:rPr>
              <a:t>Принцип: </a:t>
            </a:r>
            <a:r>
              <a:rPr lang="sr-Cyrl-RS" sz="2000" dirty="0">
                <a:latin typeface="Palatino Linotype" panose="02040502050505030304" pitchFamily="18" charset="0"/>
              </a:rPr>
              <a:t>Подлоге у себи имају инкорпорисана једињења коњугована са хромогеним или флуоресцентним бојама – бактерије које имају способност коришћења одређених једињења их уносе из подлоге и уграђују у себе</a:t>
            </a:r>
          </a:p>
          <a:p>
            <a:pPr algn="just">
              <a:defRPr/>
            </a:pPr>
            <a:r>
              <a:rPr lang="sr-Cyrl-RS" sz="2000" dirty="0">
                <a:latin typeface="Palatino Linotype" panose="02040502050505030304" pitchFamily="18" charset="0"/>
              </a:rPr>
              <a:t>Колоније различитих микроорганизама на овим подлогама имају различиту боју захваљујући њиховим различитим биохемијским карактеристикама</a:t>
            </a:r>
            <a:endParaRPr lang="sr-Latn-RS" sz="2000" dirty="0">
              <a:latin typeface="Palatino Linotype" panose="02040502050505030304" pitchFamily="18" charset="0"/>
            </a:endParaRPr>
          </a:p>
          <a:p>
            <a:pPr algn="just">
              <a:defRPr/>
            </a:pPr>
            <a:endParaRPr lang="sr-Latn-RS" sz="1050" b="1" dirty="0"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4402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Palatino Linotype" panose="02040502050505030304" pitchFamily="18" charset="0"/>
              </a:rPr>
              <a:t>DIASALM, UTI </a:t>
            </a:r>
            <a:r>
              <a:rPr lang="sr-Cyrl-RS" dirty="0">
                <a:latin typeface="Palatino Linotype" panose="02040502050505030304" pitchFamily="18" charset="0"/>
              </a:rPr>
              <a:t>агар</a:t>
            </a:r>
            <a:endParaRPr lang="sr-Latn-RS" dirty="0">
              <a:latin typeface="Palatino Linotype" panose="02040502050505030304" pitchFamily="18" charset="0"/>
            </a:endParaRPr>
          </a:p>
          <a:p>
            <a:endParaRPr lang="en-US" dirty="0"/>
          </a:p>
        </p:txBody>
      </p:sp>
      <p:pic>
        <p:nvPicPr>
          <p:cNvPr id="16387" name="Picture 3" descr="C:\Users\Isidora\Desktop\download (1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105620"/>
            <a:ext cx="3218980" cy="321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Isidora\Desktop\CL46-1000Wx1000H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55664"/>
            <a:ext cx="3092736" cy="30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A830D-EEC2-D081-7856-43A1A655F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4106" y="3358945"/>
            <a:ext cx="3824748" cy="286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4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Isidora\Desktop\HBTF-MtnRKi3kJ4pd4kG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522041" cy="444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895600" y="228600"/>
            <a:ext cx="31242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0" y="21631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Температура</a:t>
            </a:r>
            <a:endParaRPr lang="en-US" sz="32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7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Isidora\Desktop\OSC_Microbio_09_03_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4" y="1295400"/>
            <a:ext cx="737419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529084" y="228600"/>
            <a:ext cx="1752600" cy="10668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07359" y="379386"/>
            <a:ext cx="274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4279187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24166" y="200363"/>
            <a:ext cx="5667233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225188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ОДНОС ПРЕМА КИСЕОНИКУ</a:t>
            </a:r>
            <a:endParaRPr lang="en-US" sz="28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254" y="5459536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/>
                </a:solidFill>
                <a:latin typeface="Candara" pitchFamily="34" charset="0"/>
              </a:rPr>
              <a:t>Стриктни       Факултативни       Стриктни       Аеротолерантни    Микро-</a:t>
            </a:r>
          </a:p>
          <a:p>
            <a:r>
              <a:rPr lang="sr-Cyrl-RS" dirty="0">
                <a:solidFill>
                  <a:schemeClr val="bg1"/>
                </a:solidFill>
                <a:latin typeface="Candara" pitchFamily="34" charset="0"/>
              </a:rPr>
              <a:t>  аероби              анаероби          анаероби              анаероби          аерофили                                                    аерофили      </a:t>
            </a:r>
          </a:p>
          <a:p>
            <a:r>
              <a:rPr lang="sr-Cyrl-RS" dirty="0">
                <a:solidFill>
                  <a:schemeClr val="bg1"/>
                </a:solidFill>
                <a:latin typeface="Candara" pitchFamily="34" charset="0"/>
              </a:rPr>
              <a:t>аероби</a:t>
            </a:r>
            <a:endParaRPr lang="en-US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4800" y="633669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*Kapnofili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48" y="1063459"/>
            <a:ext cx="7636801" cy="525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9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01948" y="1504168"/>
            <a:ext cx="5140105" cy="1656784"/>
          </a:xfrm>
          <a:prstGeom prst="roundRect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1714499" y="1882435"/>
            <a:ext cx="5715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700" b="1" dirty="0">
                <a:solidFill>
                  <a:schemeClr val="bg1"/>
                </a:solidFill>
                <a:latin typeface="Candara" pitchFamily="34" charset="0"/>
              </a:rPr>
              <a:t>ИЗОЛАЦИЈ</a:t>
            </a:r>
            <a:r>
              <a:rPr lang="sr-Latn-RS" sz="2700" b="1" dirty="0">
                <a:solidFill>
                  <a:schemeClr val="bg1"/>
                </a:solidFill>
                <a:latin typeface="Candara" pitchFamily="34" charset="0"/>
              </a:rPr>
              <a:t>A </a:t>
            </a:r>
            <a:r>
              <a:rPr lang="sr-Cyrl-RS" sz="2700" b="1" dirty="0">
                <a:solidFill>
                  <a:schemeClr val="bg1"/>
                </a:solidFill>
                <a:latin typeface="Candara" pitchFamily="34" charset="0"/>
              </a:rPr>
              <a:t>БАКТЕРИЈА</a:t>
            </a:r>
          </a:p>
        </p:txBody>
      </p:sp>
    </p:spTree>
    <p:extLst>
      <p:ext uri="{BB962C8B-B14F-4D97-AF65-F5344CB8AC3E}">
        <p14:creationId xmlns:p14="http://schemas.microsoft.com/office/powerpoint/2010/main" val="2742239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225" y="488371"/>
            <a:ext cx="6343650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Директни препарати, пропратни акт</a:t>
            </a:r>
          </a:p>
          <a:p>
            <a:pPr algn="ctr"/>
            <a:endParaRPr lang="sr-Cyrl-RS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Одабир хр. подлога и </a:t>
            </a:r>
            <a:r>
              <a:rPr lang="sr-Cyrl-R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засејавање материјала</a:t>
            </a:r>
            <a:endParaRPr lang="sr-Cyrl-R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214313" indent="-214313" algn="ctr">
              <a:buFont typeface="Arial" pitchFamily="34" charset="0"/>
              <a:buChar char="•"/>
            </a:pPr>
            <a:r>
              <a:rPr lang="sr-Cyrl-RS" sz="1600" dirty="0">
                <a:solidFill>
                  <a:srgbClr val="002060"/>
                </a:solidFill>
                <a:latin typeface="Palatino Linotype" panose="02040502050505030304" pitchFamily="18" charset="0"/>
              </a:rPr>
              <a:t>Течни узорци – хомогенизација, разблажење</a:t>
            </a:r>
          </a:p>
          <a:p>
            <a:pPr marL="214313" indent="-214313" algn="ctr">
              <a:buFont typeface="Arial" pitchFamily="34" charset="0"/>
              <a:buChar char="•"/>
            </a:pPr>
            <a:r>
              <a:rPr lang="sr-Cyrl-RS" sz="1600" dirty="0">
                <a:solidFill>
                  <a:srgbClr val="002060"/>
                </a:solidFill>
                <a:latin typeface="Palatino Linotype" panose="02040502050505030304" pitchFamily="18" charset="0"/>
              </a:rPr>
              <a:t>Органи – нпр. езом из дубине, хомогенизација, разблажење</a:t>
            </a:r>
          </a:p>
          <a:p>
            <a:pPr marL="214313" indent="-214313" algn="ctr">
              <a:buFont typeface="Arial" pitchFamily="34" charset="0"/>
              <a:buChar char="•"/>
            </a:pPr>
            <a:r>
              <a:rPr lang="sr-Cyrl-RS" sz="1600" dirty="0">
                <a:solidFill>
                  <a:srgbClr val="002060"/>
                </a:solidFill>
                <a:latin typeface="Palatino Linotype" panose="02040502050505030304" pitchFamily="18" charset="0"/>
              </a:rPr>
              <a:t>Брисеви – директно на подлоге</a:t>
            </a:r>
          </a:p>
          <a:p>
            <a:pPr marL="214313" indent="-214313">
              <a:buFont typeface="Arial" pitchFamily="34" charset="0"/>
              <a:buChar char="•"/>
            </a:pPr>
            <a:endParaRPr lang="en-US" sz="1350" dirty="0"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5782" y="2352184"/>
            <a:ext cx="5988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Инкубација у термостату</a:t>
            </a:r>
            <a:r>
              <a:rPr lang="en-U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( обично 24 часа, 37</a:t>
            </a:r>
            <a:r>
              <a:rPr lang="en-U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c</a:t>
            </a:r>
            <a:r>
              <a:rPr lang="en-US" dirty="0">
                <a:solidFill>
                  <a:srgbClr val="002060"/>
                </a:solidFill>
                <a:latin typeface="Palatino Linotype" panose="02040502050505030304" pitchFamily="18" charset="0"/>
              </a:rPr>
              <a:t>°</a:t>
            </a:r>
            <a:r>
              <a:rPr lang="sr-Cyrl-RS" dirty="0">
                <a:solidFill>
                  <a:srgbClr val="002060"/>
                </a:solidFill>
                <a:latin typeface="Palatino Linotype" panose="02040502050505030304" pitchFamily="18" charset="0"/>
              </a:rPr>
              <a:t>)</a:t>
            </a:r>
            <a:endParaRPr lang="en-US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0881" y="3429000"/>
            <a:ext cx="2057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1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КОЛОНИЈА</a:t>
            </a:r>
            <a:endParaRPr lang="en-US" sz="21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3928951"/>
            <a:ext cx="26292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ФОРМАЦИЈА ВИДЉИВА ГОЛИМ ОКОМ </a:t>
            </a:r>
            <a:r>
              <a:rPr lang="en-US" sz="16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sr-Cyrl-RS" sz="16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НАСТАЛА КАО ПОСЛЕДИЦА БИНАРНИХ ДЕОБА ЈЕДНЕ БАКТЕРИЈСКЕ ЋЕЛИЈЕ</a:t>
            </a:r>
            <a:endParaRPr lang="en-US" sz="16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7" name="Picture 2" descr="C:\Users\Isidora\Desktop\Staphylococcus_aureus_on-Blood-Agar-med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6" b="96000" l="4720" r="95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119" y="2725490"/>
            <a:ext cx="3726620" cy="384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4399728" y="4023734"/>
            <a:ext cx="1677761" cy="17145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3018" y="6392341"/>
            <a:ext cx="829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Идентификација – тестови (примарна идентификација, биохемија...</a:t>
            </a:r>
            <a:r>
              <a:rPr lang="en-U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.</a:t>
            </a:r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)</a:t>
            </a:r>
            <a:endParaRPr lang="en-US" sz="16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13D3BF-4847-7361-198D-4F502B450553}"/>
              </a:ext>
            </a:extLst>
          </p:cNvPr>
          <p:cNvSpPr txBox="1"/>
          <p:nvPr/>
        </p:nvSpPr>
        <p:spPr>
          <a:xfrm>
            <a:off x="3134764" y="7706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ПРИЈЕМ УЗОРАКА</a:t>
            </a:r>
            <a:endParaRPr lang="en-US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967" y="546236"/>
            <a:ext cx="5130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НАЈЧЕШЋЕ: МЕШАНА КУЛТУРА</a:t>
            </a:r>
            <a:r>
              <a:rPr lang="en-US" sz="20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!</a:t>
            </a:r>
            <a:endParaRPr lang="sr-Cyrl-RS" sz="20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2 или више узрочника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узрочник + контаминација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узрочник + нормална микробиота  </a:t>
            </a:r>
            <a:endParaRPr lang="en-US" sz="20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C:\Users\Isidora\Desktop\Staphylococcus_aureus_on-Blood-Agar-med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28" y="730902"/>
            <a:ext cx="2057400" cy="212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48400" y="361570"/>
            <a:ext cx="253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ЧИСТА КУЛТУРА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54557" y="140843"/>
            <a:ext cx="3356573" cy="27142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27" name="Picture 3" descr="C:\Users\Isidora\Desktop\gloved-hand-holding-petri-dish-with-bacteria-culture-picture-id109726331-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06877"/>
            <a:ext cx="4374428" cy="32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Isidora\Desktop\download.jf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2"/>
          <a:stretch/>
        </p:blipFill>
        <p:spPr bwMode="auto">
          <a:xfrm>
            <a:off x="4953000" y="3721258"/>
            <a:ext cx="3231744" cy="27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491599-EB86-C36E-60E1-34BD853834C5}"/>
              </a:ext>
            </a:extLst>
          </p:cNvPr>
          <p:cNvSpPr/>
          <p:nvPr/>
        </p:nvSpPr>
        <p:spPr>
          <a:xfrm>
            <a:off x="0" y="3352800"/>
            <a:ext cx="9143999" cy="3505200"/>
          </a:xfrm>
          <a:prstGeom prst="rect">
            <a:avLst/>
          </a:prstGeom>
          <a:solidFill>
            <a:schemeClr val="bg1">
              <a:lumMod val="50000"/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228" y="4614127"/>
            <a:ext cx="9143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Методе за добијање појединачних колонија приликом засејавања материјала односно чистих култура приликом супкултивације</a:t>
            </a:r>
            <a:r>
              <a:rPr lang="sr-Cyrl-R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: </a:t>
            </a:r>
          </a:p>
          <a:p>
            <a:pPr algn="ctr"/>
            <a:r>
              <a:rPr lang="sr-Cyrl-R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1. Метод исцрпљења            2. Метод разблажења</a:t>
            </a:r>
          </a:p>
          <a:p>
            <a:endParaRPr lang="en-US" b="1" dirty="0">
              <a:solidFill>
                <a:srgbClr val="00B05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7D7597-0BE6-FEDC-251A-9BB23547D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C41D61-7521-7FFA-A1C8-6B3841592E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6CF09-E3C5-A4AA-9DEE-42F061BC1451}"/>
              </a:ext>
            </a:extLst>
          </p:cNvPr>
          <p:cNvSpPr txBox="1"/>
          <p:nvPr/>
        </p:nvSpPr>
        <p:spPr>
          <a:xfrm>
            <a:off x="2053988" y="379692"/>
            <a:ext cx="6023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ХРАНЉИВЕ ПОДЛОГЕ</a:t>
            </a:r>
            <a:endParaRPr lang="en-US" sz="36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D3097-B96F-69F7-8C52-166D5697B512}"/>
              </a:ext>
            </a:extLst>
          </p:cNvPr>
          <p:cNvSpPr txBox="1"/>
          <p:nvPr/>
        </p:nvSpPr>
        <p:spPr>
          <a:xfrm>
            <a:off x="228600" y="1219200"/>
            <a:ext cx="7543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Медијуми који служе за култивисање бактерија и гљивица – гајење у </a:t>
            </a:r>
            <a:r>
              <a:rPr lang="sr-Latn-RS" sz="24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in vitro</a:t>
            </a:r>
            <a:r>
              <a:rPr lang="sr-Cyrl-RS" sz="24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sr-Cyrl-RS" sz="2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условима</a:t>
            </a:r>
            <a:endParaRPr lang="en-US" sz="24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sr-Cyrl-RS" sz="2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Циљ: обезбедитиуслове сличним у организму животиња/људи или другим за њих природним стаништима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13383-55F2-4C5E-F743-FE538A86DD9C}"/>
              </a:ext>
            </a:extLst>
          </p:cNvPr>
          <p:cNvSpPr txBox="1"/>
          <p:nvPr/>
        </p:nvSpPr>
        <p:spPr>
          <a:xfrm>
            <a:off x="206477" y="3962400"/>
            <a:ext cx="7404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Садрже све што је потребно да би један микроорганизам могао да расте и да се размножава + температура и кисеоник</a:t>
            </a:r>
            <a:r>
              <a:rPr lang="en-US" sz="2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/</a:t>
            </a:r>
            <a:r>
              <a:rPr lang="sr-Cyrl-RS" sz="2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угљен диоксид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3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0920" y="307264"/>
            <a:ext cx="5110479" cy="4464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2373544" y="351194"/>
            <a:ext cx="582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1. МЕТОД ИСЦРПЉЕЊА – Метод са 3 езе </a:t>
            </a:r>
            <a:endParaRPr lang="en-US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7051F1-C1A2-77DE-AA02-8646AE736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611"/>
            <a:ext cx="9144000" cy="44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20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sidora\Desktop\Screenshot (10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257800" cy="399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B7CF5-4842-B50D-A8D8-4D4228AAA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2574186"/>
            <a:ext cx="4445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13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408C3-37E7-E568-526D-85D2F929F4BE}"/>
              </a:ext>
            </a:extLst>
          </p:cNvPr>
          <p:cNvSpPr txBox="1"/>
          <p:nvPr/>
        </p:nvSpPr>
        <p:spPr>
          <a:xfrm>
            <a:off x="1524000" y="302911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Када радимо методу исцрпљења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EDEF71-07C8-CED0-89C8-72687B8F17C9}"/>
              </a:ext>
            </a:extLst>
          </p:cNvPr>
          <p:cNvSpPr txBox="1"/>
          <p:nvPr/>
        </p:nvSpPr>
        <p:spPr>
          <a:xfrm>
            <a:off x="0" y="1029814"/>
            <a:ext cx="895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Када засејавамо узорак</a:t>
            </a:r>
          </a:p>
          <a:p>
            <a:pPr algn="just"/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Циљ: добијање појединачних колонија (у случају мешаних култура појединачне колоније ће омогућити даље извођење тестова у циљу идентификације)</a:t>
            </a:r>
            <a:endParaRPr lang="en-US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64440-D00E-66B2-D98C-268EC30A9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4937473" cy="2058888"/>
          </a:xfrm>
          <a:prstGeom prst="rect">
            <a:avLst/>
          </a:prstGeom>
        </p:spPr>
      </p:pic>
      <p:pic>
        <p:nvPicPr>
          <p:cNvPr id="8" name="Picture 6" descr="C:\Users\Isidora\Desktop\enterococcus-faecalis-on-agar.jpg">
            <a:extLst>
              <a:ext uri="{FF2B5EF4-FFF2-40B4-BE49-F238E27FC236}">
                <a16:creationId xmlns:a16="http://schemas.microsoft.com/office/drawing/2014/main" id="{FD09B26C-5065-58C1-E6C7-28D1EEA1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4191000" cy="357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Isidora\Desktop\Screenshot (102).png">
            <a:extLst>
              <a:ext uri="{FF2B5EF4-FFF2-40B4-BE49-F238E27FC236}">
                <a16:creationId xmlns:a16="http://schemas.microsoft.com/office/drawing/2014/main" id="{6519BD49-BFF8-8241-5A1B-0116E96D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09" y="5219699"/>
            <a:ext cx="1756983" cy="133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609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Isidora\Desktop\enterococcus-faecalis-on-ag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7890"/>
            <a:ext cx="4164905" cy="355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Isidora\Desktop\Staphylococcus_aureus_on-Blood-Agar-med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37" y="2682412"/>
            <a:ext cx="4044355" cy="417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2514600" y="2819400"/>
            <a:ext cx="381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C043BEE-7437-7051-545A-C0CB7DBE64F5}"/>
              </a:ext>
            </a:extLst>
          </p:cNvPr>
          <p:cNvSpPr txBox="1"/>
          <p:nvPr/>
        </p:nvSpPr>
        <p:spPr>
          <a:xfrm>
            <a:off x="1524000" y="165643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Када радимо методу исцрпљења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ECB66-D242-73B2-9AF5-D0F9E9A50C48}"/>
              </a:ext>
            </a:extLst>
          </p:cNvPr>
          <p:cNvSpPr txBox="1"/>
          <p:nvPr/>
        </p:nvSpPr>
        <p:spPr>
          <a:xfrm>
            <a:off x="0" y="716406"/>
            <a:ext cx="8958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 startAt="2"/>
            </a:pPr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Када након засејавања узорка и инкубације и даље немамо појединачне колоније ради се метод исцрпљења и тада се добије чиста култура</a:t>
            </a:r>
          </a:p>
          <a:p>
            <a:pPr algn="just"/>
            <a:endParaRPr lang="sr-Cyrl-RS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(чиста култура може се добити и пре субкултивације уколико је у узорку присутан само један микроорганизам)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72D50-CFAA-E95D-998E-2269B9E15C5D}"/>
              </a:ext>
            </a:extLst>
          </p:cNvPr>
          <p:cNvSpPr txBox="1"/>
          <p:nvPr/>
        </p:nvSpPr>
        <p:spPr>
          <a:xfrm>
            <a:off x="3374396" y="222127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Palatino Linotype" panose="02040502050505030304" pitchFamily="18" charset="0"/>
              </a:rPr>
              <a:t>субкултивација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66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A040BB4-FEB8-1145-2EDA-E3F02EBD5DA2}"/>
              </a:ext>
            </a:extLst>
          </p:cNvPr>
          <p:cNvSpPr/>
          <p:nvPr/>
        </p:nvSpPr>
        <p:spPr>
          <a:xfrm>
            <a:off x="2819401" y="307264"/>
            <a:ext cx="4267200" cy="4464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762F5-3DB4-754E-3F7C-33CAA2F025D5}"/>
              </a:ext>
            </a:extLst>
          </p:cNvPr>
          <p:cNvSpPr txBox="1"/>
          <p:nvPr/>
        </p:nvSpPr>
        <p:spPr>
          <a:xfrm>
            <a:off x="3317383" y="345811"/>
            <a:ext cx="582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2. МЕТОД РАЗБЛАЖЕЊА</a:t>
            </a:r>
            <a:endParaRPr lang="en-US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51DE0-2383-5FE1-1C7B-E8CEDBA2E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06" y="1219200"/>
            <a:ext cx="7819623" cy="5177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F2FA44-5A6E-2B95-0321-644D6BA9A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6" y="904958"/>
            <a:ext cx="7696199" cy="56072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BFE426-6B6C-E2B0-D623-0FA546C20977}"/>
              </a:ext>
            </a:extLst>
          </p:cNvPr>
          <p:cNvSpPr txBox="1"/>
          <p:nvPr/>
        </p:nvSpPr>
        <p:spPr>
          <a:xfrm>
            <a:off x="190501" y="6572514"/>
            <a:ext cx="952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>
                <a:latin typeface="Palatino Linotype" panose="02040502050505030304" pitchFamily="18" charset="0"/>
              </a:rPr>
              <a:t>Преузето са: </a:t>
            </a:r>
            <a:r>
              <a:rPr lang="en-US" sz="1200" dirty="0">
                <a:latin typeface="Palatino Linotype" panose="02040502050505030304" pitchFamily="18" charset="0"/>
              </a:rPr>
              <a:t>https://www.pinterest.com/pin/serial-dilutions-and-spread-plates-for-microbiology--236931630387501373/</a:t>
            </a:r>
          </a:p>
        </p:txBody>
      </p:sp>
    </p:spTree>
    <p:extLst>
      <p:ext uri="{BB962C8B-B14F-4D97-AF65-F5344CB8AC3E}">
        <p14:creationId xmlns:p14="http://schemas.microsoft.com/office/powerpoint/2010/main" val="112779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C9A0A-0FAC-44AA-D5BE-724CB9048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3B3868-2097-5980-1D1B-8D9726ABD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3E6DC03-D609-B909-4A83-83919639EDB0}"/>
              </a:ext>
            </a:extLst>
          </p:cNvPr>
          <p:cNvSpPr/>
          <p:nvPr/>
        </p:nvSpPr>
        <p:spPr>
          <a:xfrm>
            <a:off x="249133" y="1295400"/>
            <a:ext cx="5943600" cy="426720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81C03-99FB-176E-E401-BAF27502529B}"/>
              </a:ext>
            </a:extLst>
          </p:cNvPr>
          <p:cNvSpPr txBox="1"/>
          <p:nvPr/>
        </p:nvSpPr>
        <p:spPr>
          <a:xfrm>
            <a:off x="1219200" y="152400"/>
            <a:ext cx="68961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7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ИДЕНТИФИКАЦИЈА БАКТЕРИЈА</a:t>
            </a:r>
          </a:p>
        </p:txBody>
      </p:sp>
      <p:pic>
        <p:nvPicPr>
          <p:cNvPr id="2" name="Picture 2" descr="C:\Users\Isidora\Desktop\disease-questions-medical-concept-as-group-cancer-bacteria-cells-ebola-virus-shaped-as-question-mark-as-health-care-45579666.jpg">
            <a:extLst>
              <a:ext uri="{FF2B5EF4-FFF2-40B4-BE49-F238E27FC236}">
                <a16:creationId xmlns:a16="http://schemas.microsoft.com/office/drawing/2014/main" id="{AB7CC5C1-8426-5309-861B-5D60F390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394" y="1363059"/>
            <a:ext cx="2736867" cy="42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93767" y="1963815"/>
            <a:ext cx="6629400" cy="379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1. </a:t>
            </a:r>
            <a:r>
              <a:rPr lang="sr-Cyrl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Морфолошки изглед на мик. препарату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2. T</a:t>
            </a:r>
            <a:r>
              <a:rPr lang="sr-Cyrl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инкторијана својства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3. </a:t>
            </a:r>
            <a:r>
              <a:rPr lang="sr-Cyrl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Услови култивисања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4. </a:t>
            </a:r>
            <a:r>
              <a:rPr lang="sr-Cyrl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Изглед колонија и карактеристике раста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5. </a:t>
            </a:r>
            <a:r>
              <a:rPr lang="sr-Cyrl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Физиолошке и биохемијске особине </a:t>
            </a:r>
            <a:r>
              <a:rPr lang="sr-Cyrl-R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(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7.</a:t>
            </a:r>
            <a:r>
              <a:rPr lang="sr-Cyrl-R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)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6. </a:t>
            </a:r>
            <a:r>
              <a:rPr lang="sr-Cyrl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Имунолошке методе </a:t>
            </a:r>
            <a:r>
              <a:rPr lang="sr-Cyrl-R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(9., 10.)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7. </a:t>
            </a:r>
            <a:r>
              <a:rPr lang="sr-Cyrl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Биолошки оглед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8. </a:t>
            </a:r>
            <a:r>
              <a:rPr lang="sr-Cyrl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Молекуларне методе </a:t>
            </a:r>
            <a:r>
              <a:rPr lang="sr-Cyrl-R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(11.)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9. </a:t>
            </a:r>
            <a:r>
              <a:rPr lang="sr-Cyrl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Отпорност на антимикробна средства</a:t>
            </a:r>
            <a:endParaRPr lang="sr-Cyrl-R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10. </a:t>
            </a:r>
            <a:r>
              <a:rPr lang="sr-Cyrl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Аутоматски системи за идентификацију</a:t>
            </a:r>
          </a:p>
          <a:p>
            <a:endParaRPr lang="sr-Cyrl-RS" sz="1350" dirty="0"/>
          </a:p>
          <a:p>
            <a:endParaRPr lang="sr-Cyrl-RS" sz="1350" dirty="0"/>
          </a:p>
          <a:p>
            <a:endParaRPr lang="en-US" sz="135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80A9D9-B72C-8A36-4D68-648C539C3D6F}"/>
              </a:ext>
            </a:extLst>
          </p:cNvPr>
          <p:cNvSpPr/>
          <p:nvPr/>
        </p:nvSpPr>
        <p:spPr>
          <a:xfrm>
            <a:off x="381000" y="1963815"/>
            <a:ext cx="457200" cy="398385"/>
          </a:xfrm>
          <a:prstGeom prst="ellipse">
            <a:avLst/>
          </a:prstGeom>
          <a:noFill/>
          <a:ln>
            <a:solidFill>
              <a:srgbClr val="E62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2F6B44-F8DA-DD07-2B5E-483283462907}"/>
              </a:ext>
            </a:extLst>
          </p:cNvPr>
          <p:cNvSpPr/>
          <p:nvPr/>
        </p:nvSpPr>
        <p:spPr>
          <a:xfrm>
            <a:off x="329381" y="2835715"/>
            <a:ext cx="457200" cy="398385"/>
          </a:xfrm>
          <a:prstGeom prst="ellipse">
            <a:avLst/>
          </a:prstGeom>
          <a:noFill/>
          <a:ln>
            <a:solidFill>
              <a:srgbClr val="E62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3A376C-1D57-690B-13ED-E15B5902486F}"/>
              </a:ext>
            </a:extLst>
          </p:cNvPr>
          <p:cNvSpPr/>
          <p:nvPr/>
        </p:nvSpPr>
        <p:spPr>
          <a:xfrm>
            <a:off x="1456583" y="2260261"/>
            <a:ext cx="457200" cy="398385"/>
          </a:xfrm>
          <a:prstGeom prst="ellipse">
            <a:avLst/>
          </a:prstGeom>
          <a:noFill/>
          <a:ln>
            <a:solidFill>
              <a:srgbClr val="E62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CDB54A-7611-450C-5891-E945B88C071E}"/>
              </a:ext>
            </a:extLst>
          </p:cNvPr>
          <p:cNvSpPr/>
          <p:nvPr/>
        </p:nvSpPr>
        <p:spPr>
          <a:xfrm>
            <a:off x="1569835" y="2636523"/>
            <a:ext cx="457200" cy="398385"/>
          </a:xfrm>
          <a:prstGeom prst="ellipse">
            <a:avLst/>
          </a:prstGeom>
          <a:noFill/>
          <a:ln>
            <a:solidFill>
              <a:srgbClr val="E62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BE8D63-68D7-11D1-D5D2-001F6E8E0736}"/>
              </a:ext>
            </a:extLst>
          </p:cNvPr>
          <p:cNvSpPr/>
          <p:nvPr/>
        </p:nvSpPr>
        <p:spPr>
          <a:xfrm>
            <a:off x="329381" y="3222780"/>
            <a:ext cx="457200" cy="398385"/>
          </a:xfrm>
          <a:prstGeom prst="ellipse">
            <a:avLst/>
          </a:prstGeom>
          <a:noFill/>
          <a:ln>
            <a:solidFill>
              <a:srgbClr val="E62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4B200-E18B-3B42-A04B-ACA5FB4CB720}"/>
              </a:ext>
            </a:extLst>
          </p:cNvPr>
          <p:cNvSpPr txBox="1"/>
          <p:nvPr/>
        </p:nvSpPr>
        <p:spPr>
          <a:xfrm>
            <a:off x="271256" y="6297196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rgbClr val="E62AB5"/>
                </a:solidFill>
                <a:latin typeface="Palatino Linotype" panose="02040502050505030304" pitchFamily="18" charset="0"/>
              </a:rPr>
              <a:t>Рутинске (конвенционалне, класичне методе)</a:t>
            </a:r>
            <a:endParaRPr lang="en-US" b="1" dirty="0">
              <a:solidFill>
                <a:srgbClr val="E62AB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C38E72-A77C-7968-97EE-D17E80EF4D1D}"/>
              </a:ext>
            </a:extLst>
          </p:cNvPr>
          <p:cNvSpPr/>
          <p:nvPr/>
        </p:nvSpPr>
        <p:spPr>
          <a:xfrm>
            <a:off x="381000" y="4340665"/>
            <a:ext cx="457200" cy="398385"/>
          </a:xfrm>
          <a:prstGeom prst="ellipse">
            <a:avLst/>
          </a:prstGeom>
          <a:noFill/>
          <a:ln>
            <a:solidFill>
              <a:srgbClr val="E62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8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880"/>
            <a:ext cx="9144000" cy="5138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41" y="857250"/>
            <a:ext cx="2931059" cy="36587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74452" y="1183174"/>
            <a:ext cx="6365325" cy="1413842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576136" y="1337792"/>
            <a:ext cx="599172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Palatino Linotype" panose="02040502050505030304" pitchFamily="18" charset="0"/>
              </a:rPr>
              <a:t>1. </a:t>
            </a:r>
            <a:r>
              <a:rPr lang="sr-Cyrl-RS" sz="2100" b="1" dirty="0">
                <a:latin typeface="Palatino Linotype" panose="02040502050505030304" pitchFamily="18" charset="0"/>
              </a:rPr>
              <a:t>Морфолошки изглед на микроскопском препарату (облик, величина, распоред, специјалне структуре)</a:t>
            </a:r>
          </a:p>
          <a:p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0394"/>
            <a:ext cx="3326418" cy="1680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19" y="4310040"/>
            <a:ext cx="2274092" cy="17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66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" y="857250"/>
            <a:ext cx="9140307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" y="857250"/>
            <a:ext cx="3658160" cy="243975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91014" y="1017139"/>
            <a:ext cx="4186989" cy="1002362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4419600" y="1148988"/>
            <a:ext cx="342914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>
                <a:latin typeface="Palatino Linotype" panose="02040502050505030304" pitchFamily="18" charset="0"/>
              </a:rPr>
              <a:t>2. </a:t>
            </a:r>
            <a:r>
              <a:rPr lang="sr-Cyrl-RS" sz="2100" b="1" dirty="0">
                <a:latin typeface="Palatino Linotype" panose="02040502050505030304" pitchFamily="18" charset="0"/>
              </a:rPr>
              <a:t>Способност бојења – </a:t>
            </a:r>
            <a:endParaRPr lang="sr-Latn-RS" sz="2100" b="1" dirty="0">
              <a:latin typeface="Palatino Linotype" panose="02040502050505030304" pitchFamily="18" charset="0"/>
            </a:endParaRPr>
          </a:p>
          <a:p>
            <a:r>
              <a:rPr lang="sr-Cyrl-RS" sz="2100" b="1" dirty="0">
                <a:latin typeface="Palatino Linotype" panose="02040502050505030304" pitchFamily="18" charset="0"/>
              </a:rPr>
              <a:t>тинкторијалне особине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41" y="4757643"/>
            <a:ext cx="2350413" cy="12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86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88" y="518473"/>
            <a:ext cx="9254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3. </a:t>
            </a:r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Услови култивисања</a:t>
            </a:r>
            <a:r>
              <a:rPr lang="sr-Latn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- </a:t>
            </a:r>
            <a:r>
              <a:rPr lang="sr-Cyrl-RS" dirty="0">
                <a:solidFill>
                  <a:srgbClr val="002060"/>
                </a:solidFill>
                <a:latin typeface="Palatino Linotype" panose="02040502050505030304" pitchFamily="18" charset="0"/>
              </a:rPr>
              <a:t>Однос према </a:t>
            </a:r>
            <a:r>
              <a:rPr lang="sr-Latn-RS" dirty="0">
                <a:solidFill>
                  <a:srgbClr val="002060"/>
                </a:solidFill>
                <a:latin typeface="Palatino Linotype" panose="02040502050505030304" pitchFamily="18" charset="0"/>
              </a:rPr>
              <a:t>O2</a:t>
            </a:r>
            <a:r>
              <a:rPr lang="sr-Cyrl-RS" dirty="0">
                <a:solidFill>
                  <a:srgbClr val="002060"/>
                </a:solidFill>
                <a:latin typeface="Palatino Linotype" panose="02040502050505030304" pitchFamily="18" charset="0"/>
              </a:rPr>
              <a:t>, </a:t>
            </a:r>
            <a:r>
              <a:rPr lang="sr-Latn-RS" dirty="0">
                <a:solidFill>
                  <a:srgbClr val="002060"/>
                </a:solidFill>
                <a:latin typeface="Palatino Linotype" panose="02040502050505030304" pitchFamily="18" charset="0"/>
              </a:rPr>
              <a:t>CO2, </a:t>
            </a:r>
            <a:r>
              <a:rPr lang="sr-Cyrl-RS" dirty="0">
                <a:solidFill>
                  <a:srgbClr val="002060"/>
                </a:solidFill>
                <a:latin typeface="Palatino Linotype" panose="02040502050505030304" pitchFamily="18" charset="0"/>
              </a:rPr>
              <a:t>темп</a:t>
            </a:r>
            <a:r>
              <a:rPr lang="sr-Latn-RS" dirty="0">
                <a:solidFill>
                  <a:srgbClr val="002060"/>
                </a:solidFill>
                <a:latin typeface="Palatino Linotype" panose="02040502050505030304" pitchFamily="18" charset="0"/>
              </a:rPr>
              <a:t>.</a:t>
            </a:r>
            <a:r>
              <a:rPr lang="sr-Cyrl-RS" dirty="0">
                <a:solidFill>
                  <a:srgbClr val="002060"/>
                </a:solidFill>
                <a:latin typeface="Palatino Linotype" panose="02040502050505030304" pitchFamily="18" charset="0"/>
              </a:rPr>
              <a:t>, време потребно за формирање к</a:t>
            </a:r>
            <a:r>
              <a:rPr lang="sr-Latn-RS" dirty="0">
                <a:solidFill>
                  <a:srgbClr val="002060"/>
                </a:solidFill>
                <a:latin typeface="Palatino Linotype" panose="02040502050505030304" pitchFamily="18" charset="0"/>
              </a:rPr>
              <a:t>o</a:t>
            </a:r>
            <a:r>
              <a:rPr lang="sr-Cyrl-RS" dirty="0">
                <a:solidFill>
                  <a:srgbClr val="002060"/>
                </a:solidFill>
                <a:latin typeface="Palatino Linotype" panose="02040502050505030304" pitchFamily="18" charset="0"/>
              </a:rPr>
              <a:t>л.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3536"/>
            <a:ext cx="904534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4. </a:t>
            </a:r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Изглед колонија на чврстим подлогама и карактеристике раста у течној култури</a:t>
            </a:r>
            <a:r>
              <a:rPr lang="en-U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– </a:t>
            </a:r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културелне особине</a:t>
            </a:r>
          </a:p>
          <a:p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-</a:t>
            </a:r>
            <a:r>
              <a:rPr lang="sr-Cyrl-RS" dirty="0">
                <a:solidFill>
                  <a:srgbClr val="002060"/>
                </a:solidFill>
                <a:latin typeface="Palatino Linotype" panose="02040502050505030304" pitchFamily="18" charset="0"/>
              </a:rPr>
              <a:t>Облик, величина, однос према равни подлоге, изглед ивица, прозрачност, конзистенција, боја, мирис, покретљивост</a:t>
            </a:r>
            <a:endParaRPr lang="sr-Cyrl-RS" dirty="0">
              <a:latin typeface="Palatino Linotype" panose="02040502050505030304" pitchFamily="18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br>
              <a:rPr lang="en-US" dirty="0">
                <a:latin typeface="Candara" pitchFamily="34" charset="0"/>
              </a:rPr>
            </a:br>
            <a:endParaRPr lang="en-US" dirty="0">
              <a:latin typeface="Candara" pitchFamily="34" charset="0"/>
            </a:endParaRPr>
          </a:p>
        </p:txBody>
      </p:sp>
      <p:pic>
        <p:nvPicPr>
          <p:cNvPr id="10" name="Picture 9" descr="C:\Users\Andrea\AppData\Local\Microsoft\Windows\INetCache\Content.Word\S i R KOLONIJE-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94" y="5007656"/>
            <a:ext cx="4677933" cy="185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Isidora\Desktop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0" b="98315" l="10017" r="998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49802"/>
            <a:ext cx="2646223" cy="23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Isidora\Desktop\Overexpression-of-cdrAB-results-in-aggregation-in-liquid-culture-and-small-colonies-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1" y="2579168"/>
            <a:ext cx="2521819" cy="236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F96DD-43A0-A823-7DC2-755CF80C2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970" y="2377127"/>
            <a:ext cx="343019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26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D9D404-0EFA-890C-EAF4-616E01173CAA}"/>
              </a:ext>
            </a:extLst>
          </p:cNvPr>
          <p:cNvSpPr/>
          <p:nvPr/>
        </p:nvSpPr>
        <p:spPr>
          <a:xfrm>
            <a:off x="49329" y="114701"/>
            <a:ext cx="904534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4. </a:t>
            </a:r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Изглед колонија на чврстим подлогама и карактеристике раста у течној култури</a:t>
            </a:r>
            <a:r>
              <a:rPr lang="en-U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 – </a:t>
            </a:r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културелне особине</a:t>
            </a: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endParaRPr lang="sr-Cyrl-RS" dirty="0">
              <a:latin typeface="Candara" pitchFamily="34" charset="0"/>
            </a:endParaRPr>
          </a:p>
          <a:p>
            <a:br>
              <a:rPr lang="en-US" dirty="0">
                <a:latin typeface="Candara" pitchFamily="34" charset="0"/>
              </a:rPr>
            </a:br>
            <a:endParaRPr lang="en-US" dirty="0">
              <a:latin typeface="Candara" pitchFamily="34" charset="0"/>
            </a:endParaRPr>
          </a:p>
        </p:txBody>
      </p:sp>
      <p:pic>
        <p:nvPicPr>
          <p:cNvPr id="13" name="Picture 4" descr="C:\Users\Isidora\Desktop\18eebfb2143934bbbbe602b9db2a2d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76300"/>
            <a:ext cx="3198240" cy="29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431BE-574E-1817-8D31-138A838B4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807" y="607084"/>
            <a:ext cx="4005863" cy="4354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DBBCD-CF56-7B02-9F7F-1975AD37D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4073632"/>
            <a:ext cx="6583680" cy="26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4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8AE74C-3C22-6B48-A6C3-D877E70B6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52800"/>
            <a:ext cx="2800804" cy="17689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7" y="990600"/>
            <a:ext cx="4838586" cy="3226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083"/>
            <a:ext cx="3083331" cy="3152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50" y="158190"/>
            <a:ext cx="760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>
                <a:latin typeface="Palatino Linotype" panose="02040502050505030304" pitchFamily="18" charset="0"/>
              </a:rPr>
              <a:t>ВИРУСИ</a:t>
            </a:r>
            <a:r>
              <a:rPr lang="en-US" sz="3200" b="1" dirty="0">
                <a:latin typeface="Palatino Linotype" panose="02040502050505030304" pitchFamily="18" charset="0"/>
              </a:rPr>
              <a:t>, </a:t>
            </a:r>
            <a:r>
              <a:rPr lang="sr-Cyrl-RS" sz="3200" b="1" dirty="0">
                <a:latin typeface="Palatino Linotype" panose="02040502050505030304" pitchFamily="18" charset="0"/>
              </a:rPr>
              <a:t>рикеције, хламидије...</a:t>
            </a:r>
            <a:endParaRPr lang="en-US" sz="3200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4" descr="C:\Users\Isidora\Desktop\images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46203"/>
            <a:ext cx="2263803" cy="22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371600" y="4419600"/>
            <a:ext cx="2286000" cy="2290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440341" y="4588100"/>
            <a:ext cx="2126320" cy="19800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C51E88B-3D8C-BF4C-DF36-71E4FA089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31" y="4830984"/>
            <a:ext cx="3071738" cy="19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9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6E24E3-F6BB-5E25-E191-3F5D92B3D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82" y="19050"/>
            <a:ext cx="2525255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7FB21-3852-1BCB-0F56-7F9878B52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" y="0"/>
            <a:ext cx="2946400" cy="220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7FBBE-EDA1-B491-A54C-2BCC92F43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" y="1905000"/>
            <a:ext cx="5391150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F2012-6CDD-B1D6-FE96-C624F96BA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37" y="1881977"/>
            <a:ext cx="3633763" cy="4823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500AB-DDD1-C7E4-1ED7-5961EC324D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7643"/>
            <a:ext cx="1828800" cy="168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79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42160"/>
            <a:ext cx="86087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5. </a:t>
            </a:r>
            <a:r>
              <a:rPr lang="sr-Cyrl-RS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Физиолошке и биохемијске особине (7. вежба)</a:t>
            </a:r>
            <a:endParaRPr lang="en-US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r>
              <a:rPr lang="sr-Cyrl-RS" dirty="0">
                <a:solidFill>
                  <a:srgbClr val="002060"/>
                </a:solidFill>
                <a:latin typeface="Palatino Linotype" panose="02040502050505030304" pitchFamily="18" charset="0"/>
              </a:rPr>
              <a:t>Физиолошке особине – услови култивисања (однос према темп., кисеонику, </a:t>
            </a:r>
            <a:r>
              <a:rPr lang="sr-Latn-RS" dirty="0">
                <a:solidFill>
                  <a:srgbClr val="002060"/>
                </a:solidFill>
                <a:latin typeface="Palatino Linotype" panose="02040502050505030304" pitchFamily="18" charset="0"/>
              </a:rPr>
              <a:t>pH</a:t>
            </a:r>
            <a:r>
              <a:rPr lang="sr-Cyrl-RS" dirty="0">
                <a:solidFill>
                  <a:srgbClr val="002060"/>
                </a:solidFill>
                <a:latin typeface="Palatino Linotype" panose="02040502050505030304" pitchFamily="18" charset="0"/>
              </a:rPr>
              <a:t>)</a:t>
            </a:r>
          </a:p>
          <a:p>
            <a:endParaRPr lang="sr-Cyrl-RS" dirty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r>
              <a:rPr lang="sr-Cyrl-RS" dirty="0">
                <a:solidFill>
                  <a:srgbClr val="002060"/>
                </a:solidFill>
                <a:latin typeface="Palatino Linotype" panose="02040502050505030304" pitchFamily="18" charset="0"/>
              </a:rPr>
              <a:t>Биохемијске особине - Метаболички профил, утврђивање способности разлагања појединих једињења, реаговање са одређ. супстратима</a:t>
            </a:r>
            <a:r>
              <a:rPr lang="en-US" dirty="0">
                <a:solidFill>
                  <a:srgbClr val="002060"/>
                </a:solidFill>
                <a:latin typeface="Palatino Linotype" panose="02040502050505030304" pitchFamily="18" charset="0"/>
              </a:rPr>
              <a:t>, </a:t>
            </a:r>
            <a:r>
              <a:rPr lang="sr-Cyrl-RS" dirty="0">
                <a:solidFill>
                  <a:srgbClr val="002060"/>
                </a:solidFill>
                <a:latin typeface="Palatino Linotype" panose="02040502050505030304" pitchFamily="18" charset="0"/>
              </a:rPr>
              <a:t>ензимска активност...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1" y="4082094"/>
            <a:ext cx="8893311" cy="1823243"/>
          </a:xfrm>
          <a:prstGeom prst="rect">
            <a:avLst/>
          </a:prstGeom>
        </p:spPr>
      </p:pic>
      <p:pic>
        <p:nvPicPr>
          <p:cNvPr id="4" name="Picture 3" descr="C:\Users\Isidora\Desktop\HBTF-MtnRKi3kJ4pd4kGr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8" y="2481211"/>
            <a:ext cx="2232059" cy="152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idora\Desktop\OSC_Microbio_09_03_p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072" y="2495881"/>
            <a:ext cx="2279628" cy="15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386" y="2618046"/>
            <a:ext cx="1814159" cy="124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60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idora\Desktop\360_F_335010211_gISMrFYU329fIqAsetrD7kpVeIfXRfv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3092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8558"/>
            <a:ext cx="2767436" cy="190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474452" y="1183174"/>
            <a:ext cx="6365325" cy="1788626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512950" y="1371600"/>
            <a:ext cx="81180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>
                <a:latin typeface="Palatino Linotype" panose="02040502050505030304" pitchFamily="18" charset="0"/>
              </a:rPr>
              <a:t>6. Имунолошке методе (9. и 10. вежба)</a:t>
            </a:r>
          </a:p>
          <a:p>
            <a:pPr algn="ctr"/>
            <a:r>
              <a:rPr lang="sr-Cyrl-RS" b="1" dirty="0">
                <a:latin typeface="Palatino Linotype" panose="02040502050505030304" pitchFamily="18" charset="0"/>
              </a:rPr>
              <a:t>Антигенска грађа </a:t>
            </a:r>
          </a:p>
          <a:p>
            <a:pPr algn="ctr"/>
            <a:r>
              <a:rPr lang="sr-Cyrl-RS" dirty="0">
                <a:latin typeface="Palatino Linotype" panose="02040502050505030304" pitchFamily="18" charset="0"/>
              </a:rPr>
              <a:t>Испитивање присуства бактеријских антигена применом </a:t>
            </a:r>
            <a:endParaRPr lang="sr-Latn-RS" dirty="0">
              <a:latin typeface="Palatino Linotype" panose="02040502050505030304" pitchFamily="18" charset="0"/>
            </a:endParaRPr>
          </a:p>
          <a:p>
            <a:pPr algn="ctr"/>
            <a:r>
              <a:rPr lang="sr-Cyrl-RS" dirty="0">
                <a:latin typeface="Palatino Linotype" panose="02040502050505030304" pitchFamily="18" charset="0"/>
              </a:rPr>
              <a:t>специфичних антитела</a:t>
            </a:r>
            <a:endParaRPr lang="sr-Latn-RS" dirty="0">
              <a:latin typeface="Palatino Linotype" panose="02040502050505030304" pitchFamily="18" charset="0"/>
            </a:endParaRPr>
          </a:p>
          <a:p>
            <a:pPr algn="ctr"/>
            <a:r>
              <a:rPr lang="sr-Cyrl-RS" dirty="0">
                <a:latin typeface="Palatino Linotype" panose="02040502050505030304" pitchFamily="18" charset="0"/>
              </a:rPr>
              <a:t>(за одређивање серогрупе/серотипа)</a:t>
            </a:r>
          </a:p>
        </p:txBody>
      </p:sp>
    </p:spTree>
    <p:extLst>
      <p:ext uri="{BB962C8B-B14F-4D97-AF65-F5344CB8AC3E}">
        <p14:creationId xmlns:p14="http://schemas.microsoft.com/office/powerpoint/2010/main" val="3382301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0533" y="857250"/>
            <a:ext cx="9194533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218" name="Picture 2" descr="C:\Users\Isidora\Desktop\download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62" y="4315374"/>
            <a:ext cx="2495210" cy="16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sidora\Desktop\5c96b2ac240000f900c86954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9751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9" y="1568116"/>
            <a:ext cx="3943350" cy="17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3771" y="916455"/>
            <a:ext cx="873441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7. Биолошки оглед</a:t>
            </a:r>
          </a:p>
          <a:p>
            <a:pPr algn="just"/>
            <a:r>
              <a:rPr lang="sr-Cyrl-RS" dirty="0">
                <a:solidFill>
                  <a:schemeClr val="bg1"/>
                </a:solidFill>
                <a:latin typeface="Palatino Linotype" panose="02040502050505030304" pitchFamily="18" charset="0"/>
              </a:rPr>
              <a:t>Застарело али понекад неопходно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 (</a:t>
            </a:r>
            <a:r>
              <a:rPr lang="sr-Cyrl-RS" dirty="0">
                <a:solidFill>
                  <a:schemeClr val="bg1"/>
                </a:solidFill>
                <a:latin typeface="Palatino Linotype" panose="02040502050505030304" pitchFamily="18" charset="0"/>
              </a:rPr>
              <a:t>не могу да се култивишу на х.п., испитивање вируленције изолованог соја, доказивање токсина...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)</a:t>
            </a:r>
            <a:endParaRPr lang="sr-Cyrl-R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just"/>
            <a:endParaRPr lang="sr-Cyrl-RS" dirty="0">
              <a:solidFill>
                <a:schemeClr val="bg1"/>
              </a:solidFill>
              <a:latin typeface="Candara" pitchFamily="34" charset="0"/>
            </a:endParaRPr>
          </a:p>
          <a:p>
            <a:pPr algn="just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sr-Cyrl-RS" sz="2100" dirty="0">
                <a:solidFill>
                  <a:schemeClr val="bg1"/>
                </a:solidFill>
                <a:latin typeface="Palatino Linotype" panose="02040502050505030304" pitchFamily="18" charset="0"/>
              </a:rPr>
              <a:t>Кохови постулати: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599" y="2830921"/>
            <a:ext cx="4514850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dirty="0">
                <a:solidFill>
                  <a:schemeClr val="bg1"/>
                </a:solidFill>
                <a:latin typeface="Palatino Linotype" panose="02040502050505030304" pitchFamily="18" charset="0"/>
              </a:rPr>
              <a:t>1.Суспектни агенс присутан код свих оболелих јединки</a:t>
            </a:r>
          </a:p>
          <a:p>
            <a:pPr algn="just"/>
            <a:r>
              <a:rPr lang="sr-Cyrl-RS" dirty="0">
                <a:solidFill>
                  <a:schemeClr val="bg1"/>
                </a:solidFill>
                <a:latin typeface="Palatino Linotype" panose="02040502050505030304" pitchFamily="18" charset="0"/>
              </a:rPr>
              <a:t>2.Инфективни агенс мора бити изолован у чистој култури</a:t>
            </a:r>
          </a:p>
          <a:p>
            <a:pPr algn="just"/>
            <a:r>
              <a:rPr lang="sr-Cyrl-RS" dirty="0">
                <a:solidFill>
                  <a:schemeClr val="bg1"/>
                </a:solidFill>
                <a:latin typeface="Palatino Linotype" panose="02040502050505030304" pitchFamily="18" charset="0"/>
              </a:rPr>
              <a:t>3.Након вештачке инфекције лаб.животиње микроорганизам мора да изазове оригиналну болест</a:t>
            </a:r>
          </a:p>
          <a:p>
            <a:pPr algn="just"/>
            <a:r>
              <a:rPr lang="sr-Cyrl-RS" dirty="0">
                <a:solidFill>
                  <a:schemeClr val="bg1"/>
                </a:solidFill>
                <a:latin typeface="Palatino Linotype" panose="02040502050505030304" pitchFamily="18" charset="0"/>
              </a:rPr>
              <a:t>4. Инфективни агенс мора бити реизолован из материјала пореклом од животиња након експерименталне инфекције</a:t>
            </a:r>
          </a:p>
          <a:p>
            <a:pPr algn="just"/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7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438401" y="1183175"/>
            <a:ext cx="4724400" cy="874225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E15E12-A7E7-805E-813E-8C10C3DF2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5848" y="161635"/>
            <a:ext cx="4331369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latin typeface="Palatino Linotype" panose="02040502050505030304" pitchFamily="18" charset="0"/>
              </a:rPr>
              <a:t>8. Молекуларне методе</a:t>
            </a:r>
          </a:p>
          <a:p>
            <a:pPr algn="ctr"/>
            <a:r>
              <a:rPr lang="sr-Cyrl-RS" sz="2400" b="1" dirty="0">
                <a:latin typeface="Palatino Linotype" panose="02040502050505030304" pitchFamily="18" charset="0"/>
              </a:rPr>
              <a:t>(11. вежба)</a:t>
            </a:r>
            <a:endParaRPr lang="en-US" sz="2400" b="1" dirty="0">
              <a:latin typeface="Palatino Linotype" panose="02040502050505030304" pitchFamily="18" charset="0"/>
            </a:endParaRPr>
          </a:p>
          <a:p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143F7D-F21E-8EEE-625F-D44D2C992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67" y="1600201"/>
            <a:ext cx="531091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67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408" y="208138"/>
            <a:ext cx="4245383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100" b="1" dirty="0">
                <a:latin typeface="Palatino Linotype" panose="02040502050505030304" pitchFamily="18" charset="0"/>
              </a:rPr>
              <a:t>9. Отпорност на антимикробна</a:t>
            </a:r>
            <a:r>
              <a:rPr lang="sr-Latn-RS" sz="2100" b="1" dirty="0">
                <a:latin typeface="Palatino Linotype" panose="02040502050505030304" pitchFamily="18" charset="0"/>
              </a:rPr>
              <a:t>                            </a:t>
            </a:r>
          </a:p>
          <a:p>
            <a:r>
              <a:rPr lang="sr-Cyrl-RS" sz="2100" b="1" dirty="0">
                <a:latin typeface="Palatino Linotype" panose="02040502050505030304" pitchFamily="18" charset="0"/>
              </a:rPr>
              <a:t>средства</a:t>
            </a:r>
            <a:endParaRPr lang="en-US" sz="2100" b="1" dirty="0">
              <a:latin typeface="Palatino Linotype" panose="02040502050505030304" pitchFamily="18" charset="0"/>
            </a:endParaRPr>
          </a:p>
          <a:p>
            <a:r>
              <a:rPr lang="en-US" sz="2100" b="1" dirty="0">
                <a:latin typeface="Palatino Linotype" panose="02040502050505030304" pitchFamily="18" charset="0"/>
              </a:rPr>
              <a:t>-</a:t>
            </a:r>
            <a:r>
              <a:rPr lang="sr-Cyrl-RS" sz="2100" dirty="0">
                <a:latin typeface="Palatino Linotype" panose="02040502050505030304" pitchFamily="18" charset="0"/>
              </a:rPr>
              <a:t>Природна отпорност</a:t>
            </a:r>
            <a:endParaRPr lang="sr-Latn-RS" sz="2100" dirty="0">
              <a:latin typeface="Palatino Linotype" panose="02040502050505030304" pitchFamily="18" charset="0"/>
            </a:endParaRPr>
          </a:p>
          <a:p>
            <a:endParaRPr lang="sr-Latn-RS" sz="2100" dirty="0">
              <a:latin typeface="Candara" pitchFamily="34" charset="0"/>
            </a:endParaRPr>
          </a:p>
          <a:p>
            <a:endParaRPr lang="sr-Latn-RS" sz="2100" dirty="0">
              <a:latin typeface="Candara" pitchFamily="34" charset="0"/>
            </a:endParaRPr>
          </a:p>
          <a:p>
            <a:endParaRPr lang="sr-Latn-RS" sz="2100" dirty="0">
              <a:latin typeface="Candara" pitchFamily="34" charset="0"/>
            </a:endParaRPr>
          </a:p>
          <a:p>
            <a:endParaRPr lang="sr-Latn-RS" sz="2100" dirty="0">
              <a:latin typeface="Candara" pitchFamily="34" charset="0"/>
            </a:endParaRPr>
          </a:p>
          <a:p>
            <a:endParaRPr lang="sr-Latn-RS" sz="2100" dirty="0">
              <a:latin typeface="Candara" pitchFamily="34" charset="0"/>
            </a:endParaRPr>
          </a:p>
          <a:p>
            <a:endParaRPr lang="sr-Cyrl-RS" sz="2100" dirty="0">
              <a:latin typeface="Candara" pitchFamily="34" charset="0"/>
            </a:endParaRPr>
          </a:p>
          <a:p>
            <a:endParaRPr lang="sr-Latn-RS" sz="2100" b="1" dirty="0">
              <a:latin typeface="Candara" pitchFamily="34" charset="0"/>
            </a:endParaRPr>
          </a:p>
        </p:txBody>
      </p:sp>
      <p:pic>
        <p:nvPicPr>
          <p:cNvPr id="4" name="Picture 3" descr="Vitek i BD pHOENIX-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92" y="0"/>
            <a:ext cx="5562600" cy="29376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5327098"/>
            <a:ext cx="4122018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100" b="1" dirty="0">
                <a:latin typeface="Palatino Linotype" panose="02040502050505030304" pitchFamily="18" charset="0"/>
              </a:rPr>
              <a:t>10. Аутоматски и полуаутоматски системи за идентификацију</a:t>
            </a:r>
          </a:p>
          <a:p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F169E-3D87-8706-0001-6F1ABD632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23825"/>
            <a:ext cx="2633804" cy="2633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4BCE3B-44DF-1226-917D-C0E2AD9E6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84" y="3047321"/>
            <a:ext cx="3675806" cy="36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3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:\Users\Isidora\Desktop\prsktikum slike\slike iz starog praktikuma\2007.08.20 Mikrobiologija\Slike\tifovi\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8" y="4495800"/>
            <a:ext cx="2947645" cy="199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22" y="2019575"/>
            <a:ext cx="2899155" cy="21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65" y="4493342"/>
            <a:ext cx="2853219" cy="199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3583" y="471117"/>
            <a:ext cx="7390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Cyrl-RS" b="1" dirty="0">
                <a:latin typeface="Palatino Linotype" panose="02040502050505030304" pitchFamily="18" charset="0"/>
              </a:rPr>
              <a:t>просторија за прављење подлога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r-Cyrl-RS" b="1" dirty="0">
                <a:latin typeface="Palatino Linotype" panose="02040502050505030304" pitchFamily="18" charset="0"/>
              </a:rPr>
              <a:t>купују се у прашкастом стању и припремају према прескрипцији</a:t>
            </a:r>
          </a:p>
          <a:p>
            <a:endParaRPr lang="en-US" dirty="0"/>
          </a:p>
        </p:txBody>
      </p:sp>
      <p:pic>
        <p:nvPicPr>
          <p:cNvPr id="12290" name="Picture 2" descr="C:\Users\Isidora\Desktop\med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90" y="2024124"/>
            <a:ext cx="2819400" cy="21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Isidora\Desktop\5821621-400x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" y="2024124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AE61810-CB1F-6641-D3BD-599ECB49FBEE}"/>
              </a:ext>
            </a:extLst>
          </p:cNvPr>
          <p:cNvCxnSpPr/>
          <p:nvPr/>
        </p:nvCxnSpPr>
        <p:spPr>
          <a:xfrm>
            <a:off x="2737958" y="3084668"/>
            <a:ext cx="4572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EB5CA52-360F-C030-FE18-1C39377DDD5A}"/>
              </a:ext>
            </a:extLst>
          </p:cNvPr>
          <p:cNvCxnSpPr/>
          <p:nvPr/>
        </p:nvCxnSpPr>
        <p:spPr>
          <a:xfrm>
            <a:off x="5952174" y="3084668"/>
            <a:ext cx="4572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BA76D3-6088-00AF-E576-A31709685870}"/>
              </a:ext>
            </a:extLst>
          </p:cNvPr>
          <p:cNvCxnSpPr/>
          <p:nvPr/>
        </p:nvCxnSpPr>
        <p:spPr>
          <a:xfrm>
            <a:off x="8686800" y="3084668"/>
            <a:ext cx="4572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6E6C9F-9CF4-69D2-552E-F698A169BD3D}"/>
              </a:ext>
            </a:extLst>
          </p:cNvPr>
          <p:cNvCxnSpPr/>
          <p:nvPr/>
        </p:nvCxnSpPr>
        <p:spPr>
          <a:xfrm>
            <a:off x="0" y="5562600"/>
            <a:ext cx="4572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77EE92-ABF1-5628-CEC8-F4EDE50F7EA4}"/>
              </a:ext>
            </a:extLst>
          </p:cNvPr>
          <p:cNvCxnSpPr/>
          <p:nvPr/>
        </p:nvCxnSpPr>
        <p:spPr>
          <a:xfrm>
            <a:off x="3733800" y="5565058"/>
            <a:ext cx="4572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050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4555" y="55375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u="sng" dirty="0">
                <a:solidFill>
                  <a:srgbClr val="C00000"/>
                </a:solidFill>
                <a:latin typeface="Palatino Linotype" panose="02040502050505030304" pitchFamily="18" charset="0"/>
              </a:rPr>
              <a:t>Према конзистенцији деле се на:</a:t>
            </a:r>
          </a:p>
          <a:p>
            <a:pPr algn="ctr"/>
            <a:endParaRPr lang="sr-Cyrl-RS" sz="2400" b="1" u="sng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AutoNum type="arabicPeriod"/>
            </a:pPr>
            <a:r>
              <a:rPr lang="sr-Cyrl-RS" sz="2400" dirty="0">
                <a:latin typeface="Palatino Linotype" panose="02040502050505030304" pitchFamily="18" charset="0"/>
              </a:rPr>
              <a:t>Течне (бујони)</a:t>
            </a:r>
          </a:p>
          <a:p>
            <a:pPr marL="342900" indent="-342900" algn="ctr">
              <a:buAutoNum type="arabicPeriod"/>
            </a:pPr>
            <a:r>
              <a:rPr lang="sr-Cyrl-RS" sz="2400" dirty="0">
                <a:latin typeface="Palatino Linotype" panose="02040502050505030304" pitchFamily="18" charset="0"/>
              </a:rPr>
              <a:t>Полутечне (полутечни агар)</a:t>
            </a:r>
          </a:p>
          <a:p>
            <a:pPr marL="342900" indent="-342900" algn="ctr">
              <a:buAutoNum type="arabicPeriod"/>
            </a:pPr>
            <a:r>
              <a:rPr lang="sr-Cyrl-RS" sz="2400" dirty="0">
                <a:latin typeface="Palatino Linotype" panose="02040502050505030304" pitchFamily="18" charset="0"/>
              </a:rPr>
              <a:t>Чврсте (агар)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pic>
        <p:nvPicPr>
          <p:cNvPr id="2" name="Picture 4" descr="C:\Users\Isidora\Desktop\images.jfif">
            <a:extLst>
              <a:ext uri="{FF2B5EF4-FFF2-40B4-BE49-F238E27FC236}">
                <a16:creationId xmlns:a16="http://schemas.microsoft.com/office/drawing/2014/main" id="{4A8D83C2-A2C9-3ECD-4848-09B6685FB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859" y="2101437"/>
            <a:ext cx="3476191" cy="34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DCEF480-7DDC-DD3B-7937-CE5A65A5B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t="17369" r="29213" b="28387"/>
          <a:stretch>
            <a:fillRect/>
          </a:stretch>
        </p:blipFill>
        <p:spPr bwMode="auto">
          <a:xfrm>
            <a:off x="3356094" y="2438400"/>
            <a:ext cx="2721889" cy="264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Isidora\Desktop\nutrient-broth-500x500.jpeg">
            <a:extLst>
              <a:ext uri="{FF2B5EF4-FFF2-40B4-BE49-F238E27FC236}">
                <a16:creationId xmlns:a16="http://schemas.microsoft.com/office/drawing/2014/main" id="{1E60EF10-7C45-6171-63AA-EE2300CAA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7" y="2438400"/>
            <a:ext cx="2634234" cy="263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5565338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r-Cyrl-RS" b="1" dirty="0">
                <a:latin typeface="Palatino Linotype" panose="02040502050505030304" pitchFamily="18" charset="0"/>
              </a:rPr>
              <a:t>Агар нема хранљиву вредност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Cyrl-RS" b="1" dirty="0">
                <a:latin typeface="Palatino Linotype" panose="02040502050505030304" pitchFamily="18" charset="0"/>
              </a:rPr>
              <a:t>Конзистенција зависи од количине додатог агара</a:t>
            </a:r>
            <a:endParaRPr lang="en-US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860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AAE2E-4710-D137-6DED-B11451E4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70914-B115-A6DE-5B4E-26B30AB66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3F2870-8BEA-F5D9-0F9E-D4CCC7694EF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092DF-7516-9548-9370-8603AB5B50FE}"/>
              </a:ext>
            </a:extLst>
          </p:cNvPr>
          <p:cNvSpPr txBox="1"/>
          <p:nvPr/>
        </p:nvSpPr>
        <p:spPr>
          <a:xfrm>
            <a:off x="1885950" y="212706"/>
            <a:ext cx="5372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Према намени деле се на:</a:t>
            </a:r>
          </a:p>
          <a:p>
            <a:pPr algn="ctr"/>
            <a:endParaRPr lang="sr-Cyrl-RS" sz="2400" b="1" u="sng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342900" indent="-342900" algn="ctr">
              <a:buAutoNum type="arabicPeriod"/>
            </a:pPr>
            <a:r>
              <a:rPr lang="sr-Cyrl-RS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Основне хп</a:t>
            </a:r>
          </a:p>
          <a:p>
            <a:pPr marL="342900" indent="-342900" algn="ctr">
              <a:buAutoNum type="arabicPeriod"/>
            </a:pPr>
            <a:r>
              <a:rPr lang="sr-Cyrl-RS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Обогаћене хп</a:t>
            </a:r>
          </a:p>
          <a:p>
            <a:pPr marL="342900" indent="-342900" algn="ctr">
              <a:buAutoNum type="arabicPeriod"/>
            </a:pPr>
            <a:r>
              <a:rPr lang="sr-Cyrl-RS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Подлоге за обогаћивање</a:t>
            </a:r>
          </a:p>
          <a:p>
            <a:pPr marL="342900" indent="-342900" algn="ctr">
              <a:buAutoNum type="arabicPeriod"/>
            </a:pPr>
            <a:r>
              <a:rPr lang="sr-Cyrl-RS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Селективне</a:t>
            </a:r>
          </a:p>
          <a:p>
            <a:pPr marL="342900" indent="-342900" algn="ctr">
              <a:buAutoNum type="arabicPeriod"/>
            </a:pPr>
            <a:r>
              <a:rPr lang="sr-Cyrl-RS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Диференцијалне</a:t>
            </a:r>
          </a:p>
          <a:p>
            <a:pPr marL="342900" indent="-342900" algn="ctr">
              <a:buAutoNum type="arabicPeriod"/>
            </a:pPr>
            <a:r>
              <a:rPr lang="sr-Cyrl-RS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Специјалне</a:t>
            </a:r>
          </a:p>
          <a:p>
            <a:pPr marL="342900" indent="-342900" algn="ctr">
              <a:buAutoNum type="arabicPeriod"/>
            </a:pPr>
            <a:r>
              <a:rPr lang="sr-Cyrl-RS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Подлоге са обојеним супстратом – хромогене подлоге</a:t>
            </a:r>
            <a:endParaRPr lang="en-US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07DA3F-5154-7EF4-7A38-19AA31A4C41C}"/>
              </a:ext>
            </a:extLst>
          </p:cNvPr>
          <p:cNvSpPr/>
          <p:nvPr/>
        </p:nvSpPr>
        <p:spPr>
          <a:xfrm>
            <a:off x="228600" y="4180820"/>
            <a:ext cx="8610600" cy="6463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58630B-0058-9B2C-5236-6855FFA5D6E0}"/>
              </a:ext>
            </a:extLst>
          </p:cNvPr>
          <p:cNvSpPr txBox="1"/>
          <p:nvPr/>
        </p:nvSpPr>
        <p:spPr>
          <a:xfrm>
            <a:off x="419100" y="4206312"/>
            <a:ext cx="830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1800" b="1" dirty="0">
                <a:latin typeface="Palatino Linotype" panose="02040502050505030304" pitchFamily="18" charset="0"/>
              </a:rPr>
              <a:t>Не постоји подлога која обезбеђује адекватне услове за култивисање свих м.о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96968C-0798-FEA7-B599-04C3CCC6D244}"/>
              </a:ext>
            </a:extLst>
          </p:cNvPr>
          <p:cNvSpPr/>
          <p:nvPr/>
        </p:nvSpPr>
        <p:spPr>
          <a:xfrm>
            <a:off x="228600" y="4941417"/>
            <a:ext cx="8610600" cy="6463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365B2-CDD3-4C94-DE46-918450B71084}"/>
              </a:ext>
            </a:extLst>
          </p:cNvPr>
          <p:cNvSpPr txBox="1"/>
          <p:nvPr/>
        </p:nvSpPr>
        <p:spPr>
          <a:xfrm>
            <a:off x="304800" y="4941416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1800" b="1" dirty="0">
                <a:latin typeface="Palatino Linotype" panose="02040502050505030304" pitchFamily="18" charset="0"/>
              </a:rPr>
              <a:t>Анамнеза из пропратног акта и налаз на директно припремљеном препарату                  избор хранљивих подлога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BB17D9-9CA5-A936-5742-8D8D82A8D2ED}"/>
              </a:ext>
            </a:extLst>
          </p:cNvPr>
          <p:cNvCxnSpPr/>
          <p:nvPr/>
        </p:nvCxnSpPr>
        <p:spPr>
          <a:xfrm>
            <a:off x="1752600" y="54102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33C66B-A7A1-870B-26F1-7068A6A9107D}"/>
              </a:ext>
            </a:extLst>
          </p:cNvPr>
          <p:cNvSpPr/>
          <p:nvPr/>
        </p:nvSpPr>
        <p:spPr>
          <a:xfrm>
            <a:off x="228600" y="5733364"/>
            <a:ext cx="8610600" cy="6463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8FDF92-E9FE-4455-3F91-13C3130D209B}"/>
              </a:ext>
            </a:extLst>
          </p:cNvPr>
          <p:cNvSpPr txBox="1"/>
          <p:nvPr/>
        </p:nvSpPr>
        <p:spPr>
          <a:xfrm>
            <a:off x="419100" y="573336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Palatino Linotype" panose="02040502050505030304" pitchFamily="18" charset="0"/>
              </a:rPr>
              <a:t>Изглед колонија на чврстим хранљивим подлогама – важан дг критеријум</a:t>
            </a:r>
            <a:endParaRPr lang="en-US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39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19200" y="152400"/>
            <a:ext cx="6781800" cy="611832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1600" y="241012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1. ОСНОВНЕ ХРАНЉИВЕ ПОДЛОГЕ</a:t>
            </a:r>
            <a:endParaRPr lang="en-US" sz="28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6219391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Palatino Linotype" panose="02040502050505030304" pitchFamily="18" charset="0"/>
              </a:rPr>
              <a:t>Хранљиви агар, хранљиви бујон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112740"/>
            <a:ext cx="739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sr-Cyrl-RS" sz="2400" dirty="0">
                <a:latin typeface="Palatino Linotype" panose="02040502050505030304" pitchFamily="18" charset="0"/>
              </a:rPr>
              <a:t>Садрже основне хранљиве материје (без неких посебних додатака)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sr-Cyrl-RS" sz="2400" dirty="0">
                <a:latin typeface="Palatino Linotype" panose="02040502050505030304" pitchFamily="18" charset="0"/>
              </a:rPr>
              <a:t>Погодују већини мање захтевних микроорганизама</a:t>
            </a:r>
            <a:endParaRPr lang="sr-Latn-RS" sz="2400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 descr="C:\Users\Isidora\Desktop\nutrient-broth-500x5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315596"/>
            <a:ext cx="2247900" cy="22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Isidora\Desktop\images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2743200"/>
            <a:ext cx="3476191" cy="34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172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90600" y="152400"/>
            <a:ext cx="7162800" cy="61751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0600" y="241011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2. ОБОГАЋЕНЕ ХРАНЉИВЕ ПОДЛОГЕ</a:t>
            </a:r>
            <a:endParaRPr lang="en-US" sz="28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631706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dirty="0">
                <a:solidFill>
                  <a:prstClr val="black"/>
                </a:solidFill>
                <a:latin typeface="Palatino Linotype" panose="02040502050505030304" pitchFamily="18" charset="0"/>
              </a:rPr>
              <a:t>Крвни агар, чоколадни агар, серум агар, </a:t>
            </a:r>
            <a:r>
              <a:rPr lang="en-US" dirty="0">
                <a:solidFill>
                  <a:prstClr val="black"/>
                </a:solidFill>
                <a:latin typeface="Palatino Linotype" panose="02040502050505030304" pitchFamily="18" charset="0"/>
              </a:rPr>
              <a:t>brain-heart infusion </a:t>
            </a:r>
            <a:r>
              <a:rPr lang="sr-Cyrl-RS" dirty="0">
                <a:solidFill>
                  <a:prstClr val="black"/>
                </a:solidFill>
                <a:latin typeface="Palatino Linotype" panose="02040502050505030304" pitchFamily="18" charset="0"/>
              </a:rPr>
              <a:t>агар</a:t>
            </a:r>
            <a:endParaRPr lang="sr-Latn-RS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12065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sr-Cyrl-RS" sz="2000" dirty="0">
                <a:latin typeface="Palatino Linotype" panose="02040502050505030304" pitchFamily="18" charset="0"/>
              </a:rPr>
              <a:t>Садрже основне хранљиве материје + додатке који погудују нутритивно захтевнијим микроорганизмима (дефибринисана крв, крвни серум)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000" dirty="0">
                <a:latin typeface="Palatino Linotype" panose="02040502050505030304" pitchFamily="18" charset="0"/>
              </a:rPr>
              <a:t>Њиховом применом могу се одредити нека својства м.о. - хемолиза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pic>
        <p:nvPicPr>
          <p:cNvPr id="14338" name="Picture 2" descr="C:\Users\Isidora\Desktop\chocolate-agar-plate-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52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Isidora\Desktop\Double-Red-Line_1001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51179"/>
            <a:ext cx="3249374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Isidora\Desktop\Blood-agar-showing-golden-yellow-colonies-with-beta-hemolys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715" y="2987033"/>
            <a:ext cx="2500169" cy="299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2971800" y="4343400"/>
            <a:ext cx="201374" cy="14127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69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7800" y="152400"/>
            <a:ext cx="6096000" cy="611831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241011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3</a:t>
            </a:r>
            <a:r>
              <a:rPr lang="sr-Cyrl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. ПОДЛОГЕ</a:t>
            </a:r>
            <a:r>
              <a:rPr lang="en-U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sr-Cyrl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ЗА ОБОГАЋИВАЊЕ</a:t>
            </a:r>
            <a:endParaRPr lang="en-US" sz="28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06680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sr-Cyrl-RS" sz="2400" dirty="0">
                <a:solidFill>
                  <a:prstClr val="black"/>
                </a:solidFill>
                <a:latin typeface="Palatino Linotype" panose="02040502050505030304" pitchFamily="18" charset="0"/>
              </a:rPr>
              <a:t>Служе за циљано откривање патогених бактерија у испитиваним узорцима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sr-Cyrl-RS" sz="2400" dirty="0">
                <a:solidFill>
                  <a:prstClr val="black"/>
                </a:solidFill>
                <a:latin typeface="Palatino Linotype" panose="02040502050505030304" pitchFamily="18" charset="0"/>
              </a:rPr>
              <a:t>Повећавање броја циљаних микроорганизама којих у узорку има мало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019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Salmonella </a:t>
            </a:r>
            <a:r>
              <a:rPr lang="en-US" dirty="0">
                <a:solidFill>
                  <a:prstClr val="black"/>
                </a:solidFill>
                <a:latin typeface="Palatino Linotype" panose="02040502050505030304" pitchFamily="18" charset="0"/>
              </a:rPr>
              <a:t>spp. - </a:t>
            </a:r>
            <a:r>
              <a:rPr lang="sr-Latn-RS" dirty="0">
                <a:solidFill>
                  <a:prstClr val="black"/>
                </a:solidFill>
                <a:latin typeface="Palatino Linotype" panose="02040502050505030304" pitchFamily="18" charset="0"/>
              </a:rPr>
              <a:t>Rapaport Vasiliadis </a:t>
            </a:r>
            <a:r>
              <a:rPr lang="sr-Cyrl-RS" dirty="0">
                <a:solidFill>
                  <a:prstClr val="black"/>
                </a:solidFill>
                <a:latin typeface="Palatino Linotype" panose="02040502050505030304" pitchFamily="18" charset="0"/>
              </a:rPr>
              <a:t>бујон, </a:t>
            </a:r>
            <a:r>
              <a:rPr lang="sr-Latn-RS" dirty="0">
                <a:solidFill>
                  <a:prstClr val="black"/>
                </a:solidFill>
                <a:latin typeface="Palatino Linotype" panose="02040502050505030304" pitchFamily="18" charset="0"/>
              </a:rPr>
              <a:t>Selenit F </a:t>
            </a:r>
            <a:r>
              <a:rPr lang="sr-Cyrl-RS" dirty="0">
                <a:solidFill>
                  <a:prstClr val="black"/>
                </a:solidFill>
                <a:latin typeface="Palatino Linotype" panose="02040502050505030304" pitchFamily="18" charset="0"/>
              </a:rPr>
              <a:t>бујон, тетратионатни бујон</a:t>
            </a:r>
            <a:endParaRPr lang="sr-Latn-RS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36" y="2722523"/>
            <a:ext cx="2362200" cy="281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19400"/>
            <a:ext cx="2667000" cy="290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505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5423</TotalTime>
  <Words>1060</Words>
  <Application>Microsoft Office PowerPoint</Application>
  <PresentationFormat>On-screen Show (4:3)</PresentationFormat>
  <Paragraphs>180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Candara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Isidora</dc:creator>
  <cp:lastModifiedBy>Isidora Prosic</cp:lastModifiedBy>
  <cp:revision>87</cp:revision>
  <dcterms:created xsi:type="dcterms:W3CDTF">2006-08-16T00:00:00Z</dcterms:created>
  <dcterms:modified xsi:type="dcterms:W3CDTF">2025-12-07T12:23:06Z</dcterms:modified>
</cp:coreProperties>
</file>