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28" r:id="rId2"/>
    <p:sldId id="316" r:id="rId3"/>
    <p:sldId id="301" r:id="rId4"/>
    <p:sldId id="317" r:id="rId5"/>
    <p:sldId id="318" r:id="rId6"/>
    <p:sldId id="319" r:id="rId7"/>
    <p:sldId id="321" r:id="rId8"/>
    <p:sldId id="320" r:id="rId9"/>
    <p:sldId id="323" r:id="rId10"/>
    <p:sldId id="322" r:id="rId11"/>
    <p:sldId id="306" r:id="rId12"/>
    <p:sldId id="307" r:id="rId13"/>
    <p:sldId id="324" r:id="rId14"/>
    <p:sldId id="325" r:id="rId15"/>
    <p:sldId id="327" r:id="rId16"/>
    <p:sldId id="332" r:id="rId17"/>
    <p:sldId id="329" r:id="rId18"/>
    <p:sldId id="311" r:id="rId19"/>
    <p:sldId id="312" r:id="rId20"/>
    <p:sldId id="330" r:id="rId21"/>
    <p:sldId id="292" r:id="rId22"/>
    <p:sldId id="293" r:id="rId23"/>
    <p:sldId id="294" r:id="rId24"/>
    <p:sldId id="257" r:id="rId25"/>
    <p:sldId id="296" r:id="rId26"/>
    <p:sldId id="297" r:id="rId27"/>
    <p:sldId id="29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  <a:srgbClr val="F30793"/>
    <a:srgbClr val="B3F1F7"/>
    <a:srgbClr val="219F63"/>
    <a:srgbClr val="9823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94660"/>
  </p:normalViewPr>
  <p:slideViewPr>
    <p:cSldViewPr>
      <p:cViewPr varScale="1">
        <p:scale>
          <a:sx n="78" d="100"/>
          <a:sy n="78" d="100"/>
        </p:scale>
        <p:origin x="1733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1025B5-BB86-411A-9E34-947D6A4D8CDB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FB0E1-6D75-4E9A-A7AE-CDF5A7385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98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8FB0E1-6D75-4E9A-A7AE-CDF5A73854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71A33-3375-4088-85AA-CC1ED0AA18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892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46358-8255-4F6A-B925-058C28FFC07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53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g"/><Relationship Id="rId4" Type="http://schemas.openxmlformats.org/officeDocument/2006/relationships/image" Target="../media/image23.emf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microsoft.com/office/2007/relationships/hdphoto" Target="../media/hdphoto4.wdp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46.jpeg"/><Relationship Id="rId4" Type="http://schemas.openxmlformats.org/officeDocument/2006/relationships/image" Target="../media/image41.jpeg"/><Relationship Id="rId9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g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NAcowliknPs" TargetMode="External"/><Relationship Id="rId4" Type="http://schemas.microsoft.com/office/2007/relationships/hdphoto" Target="../media/hdphoto6.wdp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icrobiologyinfo.com/endospore-staining-principle-reagents-procedure-and-result/" TargetMode="External"/><Relationship Id="rId5" Type="http://schemas.openxmlformats.org/officeDocument/2006/relationships/hyperlink" Target="https://www.researchgate.net/figure/Gram-stain-of-the-blood-culture-showing-Gram-positive-rods-with-spores_fig1_272514263" TargetMode="External"/><Relationship Id="rId4" Type="http://schemas.openxmlformats.org/officeDocument/2006/relationships/image" Target="../media/image68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microsoft.com/office/2007/relationships/hdphoto" Target="../media/hdphoto8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B41D068-43B2-9B93-41C8-2B088228E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44625"/>
            <a:ext cx="9067800" cy="641337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07DDFD1-EDFF-44D1-15E9-EA8C52051ECD}"/>
              </a:ext>
            </a:extLst>
          </p:cNvPr>
          <p:cNvSpPr/>
          <p:nvPr/>
        </p:nvSpPr>
        <p:spPr>
          <a:xfrm>
            <a:off x="1143000" y="1229631"/>
            <a:ext cx="6858000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219F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7837C1E-5ADF-D3A4-BCCD-2045789734B3}"/>
              </a:ext>
            </a:extLst>
          </p:cNvPr>
          <p:cNvSpPr txBox="1"/>
          <p:nvPr/>
        </p:nvSpPr>
        <p:spPr>
          <a:xfrm>
            <a:off x="1177413" y="2782669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dirty="0">
                <a:latin typeface="Palatino Linotype" panose="02040502050505030304" pitchFamily="18" charset="0"/>
              </a:rPr>
              <a:t>Лабораторијско посуђе</a:t>
            </a:r>
            <a:endParaRPr lang="en-US" sz="3600" dirty="0">
              <a:latin typeface="Palatino Linotype" panose="0204050205050503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7492EC8-7EF7-530E-6622-F02E615EF740}"/>
              </a:ext>
            </a:extLst>
          </p:cNvPr>
          <p:cNvSpPr/>
          <p:nvPr/>
        </p:nvSpPr>
        <p:spPr>
          <a:xfrm>
            <a:off x="1204450" y="2736913"/>
            <a:ext cx="6857999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219F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94B9C7-DB37-A4B8-EDB1-3D54824C96F5}"/>
              </a:ext>
            </a:extLst>
          </p:cNvPr>
          <p:cNvSpPr txBox="1"/>
          <p:nvPr/>
        </p:nvSpPr>
        <p:spPr>
          <a:xfrm>
            <a:off x="1231486" y="2870042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dirty="0">
                <a:latin typeface="Palatino Linotype" panose="02040502050505030304" pitchFamily="18" charset="0"/>
              </a:rPr>
              <a:t>Дезинфекција и стерилизација</a:t>
            </a:r>
            <a:endParaRPr lang="en-US" sz="3600" dirty="0">
              <a:latin typeface="Palatino Linotype" panose="0204050205050503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61A989A-F33A-2E7B-D308-8F8CEAF925BA}"/>
              </a:ext>
            </a:extLst>
          </p:cNvPr>
          <p:cNvSpPr/>
          <p:nvPr/>
        </p:nvSpPr>
        <p:spPr>
          <a:xfrm>
            <a:off x="1231486" y="4185414"/>
            <a:ext cx="6858000" cy="9144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219F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851016-A117-25F2-D392-A2EC46F5514B}"/>
              </a:ext>
            </a:extLst>
          </p:cNvPr>
          <p:cNvSpPr txBox="1"/>
          <p:nvPr/>
        </p:nvSpPr>
        <p:spPr>
          <a:xfrm>
            <a:off x="2057400" y="4364362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dirty="0">
                <a:latin typeface="Palatino Linotype" panose="02040502050505030304" pitchFamily="18" charset="0"/>
              </a:rPr>
              <a:t>Споре и бојење спора</a:t>
            </a:r>
            <a:endParaRPr lang="en-US" sz="3600" dirty="0">
              <a:latin typeface="Palatino Linotype" panose="0204050205050503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5D70CD-E4D5-1B01-D640-396E1A120FA1}"/>
              </a:ext>
            </a:extLst>
          </p:cNvPr>
          <p:cNvSpPr txBox="1"/>
          <p:nvPr/>
        </p:nvSpPr>
        <p:spPr>
          <a:xfrm>
            <a:off x="1714500" y="1363665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3600" dirty="0">
                <a:latin typeface="Palatino Linotype" panose="02040502050505030304" pitchFamily="18" charset="0"/>
              </a:rPr>
              <a:t>Лабораторијско посуђе</a:t>
            </a:r>
            <a:endParaRPr lang="en-US" sz="36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550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sidora\Desktop\disinfecting-dwell-time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6" y="0"/>
            <a:ext cx="9151776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0" y="0"/>
            <a:ext cx="9151776" cy="685800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4" name="Rounded Rectangle 3"/>
          <p:cNvSpPr/>
          <p:nvPr/>
        </p:nvSpPr>
        <p:spPr>
          <a:xfrm>
            <a:off x="3429000" y="228600"/>
            <a:ext cx="2019300" cy="6096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Box 4"/>
          <p:cNvSpPr txBox="1"/>
          <p:nvPr/>
        </p:nvSpPr>
        <p:spPr>
          <a:xfrm>
            <a:off x="3394656" y="271790"/>
            <a:ext cx="26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Candara" pitchFamily="34" charset="0"/>
              </a:rPr>
              <a:t>1</a:t>
            </a:r>
            <a:r>
              <a:rPr lang="en-US" sz="2800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. </a:t>
            </a:r>
            <a:r>
              <a:rPr lang="sr-Cyrl-RS" sz="2800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Топлота</a:t>
            </a:r>
            <a:endParaRPr lang="en-US" sz="2800" b="1" dirty="0">
              <a:solidFill>
                <a:schemeClr val="accent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8852" y="1066800"/>
            <a:ext cx="6520295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Влажна топлота</a:t>
            </a:r>
            <a:endParaRPr lang="sr-Latn-RS" sz="2000" b="1" dirty="0">
              <a:solidFill>
                <a:srgbClr val="C00000"/>
              </a:solidFill>
              <a:latin typeface="Palatino Linotype" panose="02040502050505030304" pitchFamily="18" charset="0"/>
            </a:endParaRPr>
          </a:p>
          <a:p>
            <a:r>
              <a:rPr lang="sr-Cyrl-RS" sz="2000" b="1" dirty="0">
                <a:solidFill>
                  <a:srgbClr val="00B050"/>
                </a:solidFill>
                <a:latin typeface="Palatino Linotype" panose="02040502050505030304" pitchFamily="18" charset="0"/>
              </a:rPr>
              <a:t>Примена водене паре под притиском</a:t>
            </a:r>
          </a:p>
          <a:p>
            <a:endParaRPr lang="en-US" dirty="0">
              <a:latin typeface="Candara" pitchFamily="34" charset="0"/>
            </a:endParaRPr>
          </a:p>
          <a:p>
            <a:r>
              <a:rPr lang="en-US" sz="2000" dirty="0">
                <a:latin typeface="Candara" pitchFamily="34" charset="0"/>
              </a:rPr>
              <a:t> </a:t>
            </a:r>
            <a:endParaRPr lang="sr-Cyrl-RS" sz="2000" dirty="0">
              <a:latin typeface="Candara" pitchFamily="34" charset="0"/>
            </a:endParaRPr>
          </a:p>
          <a:p>
            <a:pPr marL="257175" indent="-257175">
              <a:buAutoNum type="arabicPeriod"/>
            </a:pPr>
            <a:endParaRPr lang="en-US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176628" y="1596204"/>
            <a:ext cx="6520295" cy="2254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b="1" dirty="0">
              <a:solidFill>
                <a:srgbClr val="00B050"/>
              </a:solidFill>
              <a:latin typeface="Candara" pitchFamily="34" charset="0"/>
            </a:endParaRPr>
          </a:p>
          <a:p>
            <a:r>
              <a:rPr lang="sr-Latn-RS" sz="2000" b="1" dirty="0">
                <a:latin typeface="Palatino Linotype" panose="02040502050505030304" pitchFamily="18" charset="0"/>
              </a:rPr>
              <a:t>121 °C, 1 bar, 15 </a:t>
            </a:r>
            <a:r>
              <a:rPr lang="sr-Cyrl-RS" sz="2000" b="1" dirty="0">
                <a:latin typeface="Palatino Linotype" panose="02040502050505030304" pitchFamily="18" charset="0"/>
              </a:rPr>
              <a:t>минута</a:t>
            </a:r>
            <a:endParaRPr lang="sr-Latn-RS" sz="2000" b="1" dirty="0">
              <a:latin typeface="Palatino Linotype" panose="02040502050505030304" pitchFamily="18" charset="0"/>
            </a:endParaRPr>
          </a:p>
          <a:p>
            <a:r>
              <a:rPr lang="sr-Cyrl-RS" sz="2000" dirty="0">
                <a:latin typeface="Palatino Linotype" panose="02040502050505030304" pitchFamily="18" charset="0"/>
              </a:rPr>
              <a:t>Сви материјали који подносе високу темп. и влагу</a:t>
            </a:r>
          </a:p>
          <a:p>
            <a:endParaRPr lang="sr-Cyrl-RS" sz="2400" dirty="0">
              <a:latin typeface="Candara" pitchFamily="34" charset="0"/>
            </a:endParaRPr>
          </a:p>
          <a:p>
            <a:endParaRPr lang="sr-Latn-RS" sz="1350" dirty="0"/>
          </a:p>
          <a:p>
            <a:endParaRPr lang="sr-Cyrl-RS" sz="1350" dirty="0">
              <a:latin typeface="Candara" pitchFamily="34" charset="0"/>
            </a:endParaRPr>
          </a:p>
          <a:p>
            <a:r>
              <a:rPr lang="en-US" dirty="0">
                <a:latin typeface="Candara" pitchFamily="34" charset="0"/>
              </a:rPr>
              <a:t> </a:t>
            </a:r>
            <a:endParaRPr lang="sr-Cyrl-RS" dirty="0">
              <a:latin typeface="Candara" pitchFamily="34" charset="0"/>
            </a:endParaRPr>
          </a:p>
          <a:p>
            <a:pPr marL="257175" indent="-257175">
              <a:buAutoNum type="arabicPeriod"/>
            </a:pPr>
            <a:endParaRPr lang="en-US" sz="135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625" y="1652691"/>
            <a:ext cx="2633332" cy="460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C:\Users\Isidora\Desktop\prsktikum slike\slike iz starog praktikuma\2007.08.20 Mikrobiologija\Slike\tifovi\2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182" y="2783740"/>
            <a:ext cx="4366499" cy="34726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73718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138549" y="228600"/>
            <a:ext cx="2800350" cy="5715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/>
          <p:cNvSpPr txBox="1"/>
          <p:nvPr/>
        </p:nvSpPr>
        <p:spPr>
          <a:xfrm>
            <a:off x="3270055" y="276880"/>
            <a:ext cx="26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2. </a:t>
            </a:r>
            <a:r>
              <a:rPr lang="sr-Cyrl-RS" sz="2800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Радијација</a:t>
            </a:r>
            <a:endParaRPr lang="en-US" sz="2800" b="1" dirty="0">
              <a:solidFill>
                <a:schemeClr val="accent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6146" name="Picture 2" descr="C:\Users\Isidora\Desktop\UVC-dna-stru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20" y="3225960"/>
            <a:ext cx="3852924" cy="321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Isidora\Desktop\Cell-responses-to-damage-of-DNA-by-ionizing-radiation-Ionizing-radiation-causes-sing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985193"/>
            <a:ext cx="3667760" cy="345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9673" y="993759"/>
            <a:ext cx="47433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rgbClr val="00B050"/>
                </a:solidFill>
                <a:latin typeface="Palatino Linotype" panose="02040502050505030304" pitchFamily="18" charset="0"/>
              </a:rPr>
              <a:t>Ултравиолентно зрачење</a:t>
            </a:r>
          </a:p>
          <a:p>
            <a:endParaRPr lang="sr-Cyrl-RS" dirty="0">
              <a:solidFill>
                <a:srgbClr val="00B050"/>
              </a:solidFill>
              <a:latin typeface="Palatino Linotype" panose="02040502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alatino Linotype" panose="02040502050505030304" pitchFamily="18" charset="0"/>
              </a:rPr>
              <a:t>  </a:t>
            </a:r>
            <a:r>
              <a:rPr lang="en-US" b="1" dirty="0">
                <a:latin typeface="Palatino Linotype" panose="02040502050505030304" pitchFamily="18" charset="0"/>
              </a:rPr>
              <a:t>UV </a:t>
            </a:r>
            <a:r>
              <a:rPr lang="sr-Cyrl-RS" b="1" dirty="0">
                <a:latin typeface="Palatino Linotype" panose="02040502050505030304" pitchFamily="18" charset="0"/>
              </a:rPr>
              <a:t>лампа </a:t>
            </a:r>
            <a:r>
              <a:rPr lang="sr-Cyrl-RS" dirty="0">
                <a:latin typeface="Palatino Linotype" panose="02040502050505030304" pitchFamily="18" charset="0"/>
              </a:rPr>
              <a:t>-  </a:t>
            </a:r>
            <a:r>
              <a:rPr lang="sr-Latn-RS" dirty="0">
                <a:latin typeface="Palatino Linotype" panose="02040502050505030304" pitchFamily="18" charset="0"/>
              </a:rPr>
              <a:t>λ=253,7</a:t>
            </a:r>
            <a:endParaRPr lang="en-US" dirty="0">
              <a:latin typeface="Palatino Linotype" panose="02040502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Palatino Linotype" panose="02040502050505030304" pitchFamily="18" charset="0"/>
              </a:rPr>
              <a:t>  </a:t>
            </a:r>
            <a:r>
              <a:rPr lang="sr-Cyrl-RS" b="1" dirty="0">
                <a:latin typeface="Palatino Linotype" panose="02040502050505030304" pitchFamily="18" charset="0"/>
              </a:rPr>
              <a:t>ваздух, радне површине (дезинфекција)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b="1" dirty="0">
                <a:latin typeface="Palatino Linotype" panose="02040502050505030304" pitchFamily="18" charset="0"/>
              </a:rPr>
              <a:t>  избегавати контакт са очима и кожом</a:t>
            </a:r>
            <a:endParaRPr lang="en-US" b="1" dirty="0">
              <a:latin typeface="Candara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76F52A-27FB-7F77-797F-2FC320DD6C1D}"/>
              </a:ext>
            </a:extLst>
          </p:cNvPr>
          <p:cNvSpPr txBox="1"/>
          <p:nvPr/>
        </p:nvSpPr>
        <p:spPr>
          <a:xfrm>
            <a:off x="4876800" y="996217"/>
            <a:ext cx="48768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solidFill>
                  <a:srgbClr val="00B050"/>
                </a:solidFill>
                <a:latin typeface="Palatino Linotype" panose="02040502050505030304" pitchFamily="18" charset="0"/>
              </a:rPr>
              <a:t>Јонизујуће зрачење</a:t>
            </a:r>
          </a:p>
          <a:p>
            <a:endParaRPr lang="sr-Latn-RS" sz="2400" b="1" dirty="0">
              <a:solidFill>
                <a:srgbClr val="00B050"/>
              </a:solidFill>
              <a:latin typeface="Palatino Linotype" panose="020405020505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>
                <a:latin typeface="Palatino Linotype" panose="02040502050505030304" pitchFamily="18" charset="0"/>
              </a:rPr>
              <a:t>Кобалт 60 – гама зрачење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>
                <a:latin typeface="Palatino Linotype" panose="02040502050505030304" pitchFamily="18" charset="0"/>
              </a:rPr>
              <a:t>Већа продорност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>
                <a:latin typeface="Palatino Linotype" panose="02040502050505030304" pitchFamily="18" charset="0"/>
              </a:rPr>
              <a:t>Посебни објекти и мере заштите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83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Isidora\Desktop\SF10-PT-2522-(A)-for-CSS-800x8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772" y="4482710"/>
            <a:ext cx="2044412" cy="204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ounded Rectangle 26"/>
          <p:cNvSpPr/>
          <p:nvPr/>
        </p:nvSpPr>
        <p:spPr>
          <a:xfrm>
            <a:off x="2819400" y="243750"/>
            <a:ext cx="3200400" cy="52215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TextBox 27"/>
          <p:cNvSpPr txBox="1"/>
          <p:nvPr/>
        </p:nvSpPr>
        <p:spPr>
          <a:xfrm>
            <a:off x="3202998" y="273992"/>
            <a:ext cx="2686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3. </a:t>
            </a:r>
            <a:r>
              <a:rPr lang="sr-Cyrl-RS" sz="2400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Филтрација</a:t>
            </a:r>
            <a:endParaRPr lang="en-US" sz="2400" b="1" dirty="0">
              <a:solidFill>
                <a:schemeClr val="accent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5203" y="4169038"/>
            <a:ext cx="4608793" cy="26717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3B790F-73BE-F18A-DB82-B75C91CAE7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411" y="918824"/>
            <a:ext cx="5851177" cy="319155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610" b="94390" l="46375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38800" y="904589"/>
            <a:ext cx="12596572" cy="6332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>
            <a:cxnSpLocks/>
          </p:cNvCxnSpPr>
          <p:nvPr/>
        </p:nvCxnSpPr>
        <p:spPr>
          <a:xfrm>
            <a:off x="2104378" y="3019710"/>
            <a:ext cx="5087170" cy="248520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607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2494388"/>
            <a:ext cx="8534400" cy="6477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62200" y="3962400"/>
            <a:ext cx="28990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Palatino Linotype" panose="02040502050505030304" pitchFamily="18" charset="0"/>
              </a:rPr>
              <a:t>-</a:t>
            </a:r>
            <a:r>
              <a:rPr lang="sr-Cyrl-RS" sz="3200" b="1" dirty="0">
                <a:latin typeface="Palatino Linotype" panose="02040502050505030304" pitchFamily="18" charset="0"/>
              </a:rPr>
              <a:t>статски</a:t>
            </a:r>
          </a:p>
          <a:p>
            <a:endParaRPr lang="en-US" sz="3200" b="1" dirty="0">
              <a:latin typeface="Palatino Linotype" panose="02040502050505030304" pitchFamily="18" charset="0"/>
            </a:endParaRPr>
          </a:p>
          <a:p>
            <a:endParaRPr lang="en-US" sz="3200" b="1" dirty="0">
              <a:latin typeface="Palatino Linotype" panose="02040502050505030304" pitchFamily="18" charset="0"/>
            </a:endParaRPr>
          </a:p>
          <a:p>
            <a:endParaRPr lang="sr-Cyrl-RS" sz="3200" b="1" dirty="0">
              <a:latin typeface="Palatino Linotype" panose="02040502050505030304" pitchFamily="18" charset="0"/>
            </a:endParaRPr>
          </a:p>
          <a:p>
            <a:r>
              <a:rPr lang="sr-Cyrl-RS" sz="3200" b="1" dirty="0">
                <a:latin typeface="Palatino Linotype" panose="02040502050505030304" pitchFamily="18" charset="0"/>
              </a:rPr>
              <a:t>-цидно</a:t>
            </a:r>
            <a:endParaRPr lang="en-US" sz="3200" b="1" dirty="0">
              <a:latin typeface="Palatino Linotype" panose="02040502050505030304" pitchFamily="18" charset="0"/>
            </a:endParaRPr>
          </a:p>
        </p:txBody>
      </p:sp>
      <p:pic>
        <p:nvPicPr>
          <p:cNvPr id="6" name="Picture 2" descr="C:\Users\Isidora\Desktop\download (3).jf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41" b="89163" l="4032" r="939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360" y="5139528"/>
            <a:ext cx="2143235" cy="175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Isidora\Desktop\pngtree-sick-virus-bacteria-png-image_216921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438" b="82500" l="15000" r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961" y="3127161"/>
            <a:ext cx="2256765" cy="2256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56CC5F-E251-5101-98A5-D2C87E9A4B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" y="-10754"/>
            <a:ext cx="9696967" cy="3259485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F4279CE-B645-8FCD-D2BA-E7249E61C89A}"/>
              </a:ext>
            </a:extLst>
          </p:cNvPr>
          <p:cNvSpPr/>
          <p:nvPr/>
        </p:nvSpPr>
        <p:spPr>
          <a:xfrm>
            <a:off x="1752600" y="151621"/>
            <a:ext cx="5943600" cy="54492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024782" y="172864"/>
            <a:ext cx="5399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II</a:t>
            </a:r>
            <a:r>
              <a:rPr lang="sr-Cyrl-RS" sz="24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 Хемијске методе стерилизације</a:t>
            </a:r>
            <a:endParaRPr lang="en-US" sz="24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2481878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Гас: </a:t>
            </a:r>
            <a:r>
              <a:rPr lang="sr-Cyrl-RS" sz="2000" dirty="0">
                <a:solidFill>
                  <a:schemeClr val="bg1"/>
                </a:solidFill>
                <a:latin typeface="Palatino Linotype" panose="02040502050505030304" pitchFamily="18" charset="0"/>
              </a:rPr>
              <a:t>етилен оксид и формалдехид</a:t>
            </a:r>
          </a:p>
          <a:p>
            <a:r>
              <a:rPr lang="sr-Cyrl-RS" sz="20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Течност: </a:t>
            </a:r>
            <a:r>
              <a:rPr lang="sr-Cyrl-RS" sz="2000" dirty="0">
                <a:solidFill>
                  <a:schemeClr val="bg1"/>
                </a:solidFill>
                <a:latin typeface="Palatino Linotype" panose="02040502050505030304" pitchFamily="18" charset="0"/>
              </a:rPr>
              <a:t>глутаралдехид, персирћетна кис., </a:t>
            </a:r>
            <a:r>
              <a:rPr lang="sr-Latn-RS" sz="2000" dirty="0">
                <a:solidFill>
                  <a:schemeClr val="bg1"/>
                </a:solidFill>
                <a:latin typeface="Palatino Linotype" panose="02040502050505030304" pitchFamily="18" charset="0"/>
              </a:rPr>
              <a:t>H</a:t>
            </a:r>
            <a:r>
              <a:rPr lang="sr-Cyrl-RS" sz="2000" dirty="0">
                <a:solidFill>
                  <a:schemeClr val="bg1"/>
                </a:solidFill>
                <a:latin typeface="Palatino Linotype" panose="02040502050505030304" pitchFamily="18" charset="0"/>
              </a:rPr>
              <a:t>2О2</a:t>
            </a:r>
            <a:endParaRPr lang="en-US" sz="2000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33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534400" cy="6477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" y="152400"/>
            <a:ext cx="8534400" cy="6477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743200" y="228600"/>
            <a:ext cx="40398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r-Cyrl-RS" sz="2400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Контрола стерилизације</a:t>
            </a:r>
            <a:endParaRPr lang="en-US" sz="2400" b="1" dirty="0">
              <a:solidFill>
                <a:prstClr val="black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" y="914400"/>
            <a:ext cx="71437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AutoNum type="arabicPeriod"/>
            </a:pPr>
            <a:r>
              <a:rPr lang="sr-Cyrl-RS" sz="2000" dirty="0">
                <a:latin typeface="Palatino Linotype" panose="02040502050505030304" pitchFamily="18" charset="0"/>
              </a:rPr>
              <a:t>Физичка контрола-температура, притисак, време</a:t>
            </a:r>
          </a:p>
          <a:p>
            <a:pPr marL="257175" indent="-257175">
              <a:buAutoNum type="arabicPeriod"/>
            </a:pPr>
            <a:endParaRPr lang="sr-Cyrl-RS" sz="2000" dirty="0">
              <a:latin typeface="Palatino Linotype" panose="02040502050505030304" pitchFamily="18" charset="0"/>
            </a:endParaRPr>
          </a:p>
          <a:p>
            <a:pPr marL="257175" indent="-257175">
              <a:buAutoNum type="arabicPeriod"/>
            </a:pPr>
            <a:r>
              <a:rPr lang="sr-Cyrl-RS" sz="2000" dirty="0">
                <a:latin typeface="Palatino Linotype" panose="02040502050505030304" pitchFamily="18" charset="0"/>
              </a:rPr>
              <a:t>Хемијске методе-нпр. јодоформ се топи на температури од 119</a:t>
            </a:r>
            <a:r>
              <a:rPr lang="sr-Latn-RS" sz="2000" dirty="0">
                <a:latin typeface="Palatino Linotype" panose="02040502050505030304" pitchFamily="18" charset="0"/>
              </a:rPr>
              <a:t>°C</a:t>
            </a:r>
            <a:endParaRPr lang="sr-Cyrl-RS" sz="2000" dirty="0">
              <a:latin typeface="Palatino Linotype" panose="02040502050505030304" pitchFamily="18" charset="0"/>
            </a:endParaRPr>
          </a:p>
          <a:p>
            <a:pPr marL="257175" indent="-257175">
              <a:buAutoNum type="arabicPeriod"/>
            </a:pPr>
            <a:endParaRPr lang="sr-Cyrl-RS" sz="2000" dirty="0">
              <a:latin typeface="Palatino Linotype" panose="02040502050505030304" pitchFamily="18" charset="0"/>
            </a:endParaRPr>
          </a:p>
          <a:p>
            <a:pPr marL="257175" indent="-257175">
              <a:buAutoNum type="arabicPeriod"/>
            </a:pPr>
            <a:r>
              <a:rPr lang="sr-Cyrl-RS" sz="2000" b="1" dirty="0">
                <a:latin typeface="Palatino Linotype" panose="02040502050505030304" pitchFamily="18" charset="0"/>
              </a:rPr>
              <a:t>Биолошки метод – коришћење спора </a:t>
            </a:r>
          </a:p>
          <a:p>
            <a:r>
              <a:rPr lang="sr-Cyrl-RS" sz="2000" b="1" i="1" dirty="0">
                <a:latin typeface="Palatino Linotype" panose="02040502050505030304" pitchFamily="18" charset="0"/>
              </a:rPr>
              <a:t>       </a:t>
            </a:r>
            <a:r>
              <a:rPr lang="sr-Cyrl-RS" sz="2000" i="1" dirty="0">
                <a:latin typeface="Palatino Linotype" panose="02040502050505030304" pitchFamily="18" charset="0"/>
              </a:rPr>
              <a:t>-</a:t>
            </a:r>
            <a:r>
              <a:rPr lang="sr-Cyrl-RS" sz="2000" b="1" i="1" dirty="0">
                <a:latin typeface="Palatino Linotype" panose="02040502050505030304" pitchFamily="18" charset="0"/>
              </a:rPr>
              <a:t> </a:t>
            </a:r>
            <a:r>
              <a:rPr lang="sr-Latn-RS" sz="2000" i="1" dirty="0">
                <a:latin typeface="Palatino Linotype" panose="02040502050505030304" pitchFamily="18" charset="0"/>
              </a:rPr>
              <a:t>B. subtilis </a:t>
            </a:r>
            <a:r>
              <a:rPr lang="sr-Latn-RS" sz="2000" dirty="0">
                <a:latin typeface="Palatino Linotype" panose="02040502050505030304" pitchFamily="18" charset="0"/>
              </a:rPr>
              <a:t>(</a:t>
            </a:r>
            <a:r>
              <a:rPr lang="sr-Cyrl-RS" sz="2000" dirty="0">
                <a:latin typeface="Palatino Linotype" panose="02040502050505030304" pitchFamily="18" charset="0"/>
              </a:rPr>
              <a:t>суви стерилизатор, контрола хемијских  средстава)</a:t>
            </a:r>
          </a:p>
          <a:p>
            <a:r>
              <a:rPr lang="sr-Cyrl-RS" sz="2000" dirty="0">
                <a:latin typeface="Palatino Linotype" panose="02040502050505030304" pitchFamily="18" charset="0"/>
              </a:rPr>
              <a:t>     </a:t>
            </a:r>
            <a:r>
              <a:rPr lang="sr-Latn-RS" sz="2000" dirty="0">
                <a:latin typeface="Palatino Linotype" panose="02040502050505030304" pitchFamily="18" charset="0"/>
              </a:rPr>
              <a:t> </a:t>
            </a:r>
            <a:r>
              <a:rPr lang="sr-Cyrl-RS" sz="2000" dirty="0">
                <a:latin typeface="Palatino Linotype" panose="02040502050505030304" pitchFamily="18" charset="0"/>
              </a:rPr>
              <a:t>- </a:t>
            </a:r>
            <a:r>
              <a:rPr lang="en-US" sz="2000" i="1" dirty="0">
                <a:solidFill>
                  <a:srgbClr val="FF0000"/>
                </a:solidFill>
                <a:latin typeface="Palatino Linotype" panose="02040502050505030304" pitchFamily="18" charset="0"/>
              </a:rPr>
              <a:t>Geobacillus</a:t>
            </a:r>
            <a:r>
              <a:rPr lang="sr-Latn-RS" sz="2000" i="1" dirty="0">
                <a:solidFill>
                  <a:srgbClr val="FF0000"/>
                </a:solidFill>
                <a:latin typeface="Palatino Linotype" panose="02040502050505030304" pitchFamily="18" charset="0"/>
              </a:rPr>
              <a:t> stearotermophilys </a:t>
            </a:r>
            <a:r>
              <a:rPr lang="sr-Latn-RS" sz="2000" dirty="0">
                <a:latin typeface="Palatino Linotype" panose="02040502050505030304" pitchFamily="18" charset="0"/>
              </a:rPr>
              <a:t>(</a:t>
            </a:r>
            <a:r>
              <a:rPr lang="sr-Cyrl-RS" sz="2000" dirty="0">
                <a:latin typeface="Palatino Linotype" panose="02040502050505030304" pitchFamily="18" charset="0"/>
              </a:rPr>
              <a:t>аутоклав)</a:t>
            </a:r>
          </a:p>
          <a:p>
            <a:r>
              <a:rPr lang="sr-Cyrl-RS" sz="2000" dirty="0">
                <a:latin typeface="Palatino Linotype" panose="02040502050505030304" pitchFamily="18" charset="0"/>
              </a:rPr>
              <a:t>    </a:t>
            </a:r>
            <a:r>
              <a:rPr lang="sr-Latn-RS" sz="2000" dirty="0">
                <a:latin typeface="Palatino Linotype" panose="02040502050505030304" pitchFamily="18" charset="0"/>
              </a:rPr>
              <a:t> </a:t>
            </a:r>
            <a:r>
              <a:rPr lang="sr-Cyrl-RS" sz="2000" dirty="0">
                <a:latin typeface="Palatino Linotype" panose="02040502050505030304" pitchFamily="18" charset="0"/>
              </a:rPr>
              <a:t> - </a:t>
            </a:r>
            <a:r>
              <a:rPr lang="sr-Latn-RS" sz="2000" i="1" dirty="0">
                <a:latin typeface="Palatino Linotype" panose="02040502050505030304" pitchFamily="18" charset="0"/>
              </a:rPr>
              <a:t>B. pumilus </a:t>
            </a:r>
            <a:r>
              <a:rPr lang="sr-Latn-RS" sz="2000" dirty="0">
                <a:latin typeface="Palatino Linotype" panose="02040502050505030304" pitchFamily="18" charset="0"/>
              </a:rPr>
              <a:t>(</a:t>
            </a:r>
            <a:r>
              <a:rPr lang="sr-Cyrl-RS" sz="2000" dirty="0">
                <a:latin typeface="Palatino Linotype" panose="02040502050505030304" pitchFamily="18" charset="0"/>
              </a:rPr>
              <a:t>јонизујуће зрачење</a:t>
            </a:r>
            <a:r>
              <a:rPr lang="sr-Latn-RS" sz="2000" dirty="0">
                <a:latin typeface="Palatino Linotype" panose="02040502050505030304" pitchFamily="18" charset="0"/>
              </a:rPr>
              <a:t>)</a:t>
            </a:r>
            <a:endParaRPr lang="en-US" sz="2000" b="1" dirty="0">
              <a:latin typeface="Palatino Linotype" panose="0204050205050503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68120" y="4388247"/>
            <a:ext cx="4055052" cy="180035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2" name="Picture 3" descr="C:\Users\Isidora\Desktop\sterilization-spore-test@2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420" y="4548983"/>
            <a:ext cx="3714750" cy="1478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C:\Users\Isidora\Desktop\control-de-esterilizacio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71" y="4308634"/>
            <a:ext cx="2070497" cy="195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ight Arrow 13"/>
          <p:cNvSpPr/>
          <p:nvPr/>
        </p:nvSpPr>
        <p:spPr>
          <a:xfrm>
            <a:off x="2868020" y="5188347"/>
            <a:ext cx="571500" cy="28575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1729776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8534400" cy="6477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0671" y="152400"/>
            <a:ext cx="8534400" cy="6477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05477" y="1213991"/>
            <a:ext cx="8686800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000" dirty="0">
                <a:solidFill>
                  <a:srgbClr val="FF0000"/>
                </a:solidFill>
                <a:latin typeface="Palatino Linotype" panose="02040502050505030304" pitchFamily="18" charset="0"/>
              </a:rPr>
              <a:t>Примењује се ван живог организма, у спољашњој средини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Palatino Linotype" panose="02040502050505030304" pitchFamily="18" charset="0"/>
              </a:rPr>
              <a:t>Површин</a:t>
            </a:r>
            <a:r>
              <a:rPr lang="sr-Latn-RS" sz="2000" dirty="0">
                <a:latin typeface="Palatino Linotype" panose="02040502050505030304" pitchFamily="18" charset="0"/>
              </a:rPr>
              <a:t>e</a:t>
            </a:r>
            <a:endParaRPr lang="ru-RU" sz="2000" dirty="0">
              <a:latin typeface="Palatino Linotype" panose="020405020505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Palatino Linotype" panose="02040502050505030304" pitchFamily="18" charset="0"/>
              </a:rPr>
              <a:t>Предмет</a:t>
            </a:r>
            <a:r>
              <a:rPr lang="sr-Cyrl-RS" sz="2000" dirty="0">
                <a:latin typeface="Palatino Linotype" panose="02040502050505030304" pitchFamily="18" charset="0"/>
              </a:rPr>
              <a:t>и</a:t>
            </a:r>
            <a:endParaRPr lang="ru-RU" sz="2000" dirty="0">
              <a:latin typeface="Palatino Linotype" panose="020405020505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Palatino Linotype" panose="02040502050505030304" pitchFamily="18" charset="0"/>
              </a:rPr>
              <a:t>Објекти за држање животиња (</a:t>
            </a:r>
            <a:r>
              <a:rPr lang="sr-Cyrl-RS" sz="2000" dirty="0">
                <a:solidFill>
                  <a:srgbClr val="0070C0"/>
                </a:solidFill>
                <a:latin typeface="Palatino Linotype" panose="02040502050505030304" pitchFamily="18" charset="0"/>
              </a:rPr>
              <a:t>биосигурност на фармама - </a:t>
            </a:r>
            <a:r>
              <a:rPr lang="sr-Latn-RS" sz="20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all in all out</a:t>
            </a:r>
            <a:r>
              <a:rPr lang="sr-Cyrl-RS" sz="2000" dirty="0">
                <a:solidFill>
                  <a:srgbClr val="0070C0"/>
                </a:solidFill>
                <a:latin typeface="Palatino Linotype" panose="02040502050505030304" pitchFamily="18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Palatino Linotype" panose="02040502050505030304" pitchFamily="18" charset="0"/>
              </a:rPr>
              <a:t>O</a:t>
            </a:r>
            <a:r>
              <a:rPr lang="ru-RU" sz="2000" dirty="0">
                <a:latin typeface="Palatino Linotype" panose="02040502050505030304" pitchFamily="18" charset="0"/>
              </a:rPr>
              <a:t>бјекти за производњу хране (</a:t>
            </a:r>
            <a:r>
              <a:rPr lang="en-US" sz="20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HACCP – Hazard</a:t>
            </a:r>
            <a:r>
              <a:rPr lang="sr-Cyrl-RS" sz="20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 </a:t>
            </a:r>
            <a:r>
              <a:rPr lang="en-US" sz="2000" i="1" dirty="0">
                <a:solidFill>
                  <a:srgbClr val="0070C0"/>
                </a:solidFill>
                <a:latin typeface="Palatino Linotype" panose="02040502050505030304" pitchFamily="18" charset="0"/>
              </a:rPr>
              <a:t>Analysis Critical Control Points</a:t>
            </a:r>
            <a:r>
              <a:rPr lang="sr-Cyrl-RS" sz="2000" dirty="0">
                <a:solidFill>
                  <a:srgbClr val="0070C0"/>
                </a:solidFill>
                <a:latin typeface="Palatino Linotype" panose="02040502050505030304" pitchFamily="18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Palatino Linotype" panose="02040502050505030304" pitchFamily="18" charset="0"/>
              </a:rPr>
              <a:t>Возила за транспорт животиња</a:t>
            </a:r>
            <a:endParaRPr lang="en-US" sz="2000" dirty="0">
              <a:latin typeface="Palatino Linotype" panose="020405020505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000" dirty="0">
                <a:latin typeface="Palatino Linotype" panose="02040502050505030304" pitchFamily="18" charset="0"/>
              </a:rPr>
              <a:t>Д</a:t>
            </a:r>
            <a:r>
              <a:rPr lang="ru-RU" sz="2000" dirty="0">
                <a:latin typeface="Palatino Linotype" panose="02040502050505030304" pitchFamily="18" charset="0"/>
              </a:rPr>
              <a:t>езинфекција воде, ваздуха и земљишта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Cyrl-RS" sz="2000" dirty="0">
              <a:latin typeface="Palatino Linotype" panose="020405020505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000" b="1" dirty="0">
                <a:solidFill>
                  <a:srgbClr val="00B050"/>
                </a:solidFill>
                <a:latin typeface="Palatino Linotype" panose="02040502050505030304" pitchFamily="18" charset="0"/>
              </a:rPr>
              <a:t>Хемијска дезинфекција – дезифицијенси</a:t>
            </a:r>
            <a:endParaRPr lang="en-US" sz="2000" b="1" dirty="0">
              <a:solidFill>
                <a:srgbClr val="00B050"/>
              </a:solidFill>
              <a:latin typeface="Palatino Linotype" panose="02040502050505030304" pitchFamily="18" charset="0"/>
            </a:endParaRPr>
          </a:p>
          <a:p>
            <a:endParaRPr lang="sr-Cyrl-RS" sz="2000" b="1" dirty="0">
              <a:solidFill>
                <a:srgbClr val="00B050"/>
              </a:solidFill>
              <a:latin typeface="Palatino Linotype" panose="020405020505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000" b="1" dirty="0">
                <a:solidFill>
                  <a:srgbClr val="00B050"/>
                </a:solidFill>
                <a:latin typeface="Palatino Linotype" panose="02040502050505030304" pitchFamily="18" charset="0"/>
              </a:rPr>
              <a:t>Припрема радног раствора непосредно пре примене</a:t>
            </a:r>
            <a:endParaRPr lang="en-US" sz="2000" b="1" dirty="0">
              <a:solidFill>
                <a:srgbClr val="00B050"/>
              </a:solidFill>
              <a:latin typeface="Palatino Linotype" panose="02040502050505030304" pitchFamily="18" charset="0"/>
            </a:endParaRPr>
          </a:p>
          <a:p>
            <a:endParaRPr lang="sr-Cyrl-RS" sz="2000" b="1" dirty="0">
              <a:solidFill>
                <a:srgbClr val="00B050"/>
              </a:solidFill>
              <a:latin typeface="Palatino Linotype" panose="020405020505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000" b="1" dirty="0">
                <a:solidFill>
                  <a:srgbClr val="00B050"/>
                </a:solidFill>
                <a:latin typeface="Palatino Linotype" panose="02040502050505030304" pitchFamily="18" charset="0"/>
              </a:rPr>
              <a:t>Концентрација</a:t>
            </a:r>
          </a:p>
          <a:p>
            <a:endParaRPr lang="sr-Cyrl-RS" sz="1500" dirty="0">
              <a:latin typeface="Candara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D3128A8-1DE7-6529-49BA-D6269212979B}"/>
              </a:ext>
            </a:extLst>
          </p:cNvPr>
          <p:cNvSpPr/>
          <p:nvPr/>
        </p:nvSpPr>
        <p:spPr>
          <a:xfrm>
            <a:off x="1752600" y="163971"/>
            <a:ext cx="5943600" cy="54492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125129" y="237848"/>
            <a:ext cx="2893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r-Cyrl-RS" sz="24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ДЕЗИНФЕКЦИЈА</a:t>
            </a:r>
            <a:endParaRPr lang="en-US" sz="24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6611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899B41-6714-6B20-10A1-6798021812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EB33900-565F-EF58-BB19-F0161EC867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20" y="143152"/>
            <a:ext cx="8534400" cy="6477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73FD67-940E-D677-B941-AAF8A773A8EB}"/>
              </a:ext>
            </a:extLst>
          </p:cNvPr>
          <p:cNvSpPr/>
          <p:nvPr/>
        </p:nvSpPr>
        <p:spPr>
          <a:xfrm>
            <a:off x="152400" y="152400"/>
            <a:ext cx="8617974" cy="6477000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241A77-7AC8-FEA3-067A-1C60F2714A5C}"/>
              </a:ext>
            </a:extLst>
          </p:cNvPr>
          <p:cNvSpPr/>
          <p:nvPr/>
        </p:nvSpPr>
        <p:spPr>
          <a:xfrm>
            <a:off x="3125129" y="237848"/>
            <a:ext cx="28937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r-Cyrl-RS" sz="2400" b="1" dirty="0">
                <a:solidFill>
                  <a:prstClr val="black"/>
                </a:solidFill>
                <a:latin typeface="Palatino Linotype" panose="02040502050505030304" pitchFamily="18" charset="0"/>
              </a:rPr>
              <a:t>ДЕЗИНФЕКЦИЈА</a:t>
            </a:r>
            <a:endParaRPr lang="en-US" sz="2400" b="1" dirty="0">
              <a:solidFill>
                <a:prstClr val="black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90EB06-57CC-564D-DB09-94DBF9725C62}"/>
              </a:ext>
            </a:extLst>
          </p:cNvPr>
          <p:cNvSpPr txBox="1"/>
          <p:nvPr/>
        </p:nvSpPr>
        <p:spPr>
          <a:xfrm>
            <a:off x="288032" y="699513"/>
            <a:ext cx="848234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Palatino Linotype" panose="02040502050505030304" pitchFamily="18" charset="0"/>
              </a:rPr>
              <a:t>Дезинфекција у ширем смислу :</a:t>
            </a:r>
          </a:p>
          <a:p>
            <a:r>
              <a:rPr lang="ru-RU" sz="2000" dirty="0">
                <a:latin typeface="Palatino Linotype" panose="02040502050505030304" pitchFamily="18" charset="0"/>
              </a:rPr>
              <a:t>•	механичко чишћење,</a:t>
            </a:r>
          </a:p>
          <a:p>
            <a:r>
              <a:rPr lang="ru-RU" sz="2000" dirty="0">
                <a:latin typeface="Palatino Linotype" panose="02040502050505030304" pitchFamily="18" charset="0"/>
              </a:rPr>
              <a:t>•	санитарно прање,</a:t>
            </a:r>
          </a:p>
          <a:p>
            <a:r>
              <a:rPr lang="ru-RU" sz="2000" dirty="0">
                <a:latin typeface="Palatino Linotype" panose="02040502050505030304" pitchFamily="18" charset="0"/>
              </a:rPr>
              <a:t>•	дезинфекциј</a:t>
            </a:r>
            <a:r>
              <a:rPr lang="en-US" sz="2000" dirty="0">
                <a:latin typeface="Palatino Linotype" panose="02040502050505030304" pitchFamily="18" charset="0"/>
              </a:rPr>
              <a:t>a</a:t>
            </a:r>
            <a:r>
              <a:rPr lang="ru-RU" sz="2000" dirty="0">
                <a:latin typeface="Palatino Linotype" panose="02040502050505030304" pitchFamily="18" charset="0"/>
              </a:rPr>
              <a:t> у ужем смислу, </a:t>
            </a:r>
          </a:p>
          <a:p>
            <a:r>
              <a:rPr lang="ru-RU" sz="2000" dirty="0">
                <a:latin typeface="Palatino Linotype" panose="02040502050505030304" pitchFamily="18" charset="0"/>
              </a:rPr>
              <a:t>•	контрол</a:t>
            </a:r>
            <a:r>
              <a:rPr lang="en-US" sz="2000" dirty="0">
                <a:latin typeface="Palatino Linotype" panose="02040502050505030304" pitchFamily="18" charset="0"/>
              </a:rPr>
              <a:t>a</a:t>
            </a:r>
            <a:r>
              <a:rPr lang="ru-RU" sz="2000" dirty="0">
                <a:latin typeface="Palatino Linotype" panose="02040502050505030304" pitchFamily="18" charset="0"/>
              </a:rPr>
              <a:t>, </a:t>
            </a:r>
          </a:p>
          <a:p>
            <a:r>
              <a:rPr lang="ru-RU" sz="2000" dirty="0">
                <a:latin typeface="Palatino Linotype" panose="02040502050505030304" pitchFamily="18" charset="0"/>
              </a:rPr>
              <a:t>•	испирање и</a:t>
            </a:r>
          </a:p>
          <a:p>
            <a:r>
              <a:rPr lang="ru-RU" sz="2000" dirty="0">
                <a:latin typeface="Palatino Linotype" panose="02040502050505030304" pitchFamily="18" charset="0"/>
              </a:rPr>
              <a:t>•	контрол</a:t>
            </a:r>
            <a:r>
              <a:rPr lang="en-US" sz="2000" dirty="0">
                <a:latin typeface="Palatino Linotype" panose="02040502050505030304" pitchFamily="18" charset="0"/>
              </a:rPr>
              <a:t>a</a:t>
            </a:r>
            <a:endParaRPr lang="ru-RU" sz="2000" dirty="0">
              <a:latin typeface="Palatino Linotype" panose="02040502050505030304" pitchFamily="18" charset="0"/>
            </a:endParaRPr>
          </a:p>
          <a:p>
            <a:endParaRPr lang="sr-Cyrl-RS" sz="2000" dirty="0">
              <a:latin typeface="Palatino Linotype" panose="02040502050505030304" pitchFamily="18" charset="0"/>
            </a:endParaRPr>
          </a:p>
          <a:p>
            <a:r>
              <a:rPr lang="sr-Cyrl-RS" sz="2000" dirty="0">
                <a:latin typeface="Palatino Linotype" panose="02040502050505030304" pitchFamily="18" charset="0"/>
              </a:rPr>
              <a:t>Велик број различитих дезифицијенаса</a:t>
            </a:r>
          </a:p>
          <a:p>
            <a:endParaRPr lang="sr-Cyrl-RS" sz="2000" dirty="0">
              <a:latin typeface="Palatino Linotype" panose="02040502050505030304" pitchFamily="18" charset="0"/>
            </a:endParaRPr>
          </a:p>
          <a:p>
            <a:r>
              <a:rPr lang="sr-Latn-RS" sz="2000" dirty="0">
                <a:latin typeface="Palatino Linotype" panose="02040502050505030304" pitchFamily="18" charset="0"/>
              </a:rPr>
              <a:t>O</a:t>
            </a:r>
            <a:r>
              <a:rPr lang="sr-Cyrl-RS" sz="2000" dirty="0">
                <a:latin typeface="Palatino Linotype" panose="02040502050505030304" pitchFamily="18" charset="0"/>
              </a:rPr>
              <a:t>собине доброг дезифицијенса</a:t>
            </a:r>
            <a:endParaRPr lang="en-US" sz="2000" dirty="0">
              <a:latin typeface="Palatino Linotype" panose="0204050205050503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ABC1B7-2825-0DCF-67A8-5D69E622F97A}"/>
              </a:ext>
            </a:extLst>
          </p:cNvPr>
          <p:cNvSpPr txBox="1"/>
          <p:nvPr/>
        </p:nvSpPr>
        <p:spPr>
          <a:xfrm>
            <a:off x="4596580" y="3657600"/>
            <a:ext cx="4343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dirty="0">
                <a:latin typeface="Palatino Linotype" panose="02040502050505030304" pitchFamily="18" charset="0"/>
              </a:rPr>
              <a:t>Приони</a:t>
            </a:r>
          </a:p>
          <a:p>
            <a:pPr algn="ctr"/>
            <a:r>
              <a:rPr lang="sr-Cyrl-RS" dirty="0">
                <a:latin typeface="Palatino Linotype" panose="02040502050505030304" pitchFamily="18" charset="0"/>
              </a:rPr>
              <a:t>Бактеријске споре</a:t>
            </a:r>
          </a:p>
          <a:p>
            <a:pPr algn="ctr"/>
            <a:r>
              <a:rPr lang="en-US" i="1" dirty="0">
                <a:latin typeface="Palatino Linotype" panose="02040502050505030304" pitchFamily="18" charset="0"/>
              </a:rPr>
              <a:t>Coccidia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sr-Cyrl-RS" dirty="0">
                <a:latin typeface="Palatino Linotype" panose="02040502050505030304" pitchFamily="18" charset="0"/>
              </a:rPr>
              <a:t>врсте (протозое)</a:t>
            </a:r>
          </a:p>
          <a:p>
            <a:pPr algn="ctr"/>
            <a:r>
              <a:rPr lang="en-US" i="1" dirty="0">
                <a:latin typeface="Palatino Linotype" panose="02040502050505030304" pitchFamily="18" charset="0"/>
              </a:rPr>
              <a:t>Mycobacterium</a:t>
            </a:r>
            <a:r>
              <a:rPr lang="en-US" dirty="0">
                <a:latin typeface="Palatino Linotype" panose="02040502050505030304" pitchFamily="18" charset="0"/>
              </a:rPr>
              <a:t> </a:t>
            </a:r>
            <a:r>
              <a:rPr lang="sr-Cyrl-RS" dirty="0">
                <a:latin typeface="Palatino Linotype" panose="02040502050505030304" pitchFamily="18" charset="0"/>
              </a:rPr>
              <a:t>врсте</a:t>
            </a:r>
          </a:p>
          <a:p>
            <a:pPr algn="ctr"/>
            <a:r>
              <a:rPr lang="sr-Cyrl-RS" dirty="0">
                <a:latin typeface="Palatino Linotype" panose="02040502050505030304" pitchFamily="18" charset="0"/>
              </a:rPr>
              <a:t>Вируси без спољ</a:t>
            </a:r>
            <a:r>
              <a:rPr lang="en-US" dirty="0">
                <a:latin typeface="Palatino Linotype" panose="02040502050505030304" pitchFamily="18" charset="0"/>
              </a:rPr>
              <a:t>.</a:t>
            </a:r>
            <a:r>
              <a:rPr lang="sr-Cyrl-RS" dirty="0">
                <a:latin typeface="Palatino Linotype" panose="02040502050505030304" pitchFamily="18" charset="0"/>
              </a:rPr>
              <a:t> омотача</a:t>
            </a:r>
          </a:p>
          <a:p>
            <a:pPr algn="ctr"/>
            <a:r>
              <a:rPr lang="sr-Cyrl-RS" dirty="0">
                <a:latin typeface="Palatino Linotype" panose="02040502050505030304" pitchFamily="18" charset="0"/>
              </a:rPr>
              <a:t>Гљивице</a:t>
            </a:r>
            <a:endParaRPr lang="en-US" dirty="0">
              <a:latin typeface="Palatino Linotype" panose="02040502050505030304" pitchFamily="18" charset="0"/>
            </a:endParaRPr>
          </a:p>
          <a:p>
            <a:pPr algn="ctr"/>
            <a:r>
              <a:rPr lang="sr-Cyrl-RS" dirty="0">
                <a:latin typeface="Palatino Linotype" panose="02040502050505030304" pitchFamily="18" charset="0"/>
              </a:rPr>
              <a:t>Грам-негативне бактерије</a:t>
            </a:r>
          </a:p>
          <a:p>
            <a:pPr algn="ctr"/>
            <a:r>
              <a:rPr lang="sr-Cyrl-RS" dirty="0">
                <a:latin typeface="Palatino Linotype" panose="02040502050505030304" pitchFamily="18" charset="0"/>
              </a:rPr>
              <a:t>Грам-позитивне бактерије</a:t>
            </a:r>
          </a:p>
          <a:p>
            <a:pPr algn="ctr"/>
            <a:r>
              <a:rPr lang="sr-Cyrl-RS" dirty="0">
                <a:latin typeface="Palatino Linotype" panose="02040502050505030304" pitchFamily="18" charset="0"/>
              </a:rPr>
              <a:t>Вируси са спољ. омотачем</a:t>
            </a:r>
          </a:p>
          <a:p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A5F50CB-6D53-975A-E179-04BCF2BB8877}"/>
              </a:ext>
            </a:extLst>
          </p:cNvPr>
          <p:cNvCxnSpPr>
            <a:cxnSpLocks/>
          </p:cNvCxnSpPr>
          <p:nvPr/>
        </p:nvCxnSpPr>
        <p:spPr>
          <a:xfrm flipV="1">
            <a:off x="8534400" y="4177388"/>
            <a:ext cx="0" cy="163347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CFD5580-3B36-47A5-F1CE-86A114A6A90C}"/>
              </a:ext>
            </a:extLst>
          </p:cNvPr>
          <p:cNvCxnSpPr>
            <a:cxnSpLocks/>
          </p:cNvCxnSpPr>
          <p:nvPr/>
        </p:nvCxnSpPr>
        <p:spPr>
          <a:xfrm flipV="1">
            <a:off x="5029200" y="4177388"/>
            <a:ext cx="0" cy="1633478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6359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AE1759-D60F-4C66-F431-E7538237B0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36" y="724007"/>
            <a:ext cx="5806916" cy="387127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A95FCA6-D434-D5EB-C612-39AA45C771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714643"/>
            <a:ext cx="4072094" cy="407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7841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1" y="413356"/>
            <a:ext cx="2858667" cy="2072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3356"/>
            <a:ext cx="3032358" cy="2043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628901"/>
            <a:ext cx="1300693" cy="41100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7400" y="2628901"/>
            <a:ext cx="4135817" cy="38551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4600" y="1667398"/>
            <a:ext cx="2553053" cy="4968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697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3904" y="164563"/>
            <a:ext cx="405765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100" b="1" dirty="0">
                <a:latin typeface="Palatino Linotype" panose="02040502050505030304" pitchFamily="18" charset="0"/>
              </a:rPr>
              <a:t>ПРАКСА...</a:t>
            </a:r>
            <a:endParaRPr lang="en-US" sz="2100" b="1" dirty="0">
              <a:latin typeface="Palatino Linotype" panose="02040502050505030304" pitchFamily="18" charset="0"/>
            </a:endParaRPr>
          </a:p>
        </p:txBody>
      </p:sp>
      <p:pic>
        <p:nvPicPr>
          <p:cNvPr id="1026" name="Picture 2" descr="C:\Users\Isidora\Desktop\puppy-at-the-vet-57b746cd5f9b58cdfdbf44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904" y="838200"/>
            <a:ext cx="2968672" cy="228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sidora\Desktop\download (1).jf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94" y="838200"/>
            <a:ext cx="2958721" cy="228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Isidora\Desktop\qtsdyotofwjyjgt95d03f69a2895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68" y="3304531"/>
            <a:ext cx="2102323" cy="1551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Isidora\Desktop\IMG_90331-e152747247249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994" y="4915180"/>
            <a:ext cx="2087197" cy="155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Isidora\Desktop\download (2).jf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608" y="3175950"/>
            <a:ext cx="1625946" cy="1739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Isidora\Desktop\depositphotos_75085473-stock-photo-dog-wound-after-operatio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304531"/>
            <a:ext cx="3047999" cy="3161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Isidora\Desktop\Desinfektionsmatten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729" b="89847" l="11961" r="8984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62000"/>
            <a:ext cx="2480518" cy="2542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008AF9A-93DC-BF80-40E1-29396CC23F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485" y="4980138"/>
            <a:ext cx="2867025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0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-15240"/>
            <a:ext cx="4572000" cy="73304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9916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47800" y="457200"/>
            <a:ext cx="6629400" cy="8382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057400" y="61469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ЛАБОРАТОРИЈСКО ПОСУЂЕ</a:t>
            </a:r>
            <a:endParaRPr lang="en-US" sz="2800" b="1" dirty="0">
              <a:solidFill>
                <a:schemeClr val="bg1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56426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3C9545-D8B4-0D84-B301-D2FDEB308C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"/>
            <a:ext cx="8477250" cy="3000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ED974F-1319-42D2-A462-02C186B437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16" y="3587239"/>
            <a:ext cx="9144000" cy="364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3255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sidora\Desktop\93341399-clostridium-difficile-bacteria-3d-illustration-spore-forming-bacteria-that-cause-pseudomembraneous-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53200" y="228600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b="1" dirty="0">
                <a:solidFill>
                  <a:schemeClr val="bg1"/>
                </a:solidFill>
                <a:latin typeface="Comic Sans MS" pitchFamily="66" charset="0"/>
              </a:rPr>
              <a:t>СПОРЕ</a:t>
            </a:r>
            <a:endParaRPr lang="en-US" sz="4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DAA7C0-3741-1785-BFF8-28ABB3E18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956943" cy="30721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9DF8ED-7643-7C7E-8C7A-1950DB38E8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72199"/>
            <a:ext cx="7772400" cy="38421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8D3495-D9F0-9450-99BC-08BCFCE78E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52293"/>
            <a:ext cx="9144000" cy="248046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04E6F90-FDC0-5CF6-FDC8-23A29DA652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279269"/>
            <a:ext cx="9144002" cy="522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08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0783" y="-88515"/>
            <a:ext cx="9192491" cy="69742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2400" y="221673"/>
            <a:ext cx="701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r-Cyrl-RS" sz="2400" dirty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Отпорни, метаболички неактивни облици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Cyrl-RS" sz="2400" dirty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Обезбеђују опстанак у спољашњој средини</a:t>
            </a:r>
          </a:p>
          <a:p>
            <a:pPr marL="285750" indent="-285750">
              <a:buFont typeface="Arial" pitchFamily="34" charset="0"/>
              <a:buChar char="•"/>
            </a:pPr>
            <a:endParaRPr lang="sr-Cyrl-RS" sz="2400" dirty="0">
              <a:solidFill>
                <a:schemeClr val="bg1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3964" y="1181871"/>
            <a:ext cx="5715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000" b="1" u="sng" dirty="0">
                <a:solidFill>
                  <a:schemeClr val="bg1"/>
                </a:solidFill>
                <a:latin typeface="Comic Sans MS" pitchFamily="66" charset="0"/>
              </a:rPr>
              <a:t>ЗНАЧАЈ:</a:t>
            </a:r>
          </a:p>
          <a:p>
            <a:pPr algn="ctr"/>
            <a:endParaRPr lang="sr-Cyrl-RS" sz="2000" b="1" u="sng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sr-Cyrl-RS" sz="2400" dirty="0">
                <a:solidFill>
                  <a:schemeClr val="bg1"/>
                </a:solidFill>
                <a:latin typeface="Comic Sans MS" pitchFamily="66" charset="0"/>
              </a:rPr>
              <a:t>-Спорама се преносе неке болести</a:t>
            </a:r>
          </a:p>
          <a:p>
            <a:endParaRPr lang="sr-Cyrl-RS" sz="2400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sr-Cyrl-RS" sz="2400" dirty="0">
                <a:solidFill>
                  <a:schemeClr val="bg1"/>
                </a:solidFill>
                <a:latin typeface="Comic Sans MS" pitchFamily="66" charset="0"/>
              </a:rPr>
              <a:t>-Стерилизација</a:t>
            </a:r>
          </a:p>
          <a:p>
            <a:endParaRPr lang="sr-Cyrl-RS" sz="2400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sr-Cyrl-RS" sz="2400" dirty="0">
                <a:solidFill>
                  <a:schemeClr val="bg1"/>
                </a:solidFill>
                <a:latin typeface="Comic Sans MS" pitchFamily="66" charset="0"/>
              </a:rPr>
              <a:t>-Намирнице анималног порекла</a:t>
            </a:r>
            <a:endParaRPr lang="en-US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52400" y="1195726"/>
            <a:ext cx="5562600" cy="2738965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0" y="6177823"/>
            <a:ext cx="7419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sr-Cyrl-RS" sz="2000" b="1" dirty="0">
                <a:solidFill>
                  <a:srgbClr val="FF0000"/>
                </a:solidFill>
                <a:latin typeface="Comic Sans MS" pitchFamily="66" charset="0"/>
              </a:rPr>
              <a:t>Спорогене бактерије – </a:t>
            </a:r>
            <a:r>
              <a:rPr lang="en-US" sz="2000" b="1" i="1" dirty="0">
                <a:solidFill>
                  <a:schemeClr val="bg1"/>
                </a:solidFill>
                <a:latin typeface="Comic Sans MS" pitchFamily="66" charset="0"/>
              </a:rPr>
              <a:t>Bacillus</a:t>
            </a:r>
            <a:r>
              <a:rPr lang="en-US" sz="2000" b="1" dirty="0">
                <a:solidFill>
                  <a:schemeClr val="bg1"/>
                </a:solidFill>
                <a:latin typeface="Comic Sans MS" pitchFamily="66" charset="0"/>
              </a:rPr>
              <a:t> spp., </a:t>
            </a:r>
            <a:r>
              <a:rPr lang="en-US" sz="2000" b="1" i="1" dirty="0">
                <a:solidFill>
                  <a:schemeClr val="bg1"/>
                </a:solidFill>
                <a:latin typeface="Comic Sans MS" pitchFamily="66" charset="0"/>
              </a:rPr>
              <a:t>Clostridium</a:t>
            </a:r>
            <a:r>
              <a:rPr lang="en-US" sz="2000" b="1" dirty="0">
                <a:solidFill>
                  <a:schemeClr val="bg1"/>
                </a:solidFill>
                <a:latin typeface="Comic Sans MS" pitchFamily="66" charset="0"/>
              </a:rPr>
              <a:t> spp.</a:t>
            </a:r>
            <a:endParaRPr lang="sr-Cyrl-RS" sz="2000" b="1" dirty="0">
              <a:solidFill>
                <a:schemeClr val="bg1"/>
              </a:solidFill>
              <a:latin typeface="Comic Sans MS" pitchFamily="66" charset="0"/>
            </a:endParaRPr>
          </a:p>
          <a:p>
            <a:pPr marL="457200" indent="-457200">
              <a:buAutoNum type="arabicPeriod"/>
            </a:pPr>
            <a:r>
              <a:rPr lang="sr-Cyrl-RS" sz="2000" b="1" dirty="0">
                <a:solidFill>
                  <a:srgbClr val="FF0000"/>
                </a:solidFill>
                <a:latin typeface="Comic Sans MS" pitchFamily="66" charset="0"/>
              </a:rPr>
              <a:t>Гљивице – </a:t>
            </a:r>
            <a:r>
              <a:rPr lang="sr-Cyrl-RS" sz="2000" b="1" dirty="0">
                <a:solidFill>
                  <a:schemeClr val="bg1"/>
                </a:solidFill>
                <a:latin typeface="Comic Sans MS" pitchFamily="66" charset="0"/>
              </a:rPr>
              <a:t>размножавање!</a:t>
            </a:r>
            <a:endParaRPr lang="en-US" sz="2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-20783" y="6177823"/>
            <a:ext cx="916478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Isidora\Desktop\fmicb-07-01636-g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6446" y="1451282"/>
            <a:ext cx="2385324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sidora\Desktop\Endospore_+Clostridium+tetan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969327"/>
            <a:ext cx="4872109" cy="199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1752600" y="4968394"/>
            <a:ext cx="1676400" cy="289406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4691" y="5153891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  <a:latin typeface="Comic Sans MS" pitchFamily="66" charset="0"/>
              </a:rPr>
              <a:t>ЕНДОСПОРА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257800" y="4495800"/>
            <a:ext cx="1295400" cy="47259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05600" y="4191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  <a:latin typeface="Comic Sans MS" pitchFamily="66" charset="0"/>
              </a:rPr>
              <a:t>СПОРАНГИЈА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7699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272433"/>
            <a:ext cx="556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u="sng" dirty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Негативни услови:</a:t>
            </a:r>
          </a:p>
          <a:p>
            <a:r>
              <a:rPr lang="sr-Cyrl-RS" sz="2400" dirty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СПОРУЛАЦИЈА (стварање спора)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098" name="Picture 2" descr="C:\Users\Isidora\Desktop\a127b61f6e589c1a58712e63665a054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36" y="1219200"/>
            <a:ext cx="5947909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5636" y="5715000"/>
            <a:ext cx="8499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u="sng" dirty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Повољни услови: </a:t>
            </a:r>
            <a:r>
              <a:rPr lang="sr-Cyrl-RS" sz="2400" dirty="0">
                <a:solidFill>
                  <a:schemeClr val="bg1">
                    <a:lumMod val="95000"/>
                  </a:schemeClr>
                </a:solidFill>
                <a:latin typeface="Comic Sans MS" pitchFamily="66" charset="0"/>
              </a:rPr>
              <a:t>ГЕРМИНАЦИЈА (исклијавање спора у вегетативне облике)</a:t>
            </a:r>
            <a:endParaRPr lang="en-US" sz="2400" dirty="0">
              <a:solidFill>
                <a:schemeClr val="bg1">
                  <a:lumMod val="9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F6BF16C9-D160-62BC-D838-5236936B7A47}"/>
              </a:ext>
            </a:extLst>
          </p:cNvPr>
          <p:cNvSpPr/>
          <p:nvPr/>
        </p:nvSpPr>
        <p:spPr>
          <a:xfrm>
            <a:off x="6781800" y="279360"/>
            <a:ext cx="1981200" cy="177804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C:\Users\Isidora\Desktop\zvf-8OPxYjPJbqFNrsDA6lPklDqW7bP_g6sbOjeaCQQ.jpg">
            <a:extLst>
              <a:ext uri="{FF2B5EF4-FFF2-40B4-BE49-F238E27FC236}">
                <a16:creationId xmlns:a16="http://schemas.microsoft.com/office/drawing/2014/main" id="{288497AE-F840-A5E6-E7AE-70126FFC85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55" b="93662" l="5941" r="96535">
                        <a14:foregroundMark x1="8416" y1="28169" x2="59901" y2="21831"/>
                        <a14:foregroundMark x1="16337" y1="63380" x2="71782" y2="46479"/>
                        <a14:foregroundMark x1="14356" y1="16901" x2="81188" y2="13380"/>
                        <a14:foregroundMark x1="81188" y1="13380" x2="83663" y2="13380"/>
                        <a14:foregroundMark x1="87129" y1="26761" x2="37624" y2="88732"/>
                        <a14:foregroundMark x1="37624" y1="88732" x2="35149" y2="88732"/>
                        <a14:foregroundMark x1="78713" y1="45070" x2="88119" y2="88732"/>
                        <a14:foregroundMark x1="90594" y1="26761" x2="88119" y2="76761"/>
                        <a14:foregroundMark x1="96535" y1="36620" x2="94059" y2="73239"/>
                        <a14:foregroundMark x1="5941" y1="25352" x2="12871" y2="11972"/>
                        <a14:foregroundMark x1="5941" y1="61972" x2="16337" y2="936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269" y="97218"/>
            <a:ext cx="838262" cy="59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50EE9C-D6EE-4105-05EF-1F22A3FA3C28}"/>
              </a:ext>
            </a:extLst>
          </p:cNvPr>
          <p:cNvSpPr txBox="1"/>
          <p:nvPr/>
        </p:nvSpPr>
        <p:spPr>
          <a:xfrm>
            <a:off x="6929284" y="785149"/>
            <a:ext cx="1752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https://www.youtube.com/watch?v=NAcowliknPs</a:t>
            </a:r>
            <a:endParaRPr lang="sr-Latn-R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616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:\Users\Isidora\Desktop\hqdefault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22064"/>
            <a:ext cx="7730617" cy="541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43000" y="4932218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  <a:latin typeface="Comic Sans MS" pitchFamily="66" charset="0"/>
              </a:rPr>
              <a:t>1. Срж споре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5299921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  <a:latin typeface="Comic Sans MS" pitchFamily="66" charset="0"/>
              </a:rPr>
              <a:t>2. Цитоплазматска мембрана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3200" y="41910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  <a:latin typeface="Comic Sans MS" pitchFamily="66" charset="0"/>
              </a:rPr>
              <a:t>3. Спорин зид (од пептидогликана)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43700" y="25146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  <a:latin typeface="Comic Sans MS" pitchFamily="66" charset="0"/>
              </a:rPr>
              <a:t>4. Кортекс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2200" y="115193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  <a:latin typeface="Comic Sans MS" pitchFamily="66" charset="0"/>
              </a:rPr>
              <a:t>5. Спољашња фосфолипидна мембрана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946482"/>
            <a:ext cx="133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bg1"/>
                </a:solidFill>
                <a:latin typeface="Comic Sans MS" pitchFamily="66" charset="0"/>
              </a:rPr>
              <a:t>6. Спорин омотач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4695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57200" y="914400"/>
          <a:ext cx="8153400" cy="460223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1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47165">
                <a:tc>
                  <a:txBody>
                    <a:bodyPr/>
                    <a:lstStyle/>
                    <a:p>
                      <a:pPr algn="ctr"/>
                      <a:endParaRPr lang="sr-Cyrl-RS" dirty="0">
                        <a:latin typeface="Comic Sans MS" pitchFamily="66" charset="0"/>
                      </a:endParaRPr>
                    </a:p>
                    <a:p>
                      <a:pPr algn="ctr"/>
                      <a:r>
                        <a:rPr lang="sr-Cyrl-RS" dirty="0">
                          <a:latin typeface="Comic Sans MS" pitchFamily="66" charset="0"/>
                        </a:rPr>
                        <a:t>ПОЗИЦИЈА СПОРЕ У СПОРАНГИЈИ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r-Cyrl-RS" dirty="0">
                        <a:latin typeface="Comic Sans MS" pitchFamily="66" charset="0"/>
                      </a:endParaRPr>
                    </a:p>
                    <a:p>
                      <a:pPr algn="ctr"/>
                      <a:r>
                        <a:rPr lang="sr-Cyrl-RS" dirty="0">
                          <a:latin typeface="Comic Sans MS" pitchFamily="66" charset="0"/>
                        </a:rPr>
                        <a:t>СПОРА МАЊА ОД СПОРАНГИЈЕ </a:t>
                      </a:r>
                      <a:endParaRPr lang="en-US" dirty="0">
                        <a:latin typeface="Comic Sans MS" pitchFamily="66" charset="0"/>
                      </a:endParaRPr>
                    </a:p>
                    <a:p>
                      <a:pPr algn="ctr"/>
                      <a:r>
                        <a:rPr lang="sr-Cyrl-RS" dirty="0">
                          <a:latin typeface="Comic Sans MS" pitchFamily="66" charset="0"/>
                        </a:rPr>
                        <a:t>(НЕ ДЕ</a:t>
                      </a:r>
                      <a:r>
                        <a:rPr lang="sr-Cyrl-RS" dirty="0">
                          <a:latin typeface="+mj-lt"/>
                        </a:rPr>
                        <a:t>Ф</a:t>
                      </a:r>
                      <a:r>
                        <a:rPr lang="sr-Cyrl-RS" dirty="0">
                          <a:latin typeface="Comic Sans MS" pitchFamily="66" charset="0"/>
                        </a:rPr>
                        <a:t>ОРМИШЕ ЈЕ)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sr-Cyrl-RS" dirty="0">
                        <a:latin typeface="Comic Sans MS" pitchFamily="66" charset="0"/>
                      </a:endParaRPr>
                    </a:p>
                    <a:p>
                      <a:pPr algn="ctr"/>
                      <a:r>
                        <a:rPr lang="sr-Cyrl-RS" dirty="0">
                          <a:latin typeface="Comic Sans MS" pitchFamily="66" charset="0"/>
                        </a:rPr>
                        <a:t>СПОРА ВЕЋА ОД СПОРАНГИЈЕ (ДЕ</a:t>
                      </a:r>
                      <a:r>
                        <a:rPr lang="sr-Cyrl-RS" dirty="0">
                          <a:latin typeface="+mj-lt"/>
                        </a:rPr>
                        <a:t>Ф</a:t>
                      </a:r>
                      <a:r>
                        <a:rPr lang="sr-Cyrl-RS" dirty="0">
                          <a:latin typeface="Comic Sans MS" pitchFamily="66" charset="0"/>
                        </a:rPr>
                        <a:t>ОРМИШЕ ЈЕ)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8356"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atin typeface="Comic Sans MS" pitchFamily="66" charset="0"/>
                        </a:rPr>
                        <a:t>ЦЕНТРАЛНО</a:t>
                      </a:r>
                      <a:r>
                        <a:rPr lang="sr-Cyrl-RS" baseline="0" dirty="0">
                          <a:latin typeface="Comic Sans MS" pitchFamily="66" charset="0"/>
                        </a:rPr>
                        <a:t> ПОСТАВЉЕНА СПОРА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8356"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atin typeface="Comic Sans MS" pitchFamily="66" charset="0"/>
                        </a:rPr>
                        <a:t>СУПТЕРМИНАЛНО</a:t>
                      </a:r>
                      <a:r>
                        <a:rPr lang="sr-Cyrl-RS" baseline="0" dirty="0">
                          <a:latin typeface="Comic Sans MS" pitchFamily="66" charset="0"/>
                        </a:rPr>
                        <a:t> ПОСТАВЉЕНА СПОРА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8356">
                <a:tc>
                  <a:txBody>
                    <a:bodyPr/>
                    <a:lstStyle/>
                    <a:p>
                      <a:pPr algn="ctr"/>
                      <a:r>
                        <a:rPr lang="sr-Cyrl-RS" dirty="0">
                          <a:latin typeface="Comic Sans MS" pitchFamily="66" charset="0"/>
                        </a:rPr>
                        <a:t>ТЕРМИНАЛНО ПОСТАВЉЕНА СПОРА</a:t>
                      </a:r>
                      <a:endParaRPr lang="en-US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4" descr="C:\Users\Isidora\Desktop\spora 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946" y="3581400"/>
            <a:ext cx="2158101" cy="79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Isidora\Desktop\spora 3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945" y="4624411"/>
            <a:ext cx="2158101" cy="805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:\Users\Isidora\Desktop\spora 4s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28272"/>
            <a:ext cx="2062099" cy="954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Isidora\Desktop\spora 5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399" y="3496336"/>
            <a:ext cx="2062099" cy="966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Isidora\Desktop\spora 6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37979"/>
            <a:ext cx="2062099" cy="978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C:\Users\Isidora\Desktop\spora 1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947" y="2577485"/>
            <a:ext cx="2158101" cy="78862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52400" y="76200"/>
            <a:ext cx="8991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u="sng" dirty="0">
                <a:solidFill>
                  <a:schemeClr val="bg1"/>
                </a:solidFill>
                <a:latin typeface="Comic Sans MS" pitchFamily="66" charset="0"/>
              </a:rPr>
              <a:t>Изглед  спорангије у зависности од величине и локализације споре:</a:t>
            </a:r>
            <a:endParaRPr lang="en-US" sz="2000" u="sng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238495" y="2277136"/>
            <a:ext cx="2667000" cy="1219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11" idx="3"/>
          </p:cNvCxnSpPr>
          <p:nvPr/>
        </p:nvCxnSpPr>
        <p:spPr>
          <a:xfrm flipH="1">
            <a:off x="1447800" y="3317788"/>
            <a:ext cx="2181268" cy="27020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8600" y="60198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>
                <a:solidFill>
                  <a:srgbClr val="FF0000"/>
                </a:solidFill>
                <a:latin typeface="Comic Sans MS" pitchFamily="66" charset="0"/>
              </a:rPr>
              <a:t>БАКТРИДИУМ ТИП</a:t>
            </a:r>
          </a:p>
          <a:p>
            <a:r>
              <a:rPr lang="sr-Latn-RS" b="1" i="1" dirty="0">
                <a:solidFill>
                  <a:srgbClr val="FF0000"/>
                </a:solidFill>
                <a:latin typeface="Comic Sans MS" pitchFamily="66" charset="0"/>
              </a:rPr>
              <a:t>Bacillus anthracis</a:t>
            </a:r>
            <a:endParaRPr lang="en-US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019800" y="2355112"/>
            <a:ext cx="2667000" cy="21860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4572000" y="3979398"/>
            <a:ext cx="1633099" cy="204040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30676" y="6031468"/>
            <a:ext cx="2989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>
                <a:solidFill>
                  <a:srgbClr val="FF0000"/>
                </a:solidFill>
                <a:latin typeface="Comic Sans MS" pitchFamily="66" charset="0"/>
              </a:rPr>
              <a:t>КЛОСТРИДИУМ ТИП</a:t>
            </a:r>
          </a:p>
          <a:p>
            <a:r>
              <a:rPr lang="sr-Cyrl-RS" b="1" dirty="0">
                <a:solidFill>
                  <a:srgbClr val="FF0000"/>
                </a:solidFill>
                <a:latin typeface="Comic Sans MS" pitchFamily="66" charset="0"/>
              </a:rPr>
              <a:t>Већина </a:t>
            </a:r>
            <a:r>
              <a:rPr lang="en-US" b="1" i="1" dirty="0">
                <a:solidFill>
                  <a:srgbClr val="FF0000"/>
                </a:solidFill>
                <a:latin typeface="Comic Sans MS" pitchFamily="66" charset="0"/>
              </a:rPr>
              <a:t>Clostridium</a:t>
            </a:r>
            <a:r>
              <a:rPr lang="en-US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sr-Cyrl-RS" b="1" dirty="0">
                <a:solidFill>
                  <a:srgbClr val="FF0000"/>
                </a:solidFill>
                <a:latin typeface="Comic Sans MS" pitchFamily="66" charset="0"/>
              </a:rPr>
              <a:t>врста</a:t>
            </a:r>
          </a:p>
        </p:txBody>
      </p:sp>
      <p:sp>
        <p:nvSpPr>
          <p:cNvPr id="20" name="Oval 19"/>
          <p:cNvSpPr/>
          <p:nvPr/>
        </p:nvSpPr>
        <p:spPr>
          <a:xfrm>
            <a:off x="6134099" y="4541123"/>
            <a:ext cx="2438401" cy="12500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7279448" y="5635819"/>
            <a:ext cx="1" cy="38398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134098" y="6031468"/>
            <a:ext cx="2781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b="1" dirty="0">
                <a:solidFill>
                  <a:srgbClr val="FF0000"/>
                </a:solidFill>
                <a:latin typeface="Comic Sans MS" pitchFamily="66" charset="0"/>
              </a:rPr>
              <a:t>ПЛЕКТРИДИУМ ТИП</a:t>
            </a:r>
          </a:p>
          <a:p>
            <a:r>
              <a:rPr lang="sr-Latn-RS" b="1" i="1" dirty="0">
                <a:solidFill>
                  <a:srgbClr val="FF0000"/>
                </a:solidFill>
                <a:latin typeface="Comic Sans MS" pitchFamily="66" charset="0"/>
              </a:rPr>
              <a:t>Clostridium tetani</a:t>
            </a:r>
            <a:endParaRPr lang="en-US" b="1" i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33EAEB-131A-DA44-1CB5-D259DCD3B5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517132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E8416C2-CDFE-DAC2-3549-1881225C2F68}"/>
              </a:ext>
            </a:extLst>
          </p:cNvPr>
          <p:cNvSpPr/>
          <p:nvPr/>
        </p:nvSpPr>
        <p:spPr>
          <a:xfrm>
            <a:off x="990600" y="1219200"/>
            <a:ext cx="7391400" cy="888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85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 animBg="1"/>
      <p:bldP spid="18" grpId="0"/>
      <p:bldP spid="20" grpId="0" animBg="1"/>
      <p:bldP spid="29" grpId="0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15240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latin typeface="Comic Sans MS" pitchFamily="66" charset="0"/>
              </a:rPr>
              <a:t>БОЈЕЊЕ СПОРА</a:t>
            </a:r>
            <a:endParaRPr lang="en-US" sz="28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0946" y="4615245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>
                <a:latin typeface="Comic Sans MS" pitchFamily="66" charset="0"/>
              </a:rPr>
              <a:t>Не боје се по Граму!</a:t>
            </a:r>
            <a:endParaRPr lang="en-US" sz="20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13903" y="4503868"/>
            <a:ext cx="55949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>
                <a:latin typeface="Comic Sans MS" pitchFamily="66" charset="0"/>
              </a:rPr>
              <a:t>Специјално бојење по </a:t>
            </a:r>
            <a:r>
              <a:rPr lang="en-US" sz="2000" i="1" dirty="0" err="1">
                <a:latin typeface="Comic Sans MS" pitchFamily="66" charset="0"/>
              </a:rPr>
              <a:t>Wirtz</a:t>
            </a:r>
            <a:r>
              <a:rPr lang="en-US" sz="2000" dirty="0">
                <a:latin typeface="Comic Sans MS" pitchFamily="66" charset="0"/>
              </a:rPr>
              <a:t>-</a:t>
            </a:r>
            <a:r>
              <a:rPr lang="sr-Cyrl-RS" sz="2000" dirty="0">
                <a:latin typeface="Comic Sans MS" pitchFamily="66" charset="0"/>
              </a:rPr>
              <a:t>у/</a:t>
            </a:r>
          </a:p>
          <a:p>
            <a:r>
              <a:rPr lang="en-US" sz="2000" i="1" dirty="0">
                <a:latin typeface="Comic Sans MS" pitchFamily="66" charset="0"/>
              </a:rPr>
              <a:t>Schaeffer-Fulton</a:t>
            </a:r>
            <a:r>
              <a:rPr lang="en-US" sz="2000" dirty="0">
                <a:latin typeface="Comic Sans MS" pitchFamily="66" charset="0"/>
              </a:rPr>
              <a:t>-</a:t>
            </a:r>
            <a:r>
              <a:rPr lang="sr-Cyrl-RS" sz="2000" dirty="0">
                <a:latin typeface="Comic Sans MS" pitchFamily="66" charset="0"/>
              </a:rPr>
              <a:t>у</a:t>
            </a:r>
          </a:p>
          <a:p>
            <a:endParaRPr lang="sr-Cyrl-RS" sz="2000" dirty="0">
              <a:latin typeface="Comic Sans MS" pitchFamily="66" charset="0"/>
            </a:endParaRPr>
          </a:p>
          <a:p>
            <a:r>
              <a:rPr lang="sr-Cyrl-RS" sz="2000" dirty="0">
                <a:latin typeface="Comic Sans MS" pitchFamily="66" charset="0"/>
              </a:rPr>
              <a:t>Резултат: зелено обојена </a:t>
            </a:r>
            <a:r>
              <a:rPr lang="sr-Cyrl-RS" sz="2000" b="1" dirty="0">
                <a:solidFill>
                  <a:srgbClr val="00B050"/>
                </a:solidFill>
                <a:latin typeface="Comic Sans MS" pitchFamily="66" charset="0"/>
              </a:rPr>
              <a:t>спора</a:t>
            </a:r>
          </a:p>
          <a:p>
            <a:r>
              <a:rPr lang="sr-Cyrl-RS" sz="2000" dirty="0">
                <a:latin typeface="Comic Sans MS" pitchFamily="66" charset="0"/>
              </a:rPr>
              <a:t>                црвено обојена </a:t>
            </a:r>
            <a:r>
              <a:rPr lang="sr-Cyrl-RS" sz="2000" b="1" dirty="0">
                <a:solidFill>
                  <a:srgbClr val="FF0000"/>
                </a:solidFill>
                <a:latin typeface="Comic Sans MS" pitchFamily="66" charset="0"/>
              </a:rPr>
              <a:t>спорангија</a:t>
            </a:r>
            <a:endParaRPr lang="en-US" sz="20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46A860-4278-61FB-00AF-17049344A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21364"/>
            <a:ext cx="3888190" cy="3350323"/>
          </a:xfrm>
          <a:prstGeom prst="rect">
            <a:avLst/>
          </a:prstGeom>
        </p:spPr>
      </p:pic>
      <p:pic>
        <p:nvPicPr>
          <p:cNvPr id="2050" name="Picture 2" descr="C:\Users\Isidora\Desktop\Gram-stain-morphology-of-Clostridium-septicum-from-CSF-a-and-blood-culture-b-in-10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59" y="939461"/>
            <a:ext cx="1306641" cy="134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AB3CB5-C355-73B9-C972-383F2AF118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941919"/>
            <a:ext cx="4114800" cy="32956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B2D9F85-8BD0-B76E-0576-CC5B9676C220}"/>
              </a:ext>
            </a:extLst>
          </p:cNvPr>
          <p:cNvSpPr txBox="1"/>
          <p:nvPr/>
        </p:nvSpPr>
        <p:spPr>
          <a:xfrm>
            <a:off x="116290" y="6267018"/>
            <a:ext cx="78486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1100" dirty="0">
                <a:latin typeface="Comic Sans MS" panose="030F0702030302020204" pitchFamily="66" charset="0"/>
              </a:rPr>
              <a:t>Преузето са: </a:t>
            </a:r>
            <a:r>
              <a:rPr lang="en-US" sz="1100" dirty="0">
                <a:latin typeface="Comic Sans MS" panose="030F0702030302020204" pitchFamily="66" charset="0"/>
                <a:hlinkClick r:id="rId5"/>
              </a:rPr>
              <a:t>https://www.researchgate.net/figure/Gram-stain-of-the-blood-culture-showing-Gram-positive-rods-with-spores_fig1_272514263</a:t>
            </a:r>
            <a:endParaRPr lang="sr-Cyrl-RS" sz="1100" dirty="0">
              <a:latin typeface="Comic Sans MS" panose="030F0702030302020204" pitchFamily="66" charset="0"/>
            </a:endParaRPr>
          </a:p>
          <a:p>
            <a:r>
              <a:rPr lang="sr-Cyrl-RS" sz="1100" dirty="0">
                <a:latin typeface="Comic Sans MS" panose="030F0702030302020204" pitchFamily="66" charset="0"/>
              </a:rPr>
              <a:t>и </a:t>
            </a:r>
            <a:r>
              <a:rPr lang="en-US" sz="1100" dirty="0">
                <a:latin typeface="Comic Sans MS" panose="030F0702030302020204" pitchFamily="66" charset="0"/>
                <a:hlinkClick r:id="rId6"/>
              </a:rPr>
              <a:t>https://microbiologyinfo.com/endospore-staining-principle-reagents-procedure-and-result/</a:t>
            </a:r>
            <a:endParaRPr lang="sr-Cyrl-RS" sz="1100" dirty="0">
              <a:latin typeface="Comic Sans MS" panose="030F0702030302020204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2909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14400" y="225186"/>
            <a:ext cx="10287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b="1" dirty="0">
                <a:latin typeface="Comic Sans MS" pitchFamily="66" charset="0"/>
              </a:rPr>
              <a:t>Бојење спора по </a:t>
            </a:r>
            <a:r>
              <a:rPr lang="en-US" sz="2400" b="1" i="1" dirty="0" err="1">
                <a:latin typeface="Comic Sans MS" pitchFamily="66" charset="0"/>
              </a:rPr>
              <a:t>Wirtz</a:t>
            </a:r>
            <a:r>
              <a:rPr lang="sr-Cyrl-RS" sz="2400" b="1" dirty="0">
                <a:latin typeface="Comic Sans MS" pitchFamily="66" charset="0"/>
              </a:rPr>
              <a:t>-у/</a:t>
            </a:r>
            <a:r>
              <a:rPr lang="en-US" sz="2400" b="1" i="1" dirty="0">
                <a:latin typeface="Comic Sans MS" pitchFamily="66" charset="0"/>
              </a:rPr>
              <a:t>Schaeffer-Fulton</a:t>
            </a:r>
            <a:r>
              <a:rPr lang="en-US" sz="2400" b="1" dirty="0">
                <a:latin typeface="Comic Sans MS" pitchFamily="66" charset="0"/>
              </a:rPr>
              <a:t>-</a:t>
            </a:r>
            <a:r>
              <a:rPr lang="sr-Cyrl-RS" sz="2400" b="1" dirty="0">
                <a:latin typeface="Comic Sans MS" pitchFamily="66" charset="0"/>
              </a:rPr>
              <a:t>у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14400" y="116532"/>
            <a:ext cx="7180861" cy="6858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866745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u="sng" dirty="0">
                <a:latin typeface="Comic Sans MS" pitchFamily="66" charset="0"/>
              </a:rPr>
              <a:t>Поступак:</a:t>
            </a:r>
          </a:p>
          <a:p>
            <a:endParaRPr lang="sr-Cyrl-RS" sz="2000" b="1" u="sng" dirty="0"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Cyrl-RS" sz="2000" dirty="0">
                <a:latin typeface="Comic Sans MS" pitchFamily="66" charset="0"/>
              </a:rPr>
              <a:t>На осушен и фиксиран препарат сипа се раствор малахит зелене боје – примарна боја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Cyrl-RS" sz="2000" dirty="0">
                <a:latin typeface="Comic Sans MS" pitchFamily="66" charset="0"/>
              </a:rPr>
              <a:t>Боја се загрева (3-10мин.) уз вишекратно појављивање паре и стално додавање боје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Cyrl-RS" sz="2000" dirty="0">
                <a:latin typeface="Comic Sans MS" pitchFamily="66" charset="0"/>
              </a:rPr>
              <a:t>Препарат се испере водом-након хлађења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Cyrl-RS" sz="2000" dirty="0">
                <a:latin typeface="Comic Sans MS" pitchFamily="66" charset="0"/>
              </a:rPr>
              <a:t>Сипати сафранин или карбол фуксин (секундарна, контрасна боја) и оставити да делује 30 секунди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Cyrl-RS" sz="2000" dirty="0">
                <a:latin typeface="Comic Sans MS" pitchFamily="66" charset="0"/>
              </a:rPr>
              <a:t>Испирање водом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Cyrl-RS" sz="2000" dirty="0">
                <a:latin typeface="Comic Sans MS" pitchFamily="66" charset="0"/>
              </a:rPr>
              <a:t>Сушење и микроскопирање</a:t>
            </a:r>
          </a:p>
          <a:p>
            <a:pPr marL="457200" indent="-457200">
              <a:buAutoNum type="arabicPeriod"/>
            </a:pPr>
            <a:endParaRPr lang="sr-Cyrl-RS" sz="2000" dirty="0">
              <a:latin typeface="Comic Sans MS" pitchFamily="66" charset="0"/>
            </a:endParaRPr>
          </a:p>
          <a:p>
            <a:endParaRPr lang="sr-Cyrl-RS" sz="2000" dirty="0">
              <a:latin typeface="Comic Sans MS" pitchFamily="66" charset="0"/>
            </a:endParaRPr>
          </a:p>
          <a:p>
            <a:r>
              <a:rPr lang="sr-Cyrl-RS" sz="2000" dirty="0">
                <a:latin typeface="Comic Sans MS" pitchFamily="66" charset="0"/>
              </a:rPr>
              <a:t> </a:t>
            </a:r>
          </a:p>
          <a:p>
            <a:endParaRPr lang="en-US" sz="2000" u="sng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4467255"/>
            <a:ext cx="14622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000" b="1" u="sng" dirty="0">
                <a:latin typeface="Comic Sans MS" pitchFamily="66" charset="0"/>
              </a:rPr>
              <a:t>Принцип:</a:t>
            </a:r>
            <a:endParaRPr lang="en-US" sz="2000" b="1" u="sng" dirty="0">
              <a:latin typeface="Comic Sans MS" pitchFamily="66" charset="0"/>
            </a:endParaRPr>
          </a:p>
        </p:txBody>
      </p:sp>
      <p:pic>
        <p:nvPicPr>
          <p:cNvPr id="3074" name="Picture 2" descr="C:\Users\Isidora\Desktop\Procedure-of-Endospore-Staining - 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167" y="4382836"/>
            <a:ext cx="2002459" cy="196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Isidora\Desktop\Procedure-of-Endospore-Staining - Copy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940" y="4412876"/>
            <a:ext cx="1986642" cy="1719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Isidora\Desktop\Procedure-of-Endospore-Stain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919" y="4412876"/>
            <a:ext cx="2062162" cy="1846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Isidora\Desktop\Procedure-of-Endospore-Staining - Copy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5000" l="6548" r="898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647" y="4382836"/>
            <a:ext cx="2168168" cy="180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95400" y="6189643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</a:t>
            </a:r>
            <a:r>
              <a:rPr lang="sr-Cyrl-RS" dirty="0"/>
              <a:t>    </a:t>
            </a:r>
            <a:r>
              <a:rPr lang="sr-Cyrl-RS" dirty="0">
                <a:latin typeface="Comic Sans MS" pitchFamily="66" charset="0"/>
              </a:rPr>
              <a:t>Малахит зелено      Загревање           Испирање          Сафранин</a:t>
            </a:r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839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46195" cy="316815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899" y="3168150"/>
            <a:ext cx="4968094" cy="368984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22927"/>
            <a:ext cx="3329621" cy="20942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0A26A6-18B2-3564-B56B-727DCE9055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401" y="4920738"/>
            <a:ext cx="3071738" cy="19298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44102C-7753-71C6-8156-8B8F68A009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195" y="3151809"/>
            <a:ext cx="2800804" cy="1768929"/>
          </a:xfrm>
          <a:prstGeom prst="rect">
            <a:avLst/>
          </a:prstGeom>
        </p:spPr>
      </p:pic>
      <p:pic>
        <p:nvPicPr>
          <p:cNvPr id="2" name="Picture 1" descr="C:\Users\Isidora\Desktop\prsktikum slike\slike iz starog praktikuma\2007.08.20 Mikrobiologija\Slike\tifovi\22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808" y="4221074"/>
            <a:ext cx="1814513" cy="120015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/>
          <p:cNvSpPr/>
          <p:nvPr/>
        </p:nvSpPr>
        <p:spPr>
          <a:xfrm>
            <a:off x="2430786" y="2365096"/>
            <a:ext cx="4342008" cy="1788106"/>
          </a:xfrm>
          <a:prstGeom prst="rect">
            <a:avLst/>
          </a:prstGeom>
          <a:solidFill>
            <a:srgbClr val="00CCFF"/>
          </a:solidFill>
          <a:ln>
            <a:solidFill>
              <a:srgbClr val="F307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631082" y="2762842"/>
            <a:ext cx="38681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400" b="1" dirty="0">
                <a:latin typeface="Palatino Linotype" panose="02040502050505030304" pitchFamily="18" charset="0"/>
              </a:rPr>
              <a:t>Стаклено лаб. посуђе</a:t>
            </a:r>
            <a:endParaRPr lang="sr-Latn-RS" sz="2400" b="1" dirty="0">
              <a:latin typeface="Palatino Linotype" panose="02040502050505030304" pitchFamily="18" charset="0"/>
            </a:endParaRPr>
          </a:p>
          <a:p>
            <a:pPr algn="ctr"/>
            <a:r>
              <a:rPr lang="sr-Cyrl-RS" sz="2400" b="1" dirty="0">
                <a:latin typeface="Palatino Linotype" panose="02040502050505030304" pitchFamily="18" charset="0"/>
              </a:rPr>
              <a:t>Пластично лаб. посуђе</a:t>
            </a:r>
            <a:endParaRPr lang="sr-Latn-RS" sz="2400" b="1" dirty="0">
              <a:latin typeface="Palatino Linotype" panose="0204050205050503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72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-15240"/>
            <a:ext cx="4572000" cy="73304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9916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4800" y="990600"/>
            <a:ext cx="8441273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2800" b="1" dirty="0">
                <a:solidFill>
                  <a:srgbClr val="F307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Претходно коришћено посуђе:</a:t>
            </a:r>
          </a:p>
          <a:p>
            <a:pPr algn="ctr"/>
            <a:endParaRPr lang="sr-Cyrl-R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latino Linotype" panose="02040502050505030304" pitchFamily="18" charset="0"/>
            </a:endParaRPr>
          </a:p>
          <a:p>
            <a:pPr marL="257175" indent="-257175" algn="ctr">
              <a:buAutoNum type="arabicPeriod"/>
            </a:pPr>
            <a:r>
              <a:rPr lang="sr-Cyrl-RS" sz="2800" b="1" dirty="0">
                <a:latin typeface="Palatino Linotype" panose="02040502050505030304" pitchFamily="18" charset="0"/>
              </a:rPr>
              <a:t>Стерилизација</a:t>
            </a:r>
          </a:p>
          <a:p>
            <a:pPr marL="257175" indent="-257175" algn="ctr">
              <a:buAutoNum type="arabicPeriod"/>
            </a:pPr>
            <a:r>
              <a:rPr lang="sr-Latn-RS" sz="2800" b="1" dirty="0">
                <a:latin typeface="Palatino Linotype" panose="02040502050505030304" pitchFamily="18" charset="0"/>
              </a:rPr>
              <a:t> </a:t>
            </a:r>
            <a:r>
              <a:rPr lang="sr-Cyrl-RS" sz="2800" b="1" dirty="0">
                <a:latin typeface="Palatino Linotype" panose="02040502050505030304" pitchFamily="18" charset="0"/>
              </a:rPr>
              <a:t>Грубо уклањање остатака материјала</a:t>
            </a:r>
          </a:p>
          <a:p>
            <a:pPr marL="257175" indent="-257175" algn="ctr">
              <a:buAutoNum type="arabicPeriod"/>
            </a:pPr>
            <a:r>
              <a:rPr lang="sr-Latn-RS" sz="2800" b="1" dirty="0">
                <a:latin typeface="Palatino Linotype" panose="02040502050505030304" pitchFamily="18" charset="0"/>
              </a:rPr>
              <a:t> </a:t>
            </a:r>
            <a:r>
              <a:rPr lang="sr-Cyrl-RS" sz="2800" b="1" dirty="0">
                <a:latin typeface="Palatino Linotype" panose="02040502050505030304" pitchFamily="18" charset="0"/>
              </a:rPr>
              <a:t>Потапање у топлу и хладну воду – прање детер</a:t>
            </a:r>
            <a:r>
              <a:rPr lang="sr-Cyrl-CS" sz="2800" b="1" dirty="0">
                <a:latin typeface="Palatino Linotype" panose="02040502050505030304" pitchFamily="18" charset="0"/>
              </a:rPr>
              <a:t>џ</a:t>
            </a:r>
            <a:r>
              <a:rPr lang="sr-Cyrl-RS" sz="2800" b="1" dirty="0">
                <a:latin typeface="Palatino Linotype" panose="02040502050505030304" pitchFamily="18" charset="0"/>
              </a:rPr>
              <a:t>ентом и сапуном</a:t>
            </a:r>
          </a:p>
          <a:p>
            <a:pPr marL="257175" indent="-257175" algn="ctr">
              <a:buAutoNum type="arabicPeriod"/>
            </a:pPr>
            <a:r>
              <a:rPr lang="sr-Latn-RS" sz="2800" b="1" dirty="0">
                <a:latin typeface="Palatino Linotype" panose="02040502050505030304" pitchFamily="18" charset="0"/>
              </a:rPr>
              <a:t> </a:t>
            </a:r>
            <a:r>
              <a:rPr lang="sr-Cyrl-RS" sz="2800" b="1" dirty="0">
                <a:latin typeface="Palatino Linotype" panose="02040502050505030304" pitchFamily="18" charset="0"/>
              </a:rPr>
              <a:t>Завршно испирање дестилованом водом</a:t>
            </a:r>
          </a:p>
          <a:p>
            <a:pPr marL="257175" indent="-257175" algn="ctr">
              <a:buAutoNum type="arabicPeriod"/>
            </a:pPr>
            <a:r>
              <a:rPr lang="sr-Latn-RS" sz="2800" b="1" dirty="0">
                <a:latin typeface="Palatino Linotype" panose="02040502050505030304" pitchFamily="18" charset="0"/>
              </a:rPr>
              <a:t> </a:t>
            </a:r>
            <a:r>
              <a:rPr lang="sr-Cyrl-RS" sz="2800" b="1" dirty="0">
                <a:latin typeface="Palatino Linotype" panose="02040502050505030304" pitchFamily="18" charset="0"/>
              </a:rPr>
              <a:t>Сушење</a:t>
            </a:r>
          </a:p>
          <a:p>
            <a:pPr marL="257175" indent="-257175" algn="ctr">
              <a:buAutoNum type="arabicPeriod"/>
            </a:pPr>
            <a:r>
              <a:rPr lang="sr-Latn-RS" sz="2800" b="1" dirty="0">
                <a:latin typeface="Palatino Linotype" panose="02040502050505030304" pitchFamily="18" charset="0"/>
              </a:rPr>
              <a:t> </a:t>
            </a:r>
            <a:r>
              <a:rPr lang="sr-Cyrl-RS" sz="2800" b="1" dirty="0">
                <a:latin typeface="Palatino Linotype" panose="02040502050505030304" pitchFamily="18" charset="0"/>
              </a:rPr>
              <a:t>Паковање</a:t>
            </a:r>
          </a:p>
          <a:p>
            <a:pPr marL="257175" indent="-257175" algn="ctr">
              <a:buAutoNum type="arabicPeriod"/>
            </a:pPr>
            <a:r>
              <a:rPr lang="sr-Latn-RS" sz="2800" b="1" dirty="0">
                <a:latin typeface="Palatino Linotype" panose="02040502050505030304" pitchFamily="18" charset="0"/>
              </a:rPr>
              <a:t> </a:t>
            </a:r>
            <a:r>
              <a:rPr lang="sr-Cyrl-RS" sz="2800" b="1" dirty="0">
                <a:latin typeface="Palatino Linotype" panose="02040502050505030304" pitchFamily="18" charset="0"/>
              </a:rPr>
              <a:t>Стерилизација</a:t>
            </a:r>
          </a:p>
          <a:p>
            <a:pPr algn="ctr"/>
            <a:endParaRPr lang="sr-Latn-RS" sz="2800" b="1" dirty="0">
              <a:latin typeface="Candara" pitchFamily="34" charset="0"/>
            </a:endParaRPr>
          </a:p>
          <a:p>
            <a:pPr algn="ctr"/>
            <a:endParaRPr lang="sr-Cyrl-RS" sz="2800" b="1" dirty="0">
              <a:latin typeface="Candara" pitchFamily="34" charset="0"/>
            </a:endParaRPr>
          </a:p>
          <a:p>
            <a:pPr algn="ctr"/>
            <a:endParaRPr lang="sr-Cyrl-RS" sz="2800" b="1" dirty="0">
              <a:latin typeface="Candara" pitchFamily="34" charset="0"/>
            </a:endParaRPr>
          </a:p>
          <a:p>
            <a:endParaRPr lang="sr-Latn-RS" sz="2800" b="1" dirty="0">
              <a:latin typeface="Candara" pitchFamily="34" charset="0"/>
            </a:endParaRPr>
          </a:p>
          <a:p>
            <a:endParaRPr lang="sr-Cyrl-RS" sz="2400" b="1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575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sidora\Desktop\disinfecting-dwell-time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6" y="0"/>
            <a:ext cx="9151776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</p:pic>
      <p:sp>
        <p:nvSpPr>
          <p:cNvPr id="3" name="Rounded Rectangle 2"/>
          <p:cNvSpPr/>
          <p:nvPr/>
        </p:nvSpPr>
        <p:spPr>
          <a:xfrm>
            <a:off x="4568112" y="2297500"/>
            <a:ext cx="3200400" cy="533400"/>
          </a:xfrm>
          <a:prstGeom prst="roundRect">
            <a:avLst/>
          </a:prstGeom>
          <a:solidFill>
            <a:srgbClr val="00C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ounded Rectangle 3"/>
          <p:cNvSpPr/>
          <p:nvPr/>
        </p:nvSpPr>
        <p:spPr>
          <a:xfrm>
            <a:off x="4596882" y="5071575"/>
            <a:ext cx="3209730" cy="533400"/>
          </a:xfrm>
          <a:prstGeom prst="roundRect">
            <a:avLst/>
          </a:prstGeom>
          <a:solidFill>
            <a:srgbClr val="00C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ounded Rectangle 4"/>
          <p:cNvSpPr/>
          <p:nvPr/>
        </p:nvSpPr>
        <p:spPr>
          <a:xfrm>
            <a:off x="4596882" y="3680148"/>
            <a:ext cx="3171630" cy="533400"/>
          </a:xfrm>
          <a:prstGeom prst="roundRect">
            <a:avLst/>
          </a:prstGeom>
          <a:solidFill>
            <a:srgbClr val="00C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ounded Rectangle 5"/>
          <p:cNvSpPr/>
          <p:nvPr/>
        </p:nvSpPr>
        <p:spPr>
          <a:xfrm>
            <a:off x="4572000" y="897294"/>
            <a:ext cx="3200400" cy="533400"/>
          </a:xfrm>
          <a:prstGeom prst="roundRect">
            <a:avLst/>
          </a:prstGeom>
          <a:solidFill>
            <a:srgbClr val="00CCFF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4734897" y="2333367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latin typeface="Palatino Linotype" panose="02040502050505030304" pitchFamily="18" charset="0"/>
              </a:rPr>
              <a:t>ДЕЗИНФЕКЦИЈА</a:t>
            </a:r>
            <a:endParaRPr lang="en-US" sz="2400" b="1" dirty="0">
              <a:latin typeface="Palatino Linotype" panose="0204050205050503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200" y="3742767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latin typeface="Palatino Linotype" panose="02040502050505030304" pitchFamily="18" charset="0"/>
              </a:rPr>
              <a:t>АСЕПСА</a:t>
            </a:r>
            <a:endParaRPr lang="en-US" sz="2400" b="1" dirty="0">
              <a:latin typeface="Palatino Linotype" panose="0204050205050503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0600" y="5145796"/>
            <a:ext cx="3204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latin typeface="Palatino Linotype" panose="02040502050505030304" pitchFamily="18" charset="0"/>
              </a:rPr>
              <a:t>ПАСТЕРИЗАЦИЈА</a:t>
            </a:r>
            <a:endParaRPr lang="en-US" sz="2400" b="1" dirty="0">
              <a:latin typeface="Palatino Linotype" panose="0204050205050503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30232" y="932486"/>
            <a:ext cx="3238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b="1" dirty="0">
                <a:latin typeface="Palatino Linotype" panose="02040502050505030304" pitchFamily="18" charset="0"/>
              </a:rPr>
              <a:t>СТЕРИЛИЗАЦИЈА</a:t>
            </a:r>
            <a:endParaRPr lang="en-US" sz="24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647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sidora\Desktop\disinfecting-dwell-time-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6" y="0"/>
            <a:ext cx="9151776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-7776" y="0"/>
            <a:ext cx="9151776" cy="685800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6032" y="609600"/>
            <a:ext cx="90678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Cyrl-RS" sz="2400" b="1" dirty="0">
              <a:latin typeface="Candara" pitchFamily="34" charset="0"/>
            </a:endParaRPr>
          </a:p>
          <a:p>
            <a:r>
              <a:rPr lang="sr-Cyrl-RS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1. Топлота </a:t>
            </a:r>
          </a:p>
          <a:p>
            <a:r>
              <a:rPr lang="sr-Cyrl-RS" sz="24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СУВА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400" b="1" dirty="0">
                <a:solidFill>
                  <a:srgbClr val="00B050"/>
                </a:solidFill>
                <a:latin typeface="Palatino Linotype" panose="02040502050505030304" pitchFamily="18" charset="0"/>
              </a:rPr>
              <a:t>директна примена пламена (жарење, опаљивање, спаљивање)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400" b="1" dirty="0">
                <a:solidFill>
                  <a:srgbClr val="00B050"/>
                </a:solidFill>
                <a:latin typeface="Palatino Linotype" panose="02040502050505030304" pitchFamily="18" charset="0"/>
              </a:rPr>
              <a:t>примена врелог ваздуха</a:t>
            </a:r>
          </a:p>
          <a:p>
            <a:r>
              <a:rPr lang="sr-Cyrl-RS" sz="24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ВЛАЖНА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400" b="1" dirty="0">
                <a:solidFill>
                  <a:srgbClr val="00B050"/>
                </a:solidFill>
                <a:latin typeface="Palatino Linotype" panose="02040502050505030304" pitchFamily="18" charset="0"/>
              </a:rPr>
              <a:t>тиндализација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400" b="1" dirty="0">
                <a:solidFill>
                  <a:srgbClr val="00B050"/>
                </a:solidFill>
                <a:latin typeface="Palatino Linotype" panose="02040502050505030304" pitchFamily="18" charset="0"/>
              </a:rPr>
              <a:t>кување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400" b="1" dirty="0">
                <a:solidFill>
                  <a:srgbClr val="00B050"/>
                </a:solidFill>
                <a:latin typeface="Palatino Linotype" panose="02040502050505030304" pitchFamily="18" charset="0"/>
              </a:rPr>
              <a:t>примена водене паре која струји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400" b="1" dirty="0">
                <a:solidFill>
                  <a:srgbClr val="00B050"/>
                </a:solidFill>
                <a:latin typeface="Palatino Linotype" panose="02040502050505030304" pitchFamily="18" charset="0"/>
              </a:rPr>
              <a:t>примена водене паре под притиском</a:t>
            </a:r>
          </a:p>
          <a:p>
            <a:endParaRPr lang="sr-Cyrl-RS" sz="2400" b="1" dirty="0">
              <a:solidFill>
                <a:srgbClr val="00B050"/>
              </a:solidFill>
              <a:latin typeface="Palatino Linotype" panose="02040502050505030304" pitchFamily="18" charset="0"/>
            </a:endParaRPr>
          </a:p>
          <a:p>
            <a:r>
              <a:rPr lang="sr-Cyrl-RS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2. Радијација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400" b="1" dirty="0">
                <a:solidFill>
                  <a:srgbClr val="00B050"/>
                </a:solidFill>
                <a:latin typeface="Palatino Linotype" panose="02040502050505030304" pitchFamily="18" charset="0"/>
              </a:rPr>
              <a:t>ултравиолентно зрачење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400" b="1" dirty="0">
                <a:solidFill>
                  <a:srgbClr val="00B050"/>
                </a:solidFill>
                <a:latin typeface="Palatino Linotype" panose="02040502050505030304" pitchFamily="18" charset="0"/>
              </a:rPr>
              <a:t>јонизујуће зрачење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r-Cyrl-RS" sz="2400" b="1" dirty="0">
              <a:solidFill>
                <a:srgbClr val="00B050"/>
              </a:solidFill>
              <a:latin typeface="Palatino Linotype" panose="02040502050505030304" pitchFamily="18" charset="0"/>
            </a:endParaRPr>
          </a:p>
          <a:p>
            <a:r>
              <a:rPr lang="sr-Cyrl-RS" sz="24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3. Филтрација</a:t>
            </a:r>
            <a:endParaRPr lang="sr-Cyrl-RS" sz="2400" dirty="0">
              <a:latin typeface="Palatino Linotype" panose="02040502050505030304" pitchFamily="18" charset="0"/>
            </a:endParaRPr>
          </a:p>
          <a:p>
            <a:endParaRPr lang="sr-Cyrl-RS" sz="2400" dirty="0">
              <a:latin typeface="Candara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34EF6CB-B880-E366-1A60-38DD18D78EDA}"/>
              </a:ext>
            </a:extLst>
          </p:cNvPr>
          <p:cNvSpPr/>
          <p:nvPr/>
        </p:nvSpPr>
        <p:spPr>
          <a:xfrm>
            <a:off x="1648132" y="173067"/>
            <a:ext cx="5943600" cy="544929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B4F3AE-A93A-68C2-8AC2-87854666C30A}"/>
              </a:ext>
            </a:extLst>
          </p:cNvPr>
          <p:cNvSpPr txBox="1"/>
          <p:nvPr/>
        </p:nvSpPr>
        <p:spPr>
          <a:xfrm>
            <a:off x="2057400" y="251936"/>
            <a:ext cx="533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I </a:t>
            </a:r>
            <a:r>
              <a:rPr lang="sr-Cyrl-RS" sz="24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Физичке методе</a:t>
            </a:r>
            <a:r>
              <a:rPr lang="sr-Latn-RS" sz="24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 </a:t>
            </a:r>
            <a:r>
              <a:rPr lang="sr-Cyrl-RS" sz="2400" b="1" dirty="0">
                <a:solidFill>
                  <a:schemeClr val="bg1"/>
                </a:solidFill>
                <a:latin typeface="Palatino Linotype" panose="02040502050505030304" pitchFamily="18" charset="0"/>
              </a:rPr>
              <a:t>стерилизације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15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sidora\Desktop\disinfecting-dwell-time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776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0" y="-7545"/>
            <a:ext cx="9151776" cy="685800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429000" y="228600"/>
            <a:ext cx="2019300" cy="6096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Box 4"/>
          <p:cNvSpPr txBox="1"/>
          <p:nvPr/>
        </p:nvSpPr>
        <p:spPr>
          <a:xfrm>
            <a:off x="3429000" y="281970"/>
            <a:ext cx="26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1. </a:t>
            </a:r>
            <a:r>
              <a:rPr lang="sr-Cyrl-RS" sz="2800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Топлота</a:t>
            </a:r>
            <a:endParaRPr lang="en-US" sz="2800" b="1" dirty="0">
              <a:solidFill>
                <a:schemeClr val="accent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295400"/>
            <a:ext cx="8534400" cy="1531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Сува топлота</a:t>
            </a:r>
          </a:p>
          <a:p>
            <a:r>
              <a:rPr lang="sr-Cyrl-RS" sz="2000" b="1" dirty="0">
                <a:solidFill>
                  <a:srgbClr val="00B050"/>
                </a:solidFill>
                <a:latin typeface="Palatino Linotype" panose="02040502050505030304" pitchFamily="18" charset="0"/>
              </a:rPr>
              <a:t>Директна примена пламена (жарење, опаљивање, спаљивање)</a:t>
            </a:r>
            <a:endParaRPr lang="en-US" sz="2000" b="1" dirty="0">
              <a:solidFill>
                <a:srgbClr val="C00000"/>
              </a:solidFill>
              <a:latin typeface="Palatino Linotype" panose="02040502050505030304" pitchFamily="18" charset="0"/>
            </a:endParaRPr>
          </a:p>
          <a:p>
            <a:pPr>
              <a:defRPr/>
            </a:pPr>
            <a:endParaRPr lang="sr-Cyrl-RS" sz="2000" dirty="0">
              <a:latin typeface="Palatino Linotype" panose="02040502050505030304" pitchFamily="18" charset="0"/>
            </a:endParaRPr>
          </a:p>
          <a:p>
            <a:r>
              <a:rPr lang="en-US" sz="2000" dirty="0">
                <a:latin typeface="Candara" pitchFamily="34" charset="0"/>
              </a:rPr>
              <a:t> </a:t>
            </a:r>
            <a:endParaRPr lang="sr-Cyrl-RS" sz="2000" dirty="0">
              <a:latin typeface="Candara" pitchFamily="34" charset="0"/>
            </a:endParaRPr>
          </a:p>
          <a:p>
            <a:pPr marL="257175" indent="-257175">
              <a:buAutoNum type="arabicPeriod"/>
            </a:pPr>
            <a:endParaRPr lang="en-US" sz="135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2565" l="0" r="100000">
                        <a14:foregroundMark x1="27273" y1="90706" x2="47059" y2="914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3352167"/>
            <a:ext cx="2414588" cy="34733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300" y="2552521"/>
            <a:ext cx="3429000" cy="228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427340-2EF6-77A5-D71B-BBBD9BCC7E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2145890"/>
            <a:ext cx="3754057" cy="250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536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sidora\Desktop\disinfecting-dwell-time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6" y="0"/>
            <a:ext cx="9151776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9151776" cy="685800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5" name="Rounded Rectangle 4"/>
          <p:cNvSpPr/>
          <p:nvPr/>
        </p:nvSpPr>
        <p:spPr>
          <a:xfrm>
            <a:off x="3429000" y="228600"/>
            <a:ext cx="2019300" cy="6096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3429000" y="271790"/>
            <a:ext cx="26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1. </a:t>
            </a:r>
            <a:r>
              <a:rPr lang="sr-Cyrl-RS" sz="2800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Топлота</a:t>
            </a:r>
            <a:endParaRPr lang="en-US" sz="2800" b="1" dirty="0">
              <a:solidFill>
                <a:schemeClr val="accent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8852" y="787636"/>
            <a:ext cx="6520295" cy="2731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Сува топлота</a:t>
            </a:r>
            <a:endParaRPr lang="en-US" sz="2000" b="1" dirty="0">
              <a:solidFill>
                <a:srgbClr val="C00000"/>
              </a:solidFill>
              <a:latin typeface="Palatino Linotype" panose="02040502050505030304" pitchFamily="18" charset="0"/>
            </a:endParaRPr>
          </a:p>
          <a:p>
            <a:r>
              <a:rPr lang="sr-Cyrl-RS" sz="2000" b="1" dirty="0">
                <a:solidFill>
                  <a:srgbClr val="00B050"/>
                </a:solidFill>
                <a:latin typeface="Palatino Linotype" panose="02040502050505030304" pitchFamily="18" charset="0"/>
              </a:rPr>
              <a:t>Примена врелог ваздуха</a:t>
            </a:r>
            <a:endParaRPr lang="en-US" sz="2000" b="1" dirty="0">
              <a:solidFill>
                <a:srgbClr val="00B050"/>
              </a:solidFill>
              <a:latin typeface="Palatino Linotype" panose="02040502050505030304" pitchFamily="18" charset="0"/>
            </a:endParaRPr>
          </a:p>
          <a:p>
            <a:endParaRPr lang="en-US" dirty="0">
              <a:latin typeface="Palatino Linotype" panose="02040502050505030304" pitchFamily="18" charset="0"/>
            </a:endParaRPr>
          </a:p>
          <a:p>
            <a:r>
              <a:rPr lang="sr-Cyrl-RS" sz="2000" dirty="0">
                <a:latin typeface="Palatino Linotype" panose="02040502050505030304" pitchFamily="18" charset="0"/>
              </a:rPr>
              <a:t>СУВИ СТЕРИЛИЗАТОР</a:t>
            </a:r>
          </a:p>
          <a:p>
            <a:r>
              <a:rPr lang="sr-Cyrl-RS" sz="2000" dirty="0">
                <a:latin typeface="Palatino Linotype" panose="02040502050505030304" pitchFamily="18" charset="0"/>
              </a:rPr>
              <a:t>Стакло, порцелан, метал – осушени и умотани</a:t>
            </a:r>
          </a:p>
          <a:p>
            <a:pPr>
              <a:defRPr/>
            </a:pPr>
            <a:r>
              <a:rPr lang="sr-Latn-RS" sz="2000" b="1" dirty="0">
                <a:latin typeface="Palatino Linotype" panose="02040502050505030304" pitchFamily="18" charset="0"/>
              </a:rPr>
              <a:t>160-180°C</a:t>
            </a:r>
            <a:r>
              <a:rPr lang="sr-Cyrl-RS" sz="2000" b="1" dirty="0">
                <a:latin typeface="Palatino Linotype" panose="02040502050505030304" pitchFamily="18" charset="0"/>
              </a:rPr>
              <a:t>,</a:t>
            </a:r>
            <a:r>
              <a:rPr lang="sr-Latn-RS" sz="2000" b="1" dirty="0">
                <a:latin typeface="Palatino Linotype" panose="02040502050505030304" pitchFamily="18" charset="0"/>
              </a:rPr>
              <a:t> 2</a:t>
            </a:r>
            <a:r>
              <a:rPr lang="sr-Cyrl-RS" sz="2000" b="1" dirty="0">
                <a:latin typeface="Palatino Linotype" panose="02040502050505030304" pitchFamily="18" charset="0"/>
              </a:rPr>
              <a:t> часа</a:t>
            </a:r>
            <a:r>
              <a:rPr lang="sr-Latn-RS" sz="2000" b="1" dirty="0">
                <a:latin typeface="Palatino Linotype" panose="02040502050505030304" pitchFamily="18" charset="0"/>
              </a:rPr>
              <a:t> </a:t>
            </a:r>
            <a:r>
              <a:rPr lang="sr-Cyrl-RS" sz="2000" b="1" dirty="0">
                <a:latin typeface="Palatino Linotype" panose="02040502050505030304" pitchFamily="18" charset="0"/>
              </a:rPr>
              <a:t>до </a:t>
            </a:r>
            <a:r>
              <a:rPr lang="sr-Latn-RS" sz="2000" b="1" dirty="0">
                <a:latin typeface="Palatino Linotype" panose="02040502050505030304" pitchFamily="18" charset="0"/>
              </a:rPr>
              <a:t>30</a:t>
            </a:r>
            <a:r>
              <a:rPr lang="sr-Cyrl-RS" sz="2000" b="1" dirty="0">
                <a:latin typeface="Palatino Linotype" panose="02040502050505030304" pitchFamily="18" charset="0"/>
              </a:rPr>
              <a:t> минута</a:t>
            </a:r>
            <a:endParaRPr lang="en-US" sz="2000" b="1" dirty="0">
              <a:latin typeface="Palatino Linotype" panose="02040502050505030304" pitchFamily="18" charset="0"/>
            </a:endParaRPr>
          </a:p>
          <a:p>
            <a:pPr>
              <a:defRPr/>
            </a:pPr>
            <a:r>
              <a:rPr lang="sr-Cyrl-RS" sz="2000" dirty="0">
                <a:latin typeface="Palatino Linotype" panose="02040502050505030304" pitchFamily="18" charset="0"/>
              </a:rPr>
              <a:t>Пуцање стакла при наглој промени температуре</a:t>
            </a:r>
          </a:p>
          <a:p>
            <a:r>
              <a:rPr lang="en-US" sz="2000" dirty="0">
                <a:latin typeface="Candara" pitchFamily="34" charset="0"/>
              </a:rPr>
              <a:t> </a:t>
            </a:r>
            <a:endParaRPr lang="sr-Cyrl-RS" sz="2000" dirty="0">
              <a:latin typeface="Candara" pitchFamily="34" charset="0"/>
            </a:endParaRPr>
          </a:p>
          <a:p>
            <a:pPr marL="257175" indent="-257175">
              <a:buAutoNum type="arabicPeriod"/>
            </a:pPr>
            <a:endParaRPr lang="en-US" sz="1350" dirty="0"/>
          </a:p>
        </p:txBody>
      </p:sp>
      <p:pic>
        <p:nvPicPr>
          <p:cNvPr id="8" name="Picture 7" descr="C:\Users\Isidora\Desktop\prsktikum slike\slike iz starog praktikuma\2007.08.20 Mikrobiologija\Slike\tifovi\2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2705" y="3067050"/>
            <a:ext cx="4800600" cy="3562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8035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Isidora\Desktop\disinfecting-dwell-time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6" y="0"/>
            <a:ext cx="9151776" cy="6858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0" y="0"/>
            <a:ext cx="9151776" cy="685800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5" name="Rounded Rectangle 4"/>
          <p:cNvSpPr/>
          <p:nvPr/>
        </p:nvSpPr>
        <p:spPr>
          <a:xfrm>
            <a:off x="3429000" y="228600"/>
            <a:ext cx="2019300" cy="609600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Box 5"/>
          <p:cNvSpPr txBox="1"/>
          <p:nvPr/>
        </p:nvSpPr>
        <p:spPr>
          <a:xfrm>
            <a:off x="3431056" y="271790"/>
            <a:ext cx="268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Candara" pitchFamily="34" charset="0"/>
              </a:rPr>
              <a:t>1</a:t>
            </a:r>
            <a:r>
              <a:rPr lang="en-US" sz="2800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. </a:t>
            </a:r>
            <a:r>
              <a:rPr lang="sr-Cyrl-RS" sz="2800" b="1" dirty="0">
                <a:solidFill>
                  <a:schemeClr val="accent1"/>
                </a:solidFill>
                <a:latin typeface="Palatino Linotype" panose="02040502050505030304" pitchFamily="18" charset="0"/>
              </a:rPr>
              <a:t>Топлота</a:t>
            </a:r>
            <a:endParaRPr lang="en-US" sz="2800" b="1" dirty="0">
              <a:solidFill>
                <a:schemeClr val="accent1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580" y="1066800"/>
            <a:ext cx="7553420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Влажна топлота</a:t>
            </a:r>
            <a:endParaRPr lang="en-US" sz="2000" b="1" dirty="0">
              <a:solidFill>
                <a:srgbClr val="C00000"/>
              </a:solidFill>
              <a:latin typeface="Palatino Linotype" panose="02040502050505030304" pitchFamily="18" charset="0"/>
            </a:endParaRPr>
          </a:p>
          <a:p>
            <a:r>
              <a:rPr lang="sr-Cyrl-RS" sz="2000" b="1" dirty="0">
                <a:solidFill>
                  <a:srgbClr val="00B050"/>
                </a:solidFill>
                <a:latin typeface="Palatino Linotype" panose="02040502050505030304" pitchFamily="18" charset="0"/>
              </a:rPr>
              <a:t>Тиндализација – метода фракционе стерилизације</a:t>
            </a:r>
            <a:endParaRPr lang="en-US" sz="2000" b="1" dirty="0">
              <a:solidFill>
                <a:srgbClr val="00B050"/>
              </a:solidFill>
              <a:latin typeface="Palatino Linotype" panose="02040502050505030304" pitchFamily="18" charset="0"/>
            </a:endParaRPr>
          </a:p>
          <a:p>
            <a:endParaRPr lang="en-US" dirty="0">
              <a:latin typeface="Candara" pitchFamily="34" charset="0"/>
            </a:endParaRPr>
          </a:p>
          <a:p>
            <a:r>
              <a:rPr lang="en-US" sz="2000" dirty="0">
                <a:latin typeface="Candara" pitchFamily="34" charset="0"/>
              </a:rPr>
              <a:t> </a:t>
            </a:r>
            <a:endParaRPr lang="sr-Cyrl-RS" sz="2000" dirty="0">
              <a:latin typeface="Candara" pitchFamily="34" charset="0"/>
            </a:endParaRPr>
          </a:p>
          <a:p>
            <a:pPr marL="257175" indent="-257175">
              <a:buAutoNum type="arabicPeriod"/>
            </a:pPr>
            <a:endParaRPr lang="en-US" sz="135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60" y="1786970"/>
            <a:ext cx="3848100" cy="182752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356" y="3675613"/>
            <a:ext cx="6520295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Влажна топлота</a:t>
            </a:r>
            <a:endParaRPr lang="sr-Latn-RS" sz="2000" b="1" dirty="0">
              <a:solidFill>
                <a:srgbClr val="C00000"/>
              </a:solidFill>
              <a:latin typeface="Palatino Linotype" panose="02040502050505030304" pitchFamily="18" charset="0"/>
            </a:endParaRPr>
          </a:p>
          <a:p>
            <a:r>
              <a:rPr lang="sr-Latn-RS" sz="2000" b="1" dirty="0">
                <a:solidFill>
                  <a:srgbClr val="00B050"/>
                </a:solidFill>
                <a:latin typeface="Palatino Linotype" panose="02040502050505030304" pitchFamily="18" charset="0"/>
              </a:rPr>
              <a:t>K</a:t>
            </a:r>
            <a:r>
              <a:rPr lang="sr-Cyrl-RS" sz="2000" b="1" dirty="0">
                <a:solidFill>
                  <a:srgbClr val="00B050"/>
                </a:solidFill>
                <a:latin typeface="Palatino Linotype" panose="02040502050505030304" pitchFamily="18" charset="0"/>
              </a:rPr>
              <a:t>ување</a:t>
            </a:r>
          </a:p>
          <a:p>
            <a:endParaRPr lang="en-US" dirty="0">
              <a:latin typeface="Candara" pitchFamily="34" charset="0"/>
            </a:endParaRPr>
          </a:p>
          <a:p>
            <a:r>
              <a:rPr lang="en-US" sz="2000" dirty="0">
                <a:latin typeface="Candara" pitchFamily="34" charset="0"/>
              </a:rPr>
              <a:t> </a:t>
            </a:r>
            <a:endParaRPr lang="sr-Cyrl-RS" sz="2000" dirty="0">
              <a:latin typeface="Candara" pitchFamily="34" charset="0"/>
            </a:endParaRPr>
          </a:p>
          <a:p>
            <a:pPr marL="257175" indent="-257175">
              <a:buAutoNum type="arabicPeriod"/>
            </a:pPr>
            <a:endParaRPr lang="en-US" sz="135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9941" y="3597290"/>
            <a:ext cx="2619375" cy="17430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728" y="5496268"/>
            <a:ext cx="6520295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>
                <a:solidFill>
                  <a:srgbClr val="C00000"/>
                </a:solidFill>
                <a:latin typeface="Palatino Linotype" panose="02040502050505030304" pitchFamily="18" charset="0"/>
              </a:rPr>
              <a:t>Влажна топлота</a:t>
            </a:r>
            <a:endParaRPr lang="sr-Latn-RS" sz="2000" b="1" dirty="0">
              <a:solidFill>
                <a:srgbClr val="C00000"/>
              </a:solidFill>
              <a:latin typeface="Palatino Linotype" panose="02040502050505030304" pitchFamily="18" charset="0"/>
            </a:endParaRPr>
          </a:p>
          <a:p>
            <a:r>
              <a:rPr lang="sr-Cyrl-RS" sz="2000" b="1" dirty="0">
                <a:solidFill>
                  <a:srgbClr val="00B050"/>
                </a:solidFill>
                <a:latin typeface="Palatino Linotype" panose="02040502050505030304" pitchFamily="18" charset="0"/>
              </a:rPr>
              <a:t>Примена водене паре која струји</a:t>
            </a:r>
          </a:p>
          <a:p>
            <a:endParaRPr lang="en-US" dirty="0">
              <a:latin typeface="Palatino Linotype" panose="02040502050505030304" pitchFamily="18" charset="0"/>
            </a:endParaRPr>
          </a:p>
          <a:p>
            <a:r>
              <a:rPr lang="en-US" sz="2000" dirty="0">
                <a:latin typeface="Palatino Linotype" panose="02040502050505030304" pitchFamily="18" charset="0"/>
              </a:rPr>
              <a:t> </a:t>
            </a:r>
            <a:endParaRPr lang="sr-Cyrl-RS" sz="2000" dirty="0">
              <a:latin typeface="Palatino Linotype" panose="02040502050505030304" pitchFamily="18" charset="0"/>
            </a:endParaRPr>
          </a:p>
          <a:p>
            <a:pPr marL="257175" indent="-257175">
              <a:buAutoNum type="arabicPeriod"/>
            </a:pPr>
            <a:endParaRPr lang="en-US" sz="1350" dirty="0"/>
          </a:p>
        </p:txBody>
      </p:sp>
      <p:pic>
        <p:nvPicPr>
          <p:cNvPr id="13" name="Picture 2" descr="C:\Users\Isidora\Desktop\unnam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748" y="4714361"/>
            <a:ext cx="1759016" cy="200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4893" y="4140036"/>
            <a:ext cx="45371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Cyrl-RS" dirty="0">
              <a:solidFill>
                <a:srgbClr val="00B050"/>
              </a:solidFill>
              <a:latin typeface="Palatino Linotype" panose="02040502050505030304" pitchFamily="18" charset="0"/>
            </a:endParaRPr>
          </a:p>
          <a:p>
            <a:r>
              <a:rPr lang="sr-Cyrl-RS" dirty="0">
                <a:latin typeface="Palatino Linotype" panose="02040502050505030304" pitchFamily="18" charset="0"/>
              </a:rPr>
              <a:t>Предмети и инструменти </a:t>
            </a:r>
            <a:r>
              <a:rPr lang="sr-Cyrl-RS" b="1" dirty="0">
                <a:latin typeface="Palatino Linotype" panose="02040502050505030304" pitchFamily="18" charset="0"/>
              </a:rPr>
              <a:t>Дезинфекција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4893" y="609441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Cyrl-RS" dirty="0">
                <a:latin typeface="Palatino Linotype" panose="02040502050505030304" pitchFamily="18" charset="0"/>
              </a:rPr>
              <a:t>Кохов лонац</a:t>
            </a:r>
          </a:p>
          <a:p>
            <a:r>
              <a:rPr lang="sr-Cyrl-RS" b="1" dirty="0">
                <a:latin typeface="Palatino Linotype" panose="02040502050505030304" pitchFamily="18" charset="0"/>
              </a:rPr>
              <a:t>Дезинфекција</a:t>
            </a:r>
            <a:endParaRPr lang="sr-Cyrl-RS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888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15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5424</TotalTime>
  <Words>753</Words>
  <Application>Microsoft Office PowerPoint</Application>
  <PresentationFormat>On-screen Show (4:3)</PresentationFormat>
  <Paragraphs>217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Candara</vt:lpstr>
      <vt:lpstr>Comic Sans MS</vt:lpstr>
      <vt:lpstr>Palatino Linotype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Isidora</dc:creator>
  <cp:lastModifiedBy>Isidora Prosic</cp:lastModifiedBy>
  <cp:revision>110</cp:revision>
  <dcterms:created xsi:type="dcterms:W3CDTF">2006-08-16T00:00:00Z</dcterms:created>
  <dcterms:modified xsi:type="dcterms:W3CDTF">2025-12-03T14:28:39Z</dcterms:modified>
</cp:coreProperties>
</file>