
<file path=[Content_Types].xml><?xml version="1.0" encoding="utf-8"?>
<Types xmlns="http://schemas.openxmlformats.org/package/2006/content-types">
  <Default Extension="crdownload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3" r:id="rId2"/>
    <p:sldId id="300" r:id="rId3"/>
    <p:sldId id="301" r:id="rId4"/>
    <p:sldId id="304" r:id="rId5"/>
    <p:sldId id="259" r:id="rId6"/>
    <p:sldId id="293" r:id="rId7"/>
    <p:sldId id="258" r:id="rId8"/>
    <p:sldId id="260" r:id="rId9"/>
    <p:sldId id="261" r:id="rId10"/>
    <p:sldId id="305" r:id="rId11"/>
    <p:sldId id="295" r:id="rId12"/>
    <p:sldId id="296" r:id="rId13"/>
    <p:sldId id="297" r:id="rId14"/>
    <p:sldId id="298" r:id="rId15"/>
    <p:sldId id="263" r:id="rId16"/>
    <p:sldId id="264" r:id="rId17"/>
    <p:sldId id="265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98E"/>
    <a:srgbClr val="1E6070"/>
    <a:srgbClr val="6932D6"/>
    <a:srgbClr val="6F25D1"/>
    <a:srgbClr val="763EB4"/>
    <a:srgbClr val="F30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3DDB5D-05D7-44B4-8AE3-D7B09606D78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8DAB09-CED9-476C-972A-50671825782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sr-Latn-BA" dirty="0"/>
            <a:t>15 </a:t>
          </a:r>
          <a:r>
            <a:rPr lang="sr-Cyrl-RS" dirty="0"/>
            <a:t>СЕК</a:t>
          </a:r>
          <a:r>
            <a:rPr lang="sr-Latn-BA" dirty="0"/>
            <a:t>.</a:t>
          </a:r>
          <a:endParaRPr lang="en-US" dirty="0"/>
        </a:p>
      </dgm:t>
    </dgm:pt>
    <dgm:pt modelId="{B5773BEF-5A8E-400F-8B31-CC62FF31AA93}" type="parTrans" cxnId="{3E056A5A-B789-4D1C-BE81-7A38E6244BAE}">
      <dgm:prSet/>
      <dgm:spPr/>
      <dgm:t>
        <a:bodyPr/>
        <a:lstStyle/>
        <a:p>
          <a:endParaRPr lang="en-US"/>
        </a:p>
      </dgm:t>
    </dgm:pt>
    <dgm:pt modelId="{A9221A7D-C220-47B2-A5D6-CEF7FA994222}" type="sibTrans" cxnId="{3E056A5A-B789-4D1C-BE81-7A38E6244BAE}">
      <dgm:prSet/>
      <dgm:spPr/>
      <dgm:t>
        <a:bodyPr/>
        <a:lstStyle/>
        <a:p>
          <a:endParaRPr lang="en-US"/>
        </a:p>
      </dgm:t>
    </dgm:pt>
    <dgm:pt modelId="{A73D7171-75E6-45E0-B63E-223B5AF25BA3}">
      <dgm:prSet phldrT="[Text]"/>
      <dgm:spPr/>
      <dgm:t>
        <a:bodyPr/>
        <a:lstStyle/>
        <a:p>
          <a:r>
            <a:rPr lang="sr-Cyrl-RS" dirty="0">
              <a:latin typeface="Palatino Linotype" panose="02040502050505030304" pitchFamily="18" charset="0"/>
            </a:rPr>
            <a:t>Фиксатив</a:t>
          </a:r>
          <a:endParaRPr lang="en-US" dirty="0">
            <a:latin typeface="Palatino Linotype" panose="02040502050505030304" pitchFamily="18" charset="0"/>
          </a:endParaRPr>
        </a:p>
      </dgm:t>
    </dgm:pt>
    <dgm:pt modelId="{07CA571D-DACB-4A5F-97D3-F05BC7C8E5B2}" type="parTrans" cxnId="{9E0253D0-DEE1-4113-BE6F-6EEB6EC971B3}">
      <dgm:prSet/>
      <dgm:spPr/>
      <dgm:t>
        <a:bodyPr/>
        <a:lstStyle/>
        <a:p>
          <a:endParaRPr lang="en-US"/>
        </a:p>
      </dgm:t>
    </dgm:pt>
    <dgm:pt modelId="{DF6E2FB6-9E66-469F-B2A7-7A73C62D87E3}" type="sibTrans" cxnId="{9E0253D0-DEE1-4113-BE6F-6EEB6EC971B3}">
      <dgm:prSet/>
      <dgm:spPr/>
      <dgm:t>
        <a:bodyPr/>
        <a:lstStyle/>
        <a:p>
          <a:endParaRPr lang="en-US"/>
        </a:p>
      </dgm:t>
    </dgm:pt>
    <dgm:pt modelId="{D1CD162C-08ED-4D2C-8F03-BA654DE440D0}">
      <dgm:prSet phldrT="[Text]"/>
      <dgm:spPr>
        <a:solidFill>
          <a:srgbClr val="F30793"/>
        </a:solidFill>
      </dgm:spPr>
      <dgm:t>
        <a:bodyPr/>
        <a:lstStyle/>
        <a:p>
          <a:r>
            <a:rPr lang="sr-Latn-BA" dirty="0"/>
            <a:t>15 </a:t>
          </a:r>
          <a:r>
            <a:rPr lang="sr-Cyrl-RS" dirty="0"/>
            <a:t>СЕК</a:t>
          </a:r>
          <a:r>
            <a:rPr lang="sr-Latn-BA" dirty="0"/>
            <a:t>.</a:t>
          </a:r>
          <a:endParaRPr lang="en-US" dirty="0"/>
        </a:p>
      </dgm:t>
    </dgm:pt>
    <dgm:pt modelId="{8B574920-755E-48B3-A7CA-7A959EF86C58}" type="parTrans" cxnId="{395245D8-140D-48A1-819B-D35AE6D9B98E}">
      <dgm:prSet/>
      <dgm:spPr/>
      <dgm:t>
        <a:bodyPr/>
        <a:lstStyle/>
        <a:p>
          <a:endParaRPr lang="en-US"/>
        </a:p>
      </dgm:t>
    </dgm:pt>
    <dgm:pt modelId="{D367EC53-05C0-41FF-A408-446CBD428490}" type="sibTrans" cxnId="{395245D8-140D-48A1-819B-D35AE6D9B98E}">
      <dgm:prSet/>
      <dgm:spPr/>
      <dgm:t>
        <a:bodyPr/>
        <a:lstStyle/>
        <a:p>
          <a:endParaRPr lang="en-US"/>
        </a:p>
      </dgm:t>
    </dgm:pt>
    <dgm:pt modelId="{24A5DB41-110F-49C6-8807-725B399F4743}">
      <dgm:prSet phldrT="[Text]"/>
      <dgm:spPr/>
      <dgm:t>
        <a:bodyPr/>
        <a:lstStyle/>
        <a:p>
          <a:pPr algn="ctr"/>
          <a:r>
            <a:rPr lang="sr-Cyrl-RS" dirty="0">
              <a:latin typeface="Palatino Linotype" panose="02040502050505030304" pitchFamily="18" charset="0"/>
            </a:rPr>
            <a:t>Раствор</a:t>
          </a:r>
          <a:r>
            <a:rPr lang="sr-Latn-BA" dirty="0">
              <a:latin typeface="Palatino Linotype" panose="02040502050505030304" pitchFamily="18" charset="0"/>
            </a:rPr>
            <a:t> 1</a:t>
          </a:r>
          <a:endParaRPr lang="en-US" dirty="0">
            <a:latin typeface="Palatino Linotype" panose="02040502050505030304" pitchFamily="18" charset="0"/>
          </a:endParaRPr>
        </a:p>
      </dgm:t>
    </dgm:pt>
    <dgm:pt modelId="{DB6707C4-9D69-44F0-A441-8A6173CA0B9D}" type="parTrans" cxnId="{7A770459-3320-4BD4-BDA2-CB0A2E9BA30C}">
      <dgm:prSet/>
      <dgm:spPr/>
      <dgm:t>
        <a:bodyPr/>
        <a:lstStyle/>
        <a:p>
          <a:endParaRPr lang="en-US"/>
        </a:p>
      </dgm:t>
    </dgm:pt>
    <dgm:pt modelId="{8FCA11D8-03EF-4A86-8350-9A0C6EF5F879}" type="sibTrans" cxnId="{7A770459-3320-4BD4-BDA2-CB0A2E9BA30C}">
      <dgm:prSet/>
      <dgm:spPr/>
      <dgm:t>
        <a:bodyPr/>
        <a:lstStyle/>
        <a:p>
          <a:endParaRPr lang="en-US"/>
        </a:p>
      </dgm:t>
    </dgm:pt>
    <dgm:pt modelId="{E8F50841-80B3-4C8C-8BAA-74B9B3F778FB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sr-Latn-BA" dirty="0"/>
            <a:t>15 </a:t>
          </a:r>
          <a:r>
            <a:rPr lang="sr-Cyrl-RS" dirty="0"/>
            <a:t>СЕК</a:t>
          </a:r>
          <a:r>
            <a:rPr lang="sr-Latn-BA" dirty="0"/>
            <a:t>.</a:t>
          </a:r>
          <a:endParaRPr lang="en-US" dirty="0"/>
        </a:p>
      </dgm:t>
    </dgm:pt>
    <dgm:pt modelId="{D4ABE4E7-92BB-4B2A-ABB8-C8377319B29B}" type="parTrans" cxnId="{D78341EC-C57C-41F5-8174-15B9025813D2}">
      <dgm:prSet/>
      <dgm:spPr/>
      <dgm:t>
        <a:bodyPr/>
        <a:lstStyle/>
        <a:p>
          <a:endParaRPr lang="en-US"/>
        </a:p>
      </dgm:t>
    </dgm:pt>
    <dgm:pt modelId="{235C71F3-2949-4C43-86C5-6254A080AC56}" type="sibTrans" cxnId="{D78341EC-C57C-41F5-8174-15B9025813D2}">
      <dgm:prSet/>
      <dgm:spPr/>
      <dgm:t>
        <a:bodyPr/>
        <a:lstStyle/>
        <a:p>
          <a:endParaRPr lang="en-US"/>
        </a:p>
      </dgm:t>
    </dgm:pt>
    <dgm:pt modelId="{1892FA56-34D0-4A70-904F-89C8808F835A}">
      <dgm:prSet phldrT="[Text]"/>
      <dgm:spPr/>
      <dgm:t>
        <a:bodyPr/>
        <a:lstStyle/>
        <a:p>
          <a:pPr algn="ctr"/>
          <a:r>
            <a:rPr lang="sr-Cyrl-RS" dirty="0">
              <a:latin typeface="Palatino Linotype" panose="02040502050505030304" pitchFamily="18" charset="0"/>
            </a:rPr>
            <a:t>Раствор</a:t>
          </a:r>
          <a:r>
            <a:rPr lang="sr-Latn-BA" dirty="0">
              <a:latin typeface="Palatino Linotype" panose="02040502050505030304" pitchFamily="18" charset="0"/>
            </a:rPr>
            <a:t> 2</a:t>
          </a:r>
          <a:endParaRPr lang="en-US" dirty="0">
            <a:latin typeface="Palatino Linotype" panose="02040502050505030304" pitchFamily="18" charset="0"/>
          </a:endParaRPr>
        </a:p>
      </dgm:t>
    </dgm:pt>
    <dgm:pt modelId="{23C06E52-40CC-4B8A-BA67-90DC62475707}" type="parTrans" cxnId="{E34C03EC-9A47-4A25-9435-9ED5426A2B23}">
      <dgm:prSet/>
      <dgm:spPr/>
      <dgm:t>
        <a:bodyPr/>
        <a:lstStyle/>
        <a:p>
          <a:endParaRPr lang="en-US"/>
        </a:p>
      </dgm:t>
    </dgm:pt>
    <dgm:pt modelId="{D80ECD9D-7A30-4F82-9149-6F929CEAB4AA}" type="sibTrans" cxnId="{E34C03EC-9A47-4A25-9435-9ED5426A2B23}">
      <dgm:prSet/>
      <dgm:spPr/>
      <dgm:t>
        <a:bodyPr/>
        <a:lstStyle/>
        <a:p>
          <a:endParaRPr lang="en-US"/>
        </a:p>
      </dgm:t>
    </dgm:pt>
    <dgm:pt modelId="{1341A456-4B62-47D1-AC04-780310A78952}" type="pres">
      <dgm:prSet presAssocID="{ED3DDB5D-05D7-44B4-8AE3-D7B09606D78D}" presName="Name0" presStyleCnt="0">
        <dgm:presLayoutVars>
          <dgm:dir/>
          <dgm:animLvl val="lvl"/>
          <dgm:resizeHandles val="exact"/>
        </dgm:presLayoutVars>
      </dgm:prSet>
      <dgm:spPr/>
    </dgm:pt>
    <dgm:pt modelId="{831E20ED-4F3B-402F-B4A1-0478D877FE4F}" type="pres">
      <dgm:prSet presAssocID="{E88DAB09-CED9-476C-972A-506718257828}" presName="compositeNode" presStyleCnt="0">
        <dgm:presLayoutVars>
          <dgm:bulletEnabled val="1"/>
        </dgm:presLayoutVars>
      </dgm:prSet>
      <dgm:spPr/>
    </dgm:pt>
    <dgm:pt modelId="{E97774D8-D83F-4B83-A200-39BB0373B0EA}" type="pres">
      <dgm:prSet presAssocID="{E88DAB09-CED9-476C-972A-506718257828}" presName="bgRect" presStyleLbl="node1" presStyleIdx="0" presStyleCnt="3" custLinFactNeighborX="-10128" custLinFactNeighborY="-47500"/>
      <dgm:spPr/>
    </dgm:pt>
    <dgm:pt modelId="{3A9D4314-6C68-4EC4-AEE2-DE55825791A8}" type="pres">
      <dgm:prSet presAssocID="{E88DAB09-CED9-476C-972A-50671825782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797837A7-DB54-4465-9874-E8A61D88C9D5}" type="pres">
      <dgm:prSet presAssocID="{E88DAB09-CED9-476C-972A-506718257828}" presName="childNode" presStyleLbl="node1" presStyleIdx="0" presStyleCnt="3">
        <dgm:presLayoutVars>
          <dgm:bulletEnabled val="1"/>
        </dgm:presLayoutVars>
      </dgm:prSet>
      <dgm:spPr/>
    </dgm:pt>
    <dgm:pt modelId="{4F72E221-7E75-4FA0-AAB7-C5EE3AC72676}" type="pres">
      <dgm:prSet presAssocID="{A9221A7D-C220-47B2-A5D6-CEF7FA994222}" presName="hSp" presStyleCnt="0"/>
      <dgm:spPr/>
    </dgm:pt>
    <dgm:pt modelId="{FEE75B76-F28E-4552-90B2-B073C775D4C9}" type="pres">
      <dgm:prSet presAssocID="{A9221A7D-C220-47B2-A5D6-CEF7FA994222}" presName="vProcSp" presStyleCnt="0"/>
      <dgm:spPr/>
    </dgm:pt>
    <dgm:pt modelId="{8D00FB48-A8A6-4646-A120-C156CA3EA9E8}" type="pres">
      <dgm:prSet presAssocID="{A9221A7D-C220-47B2-A5D6-CEF7FA994222}" presName="vSp1" presStyleCnt="0"/>
      <dgm:spPr/>
    </dgm:pt>
    <dgm:pt modelId="{3650EADE-DE59-44A1-A100-F0A091C01740}" type="pres">
      <dgm:prSet presAssocID="{A9221A7D-C220-47B2-A5D6-CEF7FA994222}" presName="simulatedConn" presStyleLbl="solidFgAcc1" presStyleIdx="0" presStyleCnt="2"/>
      <dgm:spPr/>
    </dgm:pt>
    <dgm:pt modelId="{CCCE99D0-528B-4ED1-938F-3A2704F262B1}" type="pres">
      <dgm:prSet presAssocID="{A9221A7D-C220-47B2-A5D6-CEF7FA994222}" presName="vSp2" presStyleCnt="0"/>
      <dgm:spPr/>
    </dgm:pt>
    <dgm:pt modelId="{F6B06F59-5832-42CD-B5B4-EBED09B817B3}" type="pres">
      <dgm:prSet presAssocID="{A9221A7D-C220-47B2-A5D6-CEF7FA994222}" presName="sibTrans" presStyleCnt="0"/>
      <dgm:spPr/>
    </dgm:pt>
    <dgm:pt modelId="{4601F8AB-D5FB-4C80-AF79-54E6F073896D}" type="pres">
      <dgm:prSet presAssocID="{D1CD162C-08ED-4D2C-8F03-BA654DE440D0}" presName="compositeNode" presStyleCnt="0">
        <dgm:presLayoutVars>
          <dgm:bulletEnabled val="1"/>
        </dgm:presLayoutVars>
      </dgm:prSet>
      <dgm:spPr/>
    </dgm:pt>
    <dgm:pt modelId="{CAE291A1-7DC3-4C9B-96C6-8642181775CE}" type="pres">
      <dgm:prSet presAssocID="{D1CD162C-08ED-4D2C-8F03-BA654DE440D0}" presName="bgRect" presStyleLbl="node1" presStyleIdx="1" presStyleCnt="3"/>
      <dgm:spPr/>
    </dgm:pt>
    <dgm:pt modelId="{5A60D70B-A966-48FA-943F-36248BC44711}" type="pres">
      <dgm:prSet presAssocID="{D1CD162C-08ED-4D2C-8F03-BA654DE440D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B5E8F015-7A84-4498-B02C-336EF65A327A}" type="pres">
      <dgm:prSet presAssocID="{D1CD162C-08ED-4D2C-8F03-BA654DE440D0}" presName="childNode" presStyleLbl="node1" presStyleIdx="1" presStyleCnt="3">
        <dgm:presLayoutVars>
          <dgm:bulletEnabled val="1"/>
        </dgm:presLayoutVars>
      </dgm:prSet>
      <dgm:spPr/>
    </dgm:pt>
    <dgm:pt modelId="{7DBB625C-1FD2-4B95-A7F7-48C77E995A0C}" type="pres">
      <dgm:prSet presAssocID="{D367EC53-05C0-41FF-A408-446CBD428490}" presName="hSp" presStyleCnt="0"/>
      <dgm:spPr/>
    </dgm:pt>
    <dgm:pt modelId="{5014559E-6D42-4D1D-9057-1177928BB65C}" type="pres">
      <dgm:prSet presAssocID="{D367EC53-05C0-41FF-A408-446CBD428490}" presName="vProcSp" presStyleCnt="0"/>
      <dgm:spPr/>
    </dgm:pt>
    <dgm:pt modelId="{75060939-8F91-4892-A6C2-1692B4EB163B}" type="pres">
      <dgm:prSet presAssocID="{D367EC53-05C0-41FF-A408-446CBD428490}" presName="vSp1" presStyleCnt="0"/>
      <dgm:spPr/>
    </dgm:pt>
    <dgm:pt modelId="{D3F5D057-4E62-427B-95ED-EFBFC240B850}" type="pres">
      <dgm:prSet presAssocID="{D367EC53-05C0-41FF-A408-446CBD428490}" presName="simulatedConn" presStyleLbl="solidFgAcc1" presStyleIdx="1" presStyleCnt="2"/>
      <dgm:spPr/>
    </dgm:pt>
    <dgm:pt modelId="{EC83B7D2-D339-4B1D-BC5E-42B6EE31929B}" type="pres">
      <dgm:prSet presAssocID="{D367EC53-05C0-41FF-A408-446CBD428490}" presName="vSp2" presStyleCnt="0"/>
      <dgm:spPr/>
    </dgm:pt>
    <dgm:pt modelId="{53AB7E10-7807-4ACC-8CE2-01AA4477D99B}" type="pres">
      <dgm:prSet presAssocID="{D367EC53-05C0-41FF-A408-446CBD428490}" presName="sibTrans" presStyleCnt="0"/>
      <dgm:spPr/>
    </dgm:pt>
    <dgm:pt modelId="{C1BBB9BE-0EEC-4E87-9E86-4080990BCA58}" type="pres">
      <dgm:prSet presAssocID="{E8F50841-80B3-4C8C-8BAA-74B9B3F778FB}" presName="compositeNode" presStyleCnt="0">
        <dgm:presLayoutVars>
          <dgm:bulletEnabled val="1"/>
        </dgm:presLayoutVars>
      </dgm:prSet>
      <dgm:spPr/>
    </dgm:pt>
    <dgm:pt modelId="{0DB7A2E6-767A-4B3F-B579-550ACF13946B}" type="pres">
      <dgm:prSet presAssocID="{E8F50841-80B3-4C8C-8BAA-74B9B3F778FB}" presName="bgRect" presStyleLbl="node1" presStyleIdx="2" presStyleCnt="3"/>
      <dgm:spPr/>
    </dgm:pt>
    <dgm:pt modelId="{04840C18-F425-4F1B-86F9-A8066658C659}" type="pres">
      <dgm:prSet presAssocID="{E8F50841-80B3-4C8C-8BAA-74B9B3F778FB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CF2DC3DD-5152-430C-B034-4483E9DF3FBD}" type="pres">
      <dgm:prSet presAssocID="{E8F50841-80B3-4C8C-8BAA-74B9B3F778FB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5870B500-D9A7-48A9-A4D1-4698AF991DB3}" type="presOf" srcId="{E88DAB09-CED9-476C-972A-506718257828}" destId="{3A9D4314-6C68-4EC4-AEE2-DE55825791A8}" srcOrd="1" destOrd="0" presId="urn:microsoft.com/office/officeart/2005/8/layout/hProcess7"/>
    <dgm:cxn modelId="{6F5C5509-6C48-4943-A01C-04CC7DCFD40E}" type="presOf" srcId="{E8F50841-80B3-4C8C-8BAA-74B9B3F778FB}" destId="{04840C18-F425-4F1B-86F9-A8066658C659}" srcOrd="1" destOrd="0" presId="urn:microsoft.com/office/officeart/2005/8/layout/hProcess7"/>
    <dgm:cxn modelId="{F8ECD30F-B46B-4E8E-AE0B-4928FD4D88B1}" type="presOf" srcId="{24A5DB41-110F-49C6-8807-725B399F4743}" destId="{B5E8F015-7A84-4498-B02C-336EF65A327A}" srcOrd="0" destOrd="0" presId="urn:microsoft.com/office/officeart/2005/8/layout/hProcess7"/>
    <dgm:cxn modelId="{80921A1F-E089-4697-9CA0-D6FA6F3D68A0}" type="presOf" srcId="{D1CD162C-08ED-4D2C-8F03-BA654DE440D0}" destId="{5A60D70B-A966-48FA-943F-36248BC44711}" srcOrd="1" destOrd="0" presId="urn:microsoft.com/office/officeart/2005/8/layout/hProcess7"/>
    <dgm:cxn modelId="{287DA837-BE74-47C4-A5D1-99055B570EDB}" type="presOf" srcId="{ED3DDB5D-05D7-44B4-8AE3-D7B09606D78D}" destId="{1341A456-4B62-47D1-AC04-780310A78952}" srcOrd="0" destOrd="0" presId="urn:microsoft.com/office/officeart/2005/8/layout/hProcess7"/>
    <dgm:cxn modelId="{2E18585C-CD96-4979-B625-55DBFDE1C7EE}" type="presOf" srcId="{D1CD162C-08ED-4D2C-8F03-BA654DE440D0}" destId="{CAE291A1-7DC3-4C9B-96C6-8642181775CE}" srcOrd="0" destOrd="0" presId="urn:microsoft.com/office/officeart/2005/8/layout/hProcess7"/>
    <dgm:cxn modelId="{DFCE3466-9554-4D29-A510-D1FF1B68F5B3}" type="presOf" srcId="{E88DAB09-CED9-476C-972A-506718257828}" destId="{E97774D8-D83F-4B83-A200-39BB0373B0EA}" srcOrd="0" destOrd="0" presId="urn:microsoft.com/office/officeart/2005/8/layout/hProcess7"/>
    <dgm:cxn modelId="{7A770459-3320-4BD4-BDA2-CB0A2E9BA30C}" srcId="{D1CD162C-08ED-4D2C-8F03-BA654DE440D0}" destId="{24A5DB41-110F-49C6-8807-725B399F4743}" srcOrd="0" destOrd="0" parTransId="{DB6707C4-9D69-44F0-A441-8A6173CA0B9D}" sibTransId="{8FCA11D8-03EF-4A86-8350-9A0C6EF5F879}"/>
    <dgm:cxn modelId="{3E056A5A-B789-4D1C-BE81-7A38E6244BAE}" srcId="{ED3DDB5D-05D7-44B4-8AE3-D7B09606D78D}" destId="{E88DAB09-CED9-476C-972A-506718257828}" srcOrd="0" destOrd="0" parTransId="{B5773BEF-5A8E-400F-8B31-CC62FF31AA93}" sibTransId="{A9221A7D-C220-47B2-A5D6-CEF7FA994222}"/>
    <dgm:cxn modelId="{EC3295B4-C397-42A6-B4C2-91142B24A130}" type="presOf" srcId="{E8F50841-80B3-4C8C-8BAA-74B9B3F778FB}" destId="{0DB7A2E6-767A-4B3F-B579-550ACF13946B}" srcOrd="0" destOrd="0" presId="urn:microsoft.com/office/officeart/2005/8/layout/hProcess7"/>
    <dgm:cxn modelId="{15546DC2-283A-4F23-B284-5C24D6C8AF73}" type="presOf" srcId="{1892FA56-34D0-4A70-904F-89C8808F835A}" destId="{CF2DC3DD-5152-430C-B034-4483E9DF3FBD}" srcOrd="0" destOrd="0" presId="urn:microsoft.com/office/officeart/2005/8/layout/hProcess7"/>
    <dgm:cxn modelId="{154DFCCA-BA9A-4FE8-95C3-2D203784DDE1}" type="presOf" srcId="{A73D7171-75E6-45E0-B63E-223B5AF25BA3}" destId="{797837A7-DB54-4465-9874-E8A61D88C9D5}" srcOrd="0" destOrd="0" presId="urn:microsoft.com/office/officeart/2005/8/layout/hProcess7"/>
    <dgm:cxn modelId="{9E0253D0-DEE1-4113-BE6F-6EEB6EC971B3}" srcId="{E88DAB09-CED9-476C-972A-506718257828}" destId="{A73D7171-75E6-45E0-B63E-223B5AF25BA3}" srcOrd="0" destOrd="0" parTransId="{07CA571D-DACB-4A5F-97D3-F05BC7C8E5B2}" sibTransId="{DF6E2FB6-9E66-469F-B2A7-7A73C62D87E3}"/>
    <dgm:cxn modelId="{395245D8-140D-48A1-819B-D35AE6D9B98E}" srcId="{ED3DDB5D-05D7-44B4-8AE3-D7B09606D78D}" destId="{D1CD162C-08ED-4D2C-8F03-BA654DE440D0}" srcOrd="1" destOrd="0" parTransId="{8B574920-755E-48B3-A7CA-7A959EF86C58}" sibTransId="{D367EC53-05C0-41FF-A408-446CBD428490}"/>
    <dgm:cxn modelId="{E34C03EC-9A47-4A25-9435-9ED5426A2B23}" srcId="{E8F50841-80B3-4C8C-8BAA-74B9B3F778FB}" destId="{1892FA56-34D0-4A70-904F-89C8808F835A}" srcOrd="0" destOrd="0" parTransId="{23C06E52-40CC-4B8A-BA67-90DC62475707}" sibTransId="{D80ECD9D-7A30-4F82-9149-6F929CEAB4AA}"/>
    <dgm:cxn modelId="{D78341EC-C57C-41F5-8174-15B9025813D2}" srcId="{ED3DDB5D-05D7-44B4-8AE3-D7B09606D78D}" destId="{E8F50841-80B3-4C8C-8BAA-74B9B3F778FB}" srcOrd="2" destOrd="0" parTransId="{D4ABE4E7-92BB-4B2A-ABB8-C8377319B29B}" sibTransId="{235C71F3-2949-4C43-86C5-6254A080AC56}"/>
    <dgm:cxn modelId="{56C78CD6-836A-4D2A-A12B-DDAEB4ACE052}" type="presParOf" srcId="{1341A456-4B62-47D1-AC04-780310A78952}" destId="{831E20ED-4F3B-402F-B4A1-0478D877FE4F}" srcOrd="0" destOrd="0" presId="urn:microsoft.com/office/officeart/2005/8/layout/hProcess7"/>
    <dgm:cxn modelId="{D42FD791-7C98-463D-A80F-F6731C15A3CB}" type="presParOf" srcId="{831E20ED-4F3B-402F-B4A1-0478D877FE4F}" destId="{E97774D8-D83F-4B83-A200-39BB0373B0EA}" srcOrd="0" destOrd="0" presId="urn:microsoft.com/office/officeart/2005/8/layout/hProcess7"/>
    <dgm:cxn modelId="{15724A02-1740-45A0-8820-52EAF0D80BDC}" type="presParOf" srcId="{831E20ED-4F3B-402F-B4A1-0478D877FE4F}" destId="{3A9D4314-6C68-4EC4-AEE2-DE55825791A8}" srcOrd="1" destOrd="0" presId="urn:microsoft.com/office/officeart/2005/8/layout/hProcess7"/>
    <dgm:cxn modelId="{DB1FC695-A03B-4D3E-A3B5-36E02492FC27}" type="presParOf" srcId="{831E20ED-4F3B-402F-B4A1-0478D877FE4F}" destId="{797837A7-DB54-4465-9874-E8A61D88C9D5}" srcOrd="2" destOrd="0" presId="urn:microsoft.com/office/officeart/2005/8/layout/hProcess7"/>
    <dgm:cxn modelId="{327D2E71-BD0D-450C-8974-90A6CABC257E}" type="presParOf" srcId="{1341A456-4B62-47D1-AC04-780310A78952}" destId="{4F72E221-7E75-4FA0-AAB7-C5EE3AC72676}" srcOrd="1" destOrd="0" presId="urn:microsoft.com/office/officeart/2005/8/layout/hProcess7"/>
    <dgm:cxn modelId="{7CA4164D-F57F-4330-841A-F0F70852893D}" type="presParOf" srcId="{1341A456-4B62-47D1-AC04-780310A78952}" destId="{FEE75B76-F28E-4552-90B2-B073C775D4C9}" srcOrd="2" destOrd="0" presId="urn:microsoft.com/office/officeart/2005/8/layout/hProcess7"/>
    <dgm:cxn modelId="{1752C776-A825-4636-983C-48B374543EFC}" type="presParOf" srcId="{FEE75B76-F28E-4552-90B2-B073C775D4C9}" destId="{8D00FB48-A8A6-4646-A120-C156CA3EA9E8}" srcOrd="0" destOrd="0" presId="urn:microsoft.com/office/officeart/2005/8/layout/hProcess7"/>
    <dgm:cxn modelId="{3C35D3A2-B28A-49BA-9836-AAAB51133ED2}" type="presParOf" srcId="{FEE75B76-F28E-4552-90B2-B073C775D4C9}" destId="{3650EADE-DE59-44A1-A100-F0A091C01740}" srcOrd="1" destOrd="0" presId="urn:microsoft.com/office/officeart/2005/8/layout/hProcess7"/>
    <dgm:cxn modelId="{91530668-662C-49F3-9498-F366B2DAE013}" type="presParOf" srcId="{FEE75B76-F28E-4552-90B2-B073C775D4C9}" destId="{CCCE99D0-528B-4ED1-938F-3A2704F262B1}" srcOrd="2" destOrd="0" presId="urn:microsoft.com/office/officeart/2005/8/layout/hProcess7"/>
    <dgm:cxn modelId="{1CE0B039-6B75-4461-9F70-CF22A88C3AE1}" type="presParOf" srcId="{1341A456-4B62-47D1-AC04-780310A78952}" destId="{F6B06F59-5832-42CD-B5B4-EBED09B817B3}" srcOrd="3" destOrd="0" presId="urn:microsoft.com/office/officeart/2005/8/layout/hProcess7"/>
    <dgm:cxn modelId="{11056884-8174-4C76-A92D-D8A76D7F014B}" type="presParOf" srcId="{1341A456-4B62-47D1-AC04-780310A78952}" destId="{4601F8AB-D5FB-4C80-AF79-54E6F073896D}" srcOrd="4" destOrd="0" presId="urn:microsoft.com/office/officeart/2005/8/layout/hProcess7"/>
    <dgm:cxn modelId="{B34D7886-10E1-403F-92BA-0F1EEFF03D3C}" type="presParOf" srcId="{4601F8AB-D5FB-4C80-AF79-54E6F073896D}" destId="{CAE291A1-7DC3-4C9B-96C6-8642181775CE}" srcOrd="0" destOrd="0" presId="urn:microsoft.com/office/officeart/2005/8/layout/hProcess7"/>
    <dgm:cxn modelId="{54E6FD63-F28B-4B0D-9145-B76CC6758B01}" type="presParOf" srcId="{4601F8AB-D5FB-4C80-AF79-54E6F073896D}" destId="{5A60D70B-A966-48FA-943F-36248BC44711}" srcOrd="1" destOrd="0" presId="urn:microsoft.com/office/officeart/2005/8/layout/hProcess7"/>
    <dgm:cxn modelId="{C3A335B3-1558-476B-8258-C0AA3B6C0AF8}" type="presParOf" srcId="{4601F8AB-D5FB-4C80-AF79-54E6F073896D}" destId="{B5E8F015-7A84-4498-B02C-336EF65A327A}" srcOrd="2" destOrd="0" presId="urn:microsoft.com/office/officeart/2005/8/layout/hProcess7"/>
    <dgm:cxn modelId="{134712D4-BB84-4784-A4E1-37C5E1A0753F}" type="presParOf" srcId="{1341A456-4B62-47D1-AC04-780310A78952}" destId="{7DBB625C-1FD2-4B95-A7F7-48C77E995A0C}" srcOrd="5" destOrd="0" presId="urn:microsoft.com/office/officeart/2005/8/layout/hProcess7"/>
    <dgm:cxn modelId="{3BC9C7C7-BA82-4DDA-A7F0-52C1F47B3CDC}" type="presParOf" srcId="{1341A456-4B62-47D1-AC04-780310A78952}" destId="{5014559E-6D42-4D1D-9057-1177928BB65C}" srcOrd="6" destOrd="0" presId="urn:microsoft.com/office/officeart/2005/8/layout/hProcess7"/>
    <dgm:cxn modelId="{236083C8-1530-4712-9227-FEEEB6E8102A}" type="presParOf" srcId="{5014559E-6D42-4D1D-9057-1177928BB65C}" destId="{75060939-8F91-4892-A6C2-1692B4EB163B}" srcOrd="0" destOrd="0" presId="urn:microsoft.com/office/officeart/2005/8/layout/hProcess7"/>
    <dgm:cxn modelId="{F1038B34-9AEE-4F52-8F78-53ADE4B88E22}" type="presParOf" srcId="{5014559E-6D42-4D1D-9057-1177928BB65C}" destId="{D3F5D057-4E62-427B-95ED-EFBFC240B850}" srcOrd="1" destOrd="0" presId="urn:microsoft.com/office/officeart/2005/8/layout/hProcess7"/>
    <dgm:cxn modelId="{72FB685A-7D56-4D04-B460-BB6DA246DA5D}" type="presParOf" srcId="{5014559E-6D42-4D1D-9057-1177928BB65C}" destId="{EC83B7D2-D339-4B1D-BC5E-42B6EE31929B}" srcOrd="2" destOrd="0" presId="urn:microsoft.com/office/officeart/2005/8/layout/hProcess7"/>
    <dgm:cxn modelId="{74FA40B2-F6CD-4BC1-BF49-9CEB8BC84E11}" type="presParOf" srcId="{1341A456-4B62-47D1-AC04-780310A78952}" destId="{53AB7E10-7807-4ACC-8CE2-01AA4477D99B}" srcOrd="7" destOrd="0" presId="urn:microsoft.com/office/officeart/2005/8/layout/hProcess7"/>
    <dgm:cxn modelId="{FB42F7EE-2BB1-4F8F-9553-3CD5602DBF0C}" type="presParOf" srcId="{1341A456-4B62-47D1-AC04-780310A78952}" destId="{C1BBB9BE-0EEC-4E87-9E86-4080990BCA58}" srcOrd="8" destOrd="0" presId="urn:microsoft.com/office/officeart/2005/8/layout/hProcess7"/>
    <dgm:cxn modelId="{F7E46B31-180B-4494-8E3E-EB86FAF64C6C}" type="presParOf" srcId="{C1BBB9BE-0EEC-4E87-9E86-4080990BCA58}" destId="{0DB7A2E6-767A-4B3F-B579-550ACF13946B}" srcOrd="0" destOrd="0" presId="urn:microsoft.com/office/officeart/2005/8/layout/hProcess7"/>
    <dgm:cxn modelId="{08476D17-2B72-4BB3-B100-827A60246CD6}" type="presParOf" srcId="{C1BBB9BE-0EEC-4E87-9E86-4080990BCA58}" destId="{04840C18-F425-4F1B-86F9-A8066658C659}" srcOrd="1" destOrd="0" presId="urn:microsoft.com/office/officeart/2005/8/layout/hProcess7"/>
    <dgm:cxn modelId="{F2278A68-0133-45E6-8189-78C99E895A16}" type="presParOf" srcId="{C1BBB9BE-0EEC-4E87-9E86-4080990BCA58}" destId="{CF2DC3DD-5152-430C-B034-4483E9DF3FB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774D8-D83F-4B83-A200-39BB0373B0EA}">
      <dsp:nvSpPr>
        <dsp:cNvPr id="0" name=""/>
        <dsp:cNvSpPr/>
      </dsp:nvSpPr>
      <dsp:spPr>
        <a:xfrm>
          <a:off x="0" y="0"/>
          <a:ext cx="1985367" cy="1196099"/>
        </a:xfrm>
        <a:prstGeom prst="roundRect">
          <a:avLst>
            <a:gd name="adj" fmla="val 5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200" kern="1200" dirty="0"/>
            <a:t>15 </a:t>
          </a:r>
          <a:r>
            <a:rPr lang="sr-Cyrl-RS" sz="2200" kern="1200" dirty="0"/>
            <a:t>СЕК</a:t>
          </a:r>
          <a:r>
            <a:rPr lang="sr-Latn-BA" sz="2200" kern="1200" dirty="0"/>
            <a:t>.</a:t>
          </a:r>
          <a:endParaRPr lang="en-US" sz="2200" kern="1200" dirty="0"/>
        </a:p>
      </dsp:txBody>
      <dsp:txXfrm rot="16200000">
        <a:off x="-291863" y="291863"/>
        <a:ext cx="980801" cy="397073"/>
      </dsp:txXfrm>
    </dsp:sp>
    <dsp:sp modelId="{797837A7-DB54-4465-9874-E8A61D88C9D5}">
      <dsp:nvSpPr>
        <dsp:cNvPr id="0" name=""/>
        <dsp:cNvSpPr/>
      </dsp:nvSpPr>
      <dsp:spPr>
        <a:xfrm>
          <a:off x="397073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600" kern="1200" dirty="0">
              <a:latin typeface="Palatino Linotype" panose="02040502050505030304" pitchFamily="18" charset="0"/>
            </a:rPr>
            <a:t>Фиксатив</a:t>
          </a:r>
          <a:endParaRPr lang="en-US" sz="2600" kern="1200" dirty="0">
            <a:latin typeface="Palatino Linotype" panose="02040502050505030304" pitchFamily="18" charset="0"/>
          </a:endParaRPr>
        </a:p>
      </dsp:txBody>
      <dsp:txXfrm>
        <a:off x="397073" y="0"/>
        <a:ext cx="1479098" cy="1196099"/>
      </dsp:txXfrm>
    </dsp:sp>
    <dsp:sp modelId="{CAE291A1-7DC3-4C9B-96C6-8642181775CE}">
      <dsp:nvSpPr>
        <dsp:cNvPr id="0" name=""/>
        <dsp:cNvSpPr/>
      </dsp:nvSpPr>
      <dsp:spPr>
        <a:xfrm>
          <a:off x="2055316" y="0"/>
          <a:ext cx="1985367" cy="1196099"/>
        </a:xfrm>
        <a:prstGeom prst="roundRect">
          <a:avLst>
            <a:gd name="adj" fmla="val 5000"/>
          </a:avLst>
        </a:prstGeom>
        <a:solidFill>
          <a:srgbClr val="F307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200" kern="1200" dirty="0"/>
            <a:t>15 </a:t>
          </a:r>
          <a:r>
            <a:rPr lang="sr-Cyrl-RS" sz="2200" kern="1200" dirty="0"/>
            <a:t>СЕК</a:t>
          </a:r>
          <a:r>
            <a:rPr lang="sr-Latn-BA" sz="2200" kern="1200" dirty="0"/>
            <a:t>.</a:t>
          </a:r>
          <a:endParaRPr lang="en-US" sz="2200" kern="1200" dirty="0"/>
        </a:p>
      </dsp:txBody>
      <dsp:txXfrm rot="16200000">
        <a:off x="1763452" y="291863"/>
        <a:ext cx="980801" cy="397073"/>
      </dsp:txXfrm>
    </dsp:sp>
    <dsp:sp modelId="{3650EADE-DE59-44A1-A100-F0A091C01740}">
      <dsp:nvSpPr>
        <dsp:cNvPr id="0" name=""/>
        <dsp:cNvSpPr/>
      </dsp:nvSpPr>
      <dsp:spPr>
        <a:xfrm rot="5400000">
          <a:off x="1977397" y="875965"/>
          <a:ext cx="17569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F015-7A84-4498-B02C-336EF65A327A}">
      <dsp:nvSpPr>
        <dsp:cNvPr id="0" name=""/>
        <dsp:cNvSpPr/>
      </dsp:nvSpPr>
      <dsp:spPr>
        <a:xfrm>
          <a:off x="2452389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600" kern="1200" dirty="0">
              <a:latin typeface="Palatino Linotype" panose="02040502050505030304" pitchFamily="18" charset="0"/>
            </a:rPr>
            <a:t>Раствор</a:t>
          </a:r>
          <a:r>
            <a:rPr lang="sr-Latn-BA" sz="2600" kern="1200" dirty="0">
              <a:latin typeface="Palatino Linotype" panose="02040502050505030304" pitchFamily="18" charset="0"/>
            </a:rPr>
            <a:t> 1</a:t>
          </a:r>
          <a:endParaRPr lang="en-US" sz="2600" kern="1200" dirty="0">
            <a:latin typeface="Palatino Linotype" panose="02040502050505030304" pitchFamily="18" charset="0"/>
          </a:endParaRPr>
        </a:p>
      </dsp:txBody>
      <dsp:txXfrm>
        <a:off x="2452389" y="0"/>
        <a:ext cx="1479098" cy="1196099"/>
      </dsp:txXfrm>
    </dsp:sp>
    <dsp:sp modelId="{0DB7A2E6-767A-4B3F-B579-550ACF13946B}">
      <dsp:nvSpPr>
        <dsp:cNvPr id="0" name=""/>
        <dsp:cNvSpPr/>
      </dsp:nvSpPr>
      <dsp:spPr>
        <a:xfrm>
          <a:off x="4110171" y="0"/>
          <a:ext cx="1985367" cy="1196099"/>
        </a:xfrm>
        <a:prstGeom prst="roundRect">
          <a:avLst>
            <a:gd name="adj" fmla="val 5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BA" sz="2200" kern="1200" dirty="0"/>
            <a:t>15 </a:t>
          </a:r>
          <a:r>
            <a:rPr lang="sr-Cyrl-RS" sz="2200" kern="1200" dirty="0"/>
            <a:t>СЕК</a:t>
          </a:r>
          <a:r>
            <a:rPr lang="sr-Latn-BA" sz="2200" kern="1200" dirty="0"/>
            <a:t>.</a:t>
          </a:r>
          <a:endParaRPr lang="en-US" sz="2200" kern="1200" dirty="0"/>
        </a:p>
      </dsp:txBody>
      <dsp:txXfrm rot="16200000">
        <a:off x="3818307" y="291863"/>
        <a:ext cx="980801" cy="397073"/>
      </dsp:txXfrm>
    </dsp:sp>
    <dsp:sp modelId="{D3F5D057-4E62-427B-95ED-EFBFC240B850}">
      <dsp:nvSpPr>
        <dsp:cNvPr id="0" name=""/>
        <dsp:cNvSpPr/>
      </dsp:nvSpPr>
      <dsp:spPr>
        <a:xfrm rot="5400000">
          <a:off x="4032252" y="875965"/>
          <a:ext cx="175691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DC3DD-5152-430C-B034-4483E9DF3FBD}">
      <dsp:nvSpPr>
        <dsp:cNvPr id="0" name=""/>
        <dsp:cNvSpPr/>
      </dsp:nvSpPr>
      <dsp:spPr>
        <a:xfrm>
          <a:off x="4507244" y="0"/>
          <a:ext cx="1479098" cy="11960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600" kern="1200" dirty="0">
              <a:latin typeface="Palatino Linotype" panose="02040502050505030304" pitchFamily="18" charset="0"/>
            </a:rPr>
            <a:t>Раствор</a:t>
          </a:r>
          <a:r>
            <a:rPr lang="sr-Latn-BA" sz="2600" kern="1200" dirty="0">
              <a:latin typeface="Palatino Linotype" panose="02040502050505030304" pitchFamily="18" charset="0"/>
            </a:rPr>
            <a:t> 2</a:t>
          </a:r>
          <a:endParaRPr lang="en-US" sz="2600" kern="1200" dirty="0">
            <a:latin typeface="Palatino Linotype" panose="02040502050505030304" pitchFamily="18" charset="0"/>
          </a:endParaRPr>
        </a:p>
      </dsp:txBody>
      <dsp:txXfrm>
        <a:off x="4507244" y="0"/>
        <a:ext cx="1479098" cy="1196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5B5-BB86-411A-9E34-947D6A4D8CDB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B0E1-6D75-4E9A-A7AE-CDF5A738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7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8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9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crdownload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s://link.springer.com/rwe/10.1007/0-387-30745-1_17" TargetMode="External"/><Relationship Id="rId4" Type="http://schemas.openxmlformats.org/officeDocument/2006/relationships/hyperlink" Target="http://www.baso.com.cn/en/view.asp?id=17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pository.up.ac.za/items/84d29fe4-7cfe-4977-a9db-dd74cd9ccf2b" TargetMode="Externa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A6C24-FC26-FE63-0A3D-43EE17F96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17"/>
            <a:ext cx="9144000" cy="59203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3A5F3-D593-358E-0B5A-2BAAE89D1D60}"/>
              </a:ext>
            </a:extLst>
          </p:cNvPr>
          <p:cNvSpPr txBox="1"/>
          <p:nvPr/>
        </p:nvSpPr>
        <p:spPr>
          <a:xfrm>
            <a:off x="2286000" y="24886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7030A0"/>
                </a:solidFill>
                <a:highlight>
                  <a:srgbClr val="FF66CC"/>
                </a:highlight>
                <a:latin typeface="Palatino Linotype" panose="02040502050505030304" pitchFamily="18" charset="0"/>
              </a:rPr>
              <a:t>ОБОЈЕНИ</a:t>
            </a:r>
            <a:r>
              <a:rPr lang="en-US" sz="2800" b="1" dirty="0">
                <a:solidFill>
                  <a:srgbClr val="7030A0"/>
                </a:solidFill>
                <a:highlight>
                  <a:srgbClr val="FF66CC"/>
                </a:highlight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solidFill>
                  <a:srgbClr val="7030A0"/>
                </a:solidFill>
                <a:highlight>
                  <a:srgbClr val="FF66CC"/>
                </a:highlight>
                <a:latin typeface="Palatino Linotype" panose="02040502050505030304" pitchFamily="18" charset="0"/>
              </a:rPr>
              <a:t>ПРЕПАРАТИ</a:t>
            </a:r>
            <a:endParaRPr lang="en-US" sz="2800" b="1" dirty="0">
              <a:solidFill>
                <a:srgbClr val="7030A0"/>
              </a:solidFill>
              <a:highlight>
                <a:srgbClr val="FF66CC"/>
              </a:highlight>
              <a:latin typeface="Palatino Linotype" panose="02040502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6710C9-ED0C-52E9-93A7-8E044C08B3DD}"/>
              </a:ext>
            </a:extLst>
          </p:cNvPr>
          <p:cNvSpPr/>
          <p:nvPr/>
        </p:nvSpPr>
        <p:spPr>
          <a:xfrm>
            <a:off x="381000" y="1477284"/>
            <a:ext cx="6553200" cy="1189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3910B-42ED-0E67-D679-024F32FE8DA9}"/>
              </a:ext>
            </a:extLst>
          </p:cNvPr>
          <p:cNvSpPr txBox="1"/>
          <p:nvPr/>
        </p:nvSpPr>
        <p:spPr>
          <a:xfrm>
            <a:off x="533400" y="1569889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Микроорганизми су </a:t>
            </a:r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инактивисани </a:t>
            </a:r>
            <a:r>
              <a:rPr lang="sr-Cyrl-RS" sz="2400" dirty="0">
                <a:latin typeface="Palatino Linotype" panose="02040502050505030304" pitchFamily="18" charset="0"/>
              </a:rPr>
              <a:t>услед фиксирања и бојења препарата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03581B-A61B-92C7-981D-59E2492069C1}"/>
              </a:ext>
            </a:extLst>
          </p:cNvPr>
          <p:cNvSpPr/>
          <p:nvPr/>
        </p:nvSpPr>
        <p:spPr>
          <a:xfrm>
            <a:off x="381000" y="2803147"/>
            <a:ext cx="6553200" cy="118971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978B0-477C-4666-F0DB-15008E972F6B}"/>
              </a:ext>
            </a:extLst>
          </p:cNvPr>
          <p:cNvSpPr txBox="1"/>
          <p:nvPr/>
        </p:nvSpPr>
        <p:spPr>
          <a:xfrm>
            <a:off x="381001" y="2814033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СВРХА: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Испитивање морфолошких особина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Испитивање тинкторијалних особина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7F6867-EA2B-4ED2-6CC2-C7B9C31D8AE8}"/>
              </a:ext>
            </a:extLst>
          </p:cNvPr>
          <p:cNvSpPr/>
          <p:nvPr/>
        </p:nvSpPr>
        <p:spPr>
          <a:xfrm>
            <a:off x="1485900" y="4107238"/>
            <a:ext cx="6553200" cy="252216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981705"/>
            <a:ext cx="5410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dirty="0">
              <a:latin typeface="Palatino Linotype" panose="02040502050505030304" pitchFamily="18" charset="0"/>
            </a:endParaRP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Израда препарата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Сушење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Фиксирање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Бојење</a:t>
            </a:r>
          </a:p>
          <a:p>
            <a:pPr marL="342900" indent="-342900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Микроскопирање</a:t>
            </a:r>
            <a:endParaRPr lang="en-US" sz="28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06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/>
      <p:bldP spid="14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73ED71-E88E-7F99-E1F5-99DF95B01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0" y="1695227"/>
            <a:ext cx="9142412" cy="516277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A2D19E-AD7C-2A50-5769-EAB977025E6F}"/>
              </a:ext>
            </a:extLst>
          </p:cNvPr>
          <p:cNvSpPr/>
          <p:nvPr/>
        </p:nvSpPr>
        <p:spPr>
          <a:xfrm>
            <a:off x="1371600" y="240150"/>
            <a:ext cx="6400800" cy="63968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737BB-E586-4A11-C223-2D1C94DB56E9}"/>
              </a:ext>
            </a:extLst>
          </p:cNvPr>
          <p:cNvSpPr txBox="1"/>
          <p:nvPr/>
        </p:nvSpPr>
        <p:spPr>
          <a:xfrm>
            <a:off x="1403555" y="295061"/>
            <a:ext cx="706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БОЈЕЊЕ ПО </a:t>
            </a:r>
            <a:r>
              <a:rPr lang="en-US" sz="3200" b="1" i="1" dirty="0">
                <a:solidFill>
                  <a:srgbClr val="C00000"/>
                </a:solidFill>
                <a:latin typeface="Palatino Linotype" panose="02040502050505030304" pitchFamily="18" charset="0"/>
              </a:rPr>
              <a:t>ZIEHL-NEELSEN</a:t>
            </a:r>
            <a:r>
              <a:rPr lang="en-U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3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у</a:t>
            </a:r>
            <a:endParaRPr lang="en-US" sz="32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43807682-B36E-7D28-58F0-E88746BB4F70}"/>
              </a:ext>
            </a:extLst>
          </p:cNvPr>
          <p:cNvSpPr/>
          <p:nvPr/>
        </p:nvSpPr>
        <p:spPr>
          <a:xfrm>
            <a:off x="1354394" y="1008322"/>
            <a:ext cx="6248400" cy="533400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4FAD7415-8EBC-3A91-0B6A-4249F4F3FE84}"/>
              </a:ext>
            </a:extLst>
          </p:cNvPr>
          <p:cNvSpPr/>
          <p:nvPr/>
        </p:nvSpPr>
        <p:spPr>
          <a:xfrm>
            <a:off x="228601" y="3197101"/>
            <a:ext cx="3124200" cy="1776920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062D4E75-2B75-09A0-A2FC-BE9C06ABC916}"/>
              </a:ext>
            </a:extLst>
          </p:cNvPr>
          <p:cNvSpPr/>
          <p:nvPr/>
        </p:nvSpPr>
        <p:spPr>
          <a:xfrm>
            <a:off x="228600" y="1885646"/>
            <a:ext cx="7086600" cy="1250496"/>
          </a:xfrm>
          <a:prstGeom prst="roundRect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28653-0A05-E6DD-2887-C5EC8B70EB54}"/>
              </a:ext>
            </a:extLst>
          </p:cNvPr>
          <p:cNvSpPr txBox="1"/>
          <p:nvPr/>
        </p:nvSpPr>
        <p:spPr>
          <a:xfrm>
            <a:off x="1578077" y="103089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Ацидоалкохорезистентне бактерије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82573-E2E2-69D8-01D4-96D07946E051}"/>
              </a:ext>
            </a:extLst>
          </p:cNvPr>
          <p:cNvSpPr txBox="1"/>
          <p:nvPr/>
        </p:nvSpPr>
        <p:spPr>
          <a:xfrm>
            <a:off x="336755" y="1996772"/>
            <a:ext cx="6978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Родови </a:t>
            </a:r>
            <a:r>
              <a:rPr lang="sr-Cyrl-R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М</a:t>
            </a:r>
            <a:r>
              <a:rPr lang="en-US" sz="2400" i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ycobacterium</a:t>
            </a:r>
            <a:r>
              <a:rPr lang="sr-Latn-R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и</a:t>
            </a:r>
            <a:r>
              <a:rPr lang="sr-Latn-R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Brucella</a:t>
            </a:r>
            <a:r>
              <a:rPr lang="sr-Latn-R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, </a:t>
            </a:r>
            <a:r>
              <a:rPr lang="it-IT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Chlamydia psittaci,</a:t>
            </a:r>
            <a:r>
              <a:rPr lang="it-IT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it-IT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Nocardia asteroides</a:t>
            </a:r>
            <a:endParaRPr lang="sr-Latn-RS" sz="24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(</a:t>
            </a:r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модификовано бојење по </a:t>
            </a:r>
            <a:r>
              <a:rPr lang="en-US" sz="2400" i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Ziehl</a:t>
            </a:r>
            <a:r>
              <a:rPr lang="en-U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 – </a:t>
            </a:r>
            <a:r>
              <a:rPr lang="en-US" sz="2400" i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Neelsen</a:t>
            </a:r>
            <a:r>
              <a:rPr lang="en-US" sz="2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–</a:t>
            </a:r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у)</a:t>
            </a:r>
          </a:p>
          <a:p>
            <a:endParaRPr lang="sr-Cyrl-RS" sz="2400" b="1" i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22379B-03DD-2DD1-154A-3124805036AC}"/>
              </a:ext>
            </a:extLst>
          </p:cNvPr>
          <p:cNvSpPr txBox="1"/>
          <p:nvPr/>
        </p:nvSpPr>
        <p:spPr>
          <a:xfrm>
            <a:off x="336755" y="3326561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Карбол фуксин</a:t>
            </a:r>
          </a:p>
          <a:p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Вода</a:t>
            </a:r>
          </a:p>
          <a:p>
            <a:r>
              <a:rPr lang="en-U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K</a:t>
            </a:r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исели алкохол</a:t>
            </a:r>
          </a:p>
          <a:p>
            <a:r>
              <a:rPr lang="sr-Cyrl-RS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Метиленско плаво</a:t>
            </a:r>
            <a:endParaRPr lang="en-US" sz="2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0BC5E6-6E64-54DE-A461-CFB9FF286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320" y="4599039"/>
            <a:ext cx="57789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443994" y="179039"/>
            <a:ext cx="6480806" cy="7504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68244" y="261876"/>
            <a:ext cx="7270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Palatino Linotype" panose="02040502050505030304" pitchFamily="18" charset="0"/>
              </a:rPr>
              <a:t>БОЈЕЊЕ ПО </a:t>
            </a:r>
            <a:r>
              <a:rPr lang="en-US" sz="3200" b="1" i="1" dirty="0">
                <a:latin typeface="Palatino Linotype" panose="02040502050505030304" pitchFamily="18" charset="0"/>
              </a:rPr>
              <a:t>ZIEHL-NEELSEN</a:t>
            </a:r>
            <a:r>
              <a:rPr lang="en-US" sz="3200" b="1" dirty="0">
                <a:latin typeface="Palatino Linotype" panose="02040502050505030304" pitchFamily="18" charset="0"/>
              </a:rPr>
              <a:t>-</a:t>
            </a:r>
            <a:r>
              <a:rPr lang="sr-Cyrl-RS" sz="3200" b="1" dirty="0">
                <a:latin typeface="Palatino Linotype" panose="02040502050505030304" pitchFamily="18" charset="0"/>
              </a:rPr>
              <a:t>у</a:t>
            </a:r>
            <a:endParaRPr lang="en-US" sz="3200" b="1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60D521-4EF0-4DF4-3C72-8DBF75349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04695"/>
            <a:ext cx="5711534" cy="3263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8C6991-AEEB-C252-417F-89AD84A06EF1}"/>
              </a:ext>
            </a:extLst>
          </p:cNvPr>
          <p:cNvSpPr txBox="1"/>
          <p:nvPr/>
        </p:nvSpPr>
        <p:spPr>
          <a:xfrm>
            <a:off x="4860540" y="617983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Palatino Linotype" panose="02040502050505030304" pitchFamily="18" charset="0"/>
              </a:rPr>
              <a:t>Преузето са: </a:t>
            </a:r>
            <a:r>
              <a:rPr lang="en-US" sz="1200" dirty="0">
                <a:latin typeface="Palatino Linotype" panose="02040502050505030304" pitchFamily="18" charset="0"/>
                <a:hlinkClick r:id="rId4"/>
              </a:rPr>
              <a:t>http://www.baso.com.cn/en/view.asp?id=175</a:t>
            </a:r>
            <a:r>
              <a:rPr lang="sr-Latn-RS" sz="1200" dirty="0">
                <a:latin typeface="Palatino Linotype" panose="02040502050505030304" pitchFamily="18" charset="0"/>
              </a:rPr>
              <a:t> </a:t>
            </a:r>
            <a:r>
              <a:rPr lang="sr-Cyrl-RS" sz="1200" dirty="0">
                <a:latin typeface="Palatino Linotype" panose="02040502050505030304" pitchFamily="18" charset="0"/>
              </a:rPr>
              <a:t>и</a:t>
            </a:r>
            <a:endParaRPr lang="sr-Latn-RS" sz="1200" dirty="0">
              <a:latin typeface="Palatino Linotype" panose="02040502050505030304" pitchFamily="18" charset="0"/>
            </a:endParaRPr>
          </a:p>
          <a:p>
            <a:r>
              <a:rPr lang="en-US" sz="1200" dirty="0">
                <a:latin typeface="Palatino Linotype" panose="02040502050505030304" pitchFamily="18" charset="0"/>
                <a:hlinkClick r:id="rId5"/>
              </a:rPr>
              <a:t>https://link.springer.com/rwe/10.1007/0-387-30745-1_17</a:t>
            </a:r>
            <a:endParaRPr lang="sr-Latn-RS" sz="12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B7B96B-1864-A479-749C-58B43AE8AC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6" y="2362200"/>
            <a:ext cx="5308648" cy="37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6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85999" y="179039"/>
            <a:ext cx="4572001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261876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Palatino Linotype" panose="02040502050505030304" pitchFamily="18" charset="0"/>
              </a:rPr>
              <a:t>БОЈЕЊЕ ПО ГИМЗИ</a:t>
            </a:r>
            <a:endParaRPr lang="en-US" sz="3200" b="1" dirty="0"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02" y="929488"/>
            <a:ext cx="922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latin typeface="Palatino Linotype" panose="02040502050505030304" pitchFamily="18" charset="0"/>
              </a:rPr>
              <a:t>Сложено симултано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15-60 мин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Метил алкохол</a:t>
            </a:r>
          </a:p>
          <a:p>
            <a:r>
              <a:rPr lang="sr-Cyrl-RS" sz="2400" dirty="0">
                <a:latin typeface="Palatino Linotype" panose="02040502050505030304" pitchFamily="18" charset="0"/>
              </a:rPr>
              <a:t>Рикеције, хламидије, </a:t>
            </a:r>
            <a:r>
              <a:rPr lang="sr-Latn-RS" sz="2400" i="1" dirty="0">
                <a:latin typeface="Palatino Linotype" panose="02040502050505030304" pitchFamily="18" charset="0"/>
              </a:rPr>
              <a:t>Borrelia</a:t>
            </a:r>
            <a:r>
              <a:rPr lang="sr-Latn-RS" sz="2400" dirty="0">
                <a:latin typeface="Palatino Linotype" panose="02040502050505030304" pitchFamily="18" charset="0"/>
              </a:rPr>
              <a:t> spp., </a:t>
            </a:r>
            <a:r>
              <a:rPr lang="sr-Cyrl-RS" sz="2400" dirty="0">
                <a:latin typeface="Palatino Linotype" panose="02040502050505030304" pitchFamily="18" charset="0"/>
              </a:rPr>
              <a:t>присуство капсуле </a:t>
            </a:r>
            <a:r>
              <a:rPr lang="en-US" sz="2400" i="1" dirty="0">
                <a:latin typeface="Palatino Linotype" panose="02040502050505030304" pitchFamily="18" charset="0"/>
              </a:rPr>
              <a:t>B</a:t>
            </a:r>
            <a:r>
              <a:rPr lang="sr-Cyrl-RS" sz="2400" i="1" dirty="0">
                <a:latin typeface="Palatino Linotype" panose="02040502050505030304" pitchFamily="18" charset="0"/>
              </a:rPr>
              <a:t>.</a:t>
            </a:r>
            <a:r>
              <a:rPr lang="en-US" sz="2400" i="1" dirty="0">
                <a:latin typeface="Palatino Linotype" panose="02040502050505030304" pitchFamily="18" charset="0"/>
              </a:rPr>
              <a:t> Anthracis</a:t>
            </a:r>
            <a:r>
              <a:rPr lang="sr-Latn-RS" sz="2400" i="1" dirty="0">
                <a:latin typeface="Palatino Linotype" panose="02040502050505030304" pitchFamily="18" charset="0"/>
              </a:rPr>
              <a:t>, </a:t>
            </a:r>
            <a:r>
              <a:rPr lang="sr-Cyrl-RS" sz="2400" dirty="0">
                <a:latin typeface="Palatino Linotype" panose="02040502050505030304" pitchFamily="18" charset="0"/>
              </a:rPr>
              <a:t>ПАРАЗИТИ, КРВНИ РАЗМАЗИ</a:t>
            </a: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sr-Cyrl-RS" sz="2400" dirty="0">
                <a:latin typeface="Candara" panose="020E0502030303020204" pitchFamily="34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22" y="2971800"/>
            <a:ext cx="5347398" cy="3529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F7CF25-53EF-B92F-693F-5CA33AC52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1" y="2971800"/>
            <a:ext cx="6285279" cy="35299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6D21E0-3907-DD19-EDF2-C0AAA5AD05A8}"/>
              </a:ext>
            </a:extLst>
          </p:cNvPr>
          <p:cNvSpPr txBox="1"/>
          <p:nvPr/>
        </p:nvSpPr>
        <p:spPr>
          <a:xfrm>
            <a:off x="139002" y="6550223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>
                <a:latin typeface="Palatino Linotype" panose="02040502050505030304" pitchFamily="18" charset="0"/>
              </a:rPr>
              <a:t>Преузето са: </a:t>
            </a:r>
            <a:r>
              <a:rPr lang="en-US" sz="1400" dirty="0">
                <a:latin typeface="Palatino Linotype" panose="02040502050505030304" pitchFamily="18" charset="0"/>
                <a:hlinkClick r:id="rId5"/>
              </a:rPr>
              <a:t>https://repository.up.ac.za/items/84d29fe4-7cfe-4977-a9db-dd74cd9ccf2b</a:t>
            </a:r>
            <a:endParaRPr lang="sr-Cyrl-RS" sz="1400" dirty="0">
              <a:latin typeface="Palatino Linotype" panose="02040502050505030304" pitchFamily="18" charset="0"/>
            </a:endParaRPr>
          </a:p>
          <a:p>
            <a:endParaRPr 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07" y="17206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048000" y="179039"/>
            <a:ext cx="2819400" cy="750450"/>
          </a:xfrm>
          <a:prstGeom prst="roundRect">
            <a:avLst/>
          </a:prstGeom>
          <a:noFill/>
          <a:ln>
            <a:solidFill>
              <a:srgbClr val="69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4792" y="261876"/>
            <a:ext cx="5929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DIFF-QUICK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1151" y="993012"/>
            <a:ext cx="617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>
                <a:latin typeface="Palatino Linotype" panose="02040502050505030304" pitchFamily="18" charset="0"/>
              </a:rPr>
              <a:t>Ветеринарске амбуланте</a:t>
            </a:r>
          </a:p>
          <a:p>
            <a:pPr algn="ctr"/>
            <a:r>
              <a:rPr lang="sr-Cyrl-RS" sz="2400" dirty="0">
                <a:latin typeface="Palatino Linotype" panose="02040502050505030304" pitchFamily="18" charset="0"/>
              </a:rPr>
              <a:t>Крвни размази, цитолошки препарати</a:t>
            </a:r>
          </a:p>
          <a:p>
            <a:pPr algn="ctr"/>
            <a:r>
              <a:rPr lang="sr-Cyrl-RS" sz="2400" b="1" dirty="0">
                <a:latin typeface="Palatino Linotype" panose="02040502050505030304" pitchFamily="18" charset="0"/>
              </a:rPr>
              <a:t>Не боје се све врсте бактерија</a:t>
            </a:r>
            <a:endParaRPr lang="sr-Latn-BA" sz="2400" b="1" dirty="0">
              <a:latin typeface="Palatino Linotype" panose="02040502050505030304" pitchFamily="18" charset="0"/>
            </a:endParaRPr>
          </a:p>
          <a:p>
            <a:pPr algn="ctr"/>
            <a:endParaRPr lang="sr-Latn-BA" b="1" dirty="0">
              <a:latin typeface="Candara" panose="020E05020303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03" y="4032723"/>
            <a:ext cx="2432989" cy="1453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AFA4C2-CB1B-0727-0197-5B3D77373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" y="2448047"/>
            <a:ext cx="3038353" cy="3038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9CD361-19EB-1E3F-516E-6E6B4D346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51" y="2448046"/>
            <a:ext cx="3038353" cy="30383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69C0D8-56C6-4B81-F08A-1732FD05DD68}"/>
              </a:ext>
            </a:extLst>
          </p:cNvPr>
          <p:cNvSpPr txBox="1"/>
          <p:nvPr/>
        </p:nvSpPr>
        <p:spPr>
          <a:xfrm>
            <a:off x="304800" y="6433917"/>
            <a:ext cx="510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Palatino Linotype" panose="02040502050505030304" pitchFamily="18" charset="0"/>
              </a:rPr>
              <a:t>Преузето са: </a:t>
            </a:r>
            <a:r>
              <a:rPr lang="sr-Latn-RS" sz="1200" dirty="0">
                <a:latin typeface="Palatino Linotype" panose="02040502050505030304" pitchFamily="18" charset="0"/>
              </a:rPr>
              <a:t>instagram: dermcare_vet</a:t>
            </a:r>
            <a:endParaRPr lang="en-US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5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39" y="3020885"/>
            <a:ext cx="6019800" cy="3642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714375" y="365968"/>
            <a:ext cx="2133600" cy="762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latin typeface="Palatino Linotype" panose="02040502050505030304" pitchFamily="18" charset="0"/>
              </a:rPr>
              <a:t>Осушен препарат</a:t>
            </a:r>
            <a:endParaRPr lang="sr-Latn-BA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5092600"/>
              </p:ext>
            </p:extLst>
          </p:nvPr>
        </p:nvGraphicFramePr>
        <p:xfrm>
          <a:off x="2695575" y="1476377"/>
          <a:ext cx="6096000" cy="119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258050" y="4372104"/>
            <a:ext cx="1552574" cy="89790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latin typeface="Palatino Linotype" panose="02040502050505030304" pitchFamily="18" charset="0"/>
              </a:rPr>
              <a:t>Вода</a:t>
            </a:r>
          </a:p>
        </p:txBody>
      </p:sp>
      <p:sp>
        <p:nvSpPr>
          <p:cNvPr id="7" name="Right Arrow 6"/>
          <p:cNvSpPr/>
          <p:nvPr/>
        </p:nvSpPr>
        <p:spPr>
          <a:xfrm rot="2854893">
            <a:off x="2338387" y="1027956"/>
            <a:ext cx="714375" cy="548432"/>
          </a:xfrm>
          <a:prstGeom prst="rightArrow">
            <a:avLst/>
          </a:prstGeom>
          <a:solidFill>
            <a:srgbClr val="239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Down Arrow 7"/>
          <p:cNvSpPr/>
          <p:nvPr/>
        </p:nvSpPr>
        <p:spPr>
          <a:xfrm>
            <a:off x="7772400" y="3020885"/>
            <a:ext cx="523875" cy="1143000"/>
          </a:xfrm>
          <a:prstGeom prst="downArrow">
            <a:avLst/>
          </a:prstGeom>
          <a:solidFill>
            <a:srgbClr val="2399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38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-76200" y="0"/>
          <a:ext cx="9220200" cy="6924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3582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Метиленско плаво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Просто монохроматско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Брза визуелизација облика бактерија и откривање присуства квасаца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Плаво обојене бактерије и квасци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Полихромно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метиленско плаво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Просто метахроматско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Откривање присуства капсуле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Плаве бактерије окружене ружичастом капсулом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Разблажени карбол фуксин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Просто монохроматско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Бојење бактерија које теже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примају боју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Црвено до ружичасто обојене бактерије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 descr="C:\Users\Isidora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1219200"/>
            <a:ext cx="1776413" cy="16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Untitled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665" y="3124200"/>
            <a:ext cx="1891079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Untitled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97" y="5129377"/>
            <a:ext cx="182084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76200" y="0"/>
          <a:ext cx="9220200" cy="6924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3582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Бојење по Граму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Разликовање Гр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+ </a:t>
                      </a:r>
                      <a:r>
                        <a:rPr lang="sr-Cyrl-RS" dirty="0">
                          <a:latin typeface="Candara" pitchFamily="34" charset="0"/>
                        </a:rPr>
                        <a:t>и Гр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- на основу грађе ћел. зида (+облик, распоред, величина)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Плаво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(љубичасто) обојене Гр +</a:t>
                      </a:r>
                    </a:p>
                    <a:p>
                      <a:pPr algn="ctr"/>
                      <a:r>
                        <a:rPr lang="sr-Cyrl-RS" baseline="0" dirty="0">
                          <a:latin typeface="Candara" pitchFamily="34" charset="0"/>
                        </a:rPr>
                        <a:t>Црвено (ружучасто) обојене Гр -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Бојење по</a:t>
                      </a:r>
                    </a:p>
                    <a:p>
                      <a:pPr algn="ctr"/>
                      <a:r>
                        <a:rPr lang="sr-Latn-RS" sz="1800" b="0" i="1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Ziehl-Neelsen</a:t>
                      </a:r>
                      <a:r>
                        <a:rPr lang="sr-Cyrl-RS" sz="1800" b="0" i="1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-у</a:t>
                      </a:r>
                      <a:endParaRPr lang="en-US" b="0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Разликовање ацидоалкохорезистентних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(</a:t>
                      </a:r>
                      <a:r>
                        <a:rPr lang="en-US" i="1" baseline="0" dirty="0">
                          <a:latin typeface="Candara" pitchFamily="34" charset="0"/>
                        </a:rPr>
                        <a:t>Mycobacterium </a:t>
                      </a:r>
                      <a:r>
                        <a:rPr lang="en-US" baseline="0" dirty="0">
                          <a:latin typeface="Candara" pitchFamily="34" charset="0"/>
                        </a:rPr>
                        <a:t>spp.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) од </a:t>
                      </a:r>
                      <a:r>
                        <a:rPr lang="sr-Cyrl-RS" dirty="0">
                          <a:latin typeface="Candara" pitchFamily="34" charset="0"/>
                        </a:rPr>
                        <a:t>осталих врста бактерија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Црвено обојене ААР бактерије, плаво обојене све остале бактерије и околно ткиво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480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Модификовани </a:t>
                      </a:r>
                      <a:r>
                        <a:rPr lang="sr-Latn-RS" sz="1800" b="0" i="1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Ziehl-Neelsen</a:t>
                      </a:r>
                      <a:r>
                        <a:rPr lang="sr-Cyrl-RS" dirty="0">
                          <a:latin typeface="Candara" pitchFamily="34" charset="0"/>
                        </a:rPr>
                        <a:t> 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Диференцијално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Candara" pitchFamily="34" charset="0"/>
                        </a:rPr>
                        <a:t>Разликовање ацидоалкохорезистентних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(</a:t>
                      </a:r>
                      <a:r>
                        <a:rPr lang="en-US" i="1" baseline="0" dirty="0" err="1">
                          <a:latin typeface="Candara" pitchFamily="34" charset="0"/>
                        </a:rPr>
                        <a:t>Brucella</a:t>
                      </a:r>
                      <a:r>
                        <a:rPr lang="en-US" i="1" baseline="0" dirty="0">
                          <a:latin typeface="Candara" pitchFamily="34" charset="0"/>
                        </a:rPr>
                        <a:t> </a:t>
                      </a:r>
                      <a:r>
                        <a:rPr lang="en-US" baseline="0" dirty="0">
                          <a:latin typeface="Candara" pitchFamily="34" charset="0"/>
                        </a:rPr>
                        <a:t>spp.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) од </a:t>
                      </a:r>
                      <a:r>
                        <a:rPr lang="sr-Cyrl-RS" dirty="0">
                          <a:latin typeface="Candara" pitchFamily="34" charset="0"/>
                        </a:rPr>
                        <a:t>осталих врста бактерија</a:t>
                      </a:r>
                      <a:endParaRPr lang="en-US" dirty="0">
                        <a:latin typeface="Candara" pitchFamily="34" charset="0"/>
                      </a:endParaRPr>
                    </a:p>
                    <a:p>
                      <a:pPr algn="ctr"/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>
                          <a:latin typeface="Candara" pitchFamily="34" charset="0"/>
                        </a:rPr>
                        <a:t>Црвено обојене ААР бактерије, плаво обојене све остале бактерије и околно ткиво</a:t>
                      </a:r>
                      <a:endParaRPr lang="en-US" dirty="0">
                        <a:latin typeface="Candara" pitchFamily="34" charset="0"/>
                      </a:endParaRPr>
                    </a:p>
                    <a:p>
                      <a:pPr algn="ctr"/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0" name="Picture 2" descr="C:\Users\Isidora\Desktop\Untitled - Copy (3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05" b="96396" l="8197" r="93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35" y="1066800"/>
            <a:ext cx="2117518" cy="1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Isidora\Desktop\Untitled - Copy (4) - Cop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6396" l="5738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41" y="3124939"/>
            <a:ext cx="1909917" cy="17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Isidora\Desktop\Untitled - Copy (4) - Cop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6396" l="5738" r="98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541" y="5030952"/>
            <a:ext cx="2008107" cy="18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34159" y="0"/>
          <a:ext cx="9220200" cy="6852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4201"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МЕТОДА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ВРСТА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="1" dirty="0">
                          <a:latin typeface="Candara" pitchFamily="34" charset="0"/>
                        </a:rPr>
                        <a:t>СВРХА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  <a:p>
                      <a:pPr algn="ctr"/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РЕЗУЛТАТ БОЈЕЊА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b="1" dirty="0">
                          <a:latin typeface="Candara" pitchFamily="34" charset="0"/>
                        </a:rPr>
                        <a:t>ИЗГЛЕД БАКТЕРИЈА</a:t>
                      </a:r>
                      <a:r>
                        <a:rPr lang="sr-Cyrl-RS" sz="1800" b="1" baseline="0" dirty="0">
                          <a:latin typeface="Candara" pitchFamily="34" charset="0"/>
                        </a:rPr>
                        <a:t> НА МИКРОСКОПУ</a:t>
                      </a:r>
                      <a:endParaRPr lang="en-US" sz="1800" b="1" dirty="0">
                        <a:latin typeface="Candar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3982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 err="1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Wirtz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/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latin typeface="Candara" pitchFamily="34" charset="0"/>
                        </a:rPr>
                        <a:t>Schaeffer-Fulton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Сукцесивно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Специјално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Откривање присуства спора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Зелено обојене споре, црвено обојена спорангија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220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latin typeface="Candara" pitchFamily="34" charset="0"/>
                        </a:rPr>
                        <a:t>Giemsa</a:t>
                      </a:r>
                      <a:endParaRPr lang="en-US" i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Сложено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Симултано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Бојење неких рикеција и хламидија</a:t>
                      </a:r>
                      <a:r>
                        <a:rPr lang="sr-Cyrl-RS" sz="1800" kern="1200" baseline="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и спиралних бактерија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Cyrl-RS" sz="1800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Откривање присуства капсуле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800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Плаве бактерије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;</a:t>
                      </a:r>
                      <a:r>
                        <a:rPr lang="sr-Cyrl-RS" sz="1800" kern="120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Капсуле</a:t>
                      </a:r>
                      <a:r>
                        <a:rPr lang="sr-Cyrl-RS" sz="1800" kern="1200" baseline="0" dirty="0">
                          <a:solidFill>
                            <a:schemeClr val="tx1"/>
                          </a:solidFill>
                          <a:effectLst/>
                          <a:latin typeface="Candara" pitchFamily="34" charset="0"/>
                          <a:ea typeface="+mn-ea"/>
                          <a:cs typeface="+mn-cs"/>
                        </a:rPr>
                        <a:t> -необојена зона оивичена црвеном линијом</a:t>
                      </a:r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Candara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2358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Нигрозин</a:t>
                      </a:r>
                    </a:p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Туш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Индиректно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Визуелизација бактерија које теже примају боју (спиралне)</a:t>
                      </a:r>
                      <a:r>
                        <a:rPr lang="en-US" dirty="0">
                          <a:latin typeface="Candara" pitchFamily="34" charset="0"/>
                        </a:rPr>
                        <a:t>;</a:t>
                      </a:r>
                      <a:r>
                        <a:rPr lang="sr-Cyrl-RS" dirty="0">
                          <a:latin typeface="Candara" pitchFamily="34" charset="0"/>
                        </a:rPr>
                        <a:t>Бојење</a:t>
                      </a:r>
                      <a:r>
                        <a:rPr lang="sr-Cyrl-RS" baseline="0" dirty="0">
                          <a:latin typeface="Candara" pitchFamily="34" charset="0"/>
                        </a:rPr>
                        <a:t> капсуле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andara" pitchFamily="34" charset="0"/>
                        </a:rPr>
                        <a:t>Необојене бактерије на сивој/црној позадини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sr-Cyrl-R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 descr="C:\Users\Isidora\Desktop\Untitled - Copy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09" y="1066800"/>
            <a:ext cx="1792288" cy="17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Untitled - Copy (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8" y="3276600"/>
            <a:ext cx="190463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wwww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38" y="5110976"/>
            <a:ext cx="1754188" cy="17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360000">
            <a:off x="7646299" y="4146823"/>
            <a:ext cx="152400" cy="5111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2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077E1A-E1CD-2801-7C3E-43D535600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E505F-7A8F-0956-9C7D-F11C76C0A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65446" cy="5127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7E9F96-591A-A598-8245-2FFCE0036694}"/>
              </a:ext>
            </a:extLst>
          </p:cNvPr>
          <p:cNvSpPr txBox="1"/>
          <p:nvPr/>
        </p:nvSpPr>
        <p:spPr>
          <a:xfrm>
            <a:off x="2057400" y="381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atin typeface="Palatino Linotype" panose="02040502050505030304" pitchFamily="18" charset="0"/>
              </a:rPr>
              <a:t>СЛОЖЕНА БОЈЕЊА</a:t>
            </a:r>
            <a:endParaRPr lang="en-US" sz="3600" b="1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D7E3BC-C881-9849-D28E-828BB9FC68DB}"/>
              </a:ext>
            </a:extLst>
          </p:cNvPr>
          <p:cNvSpPr/>
          <p:nvPr/>
        </p:nvSpPr>
        <p:spPr>
          <a:xfrm>
            <a:off x="-27039" y="1752600"/>
            <a:ext cx="9144000" cy="51054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C79807-9D85-2ECC-B6C1-73A0B9A673BE}"/>
              </a:ext>
            </a:extLst>
          </p:cNvPr>
          <p:cNvSpPr/>
          <p:nvPr/>
        </p:nvSpPr>
        <p:spPr>
          <a:xfrm>
            <a:off x="381000" y="2438400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1.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БОЈЕЊЕ ПО ГРАМ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у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Latn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2.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БОЈЕЊЕ ПО </a:t>
            </a: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ZIEHL-NEELSEN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у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(И МОДИФИКОВАНО БОЈЕЊЕ ПО </a:t>
            </a: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ZIEHL-NEELSEN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у) </a:t>
            </a:r>
          </a:p>
          <a:p>
            <a:r>
              <a:rPr lang="sr-Latn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3. </a:t>
            </a: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GIMESA</a:t>
            </a:r>
            <a:r>
              <a:rPr lang="sr-Cyrl-R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БОЈЕЊЕ</a:t>
            </a:r>
          </a:p>
          <a:p>
            <a:r>
              <a:rPr lang="sr-Latn-R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4. DIFF-QUIK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БОЈЕЊЕ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Latn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5. 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БОЈЕЊЕ ПО </a:t>
            </a:r>
            <a:r>
              <a:rPr lang="en-US" sz="2800" b="1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WIRTZ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у</a:t>
            </a:r>
            <a:r>
              <a:rPr lang="en-U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/SCHAEFFER-FULTON</a:t>
            </a:r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-у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3D6A67-A258-2325-A5DA-C54E7E7E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65446" cy="5127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9CBD14-9155-911A-9BA0-1D7D24D338A6}"/>
              </a:ext>
            </a:extLst>
          </p:cNvPr>
          <p:cNvSpPr/>
          <p:nvPr/>
        </p:nvSpPr>
        <p:spPr>
          <a:xfrm>
            <a:off x="0" y="1752600"/>
            <a:ext cx="9144000" cy="510540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D592C4-AE0C-088B-C3D0-587795D51C41}"/>
              </a:ext>
            </a:extLst>
          </p:cNvPr>
          <p:cNvSpPr txBox="1"/>
          <p:nvPr/>
        </p:nvSpPr>
        <p:spPr>
          <a:xfrm>
            <a:off x="2362200" y="152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atin typeface="Palatino Linotype" panose="02040502050505030304" pitchFamily="18" charset="0"/>
              </a:rPr>
              <a:t>БОЈЕЊЕ ПО ГРАМУ</a:t>
            </a:r>
            <a:endParaRPr lang="en-US" sz="32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25791-B0D3-EFEF-2D8A-FA5F37B02805}"/>
              </a:ext>
            </a:extLst>
          </p:cNvPr>
          <p:cNvSpPr txBox="1"/>
          <p:nvPr/>
        </p:nvSpPr>
        <p:spPr>
          <a:xfrm>
            <a:off x="533400" y="92160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Сложено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763F0-18C1-B77D-AE9B-0A93FFB30029}"/>
              </a:ext>
            </a:extLst>
          </p:cNvPr>
          <p:cNvSpPr txBox="1"/>
          <p:nvPr/>
        </p:nvSpPr>
        <p:spPr>
          <a:xfrm>
            <a:off x="3286432" y="921603"/>
            <a:ext cx="2725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Сукцесивно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730D2-C6BE-8A10-3A41-12FA0FF9F20E}"/>
              </a:ext>
            </a:extLst>
          </p:cNvPr>
          <p:cNvSpPr txBox="1"/>
          <p:nvPr/>
        </p:nvSpPr>
        <p:spPr>
          <a:xfrm>
            <a:off x="6012316" y="921602"/>
            <a:ext cx="3313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Диференцијално</a:t>
            </a:r>
          </a:p>
          <a:p>
            <a:endParaRPr lang="en-US" sz="2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B832A-AE87-B9A5-D57C-5B37D17F90B1}"/>
              </a:ext>
            </a:extLst>
          </p:cNvPr>
          <p:cNvSpPr/>
          <p:nvPr/>
        </p:nvSpPr>
        <p:spPr>
          <a:xfrm>
            <a:off x="76200" y="1971439"/>
            <a:ext cx="9372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u="sng" dirty="0">
                <a:solidFill>
                  <a:schemeClr val="bg1"/>
                </a:solidFill>
                <a:latin typeface="Palatino Linotype" panose="02040502050505030304" pitchFamily="18" charset="0"/>
              </a:rPr>
              <a:t>НАЈВАЖНИЈЕ БОЈЕЊЕ У БАКТЕРИОЛОГИЈИ: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ПРВА МЕТОДА У ИДЕНТИФИКАЦИЈИ НЕПОЗНАТЕ ВРСТЕ БАКТЕРИЈА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СУЖАВА ДИФЕРЕНЦИЈАЛНУ ДИЈАГНОЗУ И ИЗБОР ДГ ТЕСТОВА КОЈИ ЋЕ СЕ ДАЉЕ ПРИМЕНИТИ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ИЗБОР АНТИБИОТИКА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0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ТОК БОЛЕСТИ И МОГУЋЕ КОМПЛИКАЦИЈЕ</a:t>
            </a:r>
          </a:p>
          <a:p>
            <a:endParaRPr lang="sr-Cyrl-RS" sz="2000" b="1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Cyrl-RS" sz="2000" dirty="0"/>
          </a:p>
        </p:txBody>
      </p:sp>
    </p:spTree>
    <p:extLst>
      <p:ext uri="{BB962C8B-B14F-4D97-AF65-F5344CB8AC3E}">
        <p14:creationId xmlns:p14="http://schemas.microsoft.com/office/powerpoint/2010/main" val="19410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3CA16-F2C5-CA53-B95E-023CFC80ABDB}"/>
              </a:ext>
            </a:extLst>
          </p:cNvPr>
          <p:cNvSpPr txBox="1"/>
          <p:nvPr/>
        </p:nvSpPr>
        <p:spPr>
          <a:xfrm>
            <a:off x="1520015" y="1066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>
                <a:latin typeface="Palatino Linotype" panose="02040502050505030304" pitchFamily="18" charset="0"/>
              </a:rPr>
              <a:t>РЕЗУЛТАТ:</a:t>
            </a:r>
            <a:endParaRPr lang="en-US" sz="4400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BC73C-54A5-1DD4-8F44-01B4683B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6172200" cy="4114800"/>
          </a:xfrm>
          <a:prstGeom prst="rect">
            <a:avLst/>
          </a:prstGeom>
        </p:spPr>
      </p:pic>
      <p:pic>
        <p:nvPicPr>
          <p:cNvPr id="9" name="Picture 12" descr="Inverted Plus Minus by jeffykable778899 on DeviantArt">
            <a:extLst>
              <a:ext uri="{FF2B5EF4-FFF2-40B4-BE49-F238E27FC236}">
                <a16:creationId xmlns:a16="http://schemas.microsoft.com/office/drawing/2014/main" id="{A8A584D2-7847-6BB2-9BB4-D4D116E43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39" y="319125"/>
            <a:ext cx="2205815" cy="25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265494"/>
            <a:ext cx="20967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Streptococcus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Listeria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Corynebacterium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Clostridium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Erysipelothrix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Lactobacillus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Rhodococcus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dirty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Moraxella</a:t>
            </a:r>
            <a:r>
              <a:rPr lang="sr-Latn-RS" sz="1400" dirty="0">
                <a:latin typeface="Candara" pitchFamily="34" charset="0"/>
              </a:rPr>
              <a:t> spp</a:t>
            </a:r>
            <a:r>
              <a:rPr lang="sr-Latn-RS" dirty="0"/>
              <a:t>.</a:t>
            </a:r>
          </a:p>
          <a:p>
            <a:r>
              <a:rPr lang="sr-Latn-RS" sz="1400" i="1" dirty="0"/>
              <a:t>Neisseria</a:t>
            </a:r>
            <a:r>
              <a:rPr lang="sr-Latn-RS" sz="1400" dirty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Escherichia</a:t>
            </a:r>
            <a:r>
              <a:rPr lang="sr-Latn-RS" sz="1400" dirty="0">
                <a:latin typeface="Candara" pitchFamily="34" charset="0"/>
              </a:rPr>
              <a:t> coli          </a:t>
            </a:r>
            <a:r>
              <a:rPr lang="sr-Latn-RS" sz="1400" i="1" dirty="0">
                <a:latin typeface="Candara" pitchFamily="34" charset="0"/>
              </a:rPr>
              <a:t>Pasteurella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Salmonella</a:t>
            </a:r>
            <a:r>
              <a:rPr lang="sr-Latn-RS" sz="1400" dirty="0">
                <a:latin typeface="Candara" pitchFamily="34" charset="0"/>
              </a:rPr>
              <a:t> spp.        </a:t>
            </a:r>
            <a:r>
              <a:rPr lang="sr-Latn-RS" sz="1400" i="1" dirty="0">
                <a:latin typeface="Candara" pitchFamily="34" charset="0"/>
              </a:rPr>
              <a:t>Mannheimia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Shigella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Bordetella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Proteus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Francisella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Pseudomona</a:t>
            </a:r>
            <a:r>
              <a:rPr lang="sr-Latn-RS" sz="1400" dirty="0">
                <a:latin typeface="Candara" pitchFamily="34" charset="0"/>
              </a:rPr>
              <a:t>s spp.   </a:t>
            </a:r>
            <a:r>
              <a:rPr lang="sr-Latn-RS" sz="1400" i="1" dirty="0">
                <a:latin typeface="Candara" pitchFamily="34" charset="0"/>
              </a:rPr>
              <a:t>Vibrio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Klebsiella</a:t>
            </a:r>
            <a:r>
              <a:rPr lang="sr-Latn-RS" sz="1400" dirty="0">
                <a:latin typeface="Candara" pitchFamily="34" charset="0"/>
              </a:rPr>
              <a:t> spp.           </a:t>
            </a:r>
            <a:r>
              <a:rPr lang="sr-Latn-RS" sz="1400" i="1" dirty="0">
                <a:latin typeface="Candara" pitchFamily="34" charset="0"/>
              </a:rPr>
              <a:t>Campylobacte</a:t>
            </a:r>
            <a:r>
              <a:rPr lang="sr-Latn-RS" sz="1400" dirty="0">
                <a:latin typeface="Candara" pitchFamily="34" charset="0"/>
              </a:rPr>
              <a:t>r spp.</a:t>
            </a:r>
          </a:p>
          <a:p>
            <a:r>
              <a:rPr lang="sr-Latn-RS" sz="1400" i="1" dirty="0">
                <a:latin typeface="Candara" pitchFamily="34" charset="0"/>
              </a:rPr>
              <a:t>Yersinia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Helicobacter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Brucella spp.</a:t>
            </a:r>
          </a:p>
          <a:p>
            <a:r>
              <a:rPr lang="sr-Latn-RS" sz="1400" i="1" dirty="0">
                <a:latin typeface="Candara" pitchFamily="34" charset="0"/>
              </a:rPr>
              <a:t>Acinetobacter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Burkholderia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Haemophilus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Taylorella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Candara" pitchFamily="34" charset="0"/>
              </a:rPr>
              <a:t>...Rodovi </a:t>
            </a:r>
            <a:r>
              <a:rPr lang="it-IT" sz="1400" i="1" dirty="0">
                <a:latin typeface="Candara" pitchFamily="34" charset="0"/>
              </a:rPr>
              <a:t>Borrelia</a:t>
            </a:r>
            <a:r>
              <a:rPr lang="sr-Latn-RS" sz="1400" i="1" dirty="0">
                <a:latin typeface="Candara" pitchFamily="34" charset="0"/>
              </a:rPr>
              <a:t>,</a:t>
            </a:r>
            <a:r>
              <a:rPr lang="it-IT" sz="1400" dirty="0">
                <a:latin typeface="Candara" pitchFamily="34" charset="0"/>
              </a:rPr>
              <a:t> </a:t>
            </a:r>
            <a:r>
              <a:rPr lang="it-IT" sz="1400" i="1" dirty="0">
                <a:latin typeface="Candara" pitchFamily="34" charset="0"/>
              </a:rPr>
              <a:t>Treponem</a:t>
            </a:r>
            <a:r>
              <a:rPr lang="it-IT" sz="1400" dirty="0">
                <a:latin typeface="Candara" pitchFamily="34" charset="0"/>
              </a:rPr>
              <a:t>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Brachyspira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Mycobacterium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Mycoplasma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Chlamydophila</a:t>
            </a:r>
            <a:r>
              <a:rPr lang="sr-Latn-RS" sz="1400" i="1" dirty="0">
                <a:latin typeface="Candara" pitchFamily="34" charset="0"/>
              </a:rPr>
              <a:t>, </a:t>
            </a:r>
            <a:r>
              <a:rPr lang="en-US" sz="1400" i="1" dirty="0">
                <a:latin typeface="Candara" pitchFamily="34" charset="0"/>
              </a:rPr>
              <a:t>Chlamydia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Coxiella</a:t>
            </a:r>
            <a:r>
              <a:rPr lang="sr-Latn-RS" sz="1400" i="1" dirty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12400" y="3037033"/>
            <a:ext cx="209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</p:txBody>
      </p:sp>
      <p:sp>
        <p:nvSpPr>
          <p:cNvPr id="17" name="Oval 16"/>
          <p:cNvSpPr/>
          <p:nvPr/>
        </p:nvSpPr>
        <p:spPr>
          <a:xfrm>
            <a:off x="304800" y="1982529"/>
            <a:ext cx="1219200" cy="950524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073" y="83449"/>
            <a:ext cx="1604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РЕЗУЛТАТ: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80453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</a:t>
            </a:r>
            <a:r>
              <a:rPr lang="sr-Cyrl-RS" sz="2800" b="1" dirty="0">
                <a:solidFill>
                  <a:srgbClr val="7030A0"/>
                </a:solidFill>
                <a:latin typeface="Candara" pitchFamily="34" charset="0"/>
              </a:rPr>
              <a:t>Грам +                                          </a:t>
            </a:r>
            <a:r>
              <a:rPr lang="sr-Cyrl-RS" sz="2800" b="1" dirty="0">
                <a:solidFill>
                  <a:srgbClr val="F30793"/>
                </a:solidFill>
                <a:latin typeface="Candara" pitchFamily="34" charset="0"/>
              </a:rPr>
              <a:t>Грам -</a:t>
            </a:r>
            <a:r>
              <a:rPr lang="sr-Cyrl-RS" sz="2800" b="1" dirty="0">
                <a:solidFill>
                  <a:srgbClr val="0070C0"/>
                </a:solidFill>
                <a:latin typeface="Candara" pitchFamily="34" charset="0"/>
              </a:rPr>
              <a:t>                                                       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3600000">
            <a:off x="1695392" y="1445178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3600000">
            <a:off x="2658840" y="1445179"/>
            <a:ext cx="0" cy="10747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3600000">
            <a:off x="595176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-3600000">
            <a:off x="6926040" y="1436420"/>
            <a:ext cx="0" cy="1074702"/>
          </a:xfrm>
          <a:prstGeom prst="straightConnector1">
            <a:avLst/>
          </a:prstGeom>
          <a:ln>
            <a:solidFill>
              <a:srgbClr val="F3079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03564" y="2517417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32164" y="2389262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073" y="2189069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3400" y="2399653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3164" y="2597806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51764" y="2469651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74673" y="2269458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2480042"/>
            <a:ext cx="228600" cy="228600"/>
          </a:xfrm>
          <a:prstGeom prst="ellipse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83737" y="2780653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-2580000">
            <a:off x="2465962" y="2642431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3083737" y="2213490"/>
            <a:ext cx="802463" cy="152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427137" y="2780653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-2580000">
            <a:off x="6809362" y="2642431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7427137" y="2213490"/>
            <a:ext cx="802463" cy="152400"/>
          </a:xfrm>
          <a:prstGeom prst="roundRect">
            <a:avLst/>
          </a:prstGeom>
          <a:solidFill>
            <a:srgbClr val="F30793"/>
          </a:solidFill>
          <a:ln>
            <a:solidFill>
              <a:srgbClr val="F307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09800" y="3048000"/>
            <a:ext cx="0" cy="236220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95800" y="762000"/>
            <a:ext cx="0" cy="5029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19800" y="3048000"/>
            <a:ext cx="0" cy="2362200"/>
          </a:xfrm>
          <a:prstGeom prst="line">
            <a:avLst/>
          </a:prstGeom>
          <a:ln w="28575">
            <a:solidFill>
              <a:srgbClr val="F307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3048000"/>
            <a:ext cx="2096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Staphylococcus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Streptococcus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Enterococcus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Micrococcus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Lactococcus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Peptostreptococcus </a:t>
            </a:r>
            <a:r>
              <a:rPr lang="sr-Latn-RS" sz="1400" dirty="0">
                <a:latin typeface="Candara" pitchFamily="34" charset="0"/>
              </a:rPr>
              <a:t>spp.</a:t>
            </a:r>
            <a:endParaRPr lang="en-US" sz="1400" dirty="0">
              <a:latin typeface="Candar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25328" y="3048000"/>
            <a:ext cx="1941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Listeria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Corynebacterium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Clostridium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Erysipelothrix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Lactobacillus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Rhodococcus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dirty="0">
                <a:latin typeface="Candara" pitchFamily="34" charset="0"/>
              </a:rPr>
              <a:t>Aktinomicete</a:t>
            </a:r>
          </a:p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48200" y="3048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Moraxella</a:t>
            </a:r>
            <a:r>
              <a:rPr lang="sr-Latn-RS" sz="1400" dirty="0">
                <a:latin typeface="Candara" pitchFamily="34" charset="0"/>
              </a:rPr>
              <a:t> spp</a:t>
            </a:r>
            <a:r>
              <a:rPr lang="sr-Latn-RS" dirty="0"/>
              <a:t>.</a:t>
            </a:r>
          </a:p>
          <a:p>
            <a:r>
              <a:rPr lang="sr-Latn-RS" sz="1400" i="1" dirty="0"/>
              <a:t>Neisseria</a:t>
            </a:r>
            <a:r>
              <a:rPr lang="sr-Latn-RS" sz="1400" dirty="0"/>
              <a:t> spp.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3065145"/>
            <a:ext cx="441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i="1" dirty="0">
                <a:latin typeface="Candara" pitchFamily="34" charset="0"/>
              </a:rPr>
              <a:t>Escherichia</a:t>
            </a:r>
            <a:r>
              <a:rPr lang="sr-Latn-RS" sz="1400" dirty="0">
                <a:latin typeface="Candara" pitchFamily="34" charset="0"/>
              </a:rPr>
              <a:t> coli          </a:t>
            </a:r>
            <a:r>
              <a:rPr lang="sr-Latn-RS" sz="1400" i="1" dirty="0">
                <a:latin typeface="Candara" pitchFamily="34" charset="0"/>
              </a:rPr>
              <a:t>Pasteurella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Salmonella</a:t>
            </a:r>
            <a:r>
              <a:rPr lang="sr-Latn-RS" sz="1400" dirty="0">
                <a:latin typeface="Candara" pitchFamily="34" charset="0"/>
              </a:rPr>
              <a:t> spp.        </a:t>
            </a:r>
            <a:r>
              <a:rPr lang="sr-Latn-RS" sz="1400" i="1" dirty="0">
                <a:latin typeface="Candara" pitchFamily="34" charset="0"/>
              </a:rPr>
              <a:t>Mannheimia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Shigella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Bordetella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Proteus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Francisella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Pseudomona</a:t>
            </a:r>
            <a:r>
              <a:rPr lang="sr-Latn-RS" sz="1400" dirty="0">
                <a:latin typeface="Candara" pitchFamily="34" charset="0"/>
              </a:rPr>
              <a:t>s spp.   </a:t>
            </a:r>
            <a:r>
              <a:rPr lang="sr-Latn-RS" sz="1400" i="1" dirty="0">
                <a:latin typeface="Candara" pitchFamily="34" charset="0"/>
              </a:rPr>
              <a:t>Vibrio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Klebsiella</a:t>
            </a:r>
            <a:r>
              <a:rPr lang="sr-Latn-RS" sz="1400" dirty="0">
                <a:latin typeface="Candara" pitchFamily="34" charset="0"/>
              </a:rPr>
              <a:t> spp.           </a:t>
            </a:r>
            <a:r>
              <a:rPr lang="sr-Latn-RS" sz="1400" i="1" dirty="0">
                <a:latin typeface="Candara" pitchFamily="34" charset="0"/>
              </a:rPr>
              <a:t>Campylobacte</a:t>
            </a:r>
            <a:r>
              <a:rPr lang="sr-Latn-RS" sz="1400" dirty="0">
                <a:latin typeface="Candara" pitchFamily="34" charset="0"/>
              </a:rPr>
              <a:t>r spp.</a:t>
            </a:r>
          </a:p>
          <a:p>
            <a:r>
              <a:rPr lang="sr-Latn-RS" sz="1400" i="1" dirty="0">
                <a:latin typeface="Candara" pitchFamily="34" charset="0"/>
              </a:rPr>
              <a:t>Yersinia</a:t>
            </a:r>
            <a:r>
              <a:rPr lang="sr-Latn-RS" sz="1400" dirty="0">
                <a:latin typeface="Candara" pitchFamily="34" charset="0"/>
              </a:rPr>
              <a:t> spp.               </a:t>
            </a:r>
            <a:r>
              <a:rPr lang="sr-Latn-RS" sz="1400" i="1" dirty="0">
                <a:latin typeface="Candara" pitchFamily="34" charset="0"/>
              </a:rPr>
              <a:t>Helicobacter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Brucella spp.</a:t>
            </a:r>
          </a:p>
          <a:p>
            <a:r>
              <a:rPr lang="sr-Latn-RS" sz="1400" i="1" dirty="0">
                <a:latin typeface="Candara" pitchFamily="34" charset="0"/>
              </a:rPr>
              <a:t>Acinetobacter </a:t>
            </a:r>
            <a:r>
              <a:rPr lang="sr-Latn-RS" sz="1400" dirty="0">
                <a:latin typeface="Candara" pitchFamily="34" charset="0"/>
              </a:rPr>
              <a:t>spp.</a:t>
            </a:r>
          </a:p>
          <a:p>
            <a:r>
              <a:rPr lang="sr-Latn-RS" sz="1400" i="1" dirty="0">
                <a:latin typeface="Candara" pitchFamily="34" charset="0"/>
              </a:rPr>
              <a:t>Burkholderia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Haemophilus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r>
              <a:rPr lang="sr-Latn-RS" sz="1400" i="1" dirty="0">
                <a:latin typeface="Candara" pitchFamily="34" charset="0"/>
              </a:rPr>
              <a:t>Taylorella</a:t>
            </a:r>
            <a:r>
              <a:rPr lang="sr-Latn-RS" sz="1400" dirty="0">
                <a:latin typeface="Candara" pitchFamily="34" charset="0"/>
              </a:rPr>
              <a:t> spp.</a:t>
            </a:r>
          </a:p>
          <a:p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0" y="57912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98526" y="6019800"/>
            <a:ext cx="8793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>
                <a:latin typeface="Candara" pitchFamily="34" charset="0"/>
              </a:rPr>
              <a:t>...Rodovi </a:t>
            </a:r>
            <a:r>
              <a:rPr lang="it-IT" sz="1400" i="1" dirty="0">
                <a:latin typeface="Candara" pitchFamily="34" charset="0"/>
              </a:rPr>
              <a:t>Borrelia</a:t>
            </a:r>
            <a:r>
              <a:rPr lang="sr-Latn-RS" sz="1400" i="1" dirty="0">
                <a:latin typeface="Candara" pitchFamily="34" charset="0"/>
              </a:rPr>
              <a:t>,</a:t>
            </a:r>
            <a:r>
              <a:rPr lang="it-IT" sz="1400" dirty="0">
                <a:latin typeface="Candara" pitchFamily="34" charset="0"/>
              </a:rPr>
              <a:t> </a:t>
            </a:r>
            <a:r>
              <a:rPr lang="it-IT" sz="1400" i="1" dirty="0">
                <a:latin typeface="Candara" pitchFamily="34" charset="0"/>
              </a:rPr>
              <a:t>Treponem</a:t>
            </a:r>
            <a:r>
              <a:rPr lang="it-IT" sz="1400" dirty="0">
                <a:latin typeface="Candara" pitchFamily="34" charset="0"/>
              </a:rPr>
              <a:t>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Leptospira</a:t>
            </a:r>
            <a:r>
              <a:rPr lang="en-U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Brachyspira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Mycobacterium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sr-Latn-RS" sz="1400" i="1" dirty="0">
                <a:latin typeface="Candara" pitchFamily="34" charset="0"/>
              </a:rPr>
              <a:t>Mycoplasma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Chlamydophila</a:t>
            </a:r>
            <a:r>
              <a:rPr lang="sr-Latn-RS" sz="1400" i="1" dirty="0">
                <a:latin typeface="Candara" pitchFamily="34" charset="0"/>
              </a:rPr>
              <a:t>, </a:t>
            </a:r>
            <a:r>
              <a:rPr lang="en-US" sz="1400" i="1" dirty="0">
                <a:latin typeface="Candara" pitchFamily="34" charset="0"/>
              </a:rPr>
              <a:t>Chlamydia</a:t>
            </a:r>
            <a:r>
              <a:rPr lang="sr-Latn-RS" sz="1400" dirty="0">
                <a:latin typeface="Candara" pitchFamily="34" charset="0"/>
              </a:rPr>
              <a:t>, </a:t>
            </a:r>
            <a:r>
              <a:rPr lang="en-US" sz="1400" i="1" dirty="0" err="1">
                <a:latin typeface="Candara" pitchFamily="34" charset="0"/>
              </a:rPr>
              <a:t>Coxiella</a:t>
            </a:r>
            <a:r>
              <a:rPr lang="sr-Latn-RS" sz="1400" i="1" dirty="0">
                <a:latin typeface="Candara" pitchFamily="34" charset="0"/>
              </a:rPr>
              <a:t>, Anaplasma, Erlichia...</a:t>
            </a:r>
            <a:endParaRPr lang="en-US" sz="1400" i="1" dirty="0">
              <a:latin typeface="Candara" pitchFamily="34" charset="0"/>
            </a:endParaRPr>
          </a:p>
        </p:txBody>
      </p:sp>
      <p:pic>
        <p:nvPicPr>
          <p:cNvPr id="46" name="Picture 45" descr="C:\Users\Isidora\Desktop\prsktikum slike\slike iz starog praktikuma\2007.08.20 Mikrobiologija\Slike\tifovi\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6336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C:\Users\Isidora\Desktop\prsktikum slike\slike iz starog praktikuma\2007.08.20 Mikrobiologija\Slike\tifovi\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0" y="0"/>
            <a:ext cx="2211033" cy="12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Oval 32"/>
          <p:cNvSpPr/>
          <p:nvPr/>
        </p:nvSpPr>
        <p:spPr>
          <a:xfrm>
            <a:off x="6734541" y="1791584"/>
            <a:ext cx="1618517" cy="1376915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structure-gram-negative-bacteria-cell-wall-d-illustration-8417467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5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0317"/>
            <a:ext cx="6400765" cy="64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sidora\Desktop\structure-gram-positive-bacteria-cell-wall-d-illustration-8418182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50" b="95125" l="10000" r="92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67" y="16764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52300"/>
            <a:ext cx="9062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andara" pitchFamily="34" charset="0"/>
              </a:rPr>
              <a:t>   </a:t>
            </a:r>
            <a:r>
              <a:rPr lang="sr-Cyrl-RS" sz="2400" b="1" dirty="0">
                <a:latin typeface="Palatino Linotype" panose="02040502050505030304" pitchFamily="18" charset="0"/>
              </a:rPr>
              <a:t>ГРАМ – ПОЗИТИВНЕ                             ГРАМ – НЕГАТИВНЕ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0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816" y="7396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ПОСТУПАК: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816" y="577196"/>
            <a:ext cx="8100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Г</a:t>
            </a:r>
            <a:r>
              <a:rPr lang="sr-Cyrl-RS" sz="2400" dirty="0">
                <a:latin typeface="Palatino Linotype" panose="02040502050505030304" pitchFamily="18" charset="0"/>
              </a:rPr>
              <a:t>енцијана љубичасто – примарна боја (2-3 минута) </a:t>
            </a:r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Л</a:t>
            </a:r>
            <a:r>
              <a:rPr lang="sr-Cyrl-RS" sz="2400" dirty="0">
                <a:latin typeface="Palatino Linotype" panose="02040502050505030304" pitchFamily="18" charset="0"/>
              </a:rPr>
              <a:t>угол – фиксатив (1-2 минута)</a:t>
            </a:r>
          </a:p>
          <a:p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А</a:t>
            </a:r>
            <a:r>
              <a:rPr lang="sr-Cyrl-RS" sz="2400" dirty="0">
                <a:latin typeface="Palatino Linotype" panose="02040502050505030304" pitchFamily="18" charset="0"/>
              </a:rPr>
              <a:t>лкохол (96%)</a:t>
            </a:r>
          </a:p>
          <a:p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В</a:t>
            </a:r>
            <a:r>
              <a:rPr lang="sr-Cyrl-RS" sz="2400" dirty="0">
                <a:latin typeface="Palatino Linotype" panose="02040502050505030304" pitchFamily="18" charset="0"/>
              </a:rPr>
              <a:t>ода</a:t>
            </a:r>
          </a:p>
          <a:p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К</a:t>
            </a:r>
            <a:r>
              <a:rPr lang="sr-Cyrl-RS" sz="2400" dirty="0">
                <a:latin typeface="Palatino Linotype" panose="02040502050505030304" pitchFamily="18" charset="0"/>
              </a:rPr>
              <a:t>арбол фуксин – секундарна боја (15-30 секунди)</a:t>
            </a:r>
          </a:p>
          <a:p>
            <a:r>
              <a:rPr lang="sr-Cyrl-R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О</a:t>
            </a:r>
            <a:r>
              <a:rPr lang="sr-Cyrl-RS" sz="2400" dirty="0">
                <a:latin typeface="Palatino Linotype" panose="02040502050505030304" pitchFamily="18" charset="0"/>
              </a:rPr>
              <a:t>прати (вода)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9225" y="291792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ПРИНЦИП: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3" name="Picture 22" descr="C:\Users\Isidora\Desktop\SEMICE OPSTI DEO\BOJENJE PO GRAMU111-0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07" y="3288161"/>
            <a:ext cx="8177184" cy="3587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172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astel Wallpaper Purple Blur Gradation Pink Color Backgrounds Full Frame -  Wallpaperf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8287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74" y="5649279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latin typeface="Palatino Linotype" panose="02040502050505030304" pitchFamily="18" charset="0"/>
              </a:rPr>
              <a:t>Танак ћелијски зид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latin typeface="Palatino Linotype" panose="02040502050505030304" pitchFamily="18" charset="0"/>
              </a:rPr>
              <a:t>Грам варијабилност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latin typeface="Palatino Linotype" panose="02040502050505030304" pitchFamily="18" charset="0"/>
              </a:rPr>
              <a:t>Модификације</a:t>
            </a:r>
          </a:p>
        </p:txBody>
      </p:sp>
      <p:pic>
        <p:nvPicPr>
          <p:cNvPr id="4098" name="Picture 2" descr="C:\Users\Isidora\Desktop\main-qimg-a681e47b9e464ee1cb3345a9decb1c0c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66"/>
            <a:ext cx="7620000" cy="559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49407-3F76-610C-32E2-AD4929FC82FF}"/>
              </a:ext>
            </a:extLst>
          </p:cNvPr>
          <p:cNvSpPr txBox="1"/>
          <p:nvPr/>
        </p:nvSpPr>
        <p:spPr>
          <a:xfrm>
            <a:off x="4038600" y="56615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200" dirty="0">
                <a:latin typeface="Palatino Linotype" panose="02040502050505030304" pitchFamily="18" charset="0"/>
              </a:rPr>
              <a:t>Преузето са: </a:t>
            </a:r>
            <a:r>
              <a:rPr lang="en-US" sz="1200" dirty="0">
                <a:latin typeface="Palatino Linotype" panose="02040502050505030304" pitchFamily="18" charset="0"/>
              </a:rPr>
              <a:t>https://ufdcimages.uflib.ufl.edu/NC/F0/00/28/31/00001/Calzadilla_J.pdf?utm_source</a:t>
            </a:r>
          </a:p>
        </p:txBody>
      </p:sp>
    </p:spTree>
    <p:extLst>
      <p:ext uri="{BB962C8B-B14F-4D97-AF65-F5344CB8AC3E}">
        <p14:creationId xmlns:p14="http://schemas.microsoft.com/office/powerpoint/2010/main" val="175175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846</Words>
  <Application>Microsoft Office PowerPoint</Application>
  <PresentationFormat>On-screen Show (4:3)</PresentationFormat>
  <Paragraphs>239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Candara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63</cp:revision>
  <dcterms:created xsi:type="dcterms:W3CDTF">2006-08-16T00:00:00Z</dcterms:created>
  <dcterms:modified xsi:type="dcterms:W3CDTF">2025-11-23T12:41:43Z</dcterms:modified>
</cp:coreProperties>
</file>