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366" r:id="rId3"/>
    <p:sldId id="271" r:id="rId4"/>
    <p:sldId id="272" r:id="rId5"/>
    <p:sldId id="273" r:id="rId6"/>
    <p:sldId id="259" r:id="rId7"/>
    <p:sldId id="274" r:id="rId8"/>
    <p:sldId id="261" r:id="rId9"/>
    <p:sldId id="277" r:id="rId10"/>
    <p:sldId id="278" r:id="rId11"/>
    <p:sldId id="275" r:id="rId12"/>
    <p:sldId id="279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CC"/>
    <a:srgbClr val="FF33CC"/>
    <a:srgbClr val="3C1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>
        <p:scale>
          <a:sx n="60" d="100"/>
          <a:sy n="60" d="100"/>
        </p:scale>
        <p:origin x="2122" y="4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YsEid5YES4&amp;ab_channel=GinaRiggio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CcQndDoO-Ng&amp;ab_channel=MicrobiologyteachingvideosatNUIGalway" TargetMode="External"/><Relationship Id="rId4" Type="http://schemas.openxmlformats.org/officeDocument/2006/relationships/hyperlink" Target="https://www.youtube.com/watch?v=FJoEMPPr2Ho&amp;ab_channel=MicrobiologyteachingvideosatNUIGalway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10" Type="http://schemas.microsoft.com/office/2007/relationships/hdphoto" Target="../media/hdphoto1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2.wdp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microsoft.com/office/2007/relationships/hdphoto" Target="../media/hdphoto5.wdp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50071B-7E10-E534-47ED-605DD19E2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80723" cy="693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FAF7C19-7E94-C1A1-ADFB-F0756F6FC88E}"/>
              </a:ext>
            </a:extLst>
          </p:cNvPr>
          <p:cNvSpPr/>
          <p:nvPr/>
        </p:nvSpPr>
        <p:spPr>
          <a:xfrm>
            <a:off x="1524000" y="698143"/>
            <a:ext cx="6477000" cy="280052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32ECC6-02EE-7AEA-8440-5C56E32B891A}"/>
              </a:ext>
            </a:extLst>
          </p:cNvPr>
          <p:cNvSpPr txBox="1"/>
          <p:nvPr/>
        </p:nvSpPr>
        <p:spPr>
          <a:xfrm>
            <a:off x="1905000" y="990243"/>
            <a:ext cx="5867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ИЗРАДА И БОЈЕЊЕ МИКРОСКОПСКИХ ПРЕПАРАТА</a:t>
            </a:r>
            <a:endParaRPr lang="en-US" sz="44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4814E4-68A8-6B6D-3449-6E89CDA4CEA3}"/>
              </a:ext>
            </a:extLst>
          </p:cNvPr>
          <p:cNvSpPr/>
          <p:nvPr/>
        </p:nvSpPr>
        <p:spPr>
          <a:xfrm>
            <a:off x="1524000" y="4831815"/>
            <a:ext cx="6477000" cy="132804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FB2A0A-EFFB-0580-B4D6-BCB8A52E189E}"/>
              </a:ext>
            </a:extLst>
          </p:cNvPr>
          <p:cNvSpPr/>
          <p:nvPr/>
        </p:nvSpPr>
        <p:spPr>
          <a:xfrm>
            <a:off x="1524000" y="3933378"/>
            <a:ext cx="6477000" cy="67927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969651-8A07-C348-91C3-FCD07C9DFEFD}"/>
              </a:ext>
            </a:extLst>
          </p:cNvPr>
          <p:cNvSpPr txBox="1"/>
          <p:nvPr/>
        </p:nvSpPr>
        <p:spPr>
          <a:xfrm>
            <a:off x="1658694" y="4051506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ПОСМАТРАЊЕ МИКРООРГАНИЗАМА</a:t>
            </a:r>
            <a:endParaRPr lang="en-US" sz="24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F8F833-B281-2A94-4F93-FC22FE084113}"/>
              </a:ext>
            </a:extLst>
          </p:cNvPr>
          <p:cNvSpPr txBox="1"/>
          <p:nvPr/>
        </p:nvSpPr>
        <p:spPr>
          <a:xfrm>
            <a:off x="2641021" y="5001157"/>
            <a:ext cx="43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НЕОБОЈЕНИ (НАТИВНИ</a:t>
            </a:r>
            <a:r>
              <a:rPr lang="sr-Cyrl-RS" sz="2400" b="1" dirty="0">
                <a:solidFill>
                  <a:srgbClr val="002060"/>
                </a:solidFill>
                <a:latin typeface="Candara" pitchFamily="34" charset="0"/>
              </a:rPr>
              <a:t>)</a:t>
            </a:r>
            <a:endParaRPr lang="en-US" sz="2400" b="1" dirty="0">
              <a:solidFill>
                <a:srgbClr val="002060"/>
              </a:solidFill>
              <a:latin typeface="Candara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39321F-3842-0063-7B29-D4693294CAFA}"/>
              </a:ext>
            </a:extLst>
          </p:cNvPr>
          <p:cNvSpPr txBox="1"/>
          <p:nvPr/>
        </p:nvSpPr>
        <p:spPr>
          <a:xfrm>
            <a:off x="3657600" y="547370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ОБОЈЕНИ</a:t>
            </a:r>
            <a:endParaRPr lang="en-US" sz="2400" b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80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0C2CBE-84C4-ED35-C92D-4D154BC91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30" y="804388"/>
            <a:ext cx="3933015" cy="2945965"/>
          </a:xfrm>
          <a:prstGeom prst="rect">
            <a:avLst/>
          </a:prstGeom>
        </p:spPr>
      </p:pic>
      <p:pic>
        <p:nvPicPr>
          <p:cNvPr id="4" name="Picture 3" descr="C:\Users\Isidora\Desktop\prsktikum slike\slike praktikum\Preparati iz kulture\Candida spp..png">
            <a:extLst>
              <a:ext uri="{FF2B5EF4-FFF2-40B4-BE49-F238E27FC236}">
                <a16:creationId xmlns:a16="http://schemas.microsoft.com/office/drawing/2014/main" id="{3D669A87-420F-5E40-41F8-EDCB76C8976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818" y="804388"/>
            <a:ext cx="3895351" cy="2903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Isidora\Desktop\images.jfif">
            <a:extLst>
              <a:ext uri="{FF2B5EF4-FFF2-40B4-BE49-F238E27FC236}">
                <a16:creationId xmlns:a16="http://schemas.microsoft.com/office/drawing/2014/main" id="{1FF75B93-E48C-F829-9CF3-9AE5C9BCB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4038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2D1E9D-A1A0-062C-11CA-E8C6D8F8D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18" y="3810000"/>
            <a:ext cx="3895350" cy="2743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E35E3B-D67A-6718-5122-47FF6A08BADA}"/>
              </a:ext>
            </a:extLst>
          </p:cNvPr>
          <p:cNvSpPr txBox="1"/>
          <p:nvPr/>
        </p:nvSpPr>
        <p:spPr>
          <a:xfrm>
            <a:off x="1211910" y="41771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2000" b="1" dirty="0">
                <a:solidFill>
                  <a:srgbClr val="3C16DC"/>
                </a:solidFill>
                <a:latin typeface="Palatino Linotype" panose="02040502050505030304" pitchFamily="18" charset="0"/>
              </a:rPr>
              <a:t>БОЈЕЊЕ МЕТИЛЕНСКИМ ПЛАВИМ – БОЈЕЊЕ ПО </a:t>
            </a:r>
            <a:r>
              <a:rPr lang="sr-Latn-RS" sz="2000" b="1" i="1" dirty="0">
                <a:solidFill>
                  <a:srgbClr val="3C16DC"/>
                </a:solidFill>
                <a:latin typeface="Palatino Linotype" panose="02040502050505030304" pitchFamily="18" charset="0"/>
              </a:rPr>
              <a:t>L</a:t>
            </a:r>
            <a:r>
              <a:rPr lang="en-US" sz="2000" b="1" i="1" dirty="0" err="1">
                <a:solidFill>
                  <a:srgbClr val="3C16DC"/>
                </a:solidFill>
                <a:latin typeface="Palatino Linotype" panose="02040502050505030304" pitchFamily="18" charset="0"/>
              </a:rPr>
              <a:t>öeffler</a:t>
            </a:r>
            <a:r>
              <a:rPr lang="en-US" sz="2000" b="1" i="1" dirty="0">
                <a:solidFill>
                  <a:srgbClr val="3C16DC"/>
                </a:solidFill>
                <a:latin typeface="Palatino Linotype" panose="02040502050505030304" pitchFamily="18" charset="0"/>
              </a:rPr>
              <a:t>-</a:t>
            </a:r>
            <a:r>
              <a:rPr lang="sr-Cyrl-RS" sz="2000" b="1" dirty="0">
                <a:solidFill>
                  <a:srgbClr val="3C16DC"/>
                </a:solidFill>
                <a:latin typeface="Palatino Linotype" panose="02040502050505030304" pitchFamily="18" charset="0"/>
              </a:rPr>
              <a:t>у</a:t>
            </a:r>
            <a:r>
              <a:rPr lang="en-US" sz="2000" b="1" dirty="0">
                <a:solidFill>
                  <a:srgbClr val="3C16DC"/>
                </a:solidFill>
                <a:latin typeface="Palatino Linotype" panose="02040502050505030304" pitchFamily="18" charset="0"/>
              </a:rPr>
              <a:t> (</a:t>
            </a:r>
            <a:r>
              <a:rPr lang="sr-Cyrl-RS" sz="2000" dirty="0">
                <a:solidFill>
                  <a:srgbClr val="3C16DC"/>
                </a:solidFill>
                <a:latin typeface="Palatino Linotype" panose="02040502050505030304" pitchFamily="18" charset="0"/>
              </a:rPr>
              <a:t>ПРОСТО-МОНОХРОМАТСКО</a:t>
            </a:r>
            <a:r>
              <a:rPr lang="en-US" sz="2000" dirty="0">
                <a:solidFill>
                  <a:srgbClr val="3C16DC"/>
                </a:solidFill>
                <a:latin typeface="Palatino Linotype" panose="02040502050505030304" pitchFamily="18" charset="0"/>
              </a:rPr>
              <a:t>)</a:t>
            </a:r>
            <a:endParaRPr lang="sr-Cyrl-RS" sz="2000" dirty="0">
              <a:solidFill>
                <a:srgbClr val="3C16DC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D02777-A9A8-636F-CF49-ECF473105623}"/>
              </a:ext>
            </a:extLst>
          </p:cNvPr>
          <p:cNvSpPr/>
          <p:nvPr/>
        </p:nvSpPr>
        <p:spPr>
          <a:xfrm>
            <a:off x="253099" y="749657"/>
            <a:ext cx="8509901" cy="595594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4F6DAD-A8E7-8C99-4DB7-5399253464ED}"/>
              </a:ext>
            </a:extLst>
          </p:cNvPr>
          <p:cNvSpPr txBox="1"/>
          <p:nvPr/>
        </p:nvSpPr>
        <p:spPr>
          <a:xfrm>
            <a:off x="130277" y="914400"/>
            <a:ext cx="8610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Cyrl-RS" sz="2400" b="1" dirty="0">
              <a:solidFill>
                <a:srgbClr val="3C16DC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sr-Cyrl-RS" sz="24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Сврха: </a:t>
            </a:r>
            <a:r>
              <a:rPr lang="sr-Cyrl-RS" sz="2400" b="1" dirty="0">
                <a:latin typeface="Palatino Linotype" panose="02040502050505030304" pitchFamily="18" charset="0"/>
              </a:rPr>
              <a:t>Брза визуелизација облика бактерија и откривање присуства квасаца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pPr algn="ctr"/>
            <a:endParaRPr lang="sr-Cyrl-RS" sz="2400" b="1" dirty="0">
              <a:latin typeface="Palatino Linotype" panose="02040502050505030304" pitchFamily="18" charset="0"/>
            </a:endParaRPr>
          </a:p>
          <a:p>
            <a:pPr algn="ctr"/>
            <a:r>
              <a:rPr lang="sr-Cyrl-RS" sz="24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Поступак:</a:t>
            </a:r>
          </a:p>
          <a:p>
            <a:pPr marL="457200" indent="-457200" algn="ctr">
              <a:buAutoNum type="arabicPeriod"/>
            </a:pPr>
            <a:r>
              <a:rPr lang="sr-Cyrl-RS" sz="2400" b="1" dirty="0">
                <a:latin typeface="Palatino Linotype" panose="02040502050505030304" pitchFamily="18" charset="0"/>
              </a:rPr>
              <a:t>Израда препарата (сушење, фиксирање топлотом) и припрема радног раствора боје</a:t>
            </a:r>
          </a:p>
          <a:p>
            <a:pPr marL="457200" indent="-457200" algn="ctr">
              <a:buAutoNum type="arabicPeriod"/>
            </a:pPr>
            <a:r>
              <a:rPr lang="sr-Cyrl-RS" sz="2400" b="1" dirty="0">
                <a:latin typeface="Palatino Linotype" panose="02040502050505030304" pitchFamily="18" charset="0"/>
              </a:rPr>
              <a:t>Боја (метиленско плаво) се наноси на добро осушен и фиксиран препарат и остави да делује 3-5 минута</a:t>
            </a:r>
          </a:p>
          <a:p>
            <a:pPr marL="457200" indent="-457200" algn="ctr">
              <a:buAutoNum type="arabicPeriod"/>
            </a:pPr>
            <a:r>
              <a:rPr lang="sr-Cyrl-RS" sz="2400" b="1" dirty="0">
                <a:latin typeface="Palatino Linotype" panose="02040502050505030304" pitchFamily="18" charset="0"/>
              </a:rPr>
              <a:t>Испирање водом</a:t>
            </a:r>
          </a:p>
          <a:p>
            <a:pPr marL="457200" indent="-457200" algn="ctr">
              <a:buAutoNum type="arabicPeriod"/>
            </a:pPr>
            <a:r>
              <a:rPr lang="sr-Cyrl-RS" sz="2400" b="1" dirty="0">
                <a:latin typeface="Palatino Linotype" panose="02040502050505030304" pitchFamily="18" charset="0"/>
              </a:rPr>
              <a:t>Сушење и микроскопирање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pPr marL="457200" indent="-457200" algn="ctr">
              <a:buAutoNum type="arabicPeriod"/>
            </a:pPr>
            <a:endParaRPr lang="sr-Cyrl-RS" sz="2400" b="1" dirty="0">
              <a:latin typeface="Palatino Linotype" panose="02040502050505030304" pitchFamily="18" charset="0"/>
            </a:endParaRPr>
          </a:p>
          <a:p>
            <a:pPr algn="ctr"/>
            <a:r>
              <a:rPr lang="sr-Cyrl-RS" sz="24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Резултат: </a:t>
            </a:r>
            <a:r>
              <a:rPr lang="sr-Cyrl-RS" sz="2400" b="1" dirty="0">
                <a:latin typeface="Palatino Linotype" panose="02040502050505030304" pitchFamily="18" charset="0"/>
              </a:rPr>
              <a:t>плаво обојене бактерије и квасци</a:t>
            </a:r>
          </a:p>
          <a:p>
            <a:pPr marL="457200" indent="-457200">
              <a:buAutoNum type="arabicPeriod"/>
            </a:pPr>
            <a:endParaRPr lang="sr-Cyrl-RS" sz="2400" b="1" dirty="0">
              <a:solidFill>
                <a:srgbClr val="C00000"/>
              </a:solidFill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sr-Cyrl-RS" sz="2000" b="1" dirty="0">
              <a:solidFill>
                <a:srgbClr val="3C16DC"/>
              </a:solidFill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sr-Cyrl-RS" sz="2000" b="1" dirty="0">
              <a:solidFill>
                <a:srgbClr val="3C16DC"/>
              </a:solidFill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en-US" sz="2000" b="1" dirty="0">
              <a:solidFill>
                <a:srgbClr val="3C16DC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83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BC6397-66CA-877F-145C-389ED4E1ED88}"/>
              </a:ext>
            </a:extLst>
          </p:cNvPr>
          <p:cNvSpPr txBox="1"/>
          <p:nvPr/>
        </p:nvSpPr>
        <p:spPr>
          <a:xfrm>
            <a:off x="914400" y="228600"/>
            <a:ext cx="7467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2000" b="1" dirty="0">
                <a:solidFill>
                  <a:srgbClr val="3C16DC"/>
                </a:solidFill>
                <a:latin typeface="Palatino Linotype" panose="02040502050505030304" pitchFamily="18" charset="0"/>
              </a:rPr>
              <a:t>БОЈЕЊЕ ПОЛИХРОМНИМ МЕТИЛЕНСКИМ ПЛАВИМ </a:t>
            </a:r>
            <a:endParaRPr lang="en-US" sz="2000" b="1" dirty="0">
              <a:solidFill>
                <a:srgbClr val="3C16DC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2000" b="1" dirty="0">
                <a:solidFill>
                  <a:srgbClr val="3C16DC"/>
                </a:solidFill>
                <a:latin typeface="Palatino Linotype" panose="02040502050505030304" pitchFamily="18" charset="0"/>
              </a:rPr>
              <a:t> (</a:t>
            </a:r>
            <a:r>
              <a:rPr lang="sr-Cyrl-RS" sz="2000" dirty="0">
                <a:solidFill>
                  <a:srgbClr val="3C16DC"/>
                </a:solidFill>
                <a:latin typeface="Palatino Linotype" panose="02040502050505030304" pitchFamily="18" charset="0"/>
              </a:rPr>
              <a:t>ПРОСТО-МЕТАХРОМАТСКО</a:t>
            </a:r>
            <a:r>
              <a:rPr lang="en-US" sz="2000" dirty="0">
                <a:solidFill>
                  <a:srgbClr val="3C16DC"/>
                </a:solidFill>
                <a:latin typeface="Palatino Linotype" panose="02040502050505030304" pitchFamily="18" charset="0"/>
              </a:rPr>
              <a:t>)</a:t>
            </a:r>
            <a:endParaRPr lang="sr-Cyrl-RS" sz="2000" dirty="0">
              <a:solidFill>
                <a:srgbClr val="3C16DC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35F3A-972E-50C9-0922-652A1AB8CB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7724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6048EF-A440-74CC-6078-C4296C73B9AB}"/>
              </a:ext>
            </a:extLst>
          </p:cNvPr>
          <p:cNvSpPr/>
          <p:nvPr/>
        </p:nvSpPr>
        <p:spPr>
          <a:xfrm>
            <a:off x="317049" y="990600"/>
            <a:ext cx="8509901" cy="5955943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" y="1183680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Сврха: </a:t>
            </a:r>
            <a:r>
              <a:rPr lang="sr-Cyrl-RS" sz="2400" b="1" dirty="0">
                <a:latin typeface="Palatino Linotype" panose="02040502050505030304" pitchFamily="18" charset="0"/>
              </a:rPr>
              <a:t>Откривање присуства капсуле бактерија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(</a:t>
            </a:r>
            <a:r>
              <a:rPr lang="en-US" sz="2400" b="1" i="1" dirty="0">
                <a:latin typeface="Palatino Linotype" panose="02040502050505030304" pitchFamily="18" charset="0"/>
              </a:rPr>
              <a:t>B. anthracis</a:t>
            </a:r>
            <a:r>
              <a:rPr lang="en-US" sz="2400" b="1" dirty="0">
                <a:latin typeface="Palatino Linotype" panose="02040502050505030304" pitchFamily="18" charset="0"/>
              </a:rPr>
              <a:t>)</a:t>
            </a:r>
          </a:p>
          <a:p>
            <a:pPr algn="ctr"/>
            <a:endParaRPr lang="sr-Cyrl-RS" sz="2400" b="1" dirty="0">
              <a:latin typeface="Palatino Linotype" panose="02040502050505030304" pitchFamily="18" charset="0"/>
            </a:endParaRPr>
          </a:p>
          <a:p>
            <a:pPr algn="ctr"/>
            <a:r>
              <a:rPr lang="sr-Cyrl-RS" sz="24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Поступак:</a:t>
            </a:r>
          </a:p>
          <a:p>
            <a:pPr marL="457200" indent="-457200" algn="ctr">
              <a:buAutoNum type="arabicPeriod"/>
            </a:pPr>
            <a:r>
              <a:rPr lang="sr-Cyrl-RS" sz="2400" b="1" dirty="0">
                <a:latin typeface="Palatino Linotype" panose="02040502050505030304" pitchFamily="18" charset="0"/>
              </a:rPr>
              <a:t>Израда препарата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pPr marL="457200" indent="-457200" algn="ctr">
              <a:buAutoNum type="arabicPeriod"/>
            </a:pPr>
            <a:r>
              <a:rPr lang="sr-Cyrl-RS" sz="2400" b="1" dirty="0">
                <a:latin typeface="Palatino Linotype" panose="02040502050505030304" pitchFamily="18" charset="0"/>
              </a:rPr>
              <a:t>Боја се наноси на добро осушен и фиксиран препарат и остави да делује 30-60 секунди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pPr marL="457200" indent="-457200" algn="ctr">
              <a:buAutoNum type="arabicPeriod"/>
            </a:pPr>
            <a:r>
              <a:rPr lang="sr-Cyrl-RS" sz="2400" b="1" dirty="0">
                <a:latin typeface="Palatino Linotype" panose="02040502050505030304" pitchFamily="18" charset="0"/>
              </a:rPr>
              <a:t>Испирање водом/раствором хипохлорита</a:t>
            </a:r>
          </a:p>
          <a:p>
            <a:pPr marL="457200" indent="-457200" algn="ctr">
              <a:buAutoNum type="arabicPeriod"/>
            </a:pPr>
            <a:r>
              <a:rPr lang="sr-Cyrl-RS" sz="2400" b="1" dirty="0">
                <a:latin typeface="Palatino Linotype" panose="02040502050505030304" pitchFamily="18" charset="0"/>
              </a:rPr>
              <a:t>Сушење и микроскопирање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pPr marL="457200" indent="-457200" algn="ctr">
              <a:buAutoNum type="arabicPeriod"/>
            </a:pPr>
            <a:endParaRPr lang="sr-Cyrl-RS" sz="2400" b="1" dirty="0">
              <a:latin typeface="Palatino Linotype" panose="02040502050505030304" pitchFamily="18" charset="0"/>
            </a:endParaRPr>
          </a:p>
          <a:p>
            <a:pPr algn="ctr"/>
            <a:r>
              <a:rPr lang="sr-Cyrl-RS" sz="24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Резултат:</a:t>
            </a:r>
            <a:r>
              <a:rPr lang="sr-Cyrl-RS" sz="2400" b="1" dirty="0">
                <a:latin typeface="Palatino Linotype" panose="02040502050505030304" pitchFamily="18" charset="0"/>
              </a:rPr>
              <a:t> тамно плаво обојене бактерије</a:t>
            </a:r>
          </a:p>
          <a:p>
            <a:pPr algn="ctr"/>
            <a:r>
              <a:rPr lang="sr-Cyrl-RS" sz="2400" b="1" dirty="0">
                <a:latin typeface="Palatino Linotype" panose="02040502050505030304" pitchFamily="18" charset="0"/>
              </a:rPr>
              <a:t> окружене бледоружичастом капсулом</a:t>
            </a:r>
          </a:p>
          <a:p>
            <a:pPr marL="457200" indent="-457200">
              <a:buAutoNum type="arabicPeriod"/>
            </a:pPr>
            <a:endParaRPr lang="sr-Cyrl-RS" sz="2400" b="1" dirty="0">
              <a:solidFill>
                <a:srgbClr val="C00000"/>
              </a:solidFill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sr-Cyrl-RS" sz="2000" b="1" dirty="0">
              <a:solidFill>
                <a:srgbClr val="3C16DC"/>
              </a:solidFill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sr-Cyrl-RS" sz="2000" b="1" dirty="0">
              <a:solidFill>
                <a:srgbClr val="3C16DC"/>
              </a:solidFill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en-US" sz="2000" b="1" dirty="0">
              <a:solidFill>
                <a:srgbClr val="3C16DC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06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1D2B00-9AA4-BE69-C28D-B53DB6AB5C50}"/>
              </a:ext>
            </a:extLst>
          </p:cNvPr>
          <p:cNvSpPr txBox="1"/>
          <p:nvPr/>
        </p:nvSpPr>
        <p:spPr>
          <a:xfrm>
            <a:off x="2209800" y="1524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1800" b="1" dirty="0">
                <a:solidFill>
                  <a:srgbClr val="FF0066"/>
                </a:solidFill>
                <a:latin typeface="Palatino Linotype" panose="02040502050505030304" pitchFamily="18" charset="0"/>
              </a:rPr>
              <a:t>БОЈЕЊЕ КАРБОЛ ФУКСИНОМ</a:t>
            </a:r>
          </a:p>
          <a:p>
            <a:pPr algn="ctr"/>
            <a:r>
              <a:rPr lang="en-US" sz="1800" dirty="0">
                <a:solidFill>
                  <a:srgbClr val="FF0066"/>
                </a:solidFill>
                <a:latin typeface="Palatino Linotype" panose="02040502050505030304" pitchFamily="18" charset="0"/>
              </a:rPr>
              <a:t>(</a:t>
            </a:r>
            <a:r>
              <a:rPr lang="sr-Cyrl-RS" sz="1800" dirty="0">
                <a:solidFill>
                  <a:srgbClr val="FF0066"/>
                </a:solidFill>
                <a:latin typeface="Palatino Linotype" panose="02040502050505030304" pitchFamily="18" charset="0"/>
              </a:rPr>
              <a:t>ПРОСТО-МОНОХРОМАТСКО</a:t>
            </a:r>
            <a:r>
              <a:rPr lang="en-US" sz="1800" dirty="0">
                <a:solidFill>
                  <a:srgbClr val="FF0066"/>
                </a:solidFill>
                <a:latin typeface="Palatino Linotype" panose="02040502050505030304" pitchFamily="18" charset="0"/>
              </a:rPr>
              <a:t>)</a:t>
            </a:r>
            <a:endParaRPr lang="sr-Cyrl-RS" sz="1800" dirty="0">
              <a:solidFill>
                <a:srgbClr val="FF0066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E2329F-7F8B-02CA-DE58-70CAFB2C30B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785788"/>
            <a:ext cx="4457700" cy="3550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025962-A36D-7317-A90F-F0A1E163D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0310"/>
            <a:ext cx="4572000" cy="35961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E89EBC-7BD4-9458-1221-9A2051EE9A2D}"/>
              </a:ext>
            </a:extLst>
          </p:cNvPr>
          <p:cNvSpPr/>
          <p:nvPr/>
        </p:nvSpPr>
        <p:spPr>
          <a:xfrm>
            <a:off x="0" y="768251"/>
            <a:ext cx="9144000" cy="5955943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153" y="1066800"/>
            <a:ext cx="9022294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Сврха: </a:t>
            </a:r>
            <a:r>
              <a:rPr lang="sr-Cyrl-RS" sz="2400" dirty="0">
                <a:latin typeface="Palatino Linotype" panose="02040502050505030304" pitchFamily="18" charset="0"/>
              </a:rPr>
              <a:t>Бојење бактерија које теже примају боју</a:t>
            </a:r>
            <a:endParaRPr lang="en-US" sz="2400" dirty="0">
              <a:latin typeface="Palatino Linotype" panose="02040502050505030304" pitchFamily="18" charset="0"/>
            </a:endParaRPr>
          </a:p>
          <a:p>
            <a:pPr algn="ctr"/>
            <a:r>
              <a:rPr lang="en-US" sz="2400" dirty="0">
                <a:latin typeface="Palatino Linotype" panose="02040502050505030304" pitchFamily="18" charset="0"/>
              </a:rPr>
              <a:t>(</a:t>
            </a:r>
            <a:r>
              <a:rPr lang="en-US" sz="2400" i="1" dirty="0">
                <a:latin typeface="Palatino Linotype" panose="02040502050505030304" pitchFamily="18" charset="0"/>
              </a:rPr>
              <a:t>Campylobacter</a:t>
            </a:r>
            <a:r>
              <a:rPr lang="en-US" sz="2400" dirty="0">
                <a:latin typeface="Palatino Linotype" panose="02040502050505030304" pitchFamily="18" charset="0"/>
              </a:rPr>
              <a:t> spp., </a:t>
            </a:r>
            <a:r>
              <a:rPr lang="en-US" sz="2400" i="1" dirty="0" err="1">
                <a:latin typeface="Palatino Linotype" panose="02040502050505030304" pitchFamily="18" charset="0"/>
              </a:rPr>
              <a:t>Brachyspira</a:t>
            </a:r>
            <a:r>
              <a:rPr lang="en-US" sz="2400" i="1" dirty="0">
                <a:latin typeface="Palatino Linotype" panose="02040502050505030304" pitchFamily="18" charset="0"/>
              </a:rPr>
              <a:t> </a:t>
            </a:r>
            <a:r>
              <a:rPr lang="en-US" sz="2400" i="1" dirty="0" err="1">
                <a:latin typeface="Palatino Linotype" panose="02040502050505030304" pitchFamily="18" charset="0"/>
              </a:rPr>
              <a:t>hyodisenteriae</a:t>
            </a:r>
            <a:r>
              <a:rPr lang="en-US" sz="2400" dirty="0">
                <a:latin typeface="Palatino Linotype" panose="02040502050505030304" pitchFamily="18" charset="0"/>
              </a:rPr>
              <a:t>, </a:t>
            </a:r>
            <a:r>
              <a:rPr lang="en-US" sz="2400" i="1" dirty="0">
                <a:latin typeface="Palatino Linotype" panose="02040502050505030304" pitchFamily="18" charset="0"/>
              </a:rPr>
              <a:t>Fusobacterium </a:t>
            </a:r>
            <a:r>
              <a:rPr lang="en-US" sz="2400" i="1" dirty="0" err="1">
                <a:latin typeface="Palatino Linotype" panose="02040502050505030304" pitchFamily="18" charset="0"/>
              </a:rPr>
              <a:t>necrophorum</a:t>
            </a:r>
            <a:r>
              <a:rPr lang="sr-Cyrl-RS" sz="2400" i="1" dirty="0">
                <a:latin typeface="Palatino Linotype" panose="02040502050505030304" pitchFamily="18" charset="0"/>
              </a:rPr>
              <a:t>...)</a:t>
            </a:r>
            <a:r>
              <a:rPr lang="en-US" sz="2400" i="1" dirty="0">
                <a:latin typeface="Palatino Linotype" panose="02040502050505030304" pitchFamily="18" charset="0"/>
              </a:rPr>
              <a:t> </a:t>
            </a:r>
          </a:p>
          <a:p>
            <a:pPr algn="ctr"/>
            <a:endParaRPr lang="en-US" sz="2400" b="1" i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sr-Cyrl-RS" sz="24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Поступак:</a:t>
            </a:r>
          </a:p>
          <a:p>
            <a:pPr marL="457200" indent="-457200" algn="ctr">
              <a:buAutoNum type="arabicPeriod"/>
            </a:pPr>
            <a:r>
              <a:rPr lang="sr-Cyrl-RS" sz="2400" dirty="0">
                <a:latin typeface="Palatino Linotype" panose="02040502050505030304" pitchFamily="18" charset="0"/>
              </a:rPr>
              <a:t>Израда препарата (сушење, фиксирање топлотом) и припрема радног раствора боје</a:t>
            </a:r>
          </a:p>
          <a:p>
            <a:pPr marL="457200" indent="-457200" algn="ctr">
              <a:buAutoNum type="arabicPeriod"/>
            </a:pPr>
            <a:r>
              <a:rPr lang="sr-Cyrl-RS" sz="2400" dirty="0">
                <a:latin typeface="Palatino Linotype" panose="02040502050505030304" pitchFamily="18" charset="0"/>
              </a:rPr>
              <a:t>Боја (карбол фуксин) се наноси на добро осушен и фиксиран препарат и остави да делује 4 минута</a:t>
            </a:r>
          </a:p>
          <a:p>
            <a:pPr marL="457200" indent="-457200" algn="ctr">
              <a:buAutoNum type="arabicPeriod"/>
            </a:pPr>
            <a:r>
              <a:rPr lang="sr-Cyrl-RS" sz="2400" dirty="0">
                <a:latin typeface="Palatino Linotype" panose="02040502050505030304" pitchFamily="18" charset="0"/>
              </a:rPr>
              <a:t>Испирање водом</a:t>
            </a:r>
          </a:p>
          <a:p>
            <a:pPr marL="457200" indent="-457200" algn="ctr">
              <a:buAutoNum type="arabicPeriod"/>
            </a:pPr>
            <a:r>
              <a:rPr lang="sr-Cyrl-RS" sz="2400" dirty="0">
                <a:latin typeface="Palatino Linotype" panose="02040502050505030304" pitchFamily="18" charset="0"/>
              </a:rPr>
              <a:t>Сушење и микроскопирање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457200" indent="-457200" algn="ctr">
              <a:buAutoNum type="arabicPeriod"/>
            </a:pPr>
            <a:endParaRPr lang="sr-Cyrl-RS" sz="2400" dirty="0">
              <a:latin typeface="Palatino Linotype" panose="02040502050505030304" pitchFamily="18" charset="0"/>
            </a:endParaRPr>
          </a:p>
          <a:p>
            <a:pPr algn="ctr"/>
            <a:r>
              <a:rPr lang="sr-Cyrl-RS" sz="24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Резултат: </a:t>
            </a:r>
            <a:r>
              <a:rPr lang="sr-Cyrl-RS" sz="2400" dirty="0">
                <a:latin typeface="Palatino Linotype" panose="02040502050505030304" pitchFamily="18" charset="0"/>
              </a:rPr>
              <a:t>ружичасто обојене бактерије</a:t>
            </a:r>
          </a:p>
          <a:p>
            <a:pPr algn="ctr"/>
            <a:r>
              <a:rPr lang="sr-Cyrl-RS" sz="2400" dirty="0">
                <a:latin typeface="Palatino Linotype" panose="02040502050505030304" pitchFamily="18" charset="0"/>
              </a:rPr>
              <a:t> које не би добро примиле боју приликом</a:t>
            </a:r>
          </a:p>
          <a:p>
            <a:pPr algn="ctr"/>
            <a:r>
              <a:rPr lang="sr-Cyrl-RS" sz="2400" dirty="0">
                <a:latin typeface="Palatino Linotype" panose="02040502050505030304" pitchFamily="18" charset="0"/>
              </a:rPr>
              <a:t> бојења по Граму</a:t>
            </a:r>
          </a:p>
          <a:p>
            <a:pPr marL="457200" indent="-457200">
              <a:buAutoNum type="arabicPeriod"/>
            </a:pPr>
            <a:endParaRPr lang="sr-Cyrl-RS" sz="2400" b="1" dirty="0">
              <a:solidFill>
                <a:srgbClr val="C00000"/>
              </a:solidFill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sr-Cyrl-RS" sz="2000" b="1" dirty="0">
              <a:solidFill>
                <a:srgbClr val="3C16DC"/>
              </a:solidFill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sr-Cyrl-RS" sz="2000" b="1" dirty="0">
              <a:solidFill>
                <a:srgbClr val="3C16DC"/>
              </a:solidFill>
              <a:latin typeface="Candara" pitchFamily="34" charset="0"/>
            </a:endParaRPr>
          </a:p>
          <a:p>
            <a:pPr marL="457200" indent="-457200">
              <a:buAutoNum type="arabicPeriod"/>
            </a:pPr>
            <a:endParaRPr lang="en-US" sz="2000" b="1" dirty="0">
              <a:solidFill>
                <a:srgbClr val="3C16DC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9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sidora\Desktop\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76" y="4655652"/>
            <a:ext cx="1354282" cy="135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404228"/>
            <a:ext cx="6490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Candara" pitchFamily="34" charset="0"/>
              </a:rPr>
              <a:t>1. </a:t>
            </a:r>
            <a:r>
              <a:rPr lang="sr-Cyrl-RS" dirty="0">
                <a:latin typeface="Palatino Linotype" panose="02040502050505030304" pitchFamily="18" charset="0"/>
              </a:rPr>
              <a:t>Покретљивост бактерија под микроскопом и разлика између активног кретања и кретања по Брауну: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689086"/>
            <a:ext cx="704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ndara" pitchFamily="34" charset="0"/>
              </a:rPr>
              <a:t>2</a:t>
            </a:r>
            <a:r>
              <a:rPr lang="sr-Cyrl-RS" dirty="0">
                <a:latin typeface="Candara" pitchFamily="34" charset="0"/>
              </a:rPr>
              <a:t>. </a:t>
            </a:r>
            <a:r>
              <a:rPr lang="sr-Cyrl-RS" dirty="0">
                <a:latin typeface="Palatino Linotype" panose="02040502050505030304" pitchFamily="18" charset="0"/>
              </a:rPr>
              <a:t>Припрема препарата са чврсте хранљиве подлоге</a:t>
            </a:r>
            <a:r>
              <a:rPr lang="sr-Cyrl-RS" dirty="0">
                <a:latin typeface="Candara" pitchFamily="34" charset="0"/>
              </a:rPr>
              <a:t>: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1700" y="4744241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3</a:t>
            </a:r>
            <a:r>
              <a:rPr lang="sr-Cyrl-RS" dirty="0">
                <a:latin typeface="Palatino Linotype" panose="02040502050505030304" pitchFamily="18" charset="0"/>
              </a:rPr>
              <a:t>. Просто бојење метилнеским плавим</a:t>
            </a:r>
            <a:r>
              <a:rPr lang="sr-Cyrl-RS" dirty="0">
                <a:latin typeface="Candara" pitchFamily="34" charset="0"/>
              </a:rPr>
              <a:t>: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15554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https://www.youtube.com/watch?v=oYsEid5YES4&amp;ab_channel=GinaRiggio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83540" y="3210703"/>
            <a:ext cx="7041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https://www.youtube.com/watch?v=FJoEMPPr2Ho&amp;ab_channel=MicrobiologyteachingvideosatNUIGalway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5479" y="5218562"/>
            <a:ext cx="7617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https://www.youtube.com/watch?v=CcQndDoO-Ng&amp;ab_channel=MicrobiologyteachingvideosatNUIGalway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184" y="4275426"/>
            <a:ext cx="2419692" cy="201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" y="4292492"/>
            <a:ext cx="2899200" cy="16851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47ADD5-F226-38CA-C0A3-BD023A963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28016"/>
            <a:ext cx="2715541" cy="4170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27B0A8-ACD7-22DE-F99E-2269107679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286" y="3441700"/>
            <a:ext cx="2758327" cy="32578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FCE827-6847-FEFC-4D97-47287E5531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943" y="-3967"/>
            <a:ext cx="4884357" cy="3257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4723" y="1873566"/>
            <a:ext cx="1896577" cy="13803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CFF0070-1243-266D-66D9-5FA339E7F2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54" y="-40716"/>
            <a:ext cx="2396076" cy="46375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7800F02-8367-85A2-3378-E5F2564BFF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86" y="5821742"/>
            <a:ext cx="1828800" cy="8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5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C29CCA-E7E6-BC40-1E0B-5E5A3A06E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0AD4B7-3DC6-9690-4023-229C364C7354}"/>
              </a:ext>
            </a:extLst>
          </p:cNvPr>
          <p:cNvSpPr txBox="1"/>
          <p:nvPr/>
        </p:nvSpPr>
        <p:spPr>
          <a:xfrm>
            <a:off x="2374320" y="457200"/>
            <a:ext cx="5169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highlight>
                  <a:srgbClr val="C0C0C0"/>
                </a:highlight>
                <a:latin typeface="Palatino Linotype" panose="02040502050505030304" pitchFamily="18" charset="0"/>
              </a:rPr>
              <a:t>НЕОБОЈЕНИ (НАТИВНИ)</a:t>
            </a:r>
            <a:endParaRPr lang="en-US" sz="2800" b="1" dirty="0">
              <a:highlight>
                <a:srgbClr val="C0C0C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2286CB-6D87-8B6F-78D8-FE18CFE68D16}"/>
              </a:ext>
            </a:extLst>
          </p:cNvPr>
          <p:cNvSpPr/>
          <p:nvPr/>
        </p:nvSpPr>
        <p:spPr>
          <a:xfrm>
            <a:off x="114300" y="4434587"/>
            <a:ext cx="6477000" cy="112801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038604-C1FD-88BA-80F7-29763DBA8816}"/>
              </a:ext>
            </a:extLst>
          </p:cNvPr>
          <p:cNvSpPr/>
          <p:nvPr/>
        </p:nvSpPr>
        <p:spPr>
          <a:xfrm>
            <a:off x="152400" y="3010744"/>
            <a:ext cx="8044542" cy="132804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C753FB-711C-C318-6FA3-B90594AF434E}"/>
              </a:ext>
            </a:extLst>
          </p:cNvPr>
          <p:cNvSpPr/>
          <p:nvPr/>
        </p:nvSpPr>
        <p:spPr>
          <a:xfrm>
            <a:off x="152400" y="1447800"/>
            <a:ext cx="4191000" cy="6858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3DF8A-6578-7B39-7501-1EDB04BC48A9}"/>
              </a:ext>
            </a:extLst>
          </p:cNvPr>
          <p:cNvSpPr txBox="1"/>
          <p:nvPr/>
        </p:nvSpPr>
        <p:spPr>
          <a:xfrm>
            <a:off x="228600" y="1547336"/>
            <a:ext cx="434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Palatino Linotype" panose="02040502050505030304" pitchFamily="18" charset="0"/>
              </a:rPr>
              <a:t>Микроорганизми су </a:t>
            </a:r>
            <a:r>
              <a:rPr lang="sr-Cyrl-RS" sz="2400" b="1" dirty="0">
                <a:latin typeface="Palatino Linotype" panose="02040502050505030304" pitchFamily="18" charset="0"/>
              </a:rPr>
              <a:t>живи</a:t>
            </a:r>
            <a:endParaRPr lang="sr-Latn-RS" sz="2400" b="1" dirty="0">
              <a:latin typeface="Palatino Linotype" panose="02040502050505030304" pitchFamily="18" charset="0"/>
            </a:endParaRP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5C37A5-8D2B-A852-8C3E-328B46146876}"/>
              </a:ext>
            </a:extLst>
          </p:cNvPr>
          <p:cNvSpPr/>
          <p:nvPr/>
        </p:nvSpPr>
        <p:spPr>
          <a:xfrm>
            <a:off x="152400" y="2244022"/>
            <a:ext cx="3200400" cy="6858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4C15CF-CE07-2C8A-006A-31833DAC3277}"/>
              </a:ext>
            </a:extLst>
          </p:cNvPr>
          <p:cNvSpPr txBox="1"/>
          <p:nvPr/>
        </p:nvSpPr>
        <p:spPr>
          <a:xfrm>
            <a:off x="217714" y="2324944"/>
            <a:ext cx="434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Palatino Linotype" panose="02040502050505030304" pitchFamily="18" charset="0"/>
              </a:rPr>
              <a:t>Из бујонске културе</a:t>
            </a:r>
            <a:endParaRPr lang="sr-Latn-RS" sz="2400" dirty="0">
              <a:latin typeface="Palatino Linotype" panose="02040502050505030304" pitchFamily="18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513D8-2E4F-4B73-B363-AE80ED20AD0A}"/>
              </a:ext>
            </a:extLst>
          </p:cNvPr>
          <p:cNvSpPr txBox="1"/>
          <p:nvPr/>
        </p:nvSpPr>
        <p:spPr>
          <a:xfrm>
            <a:off x="185056" y="3073888"/>
            <a:ext cx="8044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Palatino Linotype" panose="02040502050505030304" pitchFamily="18" charset="0"/>
              </a:rPr>
              <a:t>СВРХА:</a:t>
            </a:r>
          </a:p>
          <a:p>
            <a:r>
              <a:rPr lang="sr-Cyrl-RS" sz="2400" dirty="0">
                <a:latin typeface="Palatino Linotype" panose="02040502050505030304" pitchFamily="18" charset="0"/>
              </a:rPr>
              <a:t>Испитивање покретљивости</a:t>
            </a:r>
          </a:p>
          <a:p>
            <a:r>
              <a:rPr lang="sr-Cyrl-RS" sz="2400" dirty="0">
                <a:latin typeface="Palatino Linotype" panose="02040502050505030304" pitchFamily="18" charset="0"/>
              </a:rPr>
              <a:t>Прелиминарна оријенација о присуству/одсуству МО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579259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r-Cyrl-RS" sz="2400" dirty="0">
                <a:latin typeface="Palatino Linotype" panose="02040502050505030304" pitchFamily="18" charset="0"/>
              </a:rPr>
              <a:t>ОБИЧАН НАТИВНИ ПРЕПАРАТ</a:t>
            </a:r>
          </a:p>
          <a:p>
            <a:pPr marL="342900" indent="-342900">
              <a:buAutoNum type="arabicPeriod"/>
            </a:pPr>
            <a:r>
              <a:rPr lang="sr-Cyrl-RS" sz="2400" dirty="0">
                <a:latin typeface="Palatino Linotype" panose="02040502050505030304" pitchFamily="18" charset="0"/>
              </a:rPr>
              <a:t>ВИСЕЋА КАП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50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73E28-9718-3E34-2920-02FBE40F0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DC6017-DAAF-F6BF-0064-4213486EB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09C538-BB70-D7D4-28A7-6FD2B27E274A}"/>
              </a:ext>
            </a:extLst>
          </p:cNvPr>
          <p:cNvSpPr txBox="1"/>
          <p:nvPr/>
        </p:nvSpPr>
        <p:spPr>
          <a:xfrm>
            <a:off x="2374321" y="457200"/>
            <a:ext cx="439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highlight>
                  <a:srgbClr val="C0C0C0"/>
                </a:highlight>
                <a:latin typeface="Palatino Linotype" panose="02040502050505030304" pitchFamily="18" charset="0"/>
              </a:rPr>
              <a:t>НЕОБОЈЕНИ (НАТИВНИ</a:t>
            </a:r>
            <a:r>
              <a:rPr lang="sr-Cyrl-RS" sz="2400" b="1" dirty="0">
                <a:highlight>
                  <a:srgbClr val="C0C0C0"/>
                </a:highlight>
                <a:latin typeface="Candara" pitchFamily="34" charset="0"/>
              </a:rPr>
              <a:t>)</a:t>
            </a:r>
            <a:endParaRPr lang="en-US" sz="2400" b="1" dirty="0">
              <a:highlight>
                <a:srgbClr val="C0C0C0"/>
              </a:highlight>
              <a:latin typeface="Candar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34F99C-6E26-4F49-F2A9-12DDE757C0A9}"/>
              </a:ext>
            </a:extLst>
          </p:cNvPr>
          <p:cNvSpPr txBox="1"/>
          <p:nvPr/>
        </p:nvSpPr>
        <p:spPr>
          <a:xfrm>
            <a:off x="-1031300" y="1676400"/>
            <a:ext cx="6811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>
                <a:solidFill>
                  <a:srgbClr val="002060"/>
                </a:solidFill>
                <a:highlight>
                  <a:srgbClr val="C0C0C0"/>
                </a:highlight>
                <a:latin typeface="Palatino Linotype" panose="02040502050505030304" pitchFamily="18" charset="0"/>
              </a:rPr>
              <a:t>1. Израда препарата</a:t>
            </a:r>
          </a:p>
          <a:p>
            <a:pPr algn="ctr"/>
            <a:r>
              <a:rPr lang="sr-Cyrl-RS" sz="2800" b="1" dirty="0">
                <a:solidFill>
                  <a:srgbClr val="002060"/>
                </a:solidFill>
                <a:highlight>
                  <a:srgbClr val="C0C0C0"/>
                </a:highlight>
                <a:latin typeface="Palatino Linotype" panose="02040502050505030304" pitchFamily="18" charset="0"/>
              </a:rPr>
              <a:t>2. Микроскопирање</a:t>
            </a:r>
            <a:endParaRPr lang="en-US" sz="2800" b="1" dirty="0">
              <a:solidFill>
                <a:srgbClr val="002060"/>
              </a:solidFill>
              <a:highlight>
                <a:srgbClr val="C0C0C0"/>
              </a:highlight>
              <a:latin typeface="Palatino Linotype" panose="0204050205050503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B7610B-4599-8C10-D179-E395CB5DB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52" y="2819830"/>
            <a:ext cx="1691748" cy="13620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69C669-07D5-9C15-7CE9-A0CFA1DC0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321" y="2819830"/>
            <a:ext cx="1965852" cy="1362006"/>
          </a:xfrm>
          <a:prstGeom prst="rect">
            <a:avLst/>
          </a:prstGeom>
        </p:spPr>
      </p:pic>
      <p:pic>
        <p:nvPicPr>
          <p:cNvPr id="16" name="Picture 2" descr="C:\Users\Isidora\Desktop\bacterial_flagella_wikicommons (1).png">
            <a:extLst>
              <a:ext uri="{FF2B5EF4-FFF2-40B4-BE49-F238E27FC236}">
                <a16:creationId xmlns:a16="http://schemas.microsoft.com/office/drawing/2014/main" id="{2C91798E-884F-8926-0457-2605CD6E7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80635" y="2926940"/>
            <a:ext cx="1778088" cy="229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Isidora\Desktop\Is-particles-of-matter-constantly-move.jpg">
            <a:extLst>
              <a:ext uri="{FF2B5EF4-FFF2-40B4-BE49-F238E27FC236}">
                <a16:creationId xmlns:a16="http://schemas.microsoft.com/office/drawing/2014/main" id="{E7F09652-D2F5-C6C2-5996-88245EAA5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24" y="5286313"/>
            <a:ext cx="3018505" cy="114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1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A6C24-FC26-FE63-0A3D-43EE17F96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617"/>
            <a:ext cx="9144000" cy="59203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43A5F3-D593-358E-0B5A-2BAAE89D1D60}"/>
              </a:ext>
            </a:extLst>
          </p:cNvPr>
          <p:cNvSpPr txBox="1"/>
          <p:nvPr/>
        </p:nvSpPr>
        <p:spPr>
          <a:xfrm>
            <a:off x="3581400" y="228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7030A0"/>
                </a:solidFill>
                <a:highlight>
                  <a:srgbClr val="FF66CC"/>
                </a:highlight>
                <a:latin typeface="Palatino Linotype" panose="02040502050505030304" pitchFamily="18" charset="0"/>
              </a:rPr>
              <a:t>ОБОЈЕНИ</a:t>
            </a:r>
            <a:endParaRPr lang="en-US" sz="2800" b="1" dirty="0">
              <a:solidFill>
                <a:srgbClr val="7030A0"/>
              </a:solidFill>
              <a:highlight>
                <a:srgbClr val="FF66CC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6710C9-ED0C-52E9-93A7-8E044C08B3DD}"/>
              </a:ext>
            </a:extLst>
          </p:cNvPr>
          <p:cNvSpPr/>
          <p:nvPr/>
        </p:nvSpPr>
        <p:spPr>
          <a:xfrm>
            <a:off x="381000" y="1477284"/>
            <a:ext cx="6553200" cy="118971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63910B-42ED-0E67-D679-024F32FE8DA9}"/>
              </a:ext>
            </a:extLst>
          </p:cNvPr>
          <p:cNvSpPr txBox="1"/>
          <p:nvPr/>
        </p:nvSpPr>
        <p:spPr>
          <a:xfrm>
            <a:off x="533400" y="1569889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Palatino Linotype" panose="02040502050505030304" pitchFamily="18" charset="0"/>
              </a:rPr>
              <a:t>Микроорганизми су </a:t>
            </a:r>
            <a:r>
              <a:rPr lang="sr-Cyrl-RS" sz="24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инактивисани </a:t>
            </a:r>
            <a:r>
              <a:rPr lang="sr-Cyrl-RS" sz="2400" dirty="0">
                <a:latin typeface="Palatino Linotype" panose="02040502050505030304" pitchFamily="18" charset="0"/>
              </a:rPr>
              <a:t>услед фиксирања и бојења препарата</a:t>
            </a:r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03581B-A61B-92C7-981D-59E2492069C1}"/>
              </a:ext>
            </a:extLst>
          </p:cNvPr>
          <p:cNvSpPr/>
          <p:nvPr/>
        </p:nvSpPr>
        <p:spPr>
          <a:xfrm>
            <a:off x="381000" y="2803147"/>
            <a:ext cx="6553200" cy="118971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978B0-477C-4666-F0DB-15008E972F6B}"/>
              </a:ext>
            </a:extLst>
          </p:cNvPr>
          <p:cNvSpPr txBox="1"/>
          <p:nvPr/>
        </p:nvSpPr>
        <p:spPr>
          <a:xfrm>
            <a:off x="381001" y="2814033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Palatino Linotype" panose="02040502050505030304" pitchFamily="18" charset="0"/>
              </a:rPr>
              <a:t>СВРХА:</a:t>
            </a:r>
          </a:p>
          <a:p>
            <a:r>
              <a:rPr lang="sr-Cyrl-RS" sz="2400" dirty="0">
                <a:latin typeface="Palatino Linotype" panose="02040502050505030304" pitchFamily="18" charset="0"/>
              </a:rPr>
              <a:t>Испитивање морфолошких особина</a:t>
            </a:r>
          </a:p>
          <a:p>
            <a:r>
              <a:rPr lang="sr-Cyrl-RS" sz="2400" dirty="0">
                <a:latin typeface="Palatino Linotype" panose="02040502050505030304" pitchFamily="18" charset="0"/>
              </a:rPr>
              <a:t>Испитивање тинкторијалних особина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7F6867-EA2B-4ED2-6CC2-C7B9C31D8AE8}"/>
              </a:ext>
            </a:extLst>
          </p:cNvPr>
          <p:cNvSpPr/>
          <p:nvPr/>
        </p:nvSpPr>
        <p:spPr>
          <a:xfrm>
            <a:off x="1485900" y="4107238"/>
            <a:ext cx="6553200" cy="252216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3981705"/>
            <a:ext cx="5410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Cyrl-RS" dirty="0">
              <a:latin typeface="Palatino Linotype" panose="02040502050505030304" pitchFamily="18" charset="0"/>
            </a:endParaRPr>
          </a:p>
          <a:p>
            <a:pPr marL="342900" indent="-342900" algn="ctr">
              <a:buAutoNum type="arabicPeriod"/>
            </a:pPr>
            <a:r>
              <a:rPr lang="sr-Cyrl-RS" sz="2800" b="1" dirty="0">
                <a:latin typeface="Palatino Linotype" panose="02040502050505030304" pitchFamily="18" charset="0"/>
              </a:rPr>
              <a:t>Израда препарата</a:t>
            </a:r>
          </a:p>
          <a:p>
            <a:pPr marL="342900" indent="-342900" algn="ctr">
              <a:buAutoNum type="arabicPeriod"/>
            </a:pPr>
            <a:r>
              <a:rPr lang="sr-Cyrl-RS" sz="2800" b="1" dirty="0">
                <a:latin typeface="Palatino Linotype" panose="02040502050505030304" pitchFamily="18" charset="0"/>
              </a:rPr>
              <a:t>Сушење</a:t>
            </a:r>
          </a:p>
          <a:p>
            <a:pPr marL="342900" indent="-342900" algn="ctr">
              <a:buAutoNum type="arabicPeriod"/>
            </a:pPr>
            <a:r>
              <a:rPr lang="sr-Cyrl-RS" sz="2800" b="1" dirty="0">
                <a:latin typeface="Palatino Linotype" panose="02040502050505030304" pitchFamily="18" charset="0"/>
              </a:rPr>
              <a:t>Фиксирање</a:t>
            </a:r>
          </a:p>
          <a:p>
            <a:pPr marL="342900" indent="-342900" algn="ctr">
              <a:buAutoNum type="arabicPeriod"/>
            </a:pPr>
            <a:r>
              <a:rPr lang="sr-Cyrl-RS" sz="2800" b="1" dirty="0">
                <a:latin typeface="Palatino Linotype" panose="02040502050505030304" pitchFamily="18" charset="0"/>
              </a:rPr>
              <a:t>Бојење</a:t>
            </a:r>
          </a:p>
          <a:p>
            <a:pPr marL="342900" indent="-342900" algn="ctr">
              <a:buAutoNum type="arabicPeriod"/>
            </a:pPr>
            <a:r>
              <a:rPr lang="sr-Cyrl-RS" sz="2800" b="1" dirty="0">
                <a:latin typeface="Palatino Linotype" panose="02040502050505030304" pitchFamily="18" charset="0"/>
              </a:rPr>
              <a:t>Микроскопирање</a:t>
            </a:r>
            <a:endParaRPr lang="en-US" sz="28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06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1" grpId="0" animBg="1"/>
      <p:bldP spid="12" grpId="0"/>
      <p:bldP spid="14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0C356E58-D44B-E897-26DE-FD1555715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43" y="95266"/>
            <a:ext cx="3003357" cy="2171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7466" y="304800"/>
            <a:ext cx="651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Palatino Linotype" panose="02040502050505030304" pitchFamily="18" charset="0"/>
              </a:rPr>
              <a:t>1. ИЗРАДА ПРЕПАРАТА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74019"/>
            <a:ext cx="8936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r-Cyrl-RS" sz="2400" dirty="0">
                <a:latin typeface="Palatino Linotype" panose="02040502050505030304" pitchFamily="18" charset="0"/>
              </a:rPr>
              <a:t>Из течне хранљиве подлоге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2400" dirty="0">
                <a:latin typeface="Palatino Linotype" panose="02040502050505030304" pitchFamily="18" charset="0"/>
              </a:rPr>
              <a:t>Са чврсте хранљиве подлоге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2400" dirty="0">
                <a:latin typeface="Palatino Linotype" panose="02040502050505030304" pitchFamily="18" charset="0"/>
              </a:rPr>
              <a:t>Директно из материјала</a:t>
            </a:r>
            <a:r>
              <a:rPr lang="en-US" sz="2400" dirty="0">
                <a:latin typeface="Palatino Linotype" panose="02040502050505030304" pitchFamily="18" charset="0"/>
              </a:rPr>
              <a:t> – </a:t>
            </a:r>
            <a:r>
              <a:rPr lang="sr-Cyrl-RS" sz="2400" dirty="0">
                <a:latin typeface="Palatino Linotype" panose="02040502050505030304" pitchFamily="18" charset="0"/>
              </a:rPr>
              <a:t>течног или чврстог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A875B5-6D7E-FB58-9E0B-048D58FB2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804" y="2788451"/>
            <a:ext cx="2544667" cy="33928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8189B1-F0F5-645B-754E-2529F962D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14"/>
          <a:stretch>
            <a:fillRect/>
          </a:stretch>
        </p:blipFill>
        <p:spPr>
          <a:xfrm>
            <a:off x="6618629" y="4484895"/>
            <a:ext cx="2325139" cy="20255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F0158F-A15F-A639-4959-A9C668CD52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62" y="2590800"/>
            <a:ext cx="2435967" cy="3962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B50E467-0FEA-5374-7988-001C1C4827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55520"/>
            <a:ext cx="3520440" cy="23469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726F34-32D4-3A16-7F31-70DD28C131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675732"/>
            <a:ext cx="2792687" cy="15696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770F9B-B9BC-E4BF-F409-42778C4321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529" y="4724400"/>
            <a:ext cx="2025510" cy="202551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690472-AED3-C8AF-02C0-27629F44F2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69" y="4484895"/>
            <a:ext cx="2308860" cy="153924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D52F3EC-7968-E142-770C-CA5F561654CE}"/>
              </a:ext>
            </a:extLst>
          </p:cNvPr>
          <p:cNvSpPr/>
          <p:nvPr/>
        </p:nvSpPr>
        <p:spPr>
          <a:xfrm>
            <a:off x="3877829" y="4245391"/>
            <a:ext cx="2801058" cy="367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59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105943"/>
            <a:ext cx="5440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2. </a:t>
            </a:r>
            <a:r>
              <a:rPr lang="sr-Cyrl-RS" sz="2400" b="1" dirty="0">
                <a:latin typeface="Palatino Linotype" panose="02040502050505030304" pitchFamily="18" charset="0"/>
              </a:rPr>
              <a:t>СУШЕЊЕ ПРЕПАРАТА </a:t>
            </a:r>
            <a:endParaRPr lang="sr-Latn-RS" sz="2400" b="1" dirty="0">
              <a:latin typeface="Palatino Linotype" panose="02040502050505030304" pitchFamily="18" charset="0"/>
            </a:endParaRPr>
          </a:p>
          <a:p>
            <a:r>
              <a:rPr lang="sr-Cyrl-RS" sz="2400" dirty="0">
                <a:latin typeface="Palatino Linotype" panose="02040502050505030304" pitchFamily="18" charset="0"/>
              </a:rPr>
              <a:t>на ваздуху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sr-Cyrl-RS" sz="2400" dirty="0">
                <a:latin typeface="Palatino Linotype" panose="02040502050505030304" pitchFamily="18" charset="0"/>
              </a:rPr>
              <a:t>поред пламеника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pic>
        <p:nvPicPr>
          <p:cNvPr id="11" name="Picture 10" descr="C:\Users\proka\Desktop\imag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6800"/>
            <a:ext cx="2743200" cy="20255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78C1DF-96D1-683A-6BC4-DD3366779EDA}"/>
              </a:ext>
            </a:extLst>
          </p:cNvPr>
          <p:cNvSpPr txBox="1"/>
          <p:nvPr/>
        </p:nvSpPr>
        <p:spPr>
          <a:xfrm>
            <a:off x="2057400" y="34290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Palatino Linotype" panose="02040502050505030304" pitchFamily="18" charset="0"/>
              </a:rPr>
              <a:t>3. ФИКСИРАЊЕ ПРЕПАРАТА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 descr="C:\Users\Isidora\Desktop\prsktikum slike\slike iz starog praktikuma\2007.08.20 Mikrobiologija\Slike\tifovi\3.jpg">
            <a:extLst>
              <a:ext uri="{FF2B5EF4-FFF2-40B4-BE49-F238E27FC236}">
                <a16:creationId xmlns:a16="http://schemas.microsoft.com/office/drawing/2014/main" id="{36CB3B46-9EB6-197D-E076-3E523D74E5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4" y="4025959"/>
            <a:ext cx="4137974" cy="2832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Image result for methyl alcohol">
            <a:extLst>
              <a:ext uri="{FF2B5EF4-FFF2-40B4-BE49-F238E27FC236}">
                <a16:creationId xmlns:a16="http://schemas.microsoft.com/office/drawing/2014/main" id="{2D82B7D1-F2F5-F749-AE56-7B4815173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3" r="26532"/>
          <a:stretch>
            <a:fillRect/>
          </a:stretch>
        </p:blipFill>
        <p:spPr bwMode="auto">
          <a:xfrm>
            <a:off x="7172148" y="3810000"/>
            <a:ext cx="1362251" cy="294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77997B1-6A08-4428-E609-754225CB8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338" y="5022274"/>
            <a:ext cx="1835727" cy="183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C4DFB8-6263-D631-DF8C-673B2A509A4C}"/>
              </a:ext>
            </a:extLst>
          </p:cNvPr>
          <p:cNvSpPr/>
          <p:nvPr/>
        </p:nvSpPr>
        <p:spPr>
          <a:xfrm>
            <a:off x="-23875" y="3797361"/>
            <a:ext cx="9150927" cy="3048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1" y="4330114"/>
            <a:ext cx="899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latin typeface="Palatino Linotype" panose="02040502050505030304" pitchFamily="18" charset="0"/>
              </a:rPr>
              <a:t>ОБАВЕЗНО</a:t>
            </a:r>
            <a:r>
              <a:rPr lang="sr-Latn-RS" sz="2000" b="1" dirty="0">
                <a:latin typeface="Palatino Linotype" panose="02040502050505030304" pitchFamily="18" charset="0"/>
              </a:rPr>
              <a:t> (</a:t>
            </a:r>
            <a:r>
              <a:rPr lang="sr-Cyrl-RS" sz="2000" b="1" dirty="0">
                <a:latin typeface="Palatino Linotype" panose="02040502050505030304" pitchFamily="18" charset="0"/>
              </a:rPr>
              <a:t>Фиксира се претходно добро осушен препарат</a:t>
            </a:r>
            <a:r>
              <a:rPr lang="sr-Latn-RS" sz="2000" b="1" dirty="0">
                <a:latin typeface="Palatino Linotype" panose="02040502050505030304" pitchFamily="18" charset="0"/>
              </a:rPr>
              <a:t>)</a:t>
            </a:r>
          </a:p>
          <a:p>
            <a:endParaRPr lang="sr-Latn-RS" sz="2000" b="1" dirty="0">
              <a:latin typeface="Palatino Linotype" panose="02040502050505030304" pitchFamily="18" charset="0"/>
            </a:endParaRPr>
          </a:p>
          <a:p>
            <a:r>
              <a:rPr lang="sr-Cyrl-RS" sz="2000" b="1" dirty="0">
                <a:latin typeface="Palatino Linotype" panose="02040502050505030304" pitchFamily="18" charset="0"/>
              </a:rPr>
              <a:t>СВРХА: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2000" b="1" dirty="0">
                <a:latin typeface="Palatino Linotype" panose="02040502050505030304" pitchFamily="18" charset="0"/>
              </a:rPr>
              <a:t>Размаз се чвршће везује за плочицу 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sz="2000" b="1" dirty="0">
                <a:latin typeface="Palatino Linotype" panose="02040502050505030304" pitchFamily="18" charset="0"/>
              </a:rPr>
              <a:t>Инактивација микроорганизама</a:t>
            </a:r>
          </a:p>
        </p:txBody>
      </p:sp>
    </p:spTree>
    <p:extLst>
      <p:ext uri="{BB962C8B-B14F-4D97-AF65-F5344CB8AC3E}">
        <p14:creationId xmlns:p14="http://schemas.microsoft.com/office/powerpoint/2010/main" val="316115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6025" y="147010"/>
            <a:ext cx="440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4</a:t>
            </a:r>
            <a:r>
              <a:rPr lang="sr-Cyrl-RS" sz="24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. БОЈЕЊЕ ПРЕПАРАТА</a:t>
            </a:r>
            <a:endParaRPr lang="en-US" sz="2400" b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86" y="645128"/>
            <a:ext cx="937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latin typeface="Palatino Linotype" panose="02040502050505030304" pitchFamily="18" charset="0"/>
              </a:rPr>
              <a:t>Визуелизација облика, величине, специјалних структ. и грађе ћел. зида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47800" y="3733800"/>
            <a:ext cx="2209800" cy="5334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90455" y="2057400"/>
            <a:ext cx="2209800" cy="533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19500" y="1890724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latin typeface="Candara" pitchFamily="34" charset="0"/>
              </a:rPr>
              <a:t>_   _   _   _    </a:t>
            </a:r>
            <a:endParaRPr lang="en-US" sz="2800" b="1" dirty="0"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8300" y="4373287"/>
            <a:ext cx="293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latin typeface="Candara" pitchFamily="34" charset="0"/>
              </a:rPr>
              <a:t>   </a:t>
            </a:r>
            <a:endParaRPr lang="en-US" sz="3600" b="1" dirty="0"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3429000"/>
            <a:ext cx="2933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latin typeface="Candara" pitchFamily="34" charset="0"/>
              </a:rPr>
              <a:t>_   _   _   _</a:t>
            </a:r>
          </a:p>
          <a:p>
            <a:r>
              <a:rPr lang="sr-Cyrl-RS" sz="2800" b="1" dirty="0">
                <a:latin typeface="Candara" pitchFamily="34" charset="0"/>
              </a:rPr>
              <a:t>+   +   +   +    </a:t>
            </a:r>
            <a:endParaRPr lang="en-US" sz="2800" b="1" dirty="0">
              <a:latin typeface="Candara" pitchFamily="34" charset="0"/>
            </a:endParaRPr>
          </a:p>
        </p:txBody>
      </p:sp>
      <p:pic>
        <p:nvPicPr>
          <p:cNvPr id="1027" name="Picture 3" descr="C:\Users\Isidora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1259" y1="40838" x2="62373" y2="42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55" y="2554012"/>
            <a:ext cx="6583363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600700" y="3972580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latin typeface="Candara" pitchFamily="34" charset="0"/>
              </a:rPr>
              <a:t>_   _   _   _    </a:t>
            </a:r>
            <a:endParaRPr lang="en-US" sz="2800" b="1" dirty="0">
              <a:latin typeface="Candar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00700" y="3581400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latin typeface="Candara" pitchFamily="34" charset="0"/>
              </a:rPr>
              <a:t>_   _   _   _    </a:t>
            </a:r>
            <a:endParaRPr lang="en-US" sz="2800" b="1" dirty="0">
              <a:latin typeface="Candar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3200400"/>
            <a:ext cx="293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latin typeface="Candara" pitchFamily="34" charset="0"/>
              </a:rPr>
              <a:t>_   _   _   _    </a:t>
            </a:r>
            <a:endParaRPr lang="en-US" sz="2800" b="1" dirty="0">
              <a:latin typeface="Candara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3900000">
            <a:off x="3908350" y="2356744"/>
            <a:ext cx="0" cy="10747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-3900000">
            <a:off x="4846994" y="2356743"/>
            <a:ext cx="0" cy="10747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52600" y="287455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latin typeface="Candara" pitchFamily="34" charset="0"/>
              </a:rPr>
              <a:t>Базна боја (+)</a:t>
            </a:r>
            <a:endParaRPr lang="en-US" b="1" dirty="0">
              <a:latin typeface="Candara" pitchFamily="34" charset="0"/>
            </a:endParaRPr>
          </a:p>
        </p:txBody>
      </p:sp>
      <p:pic>
        <p:nvPicPr>
          <p:cNvPr id="1028" name="Picture 4" descr="C:\Users\Isidora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2" b="100000" l="9877" r="100000">
                        <a14:foregroundMark x1="87654" y1="93985" x2="83951" y2="75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16" y="2792721"/>
            <a:ext cx="1032567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334000" y="287455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latin typeface="Candara" pitchFamily="34" charset="0"/>
              </a:rPr>
              <a:t>Кисела боја (-)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0600" y="4643735"/>
            <a:ext cx="339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Candara" pitchFamily="34" charset="0"/>
              </a:rPr>
              <a:t>ДИРЕКТНО БОЈЕЊЕ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76800" y="4648200"/>
            <a:ext cx="339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Candara" pitchFamily="34" charset="0"/>
              </a:rPr>
              <a:t>ИНДИРЕКТНО БОЈЕЊЕ</a:t>
            </a:r>
            <a:endParaRPr lang="en-US" sz="2400" b="1" dirty="0">
              <a:latin typeface="Candara" pitchFamily="34" charset="0"/>
            </a:endParaRPr>
          </a:p>
        </p:txBody>
      </p:sp>
      <p:pic>
        <p:nvPicPr>
          <p:cNvPr id="1030" name="Picture 6" descr="C:\Users\Isidora\Desktop\FG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048" y="5124379"/>
            <a:ext cx="1484993" cy="130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Isidora\Desktop\FWEREWDWEDWEDFWEF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705" y="5124379"/>
            <a:ext cx="1490590" cy="133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0" y="645114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3C16DC"/>
                </a:solidFill>
                <a:latin typeface="Candara" pitchFamily="34" charset="0"/>
              </a:rPr>
              <a:t>МЕТИЛЕНСКО ПЛАВО</a:t>
            </a:r>
            <a:r>
              <a:rPr lang="sr-Cyrl-RS" b="1" dirty="0">
                <a:solidFill>
                  <a:srgbClr val="7030A0"/>
                </a:solidFill>
                <a:latin typeface="Candara" pitchFamily="34" charset="0"/>
              </a:rPr>
              <a:t>, ГЕНЦИЈАНА ЉУБИЧАСТО      </a:t>
            </a:r>
            <a:r>
              <a:rPr lang="en-US" b="1" dirty="0">
                <a:solidFill>
                  <a:srgbClr val="7030A0"/>
                </a:solidFill>
                <a:latin typeface="Candara" pitchFamily="34" charset="0"/>
              </a:rPr>
              <a:t>      </a:t>
            </a:r>
            <a:r>
              <a:rPr lang="sr-Cyrl-RS" b="1" dirty="0">
                <a:solidFill>
                  <a:srgbClr val="FF0066"/>
                </a:solidFill>
                <a:latin typeface="Candara" pitchFamily="34" charset="0"/>
              </a:rPr>
              <a:t>ЕОЗИН</a:t>
            </a:r>
            <a:r>
              <a:rPr lang="sr-Cyrl-RS" b="1" dirty="0">
                <a:latin typeface="Candara" pitchFamily="34" charset="0"/>
              </a:rPr>
              <a:t>, </a:t>
            </a:r>
            <a:r>
              <a:rPr lang="en-US" b="1" i="1" dirty="0">
                <a:latin typeface="Candara" pitchFamily="34" charset="0"/>
              </a:rPr>
              <a:t>INDIA INK</a:t>
            </a:r>
            <a:r>
              <a:rPr lang="sr-Cyrl-RS" b="1" i="1" dirty="0">
                <a:latin typeface="Candara" pitchFamily="34" charset="0"/>
              </a:rPr>
              <a:t>,</a:t>
            </a:r>
            <a:r>
              <a:rPr lang="en-US" b="1" i="1" dirty="0">
                <a:latin typeface="Candara" pitchFamily="34" charset="0"/>
              </a:rPr>
              <a:t> </a:t>
            </a:r>
            <a:r>
              <a:rPr lang="sr-Cyrl-RS" b="1" dirty="0">
                <a:latin typeface="Candara" pitchFamily="34" charset="0"/>
              </a:rPr>
              <a:t>НИГРОЗИН   </a:t>
            </a:r>
            <a:r>
              <a:rPr lang="sr-Cyrl-RS" b="1" i="1" dirty="0">
                <a:latin typeface="Candara" pitchFamily="34" charset="0"/>
              </a:rPr>
              <a:t>         </a:t>
            </a:r>
            <a:endParaRPr lang="en-US" b="1" i="1" dirty="0">
              <a:latin typeface="Candara" pitchFamily="34" charset="0"/>
            </a:endParaRPr>
          </a:p>
        </p:txBody>
      </p:sp>
      <p:pic>
        <p:nvPicPr>
          <p:cNvPr id="1026" name="Picture 2" descr="C:\Users\Isidora\Desktop\df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575646"/>
            <a:ext cx="97155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27C28B-751A-6B1A-286F-74AD29D43255}"/>
              </a:ext>
            </a:extLst>
          </p:cNvPr>
          <p:cNvSpPr txBox="1"/>
          <p:nvPr/>
        </p:nvSpPr>
        <p:spPr>
          <a:xfrm>
            <a:off x="76200" y="1098983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Боје:</a:t>
            </a:r>
            <a:r>
              <a:rPr lang="sr-Cyrl-RS" dirty="0">
                <a:latin typeface="Palatino Linotype" panose="02040502050505030304" pitchFamily="18" charset="0"/>
              </a:rPr>
              <a:t>  киселе, базне, неутралне</a:t>
            </a:r>
          </a:p>
          <a:p>
            <a:r>
              <a:rPr lang="sr-Cyrl-RS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Бојење:</a:t>
            </a:r>
            <a:r>
              <a:rPr lang="sr-Cyrl-RS" dirty="0">
                <a:latin typeface="Palatino Linotype" panose="02040502050505030304" pitchFamily="18" charset="0"/>
              </a:rPr>
              <a:t> директно и индиректно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15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881F75-0EE1-D21B-1F18-6BD7AC757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43050"/>
            <a:ext cx="5029200" cy="3771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D2E535-E4BC-EF59-706F-8AE171E84FE4}"/>
              </a:ext>
            </a:extLst>
          </p:cNvPr>
          <p:cNvSpPr txBox="1"/>
          <p:nvPr/>
        </p:nvSpPr>
        <p:spPr>
          <a:xfrm>
            <a:off x="3581400" y="14569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3. БОЈЕЊЕ</a:t>
            </a:r>
            <a:endParaRPr lang="en-US" sz="2400" b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86F27F-4AF5-B347-2679-8FC8EF72D506}"/>
              </a:ext>
            </a:extLst>
          </p:cNvPr>
          <p:cNvSpPr/>
          <p:nvPr/>
        </p:nvSpPr>
        <p:spPr>
          <a:xfrm>
            <a:off x="838200" y="1288051"/>
            <a:ext cx="6393891" cy="4296947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D71B6E-2DBC-2888-13F6-F02F8F37F5C2}"/>
              </a:ext>
            </a:extLst>
          </p:cNvPr>
          <p:cNvSpPr txBox="1"/>
          <p:nvPr/>
        </p:nvSpPr>
        <p:spPr>
          <a:xfrm>
            <a:off x="838200" y="762000"/>
            <a:ext cx="1708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Palatino Linotype" panose="02040502050505030304" pitchFamily="18" charset="0"/>
              </a:rPr>
              <a:t>ПРОСТО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2D6B2-7EED-DE5F-9965-2B1B95DD76FE}"/>
              </a:ext>
            </a:extLst>
          </p:cNvPr>
          <p:cNvSpPr txBox="1"/>
          <p:nvPr/>
        </p:nvSpPr>
        <p:spPr>
          <a:xfrm>
            <a:off x="6005946" y="761999"/>
            <a:ext cx="627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Palatino Linotype" panose="02040502050505030304" pitchFamily="18" charset="0"/>
              </a:rPr>
              <a:t>СЛОЖЕНО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5226" y="1515711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RS" sz="2000" b="1" dirty="0">
                <a:latin typeface="Palatino Linotype" panose="02040502050505030304" pitchFamily="18" charset="0"/>
              </a:rPr>
              <a:t>Користи се када су облик, величина и распоред довољни за даљи дијагностички поступак (бактерија/квасац)</a:t>
            </a:r>
          </a:p>
          <a:p>
            <a:pPr algn="ctr"/>
            <a:r>
              <a:rPr lang="sr-Cyrl-RS" sz="2000" b="1" dirty="0">
                <a:latin typeface="Palatino Linotype" panose="02040502050505030304" pitchFamily="18" charset="0"/>
              </a:rPr>
              <a:t>или бојење капсуле.</a:t>
            </a:r>
          </a:p>
          <a:p>
            <a:pPr algn="ctr"/>
            <a:endParaRPr lang="sr-Cyrl-RS" sz="2000" b="1" dirty="0">
              <a:latin typeface="Palatino Linotype" panose="02040502050505030304" pitchFamily="18" charset="0"/>
            </a:endParaRPr>
          </a:p>
          <a:p>
            <a:pPr algn="ctr"/>
            <a:r>
              <a:rPr lang="sr-Cyrl-RS" sz="24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ПРИМЕЊУЈЕ СЕ ЈЕДНА БОЈА</a:t>
            </a:r>
          </a:p>
          <a:p>
            <a:pPr algn="ctr"/>
            <a:endParaRPr lang="en-US" sz="2400" b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sr-Cyrl-RS" sz="2400" b="1" dirty="0">
                <a:solidFill>
                  <a:srgbClr val="3C16DC"/>
                </a:solidFill>
                <a:latin typeface="Palatino Linotype" panose="02040502050505030304" pitchFamily="18" charset="0"/>
              </a:rPr>
              <a:t>МОНОХРОМАТСКА</a:t>
            </a:r>
            <a:endParaRPr lang="en-US" sz="2400" b="1" dirty="0">
              <a:solidFill>
                <a:srgbClr val="3C16DC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sr-Cyrl-RS" sz="2400" b="1" dirty="0">
                <a:solidFill>
                  <a:srgbClr val="3C16DC"/>
                </a:solidFill>
                <a:latin typeface="Palatino Linotype" panose="02040502050505030304" pitchFamily="18" charset="0"/>
              </a:rPr>
              <a:t>МЕТА</a:t>
            </a:r>
            <a:r>
              <a:rPr lang="sr-Cyrl-RS" sz="2400" b="1" dirty="0">
                <a:solidFill>
                  <a:srgbClr val="FF33CC"/>
                </a:solidFill>
                <a:latin typeface="Palatino Linotype" panose="02040502050505030304" pitchFamily="18" charset="0"/>
              </a:rPr>
              <a:t>ХРОМАТСКА</a:t>
            </a:r>
            <a:endParaRPr lang="en-US" sz="2400" b="1" dirty="0">
              <a:solidFill>
                <a:srgbClr val="FF33CC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14117" y="1515711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RS" sz="2000" b="1" dirty="0">
                <a:latin typeface="Palatino Linotype" panose="02040502050505030304" pitchFamily="18" charset="0"/>
              </a:rPr>
              <a:t>У свим осталим случајевима</a:t>
            </a:r>
            <a:r>
              <a:rPr lang="en-US" sz="2000" b="1" dirty="0">
                <a:latin typeface="Palatino Linotype" panose="02040502050505030304" pitchFamily="18" charset="0"/>
              </a:rPr>
              <a:t>.</a:t>
            </a:r>
            <a:endParaRPr lang="sr-Cyrl-RS" sz="2000" b="1" dirty="0">
              <a:latin typeface="Palatino Linotype" panose="02040502050505030304" pitchFamily="18" charset="0"/>
            </a:endParaRPr>
          </a:p>
          <a:p>
            <a:pPr algn="ctr"/>
            <a:r>
              <a:rPr lang="sr-Cyrl-RS" sz="2000" b="1" dirty="0">
                <a:latin typeface="Palatino Linotype" panose="02040502050505030304" pitchFamily="18" charset="0"/>
              </a:rPr>
              <a:t>Визуелизација капсула, спора, фимбрија, метахроматичних гранула, грађа ћелијског зида</a:t>
            </a:r>
          </a:p>
          <a:p>
            <a:pPr algn="ctr"/>
            <a:r>
              <a:rPr lang="sr-Cyrl-RS" sz="2000" b="1" dirty="0">
                <a:latin typeface="Palatino Linotype" panose="02040502050505030304" pitchFamily="18" charset="0"/>
              </a:rPr>
              <a:t>(специјална/диференцијална)</a:t>
            </a:r>
          </a:p>
          <a:p>
            <a:pPr algn="ctr"/>
            <a:endParaRPr lang="sr-Cyrl-RS" sz="2000" b="1" dirty="0">
              <a:latin typeface="Palatino Linotype" panose="02040502050505030304" pitchFamily="18" charset="0"/>
            </a:endParaRPr>
          </a:p>
          <a:p>
            <a:pPr algn="ctr"/>
            <a:r>
              <a:rPr lang="sr-Cyrl-RS" sz="24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ПРИМЕЊУЈУ СЕ ДВЕ ИЛИ ВИШЕ БОЈА</a:t>
            </a:r>
            <a:endParaRPr lang="en-US" sz="2400" b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  <a:p>
            <a:pPr algn="ctr"/>
            <a:endParaRPr lang="en-US" sz="2400" b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 </a:t>
            </a:r>
            <a:r>
              <a:rPr lang="sr-Cyrl-RS" sz="24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СУКЦЕСИВНА</a:t>
            </a:r>
            <a:endParaRPr lang="sr-Latn-RS" sz="2400" b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sr-Cyrl-RS" sz="24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СИМУЛТАНА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4CE0B7-4505-197D-2581-617C8131113B}"/>
              </a:ext>
            </a:extLst>
          </p:cNvPr>
          <p:cNvSpPr txBox="1"/>
          <p:nvPr/>
        </p:nvSpPr>
        <p:spPr>
          <a:xfrm>
            <a:off x="237706" y="5667201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Palatino Linotype" panose="02040502050505030304" pitchFamily="18" charset="0"/>
              </a:rPr>
              <a:t>ДИФЕРЕНЦИЈАЛНО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CF8424-2562-06DB-CC90-D51EF877EF33}"/>
              </a:ext>
            </a:extLst>
          </p:cNvPr>
          <p:cNvSpPr txBox="1"/>
          <p:nvPr/>
        </p:nvSpPr>
        <p:spPr>
          <a:xfrm>
            <a:off x="237706" y="6211069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Palatino Linotype" panose="02040502050505030304" pitchFamily="18" charset="0"/>
              </a:rPr>
              <a:t>СПЕЦИЈАЛНО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EA9EDF27-EBB8-305D-368F-DE54557E62CC}"/>
              </a:ext>
            </a:extLst>
          </p:cNvPr>
          <p:cNvSpPr/>
          <p:nvPr/>
        </p:nvSpPr>
        <p:spPr>
          <a:xfrm>
            <a:off x="4114800" y="4914900"/>
            <a:ext cx="609600" cy="266700"/>
          </a:xfrm>
          <a:prstGeom prst="roundRect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DAFA1F9A-164C-C952-6290-72EE5727EE69}"/>
              </a:ext>
            </a:extLst>
          </p:cNvPr>
          <p:cNvSpPr/>
          <p:nvPr/>
        </p:nvSpPr>
        <p:spPr>
          <a:xfrm flipV="1">
            <a:off x="4186920" y="4553261"/>
            <a:ext cx="465360" cy="168357"/>
          </a:xfrm>
          <a:prstGeom prst="roundRect">
            <a:avLst/>
          </a:prstGeom>
          <a:solidFill>
            <a:srgbClr val="3C16DC"/>
          </a:solidFill>
          <a:ln>
            <a:solidFill>
              <a:srgbClr val="3C1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F66CE8DC-FEBE-A912-0606-7CBF0CAC4E3C}"/>
              </a:ext>
            </a:extLst>
          </p:cNvPr>
          <p:cNvSpPr/>
          <p:nvPr/>
        </p:nvSpPr>
        <p:spPr>
          <a:xfrm>
            <a:off x="4186920" y="4979287"/>
            <a:ext cx="465360" cy="152400"/>
          </a:xfrm>
          <a:prstGeom prst="roundRect">
            <a:avLst/>
          </a:prstGeom>
          <a:solidFill>
            <a:srgbClr val="3C16DC"/>
          </a:solidFill>
          <a:ln>
            <a:solidFill>
              <a:srgbClr val="3C1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C:\Users\Isidora\Desktop\Untitled.png">
            <a:extLst>
              <a:ext uri="{FF2B5EF4-FFF2-40B4-BE49-F238E27FC236}">
                <a16:creationId xmlns:a16="http://schemas.microsoft.com/office/drawing/2014/main" id="{E48E4FAB-9002-CA73-AC24-13112C279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2" b="100000" l="9877" r="100000">
                        <a14:foregroundMark x1="87654" y1="93985" x2="83951" y2="75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8294" y="4239409"/>
            <a:ext cx="83533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Isidora\Desktop\UntitledE.png">
            <a:extLst>
              <a:ext uri="{FF2B5EF4-FFF2-40B4-BE49-F238E27FC236}">
                <a16:creationId xmlns:a16="http://schemas.microsoft.com/office/drawing/2014/main" id="{5B4AF3C8-5E50-2074-E926-09619D5AA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301" y="5173664"/>
            <a:ext cx="906574" cy="84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Isidora\Desktop\UntitledDE.png">
            <a:extLst>
              <a:ext uri="{FF2B5EF4-FFF2-40B4-BE49-F238E27FC236}">
                <a16:creationId xmlns:a16="http://schemas.microsoft.com/office/drawing/2014/main" id="{F9689B6F-854D-712F-A678-BEB92DE92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49" b="100000" l="0" r="100000">
                        <a14:foregroundMark x1="17722" y1="90411" x2="17722" y2="78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457" y="4387171"/>
            <a:ext cx="75247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7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1" grpId="0"/>
      <p:bldP spid="17" grpId="0"/>
      <p:bldP spid="9" grpId="0"/>
      <p:bldP spid="10" grpId="0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4645</TotalTime>
  <Words>558</Words>
  <Application>Microsoft Office PowerPoint</Application>
  <PresentationFormat>On-screen Show (4:3)</PresentationFormat>
  <Paragraphs>124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Candara</vt:lpstr>
      <vt:lpstr>Palatino Linotype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 Prosic</cp:lastModifiedBy>
  <cp:revision>54</cp:revision>
  <dcterms:created xsi:type="dcterms:W3CDTF">2006-08-16T00:00:00Z</dcterms:created>
  <dcterms:modified xsi:type="dcterms:W3CDTF">2025-11-18T15:32:39Z</dcterms:modified>
</cp:coreProperties>
</file>