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6" r:id="rId2"/>
    <p:sldId id="277" r:id="rId3"/>
    <p:sldId id="283" r:id="rId4"/>
    <p:sldId id="284" r:id="rId5"/>
    <p:sldId id="281" r:id="rId6"/>
    <p:sldId id="278" r:id="rId7"/>
    <p:sldId id="279" r:id="rId8"/>
    <p:sldId id="275" r:id="rId9"/>
    <p:sldId id="280" r:id="rId10"/>
    <p:sldId id="257" r:id="rId11"/>
    <p:sldId id="258" r:id="rId12"/>
    <p:sldId id="262" r:id="rId13"/>
    <p:sldId id="266" r:id="rId14"/>
    <p:sldId id="267" r:id="rId15"/>
    <p:sldId id="264" r:id="rId16"/>
    <p:sldId id="303" r:id="rId17"/>
    <p:sldId id="302" r:id="rId18"/>
    <p:sldId id="304" r:id="rId19"/>
    <p:sldId id="305" r:id="rId20"/>
    <p:sldId id="325" r:id="rId21"/>
    <p:sldId id="326" r:id="rId22"/>
    <p:sldId id="328" r:id="rId23"/>
    <p:sldId id="329" r:id="rId24"/>
    <p:sldId id="324" r:id="rId25"/>
    <p:sldId id="330" r:id="rId26"/>
    <p:sldId id="311" r:id="rId27"/>
    <p:sldId id="312" r:id="rId28"/>
    <p:sldId id="313" r:id="rId29"/>
    <p:sldId id="287" r:id="rId30"/>
    <p:sldId id="314" r:id="rId31"/>
    <p:sldId id="256" r:id="rId32"/>
    <p:sldId id="315" r:id="rId33"/>
    <p:sldId id="260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F2D"/>
    <a:srgbClr val="5C2C76"/>
    <a:srgbClr val="FF0066"/>
    <a:srgbClr val="F8F8EE"/>
    <a:srgbClr val="FFFF99"/>
    <a:srgbClr val="632B8D"/>
    <a:srgbClr val="F3C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>
      <p:cViewPr varScale="1">
        <p:scale>
          <a:sx n="78" d="100"/>
          <a:sy n="78" d="100"/>
        </p:scale>
        <p:origin x="157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A7F6E-9371-4DB3-B1CB-29ED7E1FB32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A65CC-5A89-4609-B0A8-D802C4161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5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A65CC-5A89-4609-B0A8-D802C4161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A65CC-5A89-4609-B0A8-D802C4161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66284-1648-432F-885A-93FB8960BD0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8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leksandar.niksic@vet.bg.ac.rs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12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f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f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fif"/><Relationship Id="rId3" Type="http://schemas.openxmlformats.org/officeDocument/2006/relationships/image" Target="../media/image106.jfif"/><Relationship Id="rId7" Type="http://schemas.openxmlformats.org/officeDocument/2006/relationships/image" Target="../media/image109.jfif"/><Relationship Id="rId2" Type="http://schemas.openxmlformats.org/officeDocument/2006/relationships/image" Target="../media/image10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microsoft.com/office/2007/relationships/hdphoto" Target="../media/hdphoto16.wdp"/><Relationship Id="rId4" Type="http://schemas.openxmlformats.org/officeDocument/2006/relationships/image" Target="../media/image107.png"/><Relationship Id="rId9" Type="http://schemas.openxmlformats.org/officeDocument/2006/relationships/image" Target="../media/image111.jf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fif"/><Relationship Id="rId2" Type="http://schemas.openxmlformats.org/officeDocument/2006/relationships/image" Target="../media/image112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2C7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" y="183952"/>
            <a:ext cx="8343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>
                <a:solidFill>
                  <a:srgbClr val="DFDF2D"/>
                </a:solidFill>
                <a:latin typeface="Candara" pitchFamily="34" charset="0"/>
              </a:rPr>
              <a:t>МИКРОБИОЛОГИЈА СА ИМУНОЛОГИЈОМ </a:t>
            </a:r>
            <a:r>
              <a:rPr lang="en-US" sz="4000" b="1" dirty="0">
                <a:solidFill>
                  <a:srgbClr val="DFDF2D"/>
                </a:solidFill>
                <a:latin typeface="Candara" pitchFamily="34" charset="0"/>
              </a:rPr>
              <a:t>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355365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др Дејан Крњаић, ред. проф.</a:t>
            </a:r>
            <a:r>
              <a:rPr lang="en-US" sz="2400" b="1" dirty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шеф Катедре</a:t>
            </a:r>
          </a:p>
          <a:p>
            <a:pPr algn="ctr"/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др Јаков Нишавић, ред. проф. - продекан за основне студије</a:t>
            </a:r>
          </a:p>
          <a:p>
            <a:pPr algn="ctr"/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др Андреа Радаљ, ванредни професор</a:t>
            </a:r>
            <a:endParaRPr lang="sr-Latn-RS" sz="2400" b="1" dirty="0">
              <a:solidFill>
                <a:schemeClr val="bg1"/>
              </a:solidFill>
              <a:latin typeface="Candara" pitchFamily="34" charset="0"/>
            </a:endParaRPr>
          </a:p>
          <a:p>
            <a:pPr algn="ctr"/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ДВМ Исидора Прошић, асистент</a:t>
            </a:r>
          </a:p>
          <a:p>
            <a:pPr algn="ctr"/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ДВМ Александар Никшић, истраживач – приправник</a:t>
            </a:r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818" y="546579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i</a:t>
            </a:r>
            <a:r>
              <a:rPr lang="sr-Latn-RS" dirty="0">
                <a:solidFill>
                  <a:schemeClr val="bg1"/>
                </a:solidFill>
                <a:latin typeface="Candara" pitchFamily="34" charset="0"/>
              </a:rPr>
              <a:t>sidora.prosic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@gmail.com (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jako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hitno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818" y="509892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isidora.prosic@vet.bg.ac.rs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B1CB5-4677-A618-AEC3-6EE6E972C239}"/>
              </a:ext>
            </a:extLst>
          </p:cNvPr>
          <p:cNvSpPr txBox="1"/>
          <p:nvPr/>
        </p:nvSpPr>
        <p:spPr>
          <a:xfrm>
            <a:off x="671818" y="586624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aleksandar.niksic@vet.bg.ac.rs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71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sidora\Desktop\prezentacija za vezbe studenti 2021\slike\closeup-scientific-microscope-data-analysis-medical-science-laboratory_33755-8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09799" y="277091"/>
            <a:ext cx="4800601" cy="914400"/>
          </a:xfrm>
          <a:prstGeom prst="roundRect">
            <a:avLst/>
          </a:prstGeom>
          <a:solidFill>
            <a:schemeClr val="tx1">
              <a:alpha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09899" y="411125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b="1" dirty="0">
                <a:solidFill>
                  <a:schemeClr val="bg1"/>
                </a:solidFill>
                <a:latin typeface="Candara" pitchFamily="34" charset="0"/>
              </a:rPr>
              <a:t>МИКРОСКОП</a:t>
            </a:r>
            <a:endParaRPr lang="en-US" sz="36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0" y="4419600"/>
            <a:ext cx="6096000" cy="1905000"/>
          </a:xfrm>
          <a:prstGeom prst="roundRect">
            <a:avLst/>
          </a:prstGeom>
          <a:solidFill>
            <a:schemeClr val="tx1">
              <a:alpha val="7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4999" y="458727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Сложен оптички инструмент који омогућује посматрање предмета који су сувише мали да би се могли видети голим оком</a:t>
            </a:r>
            <a:endParaRPr 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idora\Desktop\prezentacija za vezbe studenti 2021\slike\ori_3601160_2saii51l9lu7tmiv74kxw65b29p7pu92bl4xwgef_microscope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514600" y="76200"/>
            <a:ext cx="3581400" cy="6858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0800" y="188267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0070C0"/>
                </a:solidFill>
                <a:latin typeface="Candara" pitchFamily="34" charset="0"/>
              </a:rPr>
              <a:t>ПОДЕЛА МИКРОСКОПА</a:t>
            </a:r>
            <a:endParaRPr lang="en-US" sz="24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" y="1066800"/>
            <a:ext cx="2933700" cy="533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562600" y="1080655"/>
            <a:ext cx="2933700" cy="533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6573" y="1133445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0070C0"/>
                </a:solidFill>
                <a:latin typeface="Candara" pitchFamily="34" charset="0"/>
              </a:rPr>
              <a:t>Светлосни</a:t>
            </a:r>
            <a:endParaRPr lang="en-US" sz="20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133445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0070C0"/>
                </a:solidFill>
                <a:latin typeface="Candara" pitchFamily="34" charset="0"/>
              </a:rPr>
              <a:t>Електронски</a:t>
            </a:r>
            <a:endParaRPr lang="en-US" sz="20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1905000"/>
            <a:ext cx="4343400" cy="3962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686300" y="1905000"/>
            <a:ext cx="4343400" cy="3962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2073993"/>
            <a:ext cx="4076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Моћ увеличања: </a:t>
            </a:r>
            <a:r>
              <a:rPr lang="sr-Latn-RS" dirty="0">
                <a:latin typeface="Candara" pitchFamily="34" charset="0"/>
              </a:rPr>
              <a:t>1000 </a:t>
            </a:r>
            <a:r>
              <a:rPr lang="sr-Cyrl-RS" dirty="0">
                <a:latin typeface="Candara" pitchFamily="34" charset="0"/>
              </a:rPr>
              <a:t>до 1500 </a:t>
            </a:r>
            <a:r>
              <a:rPr lang="en-US" dirty="0">
                <a:latin typeface="Candara" pitchFamily="34" charset="0"/>
              </a:rPr>
              <a:t>x</a:t>
            </a:r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За посматрање објеката користи се    природна/вештачка светлост</a:t>
            </a:r>
          </a:p>
          <a:p>
            <a:pPr marL="285750" indent="-285750">
              <a:buFontTx/>
              <a:buChar char="-"/>
            </a:pPr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Посматрају се: </a:t>
            </a:r>
            <a:r>
              <a:rPr lang="sr-Cyrl-RS" dirty="0">
                <a:solidFill>
                  <a:srgbClr val="C00000"/>
                </a:solidFill>
                <a:latin typeface="Candara" pitchFamily="34" charset="0"/>
              </a:rPr>
              <a:t>облик, величина, распоред и број бактерија и гљивица + посебне структуре, покретљивост и тинкторијална својства</a:t>
            </a:r>
          </a:p>
          <a:p>
            <a:pPr marL="285750" indent="-285750">
              <a:buFontTx/>
              <a:buChar char="-"/>
            </a:pPr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Светло поље, тамно поље, фазно контрасни, флуоресцентни</a:t>
            </a:r>
          </a:p>
          <a:p>
            <a:pPr marL="285750" indent="-285750">
              <a:buFontTx/>
              <a:buChar char="-"/>
            </a:pPr>
            <a:endParaRPr lang="sr-Cyrl-R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2073993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Моћ увеличања: до 1 000 000 </a:t>
            </a:r>
            <a:r>
              <a:rPr lang="en-US" dirty="0">
                <a:latin typeface="Candara" pitchFamily="34" charset="0"/>
              </a:rPr>
              <a:t>x</a:t>
            </a:r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За посматрање објеката користи се сноп електорна</a:t>
            </a:r>
          </a:p>
          <a:p>
            <a:pPr marL="285750" indent="-285750">
              <a:buFontTx/>
              <a:buChar char="-"/>
            </a:pPr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Може се уочити: све што може на светлосном </a:t>
            </a:r>
            <a:r>
              <a:rPr lang="sr-Cyrl-RS" b="1" dirty="0">
                <a:solidFill>
                  <a:srgbClr val="C00000"/>
                </a:solidFill>
                <a:latin typeface="Candara" pitchFamily="34" charset="0"/>
              </a:rPr>
              <a:t>+</a:t>
            </a:r>
            <a:r>
              <a:rPr lang="sr-Cyrl-RS" b="1" dirty="0">
                <a:latin typeface="Candara" pitchFamily="34" charset="0"/>
              </a:rPr>
              <a:t> </a:t>
            </a:r>
            <a:r>
              <a:rPr lang="sr-Cyrl-RS" b="1" dirty="0">
                <a:solidFill>
                  <a:srgbClr val="C00000"/>
                </a:solidFill>
                <a:latin typeface="Candara" pitchFamily="34" charset="0"/>
              </a:rPr>
              <a:t>детаљн</a:t>
            </a:r>
            <a:r>
              <a:rPr lang="en-US" b="1" dirty="0">
                <a:solidFill>
                  <a:srgbClr val="C00000"/>
                </a:solidFill>
                <a:latin typeface="Candara" pitchFamily="34" charset="0"/>
              </a:rPr>
              <a:t>a</a:t>
            </a:r>
            <a:r>
              <a:rPr lang="sr-Cyrl-RS" b="1" dirty="0">
                <a:solidFill>
                  <a:srgbClr val="C00000"/>
                </a:solidFill>
                <a:latin typeface="Candara" pitchFamily="34" charset="0"/>
              </a:rPr>
              <a:t> грађа бактерија и гљивица, као и  ВИРУСИ</a:t>
            </a:r>
            <a:endParaRPr lang="en-US" b="1" dirty="0">
              <a:solidFill>
                <a:srgbClr val="C00000"/>
              </a:solidFill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dirty="0">
                <a:latin typeface="Candara" pitchFamily="34" charset="0"/>
              </a:rPr>
              <a:t>Скенирајући, трансмисиони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6019800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/>
              <a:t>Микробиолошке лабораторије/вежбе: светлосни микроскоп са светлим видним пољем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52400" y="1906014"/>
            <a:ext cx="4343400" cy="3962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Isidora\Desktop\de-labor-mikroskope-kern-durchlichtmikroskop-obf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3" y="2494066"/>
            <a:ext cx="2727473" cy="272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4686300" y="1906014"/>
            <a:ext cx="4343400" cy="3962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63" y="1614055"/>
            <a:ext cx="3905699" cy="460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idora\Desktop\prezentacija za vezbe studenti 2021\slike\ori_3601160_2saii51l9lu7tmiv74kxw65b29p7pu92bl4xwgef_microscope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5642" y="238189"/>
            <a:ext cx="2933700" cy="533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9542" y="304834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0070C0"/>
                </a:solidFill>
                <a:latin typeface="Candara" pitchFamily="34" charset="0"/>
              </a:rPr>
              <a:t>Светлосни</a:t>
            </a:r>
            <a:endParaRPr lang="en-US" sz="20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3478833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0070C0"/>
                </a:solidFill>
                <a:latin typeface="Candara" pitchFamily="34" charset="0"/>
              </a:rPr>
              <a:t>Електронски</a:t>
            </a:r>
            <a:endParaRPr lang="en-US" sz="20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pic>
        <p:nvPicPr>
          <p:cNvPr id="5122" name="Picture 2" descr="C:\Users\Isidora\Desktop\b735cdba7e31833af6c77d9e61b738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1" y="956830"/>
            <a:ext cx="253437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sidora\Desktop\OSC_Microbio_20_05_Leg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56830"/>
            <a:ext cx="24860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sidora\Desktop\images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9" y="4267200"/>
            <a:ext cx="2533650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Isidora\Desktop\Electron-micrograph-of-a-bacterioph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14" y="4282667"/>
            <a:ext cx="2301586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Isidora\Desktop\electron-micrograph-cross-section-of-escherichia-coli-bacteria-PYJPFJ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07" y="4267199"/>
            <a:ext cx="2485118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517485" y="3429000"/>
            <a:ext cx="2933700" cy="533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9" name="Picture 9" descr="C:\Users\Isidora\Desktop\spore_stain_endospore_stain_fig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14" y="913989"/>
            <a:ext cx="2301586" cy="2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5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0" y="166255"/>
            <a:ext cx="6172200" cy="6858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217999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ndara" pitchFamily="34" charset="0"/>
              </a:rPr>
              <a:t>МЕХАНИЧКИ ДЕЛОВИ МИКРОСКОПА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</p:txBody>
      </p:sp>
      <p:pic>
        <p:nvPicPr>
          <p:cNvPr id="1026" name="Picture 2" descr="C:\Users\Isidora\Desktop\de-labor-mikroskope-kern-durchlichtmikroskop-obf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4748646" cy="47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77446" y="2898793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Candara" pitchFamily="34" charset="0"/>
              </a:rPr>
              <a:t>TE</a:t>
            </a:r>
            <a:r>
              <a:rPr lang="sr-Cyrl-RS" b="1" dirty="0">
                <a:latin typeface="Candara" pitchFamily="34" charset="0"/>
              </a:rPr>
              <a:t>ЛО СА ПОСТОЉЕМ И РУЧИЦОМ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7446" y="16231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ТУБУС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937" y="291811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РЕВОЛВЕР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937" y="383406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СТОЧИЋ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37" y="448377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СИСТЕМ ЗА ПОМЕРАЊЕ ПРЕПАРАТА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0154" y="4158019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МАКРОМЕТАРСКИ ЗАВРТАЊ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9846" y="473306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МИКРОМЕТАРСКИ ЗАВРТАЊ</a:t>
            </a:r>
            <a:endParaRPr lang="en-US" b="1" dirty="0">
              <a:latin typeface="Candar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893127" y="1807834"/>
            <a:ext cx="2684319" cy="17336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13164" y="3102785"/>
            <a:ext cx="2473036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49928" y="4007525"/>
            <a:ext cx="189460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447800" y="4790853"/>
            <a:ext cx="3193473" cy="144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832764" y="3364923"/>
            <a:ext cx="812223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837094" y="4821382"/>
            <a:ext cx="812223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715000" y="4572000"/>
            <a:ext cx="1045154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87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de-labor-mikroskope-kern-durchlichtmikroskop-obf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18" y="1176359"/>
            <a:ext cx="4520046" cy="45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447800" y="166255"/>
            <a:ext cx="6172200" cy="6858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247545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chemeClr val="accent1"/>
                </a:solidFill>
                <a:latin typeface="Candara" pitchFamily="34" charset="0"/>
              </a:rPr>
              <a:t>ОПТИЧКИ ДЕЛОВИ МИКРОСКОПА</a:t>
            </a:r>
            <a:endParaRPr lang="en-US" sz="2800" b="1" dirty="0">
              <a:solidFill>
                <a:schemeClr val="accent1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18" y="2815435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ОБЈЕКТИВ (</a:t>
            </a:r>
            <a:r>
              <a:rPr lang="en-US" b="1" dirty="0">
                <a:latin typeface="Candara" pitchFamily="34" charset="0"/>
              </a:rPr>
              <a:t>5X, 10X, 25X, 40X, </a:t>
            </a:r>
            <a:r>
              <a:rPr lang="en-US" b="1" dirty="0">
                <a:solidFill>
                  <a:srgbClr val="C00000"/>
                </a:solidFill>
                <a:latin typeface="Candara" pitchFamily="34" charset="0"/>
              </a:rPr>
              <a:t>90-100X </a:t>
            </a:r>
            <a:r>
              <a:rPr lang="en-US" b="1" dirty="0">
                <a:latin typeface="Candara" pitchFamily="34" charset="0"/>
              </a:rPr>
              <a:t>)</a:t>
            </a:r>
          </a:p>
          <a:p>
            <a:r>
              <a:rPr lang="sr-Cyrl-RS" sz="1600" dirty="0">
                <a:latin typeface="Candara" pitchFamily="34" charset="0"/>
              </a:rPr>
              <a:t>-Суви</a:t>
            </a:r>
          </a:p>
          <a:p>
            <a:r>
              <a:rPr lang="sr-Cyrl-RS" sz="1600" dirty="0">
                <a:latin typeface="Candara" pitchFamily="34" charset="0"/>
              </a:rPr>
              <a:t>-Влажни (</a:t>
            </a:r>
            <a:r>
              <a:rPr lang="en-US" sz="1600" dirty="0">
                <a:latin typeface="Candara" pitchFamily="34" charset="0"/>
              </a:rPr>
              <a:t>H</a:t>
            </a:r>
            <a:r>
              <a:rPr lang="sr-Cyrl-RS" sz="1600" dirty="0">
                <a:latin typeface="Candara" pitchFamily="34" charset="0"/>
              </a:rPr>
              <a:t>.</a:t>
            </a:r>
            <a:r>
              <a:rPr lang="en-US" sz="1600" dirty="0">
                <a:latin typeface="Candara" pitchFamily="34" charset="0"/>
              </a:rPr>
              <a:t>I</a:t>
            </a:r>
            <a:r>
              <a:rPr lang="sr-Cyrl-RS" sz="1600" dirty="0">
                <a:latin typeface="Candara" pitchFamily="34" charset="0"/>
              </a:rPr>
              <a:t>.)</a:t>
            </a:r>
          </a:p>
          <a:p>
            <a:r>
              <a:rPr lang="sr-Cyrl-RS" sz="1600" b="1" dirty="0">
                <a:solidFill>
                  <a:srgbClr val="00B050"/>
                </a:solidFill>
                <a:latin typeface="Candara" pitchFamily="34" charset="0"/>
              </a:rPr>
              <a:t>Кедрово уље</a:t>
            </a:r>
            <a:endParaRPr lang="en-US" sz="1600" b="1" dirty="0">
              <a:solidFill>
                <a:srgbClr val="00B050"/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" y="117508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ОКУЛАР</a:t>
            </a:r>
            <a:r>
              <a:rPr lang="en-US" b="1" dirty="0">
                <a:latin typeface="Candara" pitchFamily="34" charset="0"/>
              </a:rPr>
              <a:t> (5X, </a:t>
            </a:r>
            <a:r>
              <a:rPr lang="en-US" b="1" dirty="0">
                <a:solidFill>
                  <a:srgbClr val="C00000"/>
                </a:solidFill>
                <a:latin typeface="Candara" pitchFamily="34" charset="0"/>
              </a:rPr>
              <a:t>10X</a:t>
            </a:r>
            <a:r>
              <a:rPr lang="en-US" b="1" dirty="0">
                <a:latin typeface="Candara" pitchFamily="34" charset="0"/>
              </a:rPr>
              <a:t>, 15X)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818" y="4375773"/>
            <a:ext cx="139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ИЗВОР СВЕТЛОСТИ -</a:t>
            </a:r>
            <a:r>
              <a:rPr lang="sr-Cyrl-RS" dirty="0">
                <a:latin typeface="Candara" pitchFamily="34" charset="0"/>
              </a:rPr>
              <a:t>природно</a:t>
            </a:r>
          </a:p>
          <a:p>
            <a:r>
              <a:rPr lang="sr-Cyrl-RS" dirty="0">
                <a:latin typeface="Candara" pitchFamily="34" charset="0"/>
              </a:rPr>
              <a:t>-вештачко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6664" y="1399663"/>
            <a:ext cx="2286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КОНДЕНЗОР</a:t>
            </a:r>
          </a:p>
          <a:p>
            <a:r>
              <a:rPr lang="sr-Cyrl-RS" sz="1600" dirty="0">
                <a:latin typeface="Candara" pitchFamily="34" charset="0"/>
              </a:rPr>
              <a:t>Систем сочива који концентрише и усмерава светлост директно у препарат (у супротном би се расејавала).</a:t>
            </a:r>
          </a:p>
          <a:p>
            <a:r>
              <a:rPr lang="sr-Cyrl-RS" sz="1600" dirty="0">
                <a:latin typeface="Candara" pitchFamily="34" charset="0"/>
              </a:rPr>
              <a:t>Имерзија – кондензор је подигнут</a:t>
            </a:r>
          </a:p>
          <a:p>
            <a:endParaRPr lang="sr-Cyrl-RS" sz="1600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6664" y="4202668"/>
            <a:ext cx="2286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ndara" pitchFamily="34" charset="0"/>
              </a:rPr>
              <a:t>ДИЈАФРАГМА</a:t>
            </a:r>
          </a:p>
          <a:p>
            <a:r>
              <a:rPr lang="sr-Cyrl-RS" sz="1600" dirty="0">
                <a:latin typeface="Candara" pitchFamily="34" charset="0"/>
              </a:rPr>
              <a:t>Служи да делимично или потпуно открије извор светлости и тиме се регулише њена јачина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064" y="6352259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Извор светлости + дијафрагма + кондензор </a:t>
            </a:r>
            <a:r>
              <a:rPr lang="en-US" dirty="0"/>
              <a:t>= </a:t>
            </a:r>
            <a:r>
              <a:rPr lang="sr-Cyrl-RS" b="1" dirty="0"/>
              <a:t>систем за осветљавање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3098267"/>
            <a:ext cx="1600200" cy="638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88918" y="1491866"/>
            <a:ext cx="973282" cy="638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00200" y="4572001"/>
            <a:ext cx="2209800" cy="2654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54238" y="1600200"/>
            <a:ext cx="2102426" cy="2438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296642" y="4223269"/>
            <a:ext cx="2260022" cy="15250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09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057400" y="228600"/>
            <a:ext cx="4572000" cy="7620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57400" y="34799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0070C0"/>
                </a:solidFill>
                <a:latin typeface="Candara" pitchFamily="34" charset="0"/>
              </a:rPr>
              <a:t>УВЕЛИЧАЊЕ МИКРОСКОПА</a:t>
            </a:r>
            <a:endParaRPr lang="en-US" sz="28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22705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FF0000"/>
                </a:solidFill>
                <a:latin typeface="Candara" pitchFamily="34" charset="0"/>
              </a:rPr>
              <a:t>Увеличање микроскопа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= </a:t>
            </a:r>
            <a:r>
              <a:rPr lang="sr-Cyrl-RS" sz="2400" b="1" dirty="0">
                <a:solidFill>
                  <a:srgbClr val="FF0000"/>
                </a:solidFill>
                <a:latin typeface="Candara" pitchFamily="34" charset="0"/>
              </a:rPr>
              <a:t>увеличање објектива * увеличање окулара</a:t>
            </a:r>
            <a:endParaRPr lang="en-US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182" y="1219200"/>
            <a:ext cx="8839200" cy="762000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2071907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Candara" pitchFamily="34" charset="0"/>
              </a:rPr>
              <a:t>Оклулар увеличања 10 </a:t>
            </a:r>
            <a:r>
              <a:rPr lang="en-US" sz="2400" dirty="0">
                <a:latin typeface="Candara" pitchFamily="34" charset="0"/>
              </a:rPr>
              <a:t>x </a:t>
            </a:r>
            <a:r>
              <a:rPr lang="sr-Cyrl-RS" sz="2400" dirty="0">
                <a:latin typeface="Candara" pitchFamily="34" charset="0"/>
              </a:rPr>
              <a:t>и имерзиони објектив увеличања 100 </a:t>
            </a:r>
            <a:r>
              <a:rPr lang="en-US" sz="2400" dirty="0">
                <a:latin typeface="Candara" pitchFamily="34" charset="0"/>
              </a:rPr>
              <a:t>x = </a:t>
            </a:r>
            <a:r>
              <a:rPr lang="sr-Cyrl-RS" sz="2400" dirty="0">
                <a:latin typeface="Candara" pitchFamily="34" charset="0"/>
              </a:rPr>
              <a:t>видимо бактерије у увеличању од </a:t>
            </a:r>
            <a:r>
              <a:rPr lang="sr-Cyrl-RS" sz="2400" b="1" dirty="0">
                <a:latin typeface="Candara" pitchFamily="34" charset="0"/>
              </a:rPr>
              <a:t>1000 </a:t>
            </a:r>
            <a:r>
              <a:rPr lang="en-US" sz="2400" b="1" dirty="0">
                <a:latin typeface="Candara" pitchFamily="34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9046" y="3105657"/>
            <a:ext cx="525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Candara" pitchFamily="34" charset="0"/>
              </a:rPr>
              <a:t>У микробиологији се због величине објеката који се посматрају најчешће користи </a:t>
            </a:r>
            <a:r>
              <a:rPr lang="sr-Cyrl-RS" sz="2000" b="1" dirty="0">
                <a:latin typeface="Candara" pitchFamily="34" charset="0"/>
              </a:rPr>
              <a:t>имерзиони објектив</a:t>
            </a:r>
            <a:r>
              <a:rPr lang="sr-Cyrl-RS" sz="2000" dirty="0">
                <a:latin typeface="Candara" pitchFamily="34" charset="0"/>
              </a:rPr>
              <a:t> који се урања у </a:t>
            </a:r>
            <a:r>
              <a:rPr lang="sr-Cyrl-RS" sz="2000" b="1" dirty="0">
                <a:latin typeface="Candara" pitchFamily="34" charset="0"/>
              </a:rPr>
              <a:t>кедрово уље </a:t>
            </a:r>
            <a:r>
              <a:rPr lang="sr-Cyrl-RS" sz="2000" dirty="0">
                <a:latin typeface="Candara" pitchFamily="34" charset="0"/>
              </a:rPr>
              <a:t>које спречава рефракцију светлости кроз плочицу са препаратом и систем сочива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8601" y="3028729"/>
            <a:ext cx="5410200" cy="178507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Isidora\Desktop\ImmersionOilObjectiveremovebgS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4" y="2680202"/>
            <a:ext cx="160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4964" y="5222786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0,001 mm </a:t>
            </a:r>
            <a:r>
              <a:rPr lang="sr-Cyrl-RS" sz="2400" b="1" dirty="0">
                <a:solidFill>
                  <a:srgbClr val="C00000"/>
                </a:solidFill>
                <a:latin typeface="Candara" pitchFamily="34" charset="0"/>
              </a:rPr>
              <a:t>(1 µ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m</a:t>
            </a:r>
            <a:r>
              <a:rPr lang="sr-Cyrl-RS" sz="2400" b="1" dirty="0">
                <a:solidFill>
                  <a:srgbClr val="C00000"/>
                </a:solidFill>
                <a:latin typeface="Candara" pitchFamily="34" charset="0"/>
              </a:rPr>
              <a:t>)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 x 1000 = 1 mm</a:t>
            </a:r>
          </a:p>
          <a:p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0,000001 mm (1 nm) </a:t>
            </a:r>
            <a:r>
              <a:rPr lang="sr-Latn-RS" sz="2400" b="1" dirty="0">
                <a:solidFill>
                  <a:srgbClr val="C00000"/>
                </a:solidFill>
                <a:latin typeface="Candara" pitchFamily="34" charset="0"/>
              </a:rPr>
              <a:t>x 1000 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= </a:t>
            </a:r>
            <a:r>
              <a:rPr lang="sr-Cyrl-RS" sz="2400" b="1" dirty="0">
                <a:solidFill>
                  <a:srgbClr val="C00000"/>
                </a:solidFill>
                <a:latin typeface="Candara" pitchFamily="34" charset="0"/>
              </a:rPr>
              <a:t>0,001 </a:t>
            </a:r>
            <a:r>
              <a:rPr lang="en-US" sz="2400" b="1" dirty="0">
                <a:solidFill>
                  <a:srgbClr val="C00000"/>
                </a:solidFill>
                <a:latin typeface="Candara" pitchFamily="34" charset="0"/>
              </a:rPr>
              <a:t>mm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9100" y="5073900"/>
            <a:ext cx="5334000" cy="11430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C:\Users\Isidora\Desktop\research-coronavirus-covid-under-microscope-corona-virus-cell-analysis-conceptual-d-illustration-19316063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73" y="4639284"/>
            <a:ext cx="2819400" cy="19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/>
          <p:cNvCxnSpPr/>
          <p:nvPr/>
        </p:nvCxnSpPr>
        <p:spPr>
          <a:xfrm>
            <a:off x="5746173" y="4515384"/>
            <a:ext cx="3200400" cy="22458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780809" y="4515384"/>
            <a:ext cx="3165764" cy="22458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2E1090-F29B-B9BE-8EF2-285F9B6ABBC8}"/>
              </a:ext>
            </a:extLst>
          </p:cNvPr>
          <p:cNvSpPr txBox="1"/>
          <p:nvPr/>
        </p:nvSpPr>
        <p:spPr>
          <a:xfrm rot="20917075">
            <a:off x="454640" y="348909"/>
            <a:ext cx="82762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9600" b="1" dirty="0">
                <a:latin typeface="Candara" panose="020E0502030303020204" pitchFamily="34" charset="0"/>
              </a:rPr>
              <a:t>ОДРЖАВАЊЕ МИКРОСКОПА!!!</a:t>
            </a:r>
            <a:endParaRPr lang="en-US" sz="9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Isidora\Desktop\cf0b7bfdd718448a85b8af0912af11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80000">
            <a:off x="3752432" y="1341428"/>
            <a:ext cx="7422472" cy="41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sidora\Desktop\4ba02eac981783a3f981638adce6ad09--cell-structure-a-cel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3750" l="14422" r="88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914400"/>
            <a:ext cx="680640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629" y="6063734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solidFill>
                  <a:schemeClr val="bg1"/>
                </a:solidFill>
                <a:latin typeface="Candara" pitchFamily="34" charset="0"/>
              </a:rPr>
              <a:t>                        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E</a:t>
            </a:r>
            <a:r>
              <a:rPr lang="sr-Cyrl-RS" sz="2000" dirty="0">
                <a:solidFill>
                  <a:schemeClr val="bg1"/>
                </a:solidFill>
                <a:latin typeface="Candara" pitchFamily="34" charset="0"/>
              </a:rPr>
              <a:t>УКАРИОТИ                                                         ПРОКАРИОТИ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258" y="228599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ГРАЂА, ОБЛИК И ВЕЛИЧИНА МИКРООРГАНИЗАМА</a:t>
            </a:r>
            <a:endParaRPr 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11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novni oblici-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585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195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74718" y="186121"/>
            <a:ext cx="6078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ВЕЛИЧИНА, ОБЛИК И ГРАЂА ВИРУСА</a:t>
            </a:r>
            <a:endParaRPr 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14500" y="1049041"/>
            <a:ext cx="571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0611" y="875859"/>
            <a:ext cx="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62800" y="914400"/>
            <a:ext cx="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76700" y="1180659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rgbClr val="C00000"/>
                </a:solidFill>
              </a:rPr>
              <a:t>nm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Isidora\Desktop\basic-rgb-1868183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0" b="97458" l="5738" r="97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2016484"/>
            <a:ext cx="1408856" cy="13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sidora\Desktop\basic-rgb-186818317 - Copy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1" b="99535" l="1944" r="99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08" y="2058229"/>
            <a:ext cx="1502782" cy="13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sidora\Desktop\basic-rgb-186818317 - Copy - Copy (4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3" b="98584" l="8939" r="8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1" y="1706756"/>
            <a:ext cx="1005098" cy="19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sidora\Desktop\basic-rgb-186818317 - Copy - Copy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7524" l="6522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248" y="1860636"/>
            <a:ext cx="1485699" cy="167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sidora\Desktop\basic-rgb-186818317 - Copy - Copy (6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81" b="89881" l="4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40" y="2006313"/>
            <a:ext cx="1713719" cy="14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3416" y="3825371"/>
            <a:ext cx="5493649" cy="28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14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150167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chemeClr val="bg1"/>
                </a:solidFill>
                <a:latin typeface="Candara" pitchFamily="34" charset="0"/>
              </a:rPr>
              <a:t>ВЕЛИЧИНА  И ГРАЂА БАКТЕРИЈА</a:t>
            </a:r>
            <a:endParaRPr 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14500" y="782782"/>
            <a:ext cx="571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60611" y="609600"/>
            <a:ext cx="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62800" y="648141"/>
            <a:ext cx="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76700" y="7620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rgbClr val="C00000"/>
                </a:solidFill>
              </a:rPr>
              <a:t>µm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Isidora\Desktop\g3o1bde6-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8" b="34676"/>
          <a:stretch/>
        </p:blipFill>
        <p:spPr bwMode="auto">
          <a:xfrm>
            <a:off x="250861" y="842338"/>
            <a:ext cx="3619500" cy="12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sidora\Desktop\47ffff86eeef4ad9944893aa74da5b8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57" y="2371038"/>
            <a:ext cx="7103084" cy="399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4714" y="2392809"/>
            <a:ext cx="7121227" cy="399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dja bakt celije-0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5" y="2371037"/>
            <a:ext cx="7613465" cy="39637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hart 8"/>
          <p:cNvGraphicFramePr/>
          <p:nvPr/>
        </p:nvGraphicFramePr>
        <p:xfrm>
          <a:off x="6781800" y="842338"/>
          <a:ext cx="2247900" cy="149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013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32B8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Isidora\Desktop\KKK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0"/>
            <a:ext cx="912948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124200" y="381000"/>
            <a:ext cx="1295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17157" y="3722910"/>
            <a:ext cx="3124200" cy="609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9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15A475-1173-57F4-CF17-44FF974F0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" y="0"/>
            <a:ext cx="405534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17D03A-72DF-86E6-1E57-82D265B68293}"/>
              </a:ext>
            </a:extLst>
          </p:cNvPr>
          <p:cNvSpPr txBox="1"/>
          <p:nvPr/>
        </p:nvSpPr>
        <p:spPr>
          <a:xfrm>
            <a:off x="4876800" y="674400"/>
            <a:ext cx="6019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3600" dirty="0">
                <a:latin typeface="Candara" panose="020E0502030303020204" pitchFamily="34" charset="0"/>
              </a:rPr>
              <a:t>Округао/лоптаст</a:t>
            </a:r>
            <a:endParaRPr lang="en-US" sz="3600" dirty="0">
              <a:latin typeface="Candara" panose="020E0502030303020204" pitchFamily="34" charset="0"/>
            </a:endParaRPr>
          </a:p>
          <a:p>
            <a:r>
              <a:rPr lang="en-US" sz="3600" i="1" dirty="0">
                <a:latin typeface="Candara" panose="020E0502030303020204" pitchFamily="34" charset="0"/>
              </a:rPr>
              <a:t>(coccus)</a:t>
            </a:r>
          </a:p>
          <a:p>
            <a:endParaRPr lang="en-US" sz="3600" b="1" i="1" dirty="0">
              <a:latin typeface="Candara" panose="020E0502030303020204" pitchFamily="34" charset="0"/>
            </a:endParaRPr>
          </a:p>
          <a:p>
            <a:r>
              <a:rPr lang="sr-Cyrl-RS" sz="3600" dirty="0">
                <a:latin typeface="Candara" panose="020E0502030303020204" pitchFamily="34" charset="0"/>
              </a:rPr>
              <a:t>Штапићаст</a:t>
            </a:r>
            <a:endParaRPr lang="en-US" sz="3600" dirty="0">
              <a:latin typeface="Candara" panose="020E0502030303020204" pitchFamily="34" charset="0"/>
            </a:endParaRPr>
          </a:p>
          <a:p>
            <a:r>
              <a:rPr lang="en-US" sz="3600" i="1" dirty="0">
                <a:latin typeface="Candara" panose="020E0502030303020204" pitchFamily="34" charset="0"/>
              </a:rPr>
              <a:t>(</a:t>
            </a:r>
            <a:r>
              <a:rPr lang="sr-Latn-RS" sz="3600" i="1" dirty="0">
                <a:latin typeface="Candara" panose="020E0502030303020204" pitchFamily="34" charset="0"/>
              </a:rPr>
              <a:t>bacillus</a:t>
            </a:r>
            <a:r>
              <a:rPr lang="en-US" sz="3600" i="1" dirty="0">
                <a:latin typeface="Candara" panose="020E0502030303020204" pitchFamily="34" charset="0"/>
              </a:rPr>
              <a:t>)</a:t>
            </a:r>
          </a:p>
          <a:p>
            <a:endParaRPr lang="en-US" sz="3600" i="1" dirty="0">
              <a:latin typeface="Candara" panose="020E0502030303020204" pitchFamily="34" charset="0"/>
            </a:endParaRPr>
          </a:p>
          <a:p>
            <a:r>
              <a:rPr lang="sr-Cyrl-RS" sz="3600" dirty="0">
                <a:latin typeface="Candara" panose="020E0502030303020204" pitchFamily="34" charset="0"/>
              </a:rPr>
              <a:t>Спиралан</a:t>
            </a:r>
            <a:endParaRPr lang="en-US" sz="3600" i="1" dirty="0">
              <a:latin typeface="Candara" panose="020E0502030303020204" pitchFamily="34" charset="0"/>
            </a:endParaRPr>
          </a:p>
          <a:p>
            <a:r>
              <a:rPr lang="en-US" sz="3600" i="1" dirty="0">
                <a:latin typeface="Candara" panose="020E0502030303020204" pitchFamily="34" charset="0"/>
              </a:rPr>
              <a:t>(spirillum)</a:t>
            </a:r>
          </a:p>
          <a:p>
            <a:endParaRPr lang="en-US" sz="3600" i="1" dirty="0">
              <a:latin typeface="Candara" panose="020E0502030303020204" pitchFamily="34" charset="0"/>
            </a:endParaRPr>
          </a:p>
          <a:p>
            <a:r>
              <a:rPr lang="sr-Cyrl-RS" sz="2800" i="1" dirty="0">
                <a:latin typeface="Candara" panose="020E0502030303020204" pitchFamily="34" charset="0"/>
              </a:rPr>
              <a:t>Четвртаст</a:t>
            </a:r>
            <a:endParaRPr lang="en-US" sz="28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7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116545-B1C1-9325-31C0-C014A7378D18}"/>
              </a:ext>
            </a:extLst>
          </p:cNvPr>
          <p:cNvSpPr/>
          <p:nvPr/>
        </p:nvSpPr>
        <p:spPr>
          <a:xfrm>
            <a:off x="0" y="533400"/>
            <a:ext cx="9143999" cy="6324600"/>
          </a:xfrm>
          <a:prstGeom prst="rect">
            <a:avLst/>
          </a:prstGeom>
          <a:solidFill>
            <a:srgbClr val="F8F8EE">
              <a:alpha val="64000"/>
            </a:srgbClr>
          </a:solidFill>
          <a:ln>
            <a:solidFill>
              <a:srgbClr val="F8F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1CE64-53F4-B656-45C4-B3D3FEB9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57150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07B92-5847-D40B-C481-728160C6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38200"/>
            <a:ext cx="20574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28C2B-331F-0F89-B5A2-81650A2D7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92" y="2286000"/>
            <a:ext cx="4266585" cy="4266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404DCF-3E51-8924-032D-78CC4C9C6270}"/>
              </a:ext>
            </a:extLst>
          </p:cNvPr>
          <p:cNvSpPr txBox="1"/>
          <p:nvPr/>
        </p:nvSpPr>
        <p:spPr>
          <a:xfrm>
            <a:off x="286366" y="9260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monococcus</a:t>
            </a:r>
            <a:r>
              <a:rPr lang="en-US" dirty="0"/>
              <a:t> (coccus)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7D0D6-F442-A6D4-C910-C39CE591A2EE}"/>
              </a:ext>
            </a:extLst>
          </p:cNvPr>
          <p:cNvSpPr txBox="1"/>
          <p:nvPr/>
        </p:nvSpPr>
        <p:spPr>
          <a:xfrm>
            <a:off x="4267200" y="84065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diplococcus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E359CB-60E9-B0A0-626B-B8F796F068DB}"/>
              </a:ext>
            </a:extLst>
          </p:cNvPr>
          <p:cNvSpPr txBox="1"/>
          <p:nvPr/>
        </p:nvSpPr>
        <p:spPr>
          <a:xfrm>
            <a:off x="2641191" y="315184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streptococcus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DB13E-B8EF-A258-4F9B-241DE56CEEA9}"/>
              </a:ext>
            </a:extLst>
          </p:cNvPr>
          <p:cNvSpPr txBox="1"/>
          <p:nvPr/>
        </p:nvSpPr>
        <p:spPr>
          <a:xfrm>
            <a:off x="7124700" y="4800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staphylococcus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CDFD9-628C-11F5-303E-3D964A78CCED}"/>
              </a:ext>
            </a:extLst>
          </p:cNvPr>
          <p:cNvSpPr txBox="1"/>
          <p:nvPr/>
        </p:nvSpPr>
        <p:spPr>
          <a:xfrm>
            <a:off x="724515" y="570960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tetrade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14CEF-79FB-430A-7398-A1DA04861F19}"/>
              </a:ext>
            </a:extLst>
          </p:cNvPr>
          <p:cNvSpPr txBox="1"/>
          <p:nvPr/>
        </p:nvSpPr>
        <p:spPr>
          <a:xfrm>
            <a:off x="2615996" y="570960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sarcin</a:t>
            </a:r>
            <a:r>
              <a:rPr lang="sr-Cyrl-RS" dirty="0"/>
              <a:t>а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F77633-E890-113A-03A8-D2F4CDDA2CE4}"/>
              </a:ext>
            </a:extLst>
          </p:cNvPr>
          <p:cNvSpPr txBox="1"/>
          <p:nvPr/>
        </p:nvSpPr>
        <p:spPr>
          <a:xfrm>
            <a:off x="2036967" y="115050"/>
            <a:ext cx="5603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b="1" dirty="0">
                <a:latin typeface="Candara" pitchFamily="34" charset="0"/>
              </a:rPr>
              <a:t>Лоптасти облици</a:t>
            </a:r>
            <a:r>
              <a:rPr lang="en-US" sz="2800" b="1" dirty="0">
                <a:latin typeface="Candara" pitchFamily="34" charset="0"/>
              </a:rPr>
              <a:t> (coccus</a:t>
            </a:r>
            <a:r>
              <a:rPr lang="sr-Cyrl-RS" sz="2800" b="1" dirty="0">
                <a:latin typeface="Candara" pitchFamily="34" charset="0"/>
              </a:rPr>
              <a:t>;</a:t>
            </a:r>
            <a:r>
              <a:rPr lang="en-US" sz="2800" b="1" dirty="0">
                <a:latin typeface="Candara" pitchFamily="34" charset="0"/>
              </a:rPr>
              <a:t> cocci)</a:t>
            </a:r>
          </a:p>
        </p:txBody>
      </p:sp>
    </p:spTree>
    <p:extLst>
      <p:ext uri="{BB962C8B-B14F-4D97-AF65-F5344CB8AC3E}">
        <p14:creationId xmlns:p14="http://schemas.microsoft.com/office/powerpoint/2010/main" val="3447027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2B7BC-7B18-8CD3-085C-F1325012B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2934F5-00FE-5202-AAC6-0547D20B6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1"/>
          <a:stretch>
            <a:fillRect/>
          </a:stretch>
        </p:blipFill>
        <p:spPr>
          <a:xfrm>
            <a:off x="2743200" y="5570132"/>
            <a:ext cx="2829602" cy="10474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B602CB-F59B-C6C2-CE8C-C943D5FA0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1"/>
          <a:stretch>
            <a:fillRect/>
          </a:stretch>
        </p:blipFill>
        <p:spPr>
          <a:xfrm>
            <a:off x="2743200" y="5084760"/>
            <a:ext cx="2829602" cy="1047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3A2654-6B7C-CBDA-95E3-F8B99603A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1"/>
          <a:stretch>
            <a:fillRect/>
          </a:stretch>
        </p:blipFill>
        <p:spPr>
          <a:xfrm>
            <a:off x="2743200" y="4038600"/>
            <a:ext cx="2829602" cy="1047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4CB70A-5221-470E-6566-360E38DC191A}"/>
              </a:ext>
            </a:extLst>
          </p:cNvPr>
          <p:cNvSpPr txBox="1"/>
          <p:nvPr/>
        </p:nvSpPr>
        <p:spPr>
          <a:xfrm>
            <a:off x="749096" y="101691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coccobacillus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C37FD-5F81-3C93-016A-AE6EA0DF616A}"/>
              </a:ext>
            </a:extLst>
          </p:cNvPr>
          <p:cNvSpPr txBox="1"/>
          <p:nvPr/>
        </p:nvSpPr>
        <p:spPr>
          <a:xfrm>
            <a:off x="3724112" y="97755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bacillus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F166C4-7F60-3044-F304-933A8876E535}"/>
              </a:ext>
            </a:extLst>
          </p:cNvPr>
          <p:cNvSpPr txBox="1"/>
          <p:nvPr/>
        </p:nvSpPr>
        <p:spPr>
          <a:xfrm>
            <a:off x="1291100" y="94618"/>
            <a:ext cx="762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b="1" dirty="0">
                <a:latin typeface="Candara" pitchFamily="34" charset="0"/>
              </a:rPr>
              <a:t>Штапићасти облици (</a:t>
            </a:r>
            <a:r>
              <a:rPr lang="sr-Latn-RS" sz="2800" b="1" dirty="0">
                <a:latin typeface="Candara" pitchFamily="34" charset="0"/>
              </a:rPr>
              <a:t>bacillus, bacilli</a:t>
            </a:r>
            <a:r>
              <a:rPr lang="sr-Cyrl-RS" sz="2800" b="1" dirty="0">
                <a:latin typeface="Candara" pitchFamily="34" charset="0"/>
              </a:rPr>
              <a:t>)</a:t>
            </a:r>
            <a:endParaRPr lang="en-US" sz="2800" b="1" dirty="0">
              <a:latin typeface="Candar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C8E7E-10F5-82FD-7B00-9ED1966F1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1" y="1415781"/>
            <a:ext cx="2322868" cy="2322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C7EA3E-28F6-B20E-ACF6-D21A5C711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5" y="1415781"/>
            <a:ext cx="2459437" cy="2308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AD4393-9300-9084-DFC3-057DA9979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99" y="1386248"/>
            <a:ext cx="2829602" cy="2352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B62246-BE03-3199-BF1C-39ABF5689765}"/>
              </a:ext>
            </a:extLst>
          </p:cNvPr>
          <p:cNvSpPr txBox="1"/>
          <p:nvPr/>
        </p:nvSpPr>
        <p:spPr>
          <a:xfrm>
            <a:off x="6699128" y="85017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diplobacillus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B270CF-A2DC-53BF-D7C4-2E99FFC2C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1" y="4038600"/>
            <a:ext cx="2610986" cy="26109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1C5809-A203-6E2D-F2FF-B1E6451D26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22733"/>
            <a:ext cx="2642719" cy="2642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4909B-0028-83AB-D0F8-90935490D268}"/>
              </a:ext>
            </a:extLst>
          </p:cNvPr>
          <p:cNvSpPr txBox="1"/>
          <p:nvPr/>
        </p:nvSpPr>
        <p:spPr>
          <a:xfrm>
            <a:off x="2013695" y="6177363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strepto</a:t>
            </a:r>
            <a:r>
              <a:rPr lang="sr-Latn-RS" dirty="0"/>
              <a:t>bacillus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2FC6B7-E7B9-D10D-88E4-0B048F2639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1"/>
          <a:stretch>
            <a:fillRect/>
          </a:stretch>
        </p:blipFill>
        <p:spPr>
          <a:xfrm>
            <a:off x="5736425" y="4041967"/>
            <a:ext cx="3069775" cy="10474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6388DFA-D906-3994-3F7F-A98B69412E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1"/>
          <a:stretch>
            <a:fillRect/>
          </a:stretch>
        </p:blipFill>
        <p:spPr>
          <a:xfrm>
            <a:off x="5728922" y="5010915"/>
            <a:ext cx="3069775" cy="10474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57B3CF-03C0-F51D-BA2B-EA45ABD96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1"/>
          <a:stretch>
            <a:fillRect/>
          </a:stretch>
        </p:blipFill>
        <p:spPr>
          <a:xfrm>
            <a:off x="5736425" y="5617953"/>
            <a:ext cx="3069775" cy="1047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43946F-4607-882C-C4A8-5381248356EB}"/>
              </a:ext>
            </a:extLst>
          </p:cNvPr>
          <p:cNvSpPr txBox="1"/>
          <p:nvPr/>
        </p:nvSpPr>
        <p:spPr>
          <a:xfrm>
            <a:off x="6735999" y="612488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palisade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714003-B99B-7A73-7F83-000E829CC2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0459" flipV="1">
            <a:off x="4991066" y="4083007"/>
            <a:ext cx="2416552" cy="22686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605BEA-C24F-A1EA-AC8B-127643D43A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6296" flipV="1">
            <a:off x="5554966" y="4061273"/>
            <a:ext cx="2416552" cy="22686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EA1376-6C34-511E-E3D5-DEB5B0DF6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7192" flipV="1">
            <a:off x="6190003" y="4078912"/>
            <a:ext cx="2416552" cy="22686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0F995D-F9A9-4C2B-ED3A-4D6DDE675A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6288" flipV="1">
            <a:off x="6804763" y="3990652"/>
            <a:ext cx="2416552" cy="22686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DF4ED17-52BF-03F5-7691-275DC9886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21" y="3425747"/>
            <a:ext cx="1553213" cy="15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7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26DFD-E1EB-E4F3-0688-6353221F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8D2F10-7CE3-9BDF-5741-CF2EA757BD8A}"/>
              </a:ext>
            </a:extLst>
          </p:cNvPr>
          <p:cNvSpPr/>
          <p:nvPr/>
        </p:nvSpPr>
        <p:spPr>
          <a:xfrm>
            <a:off x="0" y="533400"/>
            <a:ext cx="9143999" cy="6324600"/>
          </a:xfrm>
          <a:prstGeom prst="rect">
            <a:avLst/>
          </a:prstGeom>
          <a:solidFill>
            <a:srgbClr val="F8F8EE">
              <a:alpha val="64000"/>
            </a:srgbClr>
          </a:solidFill>
          <a:ln>
            <a:solidFill>
              <a:srgbClr val="F8F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5B981-A4D0-B0FC-6FA1-4FEF8BCE57FF}"/>
              </a:ext>
            </a:extLst>
          </p:cNvPr>
          <p:cNvSpPr txBox="1"/>
          <p:nvPr/>
        </p:nvSpPr>
        <p:spPr>
          <a:xfrm>
            <a:off x="1866902" y="150710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spirili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04B77-95E3-4CDA-66BF-BB090570F868}"/>
              </a:ext>
            </a:extLst>
          </p:cNvPr>
          <p:cNvSpPr txBox="1"/>
          <p:nvPr/>
        </p:nvSpPr>
        <p:spPr>
          <a:xfrm>
            <a:off x="5712081" y="1507105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spirohete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7848C3-0C8D-C21F-D490-9CBFBA7A86C2}"/>
              </a:ext>
            </a:extLst>
          </p:cNvPr>
          <p:cNvSpPr txBox="1"/>
          <p:nvPr/>
        </p:nvSpPr>
        <p:spPr>
          <a:xfrm>
            <a:off x="2895600" y="85774"/>
            <a:ext cx="5603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b="1" dirty="0">
                <a:latin typeface="Candara" pitchFamily="34" charset="0"/>
              </a:rPr>
              <a:t>Спирални облици</a:t>
            </a:r>
            <a:endParaRPr lang="en-US" sz="2800" b="1" dirty="0">
              <a:latin typeface="Candara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D3EE74-F616-9099-871F-186F613B90F4}"/>
              </a:ext>
            </a:extLst>
          </p:cNvPr>
          <p:cNvSpPr/>
          <p:nvPr/>
        </p:nvSpPr>
        <p:spPr>
          <a:xfrm>
            <a:off x="1600200" y="1447800"/>
            <a:ext cx="1295400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E6448-CB8E-0DEA-3557-53B337DD6E6F}"/>
              </a:ext>
            </a:extLst>
          </p:cNvPr>
          <p:cNvSpPr/>
          <p:nvPr/>
        </p:nvSpPr>
        <p:spPr>
          <a:xfrm>
            <a:off x="5635115" y="1430161"/>
            <a:ext cx="1295400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3F412-832D-DD2A-C7B5-542AB1A9E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24063"/>
            <a:ext cx="723377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99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9" y="804200"/>
            <a:ext cx="8385001" cy="5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18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2282A-DE60-DC6D-2D36-784F9B8B9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2222"/>
          <a:stretch>
            <a:fillRect/>
          </a:stretch>
        </p:blipFill>
        <p:spPr>
          <a:xfrm>
            <a:off x="1442298" y="0"/>
            <a:ext cx="7701702" cy="6934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5E9D1F-7B1D-D3DA-92E9-3A58434851F5}"/>
              </a:ext>
            </a:extLst>
          </p:cNvPr>
          <p:cNvSpPr/>
          <p:nvPr/>
        </p:nvSpPr>
        <p:spPr>
          <a:xfrm>
            <a:off x="304800" y="228600"/>
            <a:ext cx="7701702" cy="3505200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D15B9-F29F-715E-E17C-57BC6D751684}"/>
              </a:ext>
            </a:extLst>
          </p:cNvPr>
          <p:cNvSpPr txBox="1"/>
          <p:nvPr/>
        </p:nvSpPr>
        <p:spPr>
          <a:xfrm>
            <a:off x="12290" y="76200"/>
            <a:ext cx="77017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6000" b="1" dirty="0">
                <a:solidFill>
                  <a:srgbClr val="002060"/>
                </a:solidFill>
                <a:latin typeface="Candara" pitchFamily="34" charset="0"/>
              </a:rPr>
              <a:t>УЗИМАЊЕ И СЛАЊЕ МАТЕРИЈАЛА НА МИКРОБИОЛОШКА ИСПИТИВАЊА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79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2C76"/>
          </a:solidFill>
          <a:ln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1695271"/>
            <a:ext cx="8926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>
                <a:solidFill>
                  <a:srgbClr val="FFFF99"/>
                </a:solidFill>
                <a:latin typeface="Candara" pitchFamily="34" charset="0"/>
              </a:rPr>
              <a:t>Ширење заразе</a:t>
            </a:r>
            <a:r>
              <a:rPr lang="en-US" sz="2400" b="1" dirty="0">
                <a:solidFill>
                  <a:srgbClr val="FFFF99"/>
                </a:solidFill>
                <a:latin typeface="Candara" pitchFamily="34" charset="0"/>
              </a:rPr>
              <a:t>!</a:t>
            </a:r>
            <a:endParaRPr lang="sr-Cyrl-RS" sz="2400" b="1" dirty="0">
              <a:solidFill>
                <a:srgbClr val="FFFF99"/>
              </a:solidFill>
              <a:latin typeface="Candara" pitchFamily="34" charset="0"/>
            </a:endParaRPr>
          </a:p>
          <a:p>
            <a:pPr algn="just"/>
            <a:endParaRPr lang="en-US" sz="2400" b="1" dirty="0">
              <a:solidFill>
                <a:srgbClr val="FFFF99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2318209"/>
            <a:ext cx="907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>
                <a:solidFill>
                  <a:srgbClr val="FFD54F"/>
                </a:solidFill>
                <a:latin typeface="Candara" pitchFamily="34" charset="0"/>
              </a:rPr>
              <a:t>Асептично</a:t>
            </a:r>
            <a:r>
              <a:rPr lang="en-US" sz="2400" b="1" dirty="0">
                <a:solidFill>
                  <a:srgbClr val="FFD54F"/>
                </a:solidFill>
                <a:latin typeface="Candara" pitchFamily="34" charset="0"/>
              </a:rPr>
              <a:t>!</a:t>
            </a:r>
            <a:endParaRPr lang="en-US" sz="2400" dirty="0">
              <a:solidFill>
                <a:srgbClr val="FFD54F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948997"/>
            <a:ext cx="863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Избегавати непотребан стрес и повређивање животиња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ndara" pitchFamily="34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775" y="171271"/>
            <a:ext cx="893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u="sng" dirty="0">
                <a:solidFill>
                  <a:schemeClr val="bg1"/>
                </a:solidFill>
                <a:latin typeface="Candara" pitchFamily="34" charset="0"/>
              </a:rPr>
              <a:t>Један од најважнијих узрока проблема у постављању тачне лаб. дијагнозе инфективних обољења представља </a:t>
            </a:r>
            <a:r>
              <a:rPr lang="sr-Cyrl-RS" sz="2400" b="1" u="sng" dirty="0">
                <a:solidFill>
                  <a:schemeClr val="bg1"/>
                </a:solidFill>
                <a:latin typeface="Candara" pitchFamily="34" charset="0"/>
              </a:rPr>
              <a:t>непознавање општих правила узорковања материјала:</a:t>
            </a:r>
            <a:endParaRPr lang="en-US" sz="2400" b="1" u="sng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819" y="3745363"/>
            <a:ext cx="896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srgbClr val="66FF99"/>
                </a:solidFill>
                <a:latin typeface="Candara" pitchFamily="34" charset="0"/>
              </a:rPr>
              <a:t>Живе животиње, </a:t>
            </a:r>
            <a:r>
              <a:rPr lang="sr-Cyrl-RS" sz="2400" b="1" u="sng" dirty="0">
                <a:solidFill>
                  <a:srgbClr val="66FF99"/>
                </a:solidFill>
                <a:latin typeface="Candara" pitchFamily="34" charset="0"/>
              </a:rPr>
              <a:t>пре узимања антимикробне терапије</a:t>
            </a:r>
            <a:r>
              <a:rPr lang="en-US" sz="2400" b="1" u="sng" dirty="0">
                <a:solidFill>
                  <a:srgbClr val="66FF99"/>
                </a:solidFill>
                <a:latin typeface="Candara" pitchFamily="34" charset="0"/>
              </a:rPr>
              <a:t>!!!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484532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srgbClr val="00FFFF"/>
                </a:solidFill>
                <a:latin typeface="Candara" pitchFamily="34" charset="0"/>
              </a:rPr>
              <a:t>Угинуле јединке: што краћи рок, промењени органи на граници здравог и промењеног ткива</a:t>
            </a:r>
            <a:r>
              <a:rPr lang="en-US" sz="2400" dirty="0">
                <a:solidFill>
                  <a:srgbClr val="00FFFF"/>
                </a:solidFill>
                <a:latin typeface="Candara" pitchFamily="34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258" y="5549856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Ветринар мора поседовати знање о типичним променама код заразних болести – велики значај за узорковање и постављање суспектне дијагнозе</a:t>
            </a:r>
            <a:r>
              <a:rPr lang="en-US" sz="2400" dirty="0">
                <a:solidFill>
                  <a:schemeClr val="bg1"/>
                </a:solidFill>
                <a:latin typeface="Candara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971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2579"/>
          </a:solidFill>
          <a:ln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615" y="990600"/>
            <a:ext cx="885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Обележавање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3048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Материјал паковати у засебне затворене и </a:t>
            </a:r>
            <a:r>
              <a:rPr lang="sr-Cyrl-RS" sz="24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стерилне</a:t>
            </a: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 посуде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pic>
        <p:nvPicPr>
          <p:cNvPr id="1026" name="Picture 2" descr="C:\Users\Isidora\Desktop\g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05" y="2392484"/>
            <a:ext cx="5010150" cy="240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idora\Desktop\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92483"/>
            <a:ext cx="3408363" cy="240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sidora\Desktop\index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08" y="4456247"/>
            <a:ext cx="3624262" cy="23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01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2579"/>
          </a:solidFill>
          <a:ln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228600"/>
            <a:ext cx="9296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>
                <a:solidFill>
                  <a:srgbClr val="DFDF2D"/>
                </a:solidFill>
                <a:latin typeface="Candara" pitchFamily="34" charset="0"/>
              </a:rPr>
              <a:t>Транспортне подлоге </a:t>
            </a:r>
            <a:endParaRPr lang="sr-Cyrl-RS" sz="2800" dirty="0">
              <a:solidFill>
                <a:srgbClr val="DFDF2D"/>
              </a:solidFill>
              <a:latin typeface="Candar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sr-Cyrl-RS" sz="2800" dirty="0">
              <a:solidFill>
                <a:srgbClr val="FFFF99"/>
              </a:solidFill>
              <a:latin typeface="Candar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Cyrl-RS" sz="2800" dirty="0">
                <a:solidFill>
                  <a:schemeClr val="bg1"/>
                </a:solidFill>
                <a:latin typeface="Candara" pitchFamily="34" charset="0"/>
              </a:rPr>
              <a:t>вијабилност без размножавања</a:t>
            </a:r>
            <a:r>
              <a:rPr lang="en-US" sz="2800" dirty="0">
                <a:solidFill>
                  <a:schemeClr val="bg1"/>
                </a:solidFill>
                <a:latin typeface="Candara" pitchFamily="34" charset="0"/>
              </a:rPr>
              <a:t>!</a:t>
            </a:r>
            <a:endParaRPr lang="sr-Cyrl-RS" sz="2800" dirty="0">
              <a:solidFill>
                <a:schemeClr val="bg1"/>
              </a:solidFill>
              <a:latin typeface="Candara" pitchFamily="34" charset="0"/>
            </a:endParaRPr>
          </a:p>
          <a:p>
            <a:endParaRPr lang="sr-Cyrl-RS" sz="2800" dirty="0">
              <a:solidFill>
                <a:schemeClr val="bg1"/>
              </a:solidFill>
              <a:latin typeface="Candar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Очување</a:t>
            </a:r>
            <a:r>
              <a:rPr lang="sr-Cyrl-RS" sz="2400" b="1" dirty="0">
                <a:solidFill>
                  <a:srgbClr val="FFFF99"/>
                </a:solidFill>
                <a:latin typeface="Candara" pitchFamily="34" charset="0"/>
              </a:rPr>
              <a:t> </a:t>
            </a: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првобитног стања узорка – квалитативног и квантитативног односа мо у материјалу</a:t>
            </a:r>
          </a:p>
          <a:p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Cary-Blair podloga (</a:t>
            </a: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за</a:t>
            </a: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 </a:t>
            </a:r>
            <a:r>
              <a:rPr lang="de-DE" sz="2400" i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Salmonella,</a:t>
            </a:r>
            <a:r>
              <a:rPr lang="sr-Cyrl-RS" sz="2400" i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 </a:t>
            </a:r>
            <a:r>
              <a:rPr lang="de-DE" sz="2400" i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Campylobacter</a:t>
            </a: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 </a:t>
            </a: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врсте, итд.</a:t>
            </a: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)</a:t>
            </a:r>
            <a:endParaRPr lang="sr-Cyrl-RS" sz="2400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Т</a:t>
            </a: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ioglikolatni bujon (</a:t>
            </a:r>
            <a:r>
              <a:rPr lang="de-DE" sz="2400" i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Clostridium </a:t>
            </a:r>
            <a:r>
              <a:rPr lang="sr-Cyrl-RS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врсте</a:t>
            </a: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)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pic>
        <p:nvPicPr>
          <p:cNvPr id="2050" name="Picture 2" descr="C:\Users\Isidora\Desktop\Amies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11506"/>
            <a:ext cx="3634839" cy="27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84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7000" y="5410200"/>
            <a:ext cx="4140200" cy="114300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401" y="-14813"/>
            <a:ext cx="8864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u="sng" dirty="0">
                <a:solidFill>
                  <a:srgbClr val="C00000"/>
                </a:solidFill>
                <a:latin typeface="Candara" pitchFamily="34" charset="0"/>
              </a:rPr>
              <a:t>У ПРАВО ВРЕМЕ: </a:t>
            </a:r>
            <a:endParaRPr lang="sr-Latn-RS" sz="2800" b="1" u="sng" dirty="0">
              <a:solidFill>
                <a:srgbClr val="C00000"/>
              </a:solidFill>
              <a:latin typeface="Candar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Пре антимикробне терапије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Пре труљења леша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Пре појаве секундарне бактеријске инфекције</a:t>
            </a:r>
          </a:p>
          <a:p>
            <a:pPr marL="342900" indent="-342900">
              <a:buFont typeface="Arial" pitchFamily="34" charset="0"/>
              <a:buChar char="•"/>
            </a:pPr>
            <a:endParaRPr lang="sr-Cyrl-RS" sz="2000" b="1" dirty="0">
              <a:latin typeface="Candara" pitchFamily="34" charset="0"/>
            </a:endParaRPr>
          </a:p>
          <a:p>
            <a:r>
              <a:rPr lang="sr-Cyrl-RS" sz="2800" b="1" u="sng" dirty="0">
                <a:solidFill>
                  <a:srgbClr val="C00000"/>
                </a:solidFill>
                <a:latin typeface="Candara" pitchFamily="34" charset="0"/>
              </a:rPr>
              <a:t>СА ПРАВОГ МЕСТА: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Зависно од клиничких симптома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Зависно од промењених органа/обдукциони налаз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Зависно од сумње на одређени инфективни агенс</a:t>
            </a:r>
          </a:p>
          <a:p>
            <a:pPr marL="342900" indent="-342900">
              <a:buFont typeface="Arial" pitchFamily="34" charset="0"/>
              <a:buChar char="•"/>
            </a:pPr>
            <a:endParaRPr lang="sr-Cyrl-RS" sz="2000" b="1" dirty="0">
              <a:latin typeface="Candara" pitchFamily="34" charset="0"/>
            </a:endParaRPr>
          </a:p>
          <a:p>
            <a:r>
              <a:rPr lang="sr-Cyrl-RS" sz="2800" b="1" u="sng" dirty="0">
                <a:solidFill>
                  <a:srgbClr val="C00000"/>
                </a:solidFill>
                <a:latin typeface="Candara" pitchFamily="34" charset="0"/>
              </a:rPr>
              <a:t>НА ПРАВИ НАЧИН: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Зависно од узорка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Заштитити себе, заштитити друге, заштитити околину, заштитити узорак од  контаминације</a:t>
            </a:r>
            <a:endParaRPr lang="sr-Latn-RS" sz="2000" b="1" dirty="0">
              <a:latin typeface="Candar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b="1" dirty="0">
                <a:latin typeface="Candara" pitchFamily="34" charset="0"/>
              </a:rPr>
              <a:t>У довољној количини</a:t>
            </a:r>
          </a:p>
          <a:p>
            <a:pPr marL="285750" indent="-285750">
              <a:buFontTx/>
              <a:buChar char="-"/>
            </a:pPr>
            <a:endParaRPr lang="sr-Cyrl-RS" dirty="0">
              <a:latin typeface="Candara" pitchFamily="34" charset="0"/>
            </a:endParaRPr>
          </a:p>
          <a:p>
            <a:pPr marL="285750" indent="-285750">
              <a:buFontTx/>
              <a:buChar char="-"/>
            </a:pPr>
            <a:endParaRPr lang="sr-Cyrl-RS" dirty="0">
              <a:latin typeface="Candara" pitchFamily="34" charset="0"/>
            </a:endParaRPr>
          </a:p>
          <a:p>
            <a:endParaRPr lang="sr-Cyrl-RS" sz="2800" b="1" dirty="0">
              <a:solidFill>
                <a:srgbClr val="C00000"/>
              </a:solidFill>
              <a:latin typeface="Candara" pitchFamily="34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489138"/>
            <a:ext cx="4114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b="1" dirty="0">
                <a:latin typeface="Candara" pitchFamily="34" charset="0"/>
              </a:rPr>
              <a:t>Законске одредбе о узорковању чије непридржавање носи кривичну одговорност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43400" y="6019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18" name="Picture 2" descr="C:\Users\Isidora\Desktop\antraks-960x5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57552"/>
            <a:ext cx="2226387" cy="16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sidora\Desktop\827ffc8aeb27d296a403f51a0cb26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5057553"/>
            <a:ext cx="2470150" cy="16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8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2963" r="10834" b="17407"/>
          <a:stretch/>
        </p:blipFill>
        <p:spPr>
          <a:xfrm>
            <a:off x="381000" y="609600"/>
            <a:ext cx="8518187" cy="55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6012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C:\Users\Isidora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56" y="-6299"/>
            <a:ext cx="2658948" cy="11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7400" y="198205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DFDF2D"/>
                </a:solidFill>
                <a:latin typeface="Candara" pitchFamily="34" charset="0"/>
              </a:rPr>
              <a:t>ВИРУСОЛОШКА ИСПИТИВАЊА</a:t>
            </a:r>
            <a:endParaRPr lang="en-US" sz="2800" b="1" dirty="0">
              <a:solidFill>
                <a:srgbClr val="DFDF2D"/>
              </a:solidFill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96" y="731690"/>
            <a:ext cx="65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У што краћем временском року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20211"/>
            <a:ext cx="717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Узорковање и од осталих клинички здравих животиња</a:t>
            </a:r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26720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9440" y="1971509"/>
            <a:ext cx="52919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Осетљиви у спољашњој средини</a:t>
            </a:r>
          </a:p>
          <a:p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(РНК вируси)</a:t>
            </a:r>
          </a:p>
          <a:p>
            <a:endParaRPr lang="sr-Cyrl-RS" sz="2400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Брисеви и делови ткива иду у ТРАНСПОРТНУ ПОДЛОГУ,  А У ЛАБОРАТОРИЈУ СЕ ДОСТАВЉАЈУ НА ЛЕДУ, У ШТО КРАЋЕМ РОКУ</a:t>
            </a:r>
            <a:r>
              <a:rPr lang="en-US" sz="2400" dirty="0">
                <a:solidFill>
                  <a:schemeClr val="bg1"/>
                </a:solidFill>
                <a:latin typeface="Candara" pitchFamily="34" charset="0"/>
              </a:rPr>
              <a:t>.</a:t>
            </a:r>
            <a:endParaRPr lang="sr-Cyrl-RS" sz="2400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sr-Cyrl-RS" sz="2400" dirty="0">
                <a:solidFill>
                  <a:schemeClr val="bg1"/>
                </a:solidFill>
                <a:latin typeface="Candara" pitchFamily="34" charset="0"/>
              </a:rPr>
              <a:t>Ако се не транспортују одмах замрзавају се на -</a:t>
            </a:r>
            <a:r>
              <a:rPr lang="en-US" sz="2400" dirty="0">
                <a:solidFill>
                  <a:schemeClr val="bg1"/>
                </a:solidFill>
                <a:latin typeface="Candara" pitchFamily="34" charset="0"/>
              </a:rPr>
              <a:t> 70</a:t>
            </a:r>
            <a:r>
              <a:rPr lang="en-US" sz="2400" baseline="30000" dirty="0">
                <a:solidFill>
                  <a:schemeClr val="bg1"/>
                </a:solidFill>
                <a:latin typeface="Candara" pitchFamily="34" charset="0"/>
              </a:rPr>
              <a:t>◦</a:t>
            </a:r>
            <a:r>
              <a:rPr lang="en-US" sz="2400" dirty="0">
                <a:solidFill>
                  <a:schemeClr val="bg1"/>
                </a:solidFill>
                <a:latin typeface="Candara" pitchFamily="34" charset="0"/>
              </a:rPr>
              <a:t>C</a:t>
            </a:r>
            <a:endParaRPr lang="sr-Cyrl-RS" sz="2400" dirty="0">
              <a:solidFill>
                <a:schemeClr val="bg1"/>
              </a:solidFill>
              <a:latin typeface="Candara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Isidora\Desktop\ihwx.05c943de-5e71-409d-9bc9-8a37345939a1.500.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17" y="2971800"/>
            <a:ext cx="3403233" cy="34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81" y="4308872"/>
            <a:ext cx="1922842" cy="3096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24627" y1="26000" x2="3433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21" y="593528"/>
            <a:ext cx="2427327" cy="21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2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sidora\Desktop\downloa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8" y="3426542"/>
            <a:ext cx="3797300" cy="219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sidora\Desktop\download (1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6501"/>
            <a:ext cx="3900346" cy="219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sidora\Desktop\Cain_figur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77" y="686459"/>
            <a:ext cx="3237562" cy="24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sidora\Desktop\doctor-uniform-cleans-ears-cat-cotton-swab-veterinary-clinic-2120718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51" y="680775"/>
            <a:ext cx="3124200" cy="24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Isidora\Desktop\09-509-5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304800"/>
            <a:ext cx="17907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Isidora\Desktop\unnam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06" y="2743200"/>
            <a:ext cx="1861269" cy="40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166776"/>
            <a:ext cx="3269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latin typeface="Candara" pitchFamily="34" charset="0"/>
              </a:rPr>
              <a:t>ЖИВЕ ЖИВОТИЊЕ</a:t>
            </a:r>
          </a:p>
          <a:p>
            <a:endParaRPr lang="en-US" sz="2400" b="1" dirty="0">
              <a:latin typeface="Candar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5FE66-3307-CCCA-A4C2-085DF7E65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3" r="472" b="22026"/>
          <a:stretch>
            <a:fillRect/>
          </a:stretch>
        </p:blipFill>
        <p:spPr>
          <a:xfrm>
            <a:off x="4812914" y="3329528"/>
            <a:ext cx="2202462" cy="33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9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Isidora\Desktop\09-509-5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3" y="304800"/>
            <a:ext cx="17907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sidora\Desktop\images (1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408056" cy="30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sidora\Desktop\download (3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42" y="4218709"/>
            <a:ext cx="3367088" cy="23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sidora\Desktop\download (2)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3" y="4191000"/>
            <a:ext cx="346969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sidora\Desktop\dirty-knife-close-up-cutting-board-cutting-piece-meat-to-show-residue-can-lead-to-bacteria-574376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476" y="152400"/>
            <a:ext cx="3118564" cy="21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667000"/>
            <a:ext cx="2600325" cy="22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74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sidora\Desktop\Endotracheal-Lav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3947886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sidora\Desktop\DrawingBlo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9377"/>
            <a:ext cx="480060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Isidora\Desktop\images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9377"/>
            <a:ext cx="396240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Isidora\Desktop\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0290"/>
            <a:ext cx="4800600" cy="33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sidora\Desktop\hand-holding-blood-in-test-tube-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32" y="229377"/>
            <a:ext cx="1125468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sidora\Desktop\downloa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85" y="246437"/>
            <a:ext cx="1068387" cy="14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sidora\Desktop\sperm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84" y="3040290"/>
            <a:ext cx="1313115" cy="98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sidora\Desktop\lung-human-icon-respiratory-system-260nw-16615953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35" y="3124200"/>
            <a:ext cx="906462" cy="9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113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Isidora\Desktop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7" y="204355"/>
            <a:ext cx="4572000" cy="29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sidora\Desktop\dog-urine-s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4355"/>
            <a:ext cx="3962400" cy="26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sidora\Desktop\ProP-Cystocentesis_Blind-Step-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9" y="3276086"/>
            <a:ext cx="4585648" cy="28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Isidora\Desktop\Male, step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84" y="2971800"/>
            <a:ext cx="4038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sidora\Desktop\urin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96" y="5586412"/>
            <a:ext cx="1908575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39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962400" cy="5018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00400"/>
            <a:ext cx="3810000" cy="3511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05" l="0" r="100000">
                        <a14:foregroundMark x1="45283" y1="84211" x2="95849" y2="8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4038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89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414"/>
            <a:ext cx="388620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02" y="188141"/>
            <a:ext cx="3976798" cy="2595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71800"/>
            <a:ext cx="6172200" cy="3616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71800"/>
            <a:ext cx="4648200" cy="36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6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0902" y="184366"/>
            <a:ext cx="3269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latin typeface="Candara" pitchFamily="34" charset="0"/>
              </a:rPr>
              <a:t>УГИНУЛЕ ЖИВОТИЊЕ</a:t>
            </a:r>
          </a:p>
          <a:p>
            <a:endParaRPr lang="en-US" sz="2400" b="1" dirty="0"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4905"/>
            <a:ext cx="2764465" cy="2070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37" y="1143000"/>
            <a:ext cx="3901586" cy="2540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143" l="0" r="100000">
                        <a14:foregroundMark x1="7958" y1="49714" x2="15917" y2="87429"/>
                        <a14:foregroundMark x1="66436" y1="84571" x2="90311" y2="85714"/>
                        <a14:foregroundMark x1="20069" y1="82286" x2="58131" y2="85143"/>
                        <a14:foregroundMark x1="3114" y1="85143" x2="25606" y2="8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6" y="2917532"/>
            <a:ext cx="3107775" cy="18818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43871" y="1499013"/>
            <a:ext cx="456713" cy="475701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9877" y="4280855"/>
            <a:ext cx="4454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latin typeface="Candara" pitchFamily="34" charset="0"/>
              </a:rPr>
              <a:t>МОЛЕКУЛАРНЕ АНАЛИЗЕ</a:t>
            </a:r>
          </a:p>
          <a:p>
            <a:endParaRPr lang="en-US" sz="2400" b="1" dirty="0">
              <a:latin typeface="Candar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8" y="5347944"/>
            <a:ext cx="2286000" cy="125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50" y="4739738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11" y="4696354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40" y="1712282"/>
            <a:ext cx="2089556" cy="13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19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182941"/>
            <a:ext cx="326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latin typeface="Candara" pitchFamily="34" charset="0"/>
              </a:rPr>
              <a:t>ПАКОВАЊЕ И СЛАЊЕ</a:t>
            </a:r>
            <a:endParaRPr lang="en-US" sz="2400" b="1" dirty="0"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" y="1371600"/>
            <a:ext cx="3798416" cy="37147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14" y="4191000"/>
            <a:ext cx="4929909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3004" y="1264353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>
                <a:latin typeface="Candara" panose="020E0502030303020204" pitchFamily="34" charset="0"/>
              </a:rPr>
              <a:t>4°C</a:t>
            </a:r>
          </a:p>
          <a:p>
            <a:r>
              <a:rPr lang="sr-Latn-RS" sz="3600" dirty="0">
                <a:latin typeface="Candara" panose="020E0502030303020204" pitchFamily="34" charset="0"/>
              </a:rPr>
              <a:t>-20°C</a:t>
            </a:r>
          </a:p>
          <a:p>
            <a:r>
              <a:rPr lang="sr-Latn-RS" sz="3600" dirty="0">
                <a:latin typeface="Candara" panose="020E0502030303020204" pitchFamily="34" charset="0"/>
              </a:rPr>
              <a:t>-70°C</a:t>
            </a:r>
          </a:p>
          <a:p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61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sidora\Desktop\downlo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36" y="-89148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86736" y="305045"/>
            <a:ext cx="3962400" cy="609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90800" y="30450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b="1" dirty="0">
                <a:solidFill>
                  <a:srgbClr val="C00000"/>
                </a:solidFill>
                <a:latin typeface="Candara" pitchFamily="34" charset="0"/>
              </a:rPr>
              <a:t>ПРОПРАТНИ АКТ</a:t>
            </a:r>
            <a:endParaRPr lang="en-US" sz="36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3739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>
                <a:solidFill>
                  <a:srgbClr val="002060"/>
                </a:solidFill>
                <a:latin typeface="Candara" panose="020E0502030303020204" pitchFamily="34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Candara" panose="020E0502030303020204" pitchFamily="34" charset="0"/>
              </a:rPr>
              <a:t>немнестички подаци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Изузетно значајан документ </a:t>
            </a:r>
            <a:r>
              <a:rPr lang="ru-RU" sz="2000" dirty="0">
                <a:solidFill>
                  <a:srgbClr val="002060"/>
                </a:solidFill>
                <a:latin typeface="Candara" panose="020E0502030303020204" pitchFamily="34" charset="0"/>
              </a:rPr>
              <a:t>који омогућује лакше постављање дијагнозе</a:t>
            </a:r>
            <a:endParaRPr lang="en-US" sz="20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256" y="2590800"/>
            <a:ext cx="889492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latin typeface="Candara" pitchFamily="34" charset="0"/>
              </a:rPr>
              <a:t>ПОДАЦИ У ОКВИРУ ПРОПРАТНОГ АКТА УКЉУЧУЈУ: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Број и врсту узорка,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Врсту, број, старост и пол оболелих животиња,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Идентификациони број узорка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Податке о власнику животиња, врсти газдинства и локацији узорковања,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Податке о особи која шаље узорак,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Податке о лабораторији у коју се шаље узорак,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Која лабораторијска испитивања треба извршити,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Уочену клиничку слику и/или патоморф. промене  и суспектну дијагнозу,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Основне епизоотиолошке податке: број оболелих/угинулих животиња, укупан број животиња на локалитету, историја појаве болести, податке о узгоју, претходној терапији или вакцинацији животиња,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Cyrl-RS" sz="2000" dirty="0">
                <a:latin typeface="Candara" pitchFamily="34" charset="0"/>
              </a:rPr>
              <a:t>Потенцијалну диференцијалну дијагнозу.</a:t>
            </a:r>
          </a:p>
          <a:p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96843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9259" r="11210" b="4075"/>
          <a:stretch/>
        </p:blipFill>
        <p:spPr>
          <a:xfrm>
            <a:off x="-128693" y="685800"/>
            <a:ext cx="8967893" cy="5562600"/>
          </a:xfrm>
          <a:prstGeom prst="rect">
            <a:avLst/>
          </a:prstGeom>
        </p:spPr>
      </p:pic>
      <p:pic>
        <p:nvPicPr>
          <p:cNvPr id="3" name="Picture 2" descr="C:\Users\Isidora\Desktop\DNSFKJDA.png">
            <a:extLst>
              <a:ext uri="{FF2B5EF4-FFF2-40B4-BE49-F238E27FC236}">
                <a16:creationId xmlns:a16="http://schemas.microsoft.com/office/drawing/2014/main" id="{7AF7FD03-34C3-9548-E570-9EA73DDFA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14400"/>
            <a:ext cx="8305800" cy="53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209CF-E61B-62D3-F260-D69B01800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8900" y="15875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Isidora\Desktop\20211021_135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821140"/>
            <a:ext cx="61722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sidora\Desktop\Facebook-Like-Butto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9" b="96797" l="1552" r="43276">
                        <a14:foregroundMark x1="9310" y1="86121" x2="7586" y2="55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91000"/>
            <a:ext cx="3492215" cy="16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19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idora\Desktop\Ap_facebook_disli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5" b="89985" l="49563" r="90000">
                        <a14:foregroundMark x1="58875" y1="25411" x2="75250" y2="30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52" y="5105400"/>
            <a:ext cx="3808100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sidora\Desktop\251593777_310619653895057_168571440823710482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9099"/>
            <a:ext cx="5219228" cy="69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9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2C7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" y="381000"/>
            <a:ext cx="8915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endParaRPr lang="sr-Latn-RS" sz="2800" dirty="0">
              <a:solidFill>
                <a:schemeClr val="bg1"/>
              </a:solidFill>
              <a:latin typeface="Candara" pitchFamily="34" charset="0"/>
            </a:endParaRPr>
          </a:p>
          <a:p>
            <a:pPr algn="ctr"/>
            <a:endParaRPr lang="sr-Latn-RS" sz="2800" dirty="0">
              <a:solidFill>
                <a:schemeClr val="bg1"/>
              </a:solidFill>
              <a:latin typeface="Candara" pitchFamily="34" charset="0"/>
            </a:endParaRPr>
          </a:p>
          <a:p>
            <a:pPr marL="514350" indent="-514350" algn="ctr" hangingPunct="0">
              <a:buAutoNum type="arabicPeriod"/>
            </a:pPr>
            <a:r>
              <a:rPr lang="sr-Cyrl-RS" sz="2800" b="1" dirty="0">
                <a:solidFill>
                  <a:srgbClr val="DFDF2D"/>
                </a:solidFill>
                <a:latin typeface="Candara" pitchFamily="34" charset="0"/>
              </a:rPr>
              <a:t>МИКРОБИОЛОШКА ЛАБОРАТОРИЈА И ОПШТА УПУТСТВА ЗА РАД  У МИКРОБИОЛОШКОЈ ЛАБОРАТОРИЈИ</a:t>
            </a:r>
          </a:p>
          <a:p>
            <a:pPr marL="514350" indent="-514350" algn="ctr" hangingPunct="0">
              <a:buAutoNum type="arabicPeriod"/>
            </a:pPr>
            <a:endParaRPr lang="sr-Cyrl-RS" sz="2800" b="1" dirty="0">
              <a:solidFill>
                <a:srgbClr val="DFDF2D"/>
              </a:solidFill>
              <a:latin typeface="Candara" pitchFamily="34" charset="0"/>
            </a:endParaRPr>
          </a:p>
          <a:p>
            <a:pPr algn="ctr"/>
            <a:r>
              <a:rPr lang="sr-Cyrl-RS" sz="2800" b="1" dirty="0">
                <a:solidFill>
                  <a:srgbClr val="DFDF2D"/>
                </a:solidFill>
                <a:latin typeface="Candara" pitchFamily="34" charset="0"/>
              </a:rPr>
              <a:t>2. МИКРОСКОП И МИКРОСКОПИРАЊЕ</a:t>
            </a:r>
            <a:endParaRPr lang="en-US" sz="2800" b="1" dirty="0">
              <a:solidFill>
                <a:srgbClr val="DFDF2D"/>
              </a:solidFill>
              <a:latin typeface="Candara" pitchFamily="34" charset="0"/>
            </a:endParaRPr>
          </a:p>
          <a:p>
            <a:pPr algn="ctr"/>
            <a:endParaRPr lang="en-US" sz="2800" b="1" dirty="0">
              <a:solidFill>
                <a:srgbClr val="DFDF2D"/>
              </a:solidFill>
              <a:latin typeface="Candara" pitchFamily="34" charset="0"/>
            </a:endParaRPr>
          </a:p>
          <a:p>
            <a:pPr algn="ctr"/>
            <a:r>
              <a:rPr lang="en-US" sz="2800" b="1" dirty="0">
                <a:solidFill>
                  <a:srgbClr val="DFDF2D"/>
                </a:solidFill>
                <a:latin typeface="Candara" pitchFamily="34" charset="0"/>
              </a:rPr>
              <a:t>3. </a:t>
            </a:r>
            <a:r>
              <a:rPr lang="sr-Cyrl-RS" sz="2800" b="1" dirty="0">
                <a:solidFill>
                  <a:srgbClr val="DFDF2D"/>
                </a:solidFill>
                <a:latin typeface="Candara" pitchFamily="34" charset="0"/>
              </a:rPr>
              <a:t>ОСНОВНЕ МОРФОЛОШКЕ КАРАКТЕРИСТИКЕ МО</a:t>
            </a:r>
          </a:p>
          <a:p>
            <a:pPr algn="ctr"/>
            <a:endParaRPr lang="sr-Cyrl-RS" sz="2800" b="1" dirty="0">
              <a:solidFill>
                <a:srgbClr val="DFDF2D"/>
              </a:solidFill>
              <a:latin typeface="Candara" pitchFamily="34" charset="0"/>
            </a:endParaRPr>
          </a:p>
          <a:p>
            <a:pPr algn="ctr"/>
            <a:r>
              <a:rPr lang="en-US" sz="2800" b="1" dirty="0">
                <a:solidFill>
                  <a:srgbClr val="DFDF2D"/>
                </a:solidFill>
                <a:latin typeface="Candara" pitchFamily="34" charset="0"/>
              </a:rPr>
              <a:t>4</a:t>
            </a:r>
            <a:r>
              <a:rPr lang="sr-Cyrl-RS" sz="2800" b="1" dirty="0">
                <a:solidFill>
                  <a:srgbClr val="DFDF2D"/>
                </a:solidFill>
                <a:latin typeface="Candara" pitchFamily="34" charset="0"/>
              </a:rPr>
              <a:t>. УЗИМАЊЕ И СЛАЊЕ МАТЕРИЈАЛА НА МБ ИСПИТИВАЊА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1000" y="609600"/>
            <a:ext cx="8305800" cy="5715000"/>
          </a:xfrm>
          <a:prstGeom prst="round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FD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6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2065" y="88299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400" dirty="0">
                <a:latin typeface="Candara" panose="020E0502030303020204" pitchFamily="34" charset="0"/>
              </a:rPr>
              <a:t>Обољења животиња и људи изазвана биолошким узрочником</a:t>
            </a:r>
            <a:endParaRPr lang="en-US" sz="2400" dirty="0">
              <a:latin typeface="Candara" panose="020E0502030303020204" pitchFamily="34" charset="0"/>
            </a:endParaRPr>
          </a:p>
          <a:p>
            <a:pPr algn="just"/>
            <a:r>
              <a:rPr lang="sr-Cyrl-RS" sz="2400" dirty="0">
                <a:latin typeface="Candara" panose="020E0502030303020204" pitchFamily="34" charset="0"/>
              </a:rPr>
              <a:t> - микроорганизмом или протеином</a:t>
            </a:r>
          </a:p>
          <a:p>
            <a:endParaRPr lang="sr-Cyrl-RS" b="1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232643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>
                <a:latin typeface="Candara" pitchFamily="34" charset="0"/>
              </a:rPr>
              <a:t>ИНФЕКТИВНЕ БОЛЕСТИ</a:t>
            </a:r>
            <a:endParaRPr lang="en-US" sz="3200" b="1" dirty="0"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859" y="1852493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latin typeface="Candara" pitchFamily="34" charset="0"/>
              </a:rPr>
              <a:t>Инфекција</a:t>
            </a:r>
            <a:r>
              <a:rPr lang="sr-Cyrl-RS" sz="2400" dirty="0">
                <a:latin typeface="Candara" pitchFamily="34" charset="0"/>
              </a:rPr>
              <a:t> – није болест сама по себи</a:t>
            </a:r>
          </a:p>
          <a:p>
            <a:r>
              <a:rPr lang="sr-Cyrl-RS" sz="2400" b="1" dirty="0">
                <a:latin typeface="Candara" pitchFamily="34" charset="0"/>
              </a:rPr>
              <a:t>Патогеност</a:t>
            </a:r>
          </a:p>
          <a:p>
            <a:endParaRPr lang="en-US" sz="2400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876800" cy="438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617443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r-Cyrl-RS" sz="2400" dirty="0">
                <a:latin typeface="Candara" pitchFamily="34" charset="0"/>
              </a:rPr>
              <a:t>Зооноза</a:t>
            </a:r>
            <a:endParaRPr lang="en-US" sz="24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ougao infekcije-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3" y="762000"/>
            <a:ext cx="7742634" cy="5169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79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idora\Desktop\prezentacija za vezbe studenti 2021\slike\lab-analysis-e1427939309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43" y="2032731"/>
            <a:ext cx="8610600" cy="4876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2642" y="219825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latin typeface="Candara" pitchFamily="34" charset="0"/>
              </a:rPr>
              <a:t>МИКРОБИОЛОШКА</a:t>
            </a:r>
            <a:r>
              <a:rPr lang="sr-Cyrl-RS" sz="3200" b="1" dirty="0"/>
              <a:t> ЛАБОРАТОРИЈА</a:t>
            </a:r>
          </a:p>
          <a:p>
            <a:pPr algn="ctr"/>
            <a:r>
              <a:rPr lang="sr-Cyrl-RS" sz="3200" b="1" dirty="0"/>
              <a:t>правила понашања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097973" y="173181"/>
            <a:ext cx="6819900" cy="112386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1443" y="1828800"/>
            <a:ext cx="8610600" cy="487680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 descr="C:\Users\Isidora\Desktop\Hub_HandWashing_Soci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62" y="4982605"/>
            <a:ext cx="2061969" cy="161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Isidora\Desktop\Laminar-flow-hood-used-to-prevent-contamination-of-solutions-and-cultures-Shown-is-a_Q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" y="3240008"/>
            <a:ext cx="2576851" cy="33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Isidora\Desktop\D57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" y="1578330"/>
            <a:ext cx="5040631" cy="15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616286" y="1492993"/>
            <a:ext cx="1700989" cy="16175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8600" y="3198019"/>
            <a:ext cx="2624569" cy="33551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3661" y="1492993"/>
            <a:ext cx="5228359" cy="16175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81129" y="4940961"/>
            <a:ext cx="2135676" cy="16175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0" descr="C:\Users\Isidora\Desktop\800wm.jf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33" y="1519133"/>
            <a:ext cx="1627204" cy="146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Isidora\Desktop\B11766072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37" y="5018973"/>
            <a:ext cx="1961402" cy="15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181600" y="4940961"/>
            <a:ext cx="2135676" cy="16175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407990" y="2895600"/>
            <a:ext cx="1674324" cy="25301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 descr="C:\Users\Isidora\Desktop\foto-prod-143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26" y="2957758"/>
            <a:ext cx="1461129" cy="24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26C0AE-8C02-401D-7D64-196B496C11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52" b="94653" l="10000" r="90000">
                        <a14:foregroundMark x1="50109" y1="6535" x2="47609" y2="4950"/>
                        <a14:foregroundMark x1="49022" y1="90297" x2="50000" y2="9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3" y="3266587"/>
            <a:ext cx="2914826" cy="1599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A66DCF-F7AD-1807-CB0C-BC123C55FB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2" y="4013497"/>
            <a:ext cx="1449183" cy="1098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42CE90-415A-865E-0E48-46A4E6A2DE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2" b="99110" l="4457" r="95109">
                        <a14:foregroundMark x1="38804" y1="9232" x2="38261" y2="7898"/>
                        <a14:foregroundMark x1="54783" y1="6563" x2="53587" y2="4004"/>
                        <a14:foregroundMark x1="91087" y1="41046" x2="95217" y2="40712"/>
                        <a14:foregroundMark x1="65000" y1="90100" x2="61848" y2="91435"/>
                        <a14:foregroundMark x1="49348" y1="95217" x2="41630" y2="99221"/>
                        <a14:foregroundMark x1="7826" y1="38265" x2="4457" y2="35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86" y="4083743"/>
            <a:ext cx="1166923" cy="11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6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sidora\Desktop\BSL4, Chinese Academy of Scien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673590"/>
            <a:ext cx="6164943" cy="38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673590"/>
            <a:ext cx="8534399" cy="380171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97000" y="3034145"/>
            <a:ext cx="71047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dirty="0">
                <a:latin typeface="Candara" pitchFamily="34" charset="0"/>
              </a:rPr>
              <a:t>Постоје 4 различита нивоа безбедности микробиолошких лабораторија: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sr-Cyrl-RS" sz="2400" dirty="0">
                <a:latin typeface="Candara" pitchFamily="34" charset="0"/>
              </a:rPr>
              <a:t>Основни ниво биолошке безбедности 1 </a:t>
            </a:r>
            <a:r>
              <a:rPr lang="sr-Latn-RS" sz="2400" dirty="0">
                <a:latin typeface="Candara" pitchFamily="34" charset="0"/>
              </a:rPr>
              <a:t>(BSL1)</a:t>
            </a:r>
            <a:endParaRPr lang="sr-Cyrl-RS" sz="2400" dirty="0">
              <a:latin typeface="Candara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sr-Cyrl-RS" sz="2400" dirty="0">
                <a:latin typeface="Candara" pitchFamily="34" charset="0"/>
              </a:rPr>
              <a:t>Основни ниво биолошке безбедности 2 </a:t>
            </a:r>
            <a:r>
              <a:rPr lang="sr-Latn-RS" sz="2400" dirty="0">
                <a:latin typeface="Candara" pitchFamily="34" charset="0"/>
              </a:rPr>
              <a:t>(BSL2)</a:t>
            </a:r>
            <a:endParaRPr lang="sr-Cyrl-RS" sz="2400" dirty="0">
              <a:latin typeface="Candara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sr-Cyrl-RS" sz="2400" dirty="0">
                <a:latin typeface="Candara" pitchFamily="34" charset="0"/>
              </a:rPr>
              <a:t>Контролисани ниво биолошке безбедности </a:t>
            </a:r>
            <a:r>
              <a:rPr lang="sr-Latn-RS" sz="2400" dirty="0">
                <a:latin typeface="Candara" pitchFamily="34" charset="0"/>
              </a:rPr>
              <a:t>(BLS3)</a:t>
            </a:r>
            <a:endParaRPr lang="sr-Cyrl-RS" sz="2400" dirty="0">
              <a:latin typeface="Candara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sr-Cyrl-RS" sz="2400" dirty="0">
                <a:latin typeface="Candara" pitchFamily="34" charset="0"/>
              </a:rPr>
              <a:t>Максимално контролисани ниво биолошке безбедности </a:t>
            </a:r>
            <a:r>
              <a:rPr lang="sr-Latn-RS" sz="2400" dirty="0">
                <a:latin typeface="Candara" pitchFamily="34" charset="0"/>
              </a:rPr>
              <a:t>(BLS4)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BE482-C319-6343-FAB9-F0CAEE249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9" y="360572"/>
            <a:ext cx="2666312" cy="1866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CCBA0-C5CF-029D-1609-D5C7A741E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3" b="96388" l="10000" r="90000">
                        <a14:foregroundMark x1="56444" y1="96388" x2="45111" y2="96198"/>
                        <a14:foregroundMark x1="53222" y1="10456" x2="51333" y2="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01" y="953551"/>
            <a:ext cx="2136827" cy="124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10957</TotalTime>
  <Words>956</Words>
  <Application>Microsoft Office PowerPoint</Application>
  <PresentationFormat>On-screen Show (4:3)</PresentationFormat>
  <Paragraphs>187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 Prosic</cp:lastModifiedBy>
  <cp:revision>108</cp:revision>
  <dcterms:created xsi:type="dcterms:W3CDTF">2006-08-16T00:00:00Z</dcterms:created>
  <dcterms:modified xsi:type="dcterms:W3CDTF">2025-11-06T10:06:10Z</dcterms:modified>
</cp:coreProperties>
</file>