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317" r:id="rId4"/>
    <p:sldId id="280" r:id="rId5"/>
    <p:sldId id="261" r:id="rId6"/>
    <p:sldId id="320" r:id="rId7"/>
    <p:sldId id="263" r:id="rId8"/>
    <p:sldId id="256" r:id="rId9"/>
    <p:sldId id="265" r:id="rId10"/>
    <p:sldId id="273" r:id="rId11"/>
    <p:sldId id="284" r:id="rId12"/>
    <p:sldId id="318" r:id="rId13"/>
    <p:sldId id="283" r:id="rId14"/>
    <p:sldId id="319" r:id="rId15"/>
    <p:sldId id="260" r:id="rId16"/>
    <p:sldId id="274" r:id="rId17"/>
    <p:sldId id="275" r:id="rId18"/>
    <p:sldId id="271" r:id="rId19"/>
    <p:sldId id="282" r:id="rId20"/>
    <p:sldId id="272" r:id="rId21"/>
    <p:sldId id="277" r:id="rId22"/>
    <p:sldId id="276" r:id="rId23"/>
    <p:sldId id="270" r:id="rId24"/>
    <p:sldId id="278" r:id="rId25"/>
    <p:sldId id="300" r:id="rId26"/>
    <p:sldId id="301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microsoft.com/office/2007/relationships/hdphoto" Target="../media/hdphoto2.wdp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idora\Desktop\asfaf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4" y="0"/>
            <a:ext cx="7598585" cy="67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4512" y="152400"/>
            <a:ext cx="447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ULOGA VETERINARA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44" y="2689719"/>
            <a:ext cx="425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Glavni</a:t>
            </a:r>
            <a:r>
              <a:rPr 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uzrok</a:t>
            </a:r>
            <a:r>
              <a:rPr 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selektivni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pritisak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92" y="3519151"/>
            <a:ext cx="3467825" cy="3076906"/>
          </a:xfrm>
          <a:prstGeom prst="rect">
            <a:avLst/>
          </a:prstGeom>
        </p:spPr>
      </p:pic>
      <p:sp>
        <p:nvSpPr>
          <p:cNvPr id="6" name="Left-Right-Up Arrow 5"/>
          <p:cNvSpPr/>
          <p:nvPr/>
        </p:nvSpPr>
        <p:spPr>
          <a:xfrm rot="5400000">
            <a:off x="3045853" y="2890702"/>
            <a:ext cx="1094705" cy="482959"/>
          </a:xfrm>
          <a:prstGeom prst="leftRigh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469" y="2721114"/>
            <a:ext cx="201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Nepravilna 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525" y="3988658"/>
            <a:ext cx="1915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Zloupotreba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599" y="1676400"/>
            <a:ext cx="192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Prekomerna upotreba</a:t>
            </a:r>
            <a:endParaRPr lang="en-US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76800"/>
            <a:ext cx="3200400" cy="1981200"/>
          </a:xfrm>
          <a:prstGeom prst="rect">
            <a:avLst/>
          </a:prstGeom>
          <a:solidFill>
            <a:schemeClr val="dk1">
              <a:alpha val="86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4540" y="50629"/>
            <a:ext cx="9144000" cy="6858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5" y="306616"/>
            <a:ext cx="2792348" cy="2934238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9" y="3733938"/>
            <a:ext cx="3033741" cy="289243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3712191"/>
            <a:ext cx="2933625" cy="2867384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" y="306616"/>
            <a:ext cx="2844571" cy="291554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70" y="218604"/>
            <a:ext cx="3015006" cy="3127860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5" y="3741833"/>
            <a:ext cx="2925278" cy="28765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9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idora\Desktop\img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52400"/>
            <a:ext cx="8321675" cy="64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80" t="17187" r="13751" b="15625"/>
          <a:stretch/>
        </p:blipFill>
        <p:spPr>
          <a:xfrm>
            <a:off x="1447800" y="990600"/>
            <a:ext cx="6477000" cy="48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nejmp1311479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6317527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mehanizmi rezistencije111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752600"/>
            <a:ext cx="9067800" cy="43909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Mehanizmi sticanja rezistencije bakterija na </a:t>
            </a:r>
            <a:r>
              <a:rPr lang="sr-Latn-RS" sz="3200" b="1" dirty="0" smtClean="0">
                <a:solidFill>
                  <a:srgbClr val="C00000"/>
                </a:solidFill>
                <a:latin typeface="Candara" pitchFamily="34" charset="0"/>
              </a:rPr>
              <a:t>antibiotike</a:t>
            </a:r>
          </a:p>
        </p:txBody>
      </p:sp>
    </p:spTree>
    <p:extLst>
      <p:ext uri="{BB962C8B-B14F-4D97-AF65-F5344CB8AC3E}">
        <p14:creationId xmlns:p14="http://schemas.microsoft.com/office/powerpoint/2010/main" val="41664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5137" y="152400"/>
            <a:ext cx="483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GENETSKA POZADINA</a:t>
            </a:r>
            <a:endParaRPr lang="en-US" sz="28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4775" y="1855695"/>
            <a:ext cx="2994491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39" y="1964921"/>
            <a:ext cx="297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1.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Endogena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rezistencija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13" y="3119718"/>
            <a:ext cx="3100386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777" y="3182776"/>
            <a:ext cx="299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2.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Egzogena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rezistencija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40892" y="3119717"/>
            <a:ext cx="3370404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7462" y="3228943"/>
            <a:ext cx="335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Mobilni genetički elementi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26741" y="5926488"/>
            <a:ext cx="2531408" cy="525461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526741" y="4893077"/>
            <a:ext cx="2531408" cy="549126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26741" y="3869251"/>
            <a:ext cx="2531408" cy="525320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879130" y="3743351"/>
            <a:ext cx="0" cy="46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79131" y="4205623"/>
            <a:ext cx="389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5400000">
            <a:off x="5159030" y="4126387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3706" y="3738282"/>
            <a:ext cx="0" cy="139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73706" y="5132920"/>
            <a:ext cx="49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 rot="5400000">
            <a:off x="5159030" y="6036553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5162863" y="5081470"/>
            <a:ext cx="378605" cy="15847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642597" y="3738282"/>
            <a:ext cx="0" cy="2357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42597" y="6095762"/>
            <a:ext cx="626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1372" y="3939103"/>
            <a:ext cx="14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Plazmidi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1713" y="5989162"/>
            <a:ext cx="129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Integroni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6410" y="4960651"/>
            <a:ext cx="170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Transpozoni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27445" y="1855695"/>
            <a:ext cx="2531408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96492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</a:rPr>
              <a:t>Mutacije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49136" y="1066800"/>
            <a:ext cx="3092823" cy="618565"/>
          </a:xfrm>
          <a:prstGeom prst="roundRect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13931" y="675620"/>
            <a:ext cx="3092823" cy="618565"/>
          </a:xfrm>
          <a:prstGeom prst="roundRect">
            <a:avLst/>
          </a:prstGeom>
          <a:solidFill>
            <a:srgbClr val="FFFF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9142" y="784847"/>
            <a:ext cx="350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Candara" pitchFamily="34" charset="0"/>
              </a:rPr>
              <a:t>I UROĐENA REZISTENCIJA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6906" y="1143000"/>
            <a:ext cx="476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II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  <a:latin typeface="Candara" pitchFamily="34" charset="0"/>
                <a:ea typeface="Cambria" panose="02040503050406030204" pitchFamily="18" charset="0"/>
              </a:rPr>
              <a:t>STEČENA REZISTENCIJA</a:t>
            </a:r>
            <a:endParaRPr lang="en-US" sz="2000" b="1" dirty="0">
              <a:solidFill>
                <a:schemeClr val="bg1"/>
              </a:solidFill>
              <a:latin typeface="Candara" pitchFamily="34" charset="0"/>
              <a:ea typeface="Cambria" panose="020405030504060302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33800" y="2133600"/>
            <a:ext cx="6019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33800" y="3429000"/>
            <a:ext cx="6019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/>
      <p:bldP spid="13" grpId="0" animBg="1"/>
      <p:bldP spid="14" grpId="0"/>
      <p:bldP spid="15" grpId="0" animBg="1"/>
      <p:bldP spid="16" grpId="0" animBg="1"/>
      <p:bldP spid="17" grpId="0" animBg="1"/>
      <p:bldP spid="30" grpId="0" animBg="1"/>
      <p:bldP spid="35" grpId="0" animBg="1"/>
      <p:bldP spid="36" grpId="0" animBg="1"/>
      <p:bldP spid="43" grpId="0"/>
      <p:bldP spid="44" grpId="0"/>
      <p:bldP spid="45" grpId="0"/>
      <p:bldP spid="28" grpId="0" animBg="1"/>
      <p:bldP spid="6" grpId="0"/>
      <p:bldP spid="33" grpId="0" animBg="1"/>
      <p:bldP spid="37" grpId="0" animBg="1"/>
      <p:bldP spid="8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07" y="16588"/>
            <a:ext cx="6030893" cy="30002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54942" y="857251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60820" y="873839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0" y="857250"/>
            <a:ext cx="3871888" cy="5006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63" y="1723490"/>
            <a:ext cx="3604147" cy="3036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1" b="52632" l="9483" r="88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3" y="3216586"/>
            <a:ext cx="610946" cy="1067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32" y="3175711"/>
            <a:ext cx="610946" cy="10673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9" y="2486096"/>
            <a:ext cx="6146674" cy="222916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272113" y="3279242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24" y="2766735"/>
            <a:ext cx="610946" cy="1067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10" y="5024626"/>
            <a:ext cx="2735714" cy="15523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58046" y="5684643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58502" y="3546745"/>
            <a:ext cx="505778" cy="642871"/>
          </a:xfrm>
          <a:prstGeom prst="ellipse">
            <a:avLst/>
          </a:prstGeom>
          <a:noFill/>
          <a:ln w="57150">
            <a:solidFill>
              <a:srgbClr val="0E2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52" y="4680169"/>
            <a:ext cx="3386610" cy="225774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6185967" y="5422593"/>
            <a:ext cx="111443" cy="221750"/>
          </a:xfrm>
          <a:custGeom>
            <a:avLst/>
            <a:gdLst>
              <a:gd name="connsiteX0" fmla="*/ 0 w 148590"/>
              <a:gd name="connsiteY0" fmla="*/ 24618 h 221750"/>
              <a:gd name="connsiteX1" fmla="*/ 57150 w 148590"/>
              <a:gd name="connsiteY1" fmla="*/ 1758 h 221750"/>
              <a:gd name="connsiteX2" fmla="*/ 114300 w 148590"/>
              <a:gd name="connsiteY2" fmla="*/ 104628 h 221750"/>
              <a:gd name="connsiteX3" fmla="*/ 125730 w 148590"/>
              <a:gd name="connsiteY3" fmla="*/ 150348 h 221750"/>
              <a:gd name="connsiteX4" fmla="*/ 80010 w 148590"/>
              <a:gd name="connsiteY4" fmla="*/ 218928 h 221750"/>
              <a:gd name="connsiteX5" fmla="*/ 57150 w 148590"/>
              <a:gd name="connsiteY5" fmla="*/ 184638 h 221750"/>
              <a:gd name="connsiteX6" fmla="*/ 68580 w 148590"/>
              <a:gd name="connsiteY6" fmla="*/ 150348 h 221750"/>
              <a:gd name="connsiteX7" fmla="*/ 148590 w 148590"/>
              <a:gd name="connsiteY7" fmla="*/ 138918 h 22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590" h="221750">
                <a:moveTo>
                  <a:pt x="0" y="24618"/>
                </a:moveTo>
                <a:cubicBezTo>
                  <a:pt x="19050" y="16998"/>
                  <a:pt x="38401" y="-6575"/>
                  <a:pt x="57150" y="1758"/>
                </a:cubicBezTo>
                <a:cubicBezTo>
                  <a:pt x="83943" y="13666"/>
                  <a:pt x="105413" y="73522"/>
                  <a:pt x="114300" y="104628"/>
                </a:cubicBezTo>
                <a:cubicBezTo>
                  <a:pt x="118616" y="119733"/>
                  <a:pt x="121920" y="135108"/>
                  <a:pt x="125730" y="150348"/>
                </a:cubicBezTo>
                <a:cubicBezTo>
                  <a:pt x="123482" y="161590"/>
                  <a:pt x="125571" y="237152"/>
                  <a:pt x="80010" y="218928"/>
                </a:cubicBezTo>
                <a:cubicBezTo>
                  <a:pt x="67255" y="213826"/>
                  <a:pt x="64770" y="196068"/>
                  <a:pt x="57150" y="184638"/>
                </a:cubicBezTo>
                <a:cubicBezTo>
                  <a:pt x="60960" y="173208"/>
                  <a:pt x="60061" y="158867"/>
                  <a:pt x="68580" y="150348"/>
                </a:cubicBezTo>
                <a:cubicBezTo>
                  <a:pt x="84829" y="134099"/>
                  <a:pt x="131930" y="138918"/>
                  <a:pt x="148590" y="13891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87" y="5626351"/>
            <a:ext cx="3871888" cy="50063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6620" y="933664"/>
            <a:ext cx="208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Konjugacija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300433"/>
            <a:ext cx="216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Transdukcija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5473024"/>
            <a:ext cx="280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Transformacija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5E-6 -3.7037E-7 L 8.125E-6 -3.7037E-7 L 0.05521 -0.00186 C 0.09571 -0.00186 0.05378 0.00347 0.09558 -0.00348 C 0.09779 -0.00486 0.10079 -0.00672 0.103 -0.00672 C 0.10678 -0.00672 0.11055 -0.00579 0.11433 -0.0051 C 0.11563 -0.0044 0.11967 -0.00186 0.12084 -0.00186 C 0.12461 -0.00186 0.12826 -0.00324 0.13204 -0.00348 C 0.13555 -0.00371 0.13894 -0.00348 0.14245 -0.00348 L 0.14245 -0.00348 L 0.14245 -0.00348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3.95833E-6 -1.48148E-6 C 0.00273 -0.00046 0.0056 -0.00185 0.00833 -0.00162 C 0.01094 -0.00139 0.01328 0.00116 0.01589 0.00162 C 0.01992 0.00278 0.02396 0.00278 0.02799 0.00347 C 0.04167 0.01134 0.03177 0.00695 0.05898 0.00509 L 0.07018 0.00347 C 0.09115 0.00093 0.08086 0.00347 0.09271 -1.48148E-6 L 0.13112 0.00162 C 0.15365 0.00301 0.13971 0.00463 0.15651 0.00162 C 0.15742 0.00116 0.15833 0.00046 0.15924 -1.48148E-6 C 0.16055 -0.00046 0.16185 -0.00069 0.16302 -0.00162 C 0.16654 -0.00393 0.16758 -0.00602 0.17057 -0.00995 C 0.18711 -0.00509 0.16641 -0.01111 0.18086 -0.00648 C 0.18268 -0.00602 0.18464 -0.00509 0.18646 -0.00486 C 0.19297 -0.00417 0.19961 -0.0037 0.20612 -0.00324 L 0.27643 -0.00486 C 0.28555 -0.00532 0.29453 -0.00602 0.30365 -0.00648 L 0.33646 -0.00833 C 0.33672 -0.01042 0.33633 -0.01366 0.33737 -0.01481 C 0.34193 -0.01944 0.35013 -0.01458 0.3543 -0.01319 C 0.36797 -0.01366 0.38177 -0.01481 0.39557 -0.01481 C 0.39896 -0.01481 0.40234 -0.01342 0.40586 -0.01319 C 0.41641 -0.01273 0.42708 -0.01319 0.43776 -0.01319 L 0.43776 -0.01319 " pathEditMode="relative" ptsTypes="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-0.00046 0.00742 -0.00092 0.0112 -0.00162 C 0.01302 -0.00208 0.01498 -0.00277 0.0168 -0.00324 C 0.01901 -0.00393 0.02123 -0.00439 0.02331 -0.00486 L 0.03464 -0.00324 C 0.0405 -0.00254 0.05156 -0.00162 0.05808 0 C 0.06146 0.00093 0.06485 0.00278 0.06836 0.00324 C 0.08203 0.0051 0.10951 0.00672 0.10951 0.00672 C 0.11979 0.00533 0.12292 0.00371 0.13294 0.00672 C 0.1349 0.00718 0.13672 0.00903 0.13867 0.00996 C 0.14011 0.01065 0.1418 0.01111 0.14323 0.01158 C 0.15521 0.01644 0.13763 0.00996 0.15169 0.01505 C 0.15625 0.01899 0.15547 0.01574 0.15547 0.02338 L 0.15547 0.02338 " pathEditMode="relative" ptsTypes="AAAAAAAAA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-0.00046 0.00742 -0.00092 0.0112 -0.00162 C 0.01302 -0.00208 0.01498 -0.00277 0.0168 -0.00324 C 0.01901 -0.00393 0.02123 -0.00439 0.02331 -0.00486 L 0.03464 -0.00324 C 0.0405 -0.00254 0.05156 -0.00162 0.05808 0 C 0.06146 0.00093 0.06485 0.00278 0.06836 0.00324 C 0.08203 0.0051 0.10951 0.00672 0.10951 0.00672 C 0.11979 0.00533 0.12292 0.00371 0.13294 0.00672 C 0.1349 0.00718 0.13672 0.00903 0.13867 0.00996 C 0.14011 0.01065 0.1418 0.01111 0.14323 0.01158 C 0.15521 0.01644 0.13763 0.00996 0.15169 0.01505 C 0.15625 0.01899 0.15547 0.01574 0.15547 0.02338 L 0.15547 0.02338 " pathEditMode="relative" ptsTypes="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-1138713"/>
            <a:ext cx="4171950" cy="4551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74" y="-139368"/>
            <a:ext cx="5016868" cy="3945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952"/>
            <a:ext cx="4171949" cy="4190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27" y="3720163"/>
            <a:ext cx="3269598" cy="3459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0495" y="502920"/>
            <a:ext cx="72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MRSA</a:t>
            </a:r>
          </a:p>
          <a:p>
            <a:r>
              <a:rPr lang="en-US" dirty="0" smtClean="0"/>
              <a:t>VRE</a:t>
            </a:r>
          </a:p>
          <a:p>
            <a:r>
              <a:rPr lang="en-US" dirty="0" smtClean="0"/>
              <a:t>FQRP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3568" y="3720162"/>
            <a:ext cx="39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Broj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odobrenih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antibiotika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(FDA)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10093" y="-139368"/>
            <a:ext cx="9474974" cy="699736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8" y="2644517"/>
            <a:ext cx="6405617" cy="12716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244" y="1264409"/>
            <a:ext cx="4537239" cy="4198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15101" y="1890023"/>
            <a:ext cx="249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Biohemija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Molekularna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biologija</a:t>
            </a:r>
            <a:endParaRPr lang="sr-Latn-R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R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Genetika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Genomika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sr-Latn-R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štačka inteligencija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8125" y="2597676"/>
            <a:ext cx="2464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Vakcine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CRISPR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Transpl.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ikrobioma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Monoklonska At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Bakteriofagi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074" r="60834" b="52963"/>
          <a:stretch/>
        </p:blipFill>
        <p:spPr>
          <a:xfrm>
            <a:off x="1743990" y="205828"/>
            <a:ext cx="4876800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8" y="152400"/>
            <a:ext cx="9116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latin typeface="Candara" pitchFamily="34" charset="0"/>
              </a:rPr>
              <a:t>Kako veterinari učestvuju u sprečavanju brzog širenja AMR</a:t>
            </a:r>
            <a:r>
              <a:rPr lang="en-US" sz="2800" u="sng" dirty="0" smtClean="0">
                <a:latin typeface="Candara" pitchFamily="34" charset="0"/>
              </a:rPr>
              <a:t>?</a:t>
            </a:r>
          </a:p>
          <a:p>
            <a:endParaRPr lang="en-US" sz="2800" dirty="0"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Edukacija</a:t>
            </a:r>
            <a:r>
              <a:rPr lang="sr-Latn-RS" sz="2400" dirty="0" smtClean="0">
                <a:latin typeface="Candara" pitchFamily="34" charset="0"/>
              </a:rPr>
              <a:t> vlasnika (terapija se pije do kraja, kako se uništava ostatak antibiotika koji je ostao nakon završene terapije, zašto je neophodno da se čekaju rezultati antibiograma, zašto antibiotska terapija nije indikovana...)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Preispitati </a:t>
            </a:r>
            <a:r>
              <a:rPr lang="sr-Latn-RS" sz="2400" b="1" dirty="0" smtClean="0">
                <a:latin typeface="Candara" pitchFamily="34" charset="0"/>
              </a:rPr>
              <a:t>da li je zaista potrebno </a:t>
            </a:r>
            <a:r>
              <a:rPr lang="sr-Latn-RS" sz="2400" dirty="0" smtClean="0">
                <a:latin typeface="Candara" pitchFamily="34" charset="0"/>
              </a:rPr>
              <a:t>prepisati antibiotsku terpaiju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Razmotriti </a:t>
            </a:r>
            <a:r>
              <a:rPr lang="sr-Latn-RS" sz="2400" b="1" dirty="0" smtClean="0">
                <a:latin typeface="Candara" pitchFamily="34" charset="0"/>
              </a:rPr>
              <a:t>alternativne</a:t>
            </a:r>
            <a:r>
              <a:rPr lang="sr-Latn-RS" sz="2400" dirty="0" smtClean="0">
                <a:latin typeface="Candara" pitchFamily="34" charset="0"/>
              </a:rPr>
              <a:t> mogućnosti terapije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Propisivanje antibiotika nakon dobijenih rezultata </a:t>
            </a:r>
            <a:r>
              <a:rPr lang="sr-Latn-RS" sz="2400" b="1" dirty="0" smtClean="0">
                <a:solidFill>
                  <a:srgbClr val="FF0000"/>
                </a:solidFill>
                <a:latin typeface="Candara" pitchFamily="34" charset="0"/>
              </a:rPr>
              <a:t>antibiograma 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(</a:t>
            </a:r>
            <a:r>
              <a:rPr lang="sr-Latn-RS" sz="3200" b="1" i="1" u="sng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uvek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 kada je to moguće)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Koristiti antibiotike sa </a:t>
            </a:r>
            <a:r>
              <a:rPr lang="en-US" sz="2400" b="1" dirty="0" err="1" smtClean="0">
                <a:latin typeface="Candara" pitchFamily="34" charset="0"/>
              </a:rPr>
              <a:t>uskim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sr-Latn-RS" sz="2400" b="1" dirty="0" smtClean="0">
                <a:latin typeface="Candara" pitchFamily="34" charset="0"/>
              </a:rPr>
              <a:t>spektrom delovanja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Ne koristiti antibiotike koji nisu </a:t>
            </a:r>
            <a:r>
              <a:rPr lang="sr-Latn-RS" sz="2400" b="1" dirty="0" smtClean="0">
                <a:latin typeface="Candara" pitchFamily="34" charset="0"/>
              </a:rPr>
              <a:t>odobreni</a:t>
            </a:r>
            <a:r>
              <a:rPr lang="sr-Latn-RS" sz="2400" dirty="0" smtClean="0">
                <a:latin typeface="Candara" pitchFamily="34" charset="0"/>
              </a:rPr>
              <a:t> za upotrebu kod životinja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dirty="0" err="1" smtClean="0">
                <a:latin typeface="Candara" pitchFamily="34" charset="0"/>
              </a:rPr>
              <a:t>uvek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kada</a:t>
            </a:r>
            <a:r>
              <a:rPr lang="en-US" sz="2400" dirty="0" smtClean="0">
                <a:latin typeface="Candara" pitchFamily="34" charset="0"/>
              </a:rPr>
              <a:t> je to </a:t>
            </a:r>
            <a:r>
              <a:rPr lang="en-US" sz="2400" dirty="0" err="1" smtClean="0">
                <a:latin typeface="Candara" pitchFamily="34" charset="0"/>
              </a:rPr>
              <a:t>mogu</a:t>
            </a:r>
            <a:r>
              <a:rPr lang="sr-Latn-RS" sz="2400" dirty="0" smtClean="0">
                <a:latin typeface="Candara" pitchFamily="34" charset="0"/>
              </a:rPr>
              <a:t>će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b="1" dirty="0" smtClean="0">
                <a:latin typeface="Candara" pitchFamily="34" charset="0"/>
              </a:rPr>
              <a:t>Istraživanja</a:t>
            </a:r>
            <a:endParaRPr lang="en-US" sz="2400" b="1" dirty="0" smtClean="0">
              <a:latin typeface="Candara" pitchFamily="34" charset="0"/>
            </a:endParaRPr>
          </a:p>
        </p:txBody>
      </p:sp>
      <p:pic>
        <p:nvPicPr>
          <p:cNvPr id="1026" name="Picture 2" descr="C:\Users\Isidora\Desktop\ARTIGOS-JAN_US-6-300x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09824"/>
            <a:ext cx="190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14" y="4716751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idora\Desktop\1-12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08739"/>
            <a:ext cx="93479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b="1" dirty="0" smtClean="0">
                <a:latin typeface="Candara" pitchFamily="34" charset="0"/>
              </a:rPr>
              <a:t>                              </a:t>
            </a:r>
            <a:r>
              <a:rPr lang="sr-Latn-RS" sz="3200" b="1" dirty="0" smtClean="0">
                <a:latin typeface="Candara" pitchFamily="34" charset="0"/>
              </a:rPr>
              <a:t>ANTIBIOTICI</a:t>
            </a:r>
            <a:endParaRPr lang="sr-Latn-RS" sz="2400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Antimikrobni agensi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Antibiotik</a:t>
            </a:r>
          </a:p>
          <a:p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Prirodni – </a:t>
            </a:r>
            <a:r>
              <a:rPr lang="sr-Latn-RS" sz="2400" b="1" dirty="0" smtClean="0">
                <a:latin typeface="Candara" pitchFamily="34" charset="0"/>
              </a:rPr>
              <a:t>antibiotici (produkti 2“ metabolizma bakterija i gljivica)</a:t>
            </a:r>
            <a:endParaRPr lang="sr-Latn-RS" sz="2400" b="1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Polusintetski </a:t>
            </a:r>
            <a:r>
              <a:rPr lang="sr-Latn-RS" sz="2400" b="1" dirty="0" smtClean="0">
                <a:latin typeface="Candara" pitchFamily="34" charset="0"/>
              </a:rPr>
              <a:t>(hem. </a:t>
            </a:r>
            <a:r>
              <a:rPr lang="sr-Latn-RS" sz="2400" b="1" dirty="0">
                <a:latin typeface="Candara" pitchFamily="34" charset="0"/>
              </a:rPr>
              <a:t>m</a:t>
            </a:r>
            <a:r>
              <a:rPr lang="sr-Latn-RS" sz="2400" b="1" dirty="0" smtClean="0">
                <a:latin typeface="Candara" pitchFamily="34" charset="0"/>
              </a:rPr>
              <a:t>odifikacija prirodnih)</a:t>
            </a:r>
            <a:endParaRPr lang="sr-Cyrl-RS" sz="2400" b="1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solidFill>
                  <a:srgbClr val="C00000"/>
                </a:solidFill>
                <a:latin typeface="Candara" pitchFamily="34" charset="0"/>
              </a:rPr>
              <a:t>Sintetski - </a:t>
            </a:r>
            <a:r>
              <a:rPr lang="sr-Latn-RS" sz="2400" b="1" dirty="0">
                <a:latin typeface="Candara" pitchFamily="34" charset="0"/>
              </a:rPr>
              <a:t>hemioterapeutici</a:t>
            </a:r>
          </a:p>
          <a:p>
            <a:endParaRPr lang="sr-Latn-RS" sz="2400" dirty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Candara" pitchFamily="34" charset="0"/>
              </a:rPr>
              <a:t>Bakteriostatski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Candara" pitchFamily="34" charset="0"/>
              </a:rPr>
              <a:t>Baktericidni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sr-Latn-RS" sz="2400" dirty="0" smtClean="0">
              <a:latin typeface="Candara" pitchFamily="34" charset="0"/>
            </a:endParaRP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3061707" y="199122"/>
            <a:ext cx="2757054" cy="5403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64" y="3435927"/>
            <a:ext cx="6165009" cy="335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055" y="5562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r-Latn-RS" sz="2400" dirty="0" smtClean="0">
                <a:latin typeface="Candara" pitchFamily="34" charset="0"/>
              </a:rPr>
              <a:t>AB širokog spektra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r-Latn-RS" sz="2400" dirty="0" smtClean="0">
                <a:latin typeface="Candara" pitchFamily="34" charset="0"/>
              </a:rPr>
              <a:t>AB uskog spektra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104222"/>
            <a:ext cx="8224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00B050"/>
                </a:solidFill>
                <a:latin typeface="Candara" pitchFamily="34" charset="0"/>
              </a:rPr>
              <a:t>Antibiotici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 u </a:t>
            </a:r>
            <a:r>
              <a:rPr lang="sr-Latn-RS" sz="2400" b="1" dirty="0" smtClean="0">
                <a:solidFill>
                  <a:srgbClr val="00B050"/>
                </a:solidFill>
                <a:latin typeface="Candara" pitchFamily="34" charset="0"/>
              </a:rPr>
              <a:t>širem smislu – prihvaćen naziv i za sintetske</a:t>
            </a:r>
          </a:p>
          <a:p>
            <a:endParaRPr lang="sr-Latn-R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sr-Latn-RS" sz="2400" b="1" dirty="0">
              <a:solidFill>
                <a:srgbClr val="00B050"/>
              </a:solidFill>
              <a:latin typeface="Candara" pitchFamily="34" charset="0"/>
            </a:endParaRPr>
          </a:p>
          <a:p>
            <a:endParaRPr lang="sr-Latn-R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sr-Latn-R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 pitchFamily="34" charset="0"/>
              </a:rPr>
              <a:t>ISPITIVANJE OSETLJIVOSTI NA ANTIBIOTIKE</a:t>
            </a:r>
          </a:p>
          <a:p>
            <a:pPr algn="ctr"/>
            <a:endParaRPr lang="en-US" sz="2800" b="1" dirty="0" smtClean="0">
              <a:latin typeface="Candara" pitchFamily="34" charset="0"/>
            </a:endParaRPr>
          </a:p>
          <a:p>
            <a:r>
              <a:rPr lang="en-US" sz="2800" b="1" dirty="0" smtClean="0">
                <a:latin typeface="Candara" pitchFamily="34" charset="0"/>
              </a:rPr>
              <a:t>1. Disk-</a:t>
            </a:r>
            <a:r>
              <a:rPr lang="en-US" sz="2800" b="1" dirty="0" err="1" smtClean="0">
                <a:latin typeface="Candara" pitchFamily="34" charset="0"/>
              </a:rPr>
              <a:t>difuziona</a:t>
            </a:r>
            <a:r>
              <a:rPr lang="en-US" sz="2800" b="1" dirty="0" smtClean="0">
                <a:latin typeface="Candara" pitchFamily="34" charset="0"/>
              </a:rPr>
              <a:t> </a:t>
            </a:r>
            <a:r>
              <a:rPr lang="en-US" sz="2800" b="1" dirty="0" err="1" smtClean="0">
                <a:latin typeface="Candara" pitchFamily="34" charset="0"/>
              </a:rPr>
              <a:t>metoda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8196" name="Picture 4" descr="C:\Users\Isidora\Desktop\McFarland-standard-scale-value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4748508"/>
            <a:ext cx="6313488" cy="12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380509" y="2417492"/>
            <a:ext cx="724693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:\Users\Isidora\Desktop\graphic_j_pthp-2019-0005_fig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93" y="1068878"/>
            <a:ext cx="1141413" cy="29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791200" y="2345288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9" name="Picture 7" descr="C:\Users\Isidora\Desktop\68142-5372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288314"/>
            <a:ext cx="2205038" cy="24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Isidora\Desktop\b906860k-f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9" y="4472581"/>
            <a:ext cx="26955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010400" y="4273437"/>
            <a:ext cx="772751" cy="23555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3" y="4061897"/>
            <a:ext cx="8961911" cy="2640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file-20211027-17-sshvd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" y="1705885"/>
            <a:ext cx="2819400" cy="18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sidora\Desktop\b906860k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9" y="624352"/>
            <a:ext cx="848591" cy="23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041988" y="2064327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17129" y="2057400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0" name="Picture 4" descr="C:\Users\Isidora\Desktop\B9780323083300000128_f012-005ab-97803230833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5" y="861846"/>
            <a:ext cx="2412868" cy="21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5545" y="918641"/>
            <a:ext cx="2438401" cy="2054709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C:\Users\Isidora\Desktop\MuellerHinton_100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3" b="100000" l="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7" y="892618"/>
            <a:ext cx="2138836" cy="21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7818" y="2057400"/>
            <a:ext cx="6096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1502" y="5257800"/>
            <a:ext cx="169718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1" name="Picture 5" descr="C:\Users\Isidora\Desktop\B9780323083300000128_f012-005ab-9780323083300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2" y="4114800"/>
            <a:ext cx="2746316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58" y="4778561"/>
            <a:ext cx="2809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ndara" pitchFamily="34" charset="0"/>
              </a:rPr>
              <a:t>Inkubacija</a:t>
            </a:r>
            <a:r>
              <a:rPr lang="sr-Latn-RS" sz="1600" dirty="0" smtClean="0">
                <a:latin typeface="Candara" pitchFamily="34" charset="0"/>
              </a:rPr>
              <a:t> u termostatu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35" y="3007848"/>
            <a:ext cx="245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Candara" pitchFamily="34" charset="0"/>
              </a:rPr>
              <a:t>Fiz.rastvor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sa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sojem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en-US" sz="1600" dirty="0" err="1" smtClean="0">
                <a:latin typeface="Candara" pitchFamily="34" charset="0"/>
              </a:rPr>
              <a:t>bakterija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sr-Latn-RS" sz="1600" dirty="0" smtClean="0">
                <a:latin typeface="Candara" pitchFamily="34" charset="0"/>
              </a:rPr>
              <a:t>čija se osetljivost na AB ispituje (br bakterija u fr </a:t>
            </a:r>
            <a:r>
              <a:rPr lang="en-US" sz="1600" dirty="0" smtClean="0">
                <a:latin typeface="Candara" pitchFamily="34" charset="0"/>
              </a:rPr>
              <a:t>= </a:t>
            </a:r>
            <a:r>
              <a:rPr lang="en-US" sz="1600" dirty="0" err="1" smtClean="0">
                <a:latin typeface="Candara" pitchFamily="34" charset="0"/>
              </a:rPr>
              <a:t>MacFarland</a:t>
            </a:r>
            <a:r>
              <a:rPr lang="en-US" sz="1600" dirty="0" smtClean="0">
                <a:latin typeface="Candara" pitchFamily="34" charset="0"/>
              </a:rPr>
              <a:t> </a:t>
            </a:r>
            <a:r>
              <a:rPr lang="sr-Latn-RS" sz="1600" dirty="0" smtClean="0">
                <a:latin typeface="Candara" pitchFamily="34" charset="0"/>
              </a:rPr>
              <a:t>0,5)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6045" y="3130789"/>
            <a:ext cx="207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>
                <a:latin typeface="Candara" pitchFamily="34" charset="0"/>
              </a:rPr>
              <a:t>N</a:t>
            </a:r>
            <a:r>
              <a:rPr lang="en-US" sz="1600" dirty="0" err="1" smtClean="0">
                <a:latin typeface="Candara" pitchFamily="34" charset="0"/>
              </a:rPr>
              <a:t>ano</a:t>
            </a:r>
            <a:r>
              <a:rPr lang="sr-Latn-RS" sz="1600" dirty="0" smtClean="0">
                <a:latin typeface="Candara" pitchFamily="34" charset="0"/>
              </a:rPr>
              <a:t>šenje brisom suspenzije na Mueller Hinton agar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130789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>
                <a:latin typeface="Candara" pitchFamily="34" charset="0"/>
              </a:rPr>
              <a:t>Na zasejanu podlogu nanose se tablete natopljene sa AB (izbor AB zavisi od vrste/roda bakterije čija se osetljivost na AB ispituje kao i lokalizacije infekcije)</a:t>
            </a:r>
            <a:endParaRPr lang="en-US" sz="1600" dirty="0">
              <a:latin typeface="Candar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43946" y="5257800"/>
            <a:ext cx="2376054" cy="505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3946" y="4778561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Očitavanje rezultata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sidora\Desktop\ocitavanje antibiograma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56963" cy="536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Isidora\Desktop\NOVI PRAKTIKUM 2022\seme slike praktikum\prsktikum slike\bakteriologija slike\Testovi\antibiogr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92894"/>
            <a:ext cx="3525982" cy="3065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67000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  <a:latin typeface="Candara" pitchFamily="34" charset="0"/>
              </a:rPr>
              <a:t>OČITAVANJE REZULTATA</a:t>
            </a: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6" y="3200400"/>
            <a:ext cx="4507020" cy="33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836" y="7620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2. </a:t>
            </a:r>
            <a:r>
              <a:rPr lang="sr-Latn-RS" sz="2800" b="1" dirty="0" smtClean="0">
                <a:latin typeface="Candara" pitchFamily="34" charset="0"/>
              </a:rPr>
              <a:t>DILUCIONA METODA</a:t>
            </a:r>
            <a:endParaRPr lang="en-US" sz="2800" b="1" dirty="0" smtClean="0">
              <a:latin typeface="Candara" pitchFamily="34" charset="0"/>
            </a:endParaRPr>
          </a:p>
          <a:p>
            <a:r>
              <a:rPr lang="sr-Latn-RS" sz="2800" b="1" dirty="0" smtClean="0">
                <a:latin typeface="Candara" pitchFamily="34" charset="0"/>
              </a:rPr>
              <a:t> </a:t>
            </a:r>
            <a:endParaRPr lang="sr-Latn-RS" sz="28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553253"/>
            <a:ext cx="90236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Candara" pitchFamily="34" charset="0"/>
              </a:rPr>
              <a:t>Određivanje MIC – minimalne inhibitorne koncentracije </a:t>
            </a:r>
            <a:r>
              <a:rPr lang="sr-Latn-RS" sz="2000" dirty="0" smtClean="0">
                <a:latin typeface="Candara" pitchFamily="34" charset="0"/>
              </a:rPr>
              <a:t>- </a:t>
            </a:r>
            <a:r>
              <a:rPr lang="en-US" sz="2000" dirty="0" err="1" smtClean="0"/>
              <a:t>najmanj</a:t>
            </a:r>
            <a:r>
              <a:rPr lang="sr-Latn-RS" sz="2000" dirty="0" smtClean="0"/>
              <a:t>a</a:t>
            </a:r>
            <a:r>
              <a:rPr lang="en-US" sz="2000" dirty="0" smtClean="0"/>
              <a:t> </a:t>
            </a:r>
            <a:r>
              <a:rPr lang="sr-Latn-RS" sz="2000" dirty="0" smtClean="0"/>
              <a:t>conc.</a:t>
            </a:r>
            <a:endParaRPr lang="en-US" sz="2000" dirty="0"/>
          </a:p>
          <a:p>
            <a:r>
              <a:rPr lang="sv-SE" sz="2000" dirty="0" smtClean="0"/>
              <a:t>antibiotika </a:t>
            </a:r>
            <a:r>
              <a:rPr lang="sv-SE" sz="2000" dirty="0"/>
              <a:t>kod koje se ne uočava vidljivi rast ispitivanog soja bakterije.</a:t>
            </a:r>
            <a:endParaRPr lang="en-U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N</a:t>
            </a:r>
            <a:r>
              <a:rPr lang="sr-Latn-RS" sz="2000" dirty="0" smtClean="0">
                <a:latin typeface="Candara" pitchFamily="34" charset="0"/>
              </a:rPr>
              <a:t>aučne svrhe, teški slučajevi...</a:t>
            </a:r>
            <a:endParaRPr lang="sr-Latn-R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Ispituje se dejstvo serijskih razređenja antibiotika na </a:t>
            </a:r>
            <a:r>
              <a:rPr lang="sr-Latn-RS" sz="2000" dirty="0" smtClean="0">
                <a:latin typeface="Candara" pitchFamily="34" charset="0"/>
              </a:rPr>
              <a:t>bakterije</a:t>
            </a:r>
            <a:endParaRPr lang="sr-Latn-R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>
                <a:latin typeface="Candara" pitchFamily="34" charset="0"/>
              </a:rPr>
              <a:t>MIC je najniža koncentracija antibiotika koji inhibiše rast </a:t>
            </a:r>
            <a:r>
              <a:rPr lang="sr-Latn-RS" sz="2000" b="1" dirty="0" smtClean="0">
                <a:latin typeface="Candara" pitchFamily="34" charset="0"/>
              </a:rPr>
              <a:t>bakterija</a:t>
            </a:r>
            <a:endParaRPr lang="en-US" sz="2000" b="1" dirty="0" smtClean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u="sng" dirty="0" err="1" smtClean="0">
                <a:latin typeface="Candara" pitchFamily="34" charset="0"/>
              </a:rPr>
              <a:t>Smisao</a:t>
            </a:r>
            <a:r>
              <a:rPr lang="en-US" sz="2000" b="1" u="sng" dirty="0" smtClean="0">
                <a:latin typeface="Candara" pitchFamily="34" charset="0"/>
              </a:rPr>
              <a:t>: </a:t>
            </a:r>
            <a:r>
              <a:rPr lang="en-US" sz="2000" dirty="0" smtClean="0">
                <a:latin typeface="Candara" pitchFamily="34" charset="0"/>
              </a:rPr>
              <a:t>Pored </a:t>
            </a:r>
            <a:r>
              <a:rPr lang="sr-Latn-RS" sz="2000" dirty="0" smtClean="0">
                <a:latin typeface="Candara" pitchFamily="34" charset="0"/>
              </a:rPr>
              <a:t>toga što dobijemo rezultate o tome koji ab deluje na ispitujući soj bakterije, dobijemo podatke i o tačnoj koncentraciji ab koju je potrebno                   primeniti</a:t>
            </a:r>
            <a:endParaRPr lang="sr-Latn-RS" sz="2000" dirty="0">
              <a:latin typeface="Candara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5" name="Picture 4" descr="Figure 1: Minimum inhibitory concentration of ceftazidime for the gram negative isolates by agar dilution metho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8" y="3200399"/>
            <a:ext cx="4226560" cy="335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MIKRODILUCIONA METODA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3" name="Picture 2" descr="Two-Site Evaluation of the Colistin Broth Disk Elution Test To Determine  Colistin In Vitro Activity against Gram-Negative Baci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6812" cy="448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 (Epsilometer) Test- Principle, Purpose, Procedure, Result Interpretation  with Precaution, Advantages and Disadvant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1066800"/>
            <a:ext cx="7241534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3. E - TRAKE</a:t>
            </a:r>
            <a:endParaRPr lang="en-US" sz="2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00354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49382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4. PCR</a:t>
            </a:r>
            <a:endParaRPr lang="en-US" sz="2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f5d2b89f1d436de16a7793605dbfd5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10836"/>
            <a:ext cx="3269673" cy="32696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download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" y="3464834"/>
            <a:ext cx="3247077" cy="31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35" y="3464834"/>
            <a:ext cx="2736850" cy="31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15" y="3464834"/>
            <a:ext cx="2727242" cy="31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Isidora\Desktop\download (1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348"/>
            <a:ext cx="2905702" cy="33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9600"/>
            <a:ext cx="4017538" cy="26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0" y="0"/>
            <a:ext cx="91643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2844"/>
            <a:ext cx="8915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anose="020E0502030303020204" pitchFamily="34" charset="0"/>
              </a:rPr>
              <a:t>PRAKTIČNI/USMENI</a:t>
            </a:r>
          </a:p>
          <a:p>
            <a:endParaRPr lang="sr-Latn-RS" dirty="0" smtClean="0">
              <a:latin typeface="Candara" panose="020E0502030303020204" pitchFamily="34" charset="0"/>
            </a:endParaRPr>
          </a:p>
          <a:p>
            <a:r>
              <a:rPr lang="sv-SE" dirty="0" smtClean="0">
                <a:latin typeface="Candara" panose="020E0502030303020204" pitchFamily="34" charset="0"/>
              </a:rPr>
              <a:t>Osnovna </a:t>
            </a:r>
            <a:r>
              <a:rPr lang="sv-SE" dirty="0">
                <a:latin typeface="Candara" panose="020E0502030303020204" pitchFamily="34" charset="0"/>
              </a:rPr>
              <a:t>podela antibiotika se zasniva na njihovoj hemijskoj </a:t>
            </a:r>
            <a:r>
              <a:rPr lang="sv-SE" dirty="0" smtClean="0">
                <a:latin typeface="Candara" panose="020E0502030303020204" pitchFamily="34" charset="0"/>
              </a:rPr>
              <a:t>strukturi</a:t>
            </a:r>
            <a:r>
              <a:rPr lang="sr-Latn-RS" dirty="0" smtClean="0">
                <a:latin typeface="Candara" panose="020E0502030303020204" pitchFamily="34" charset="0"/>
              </a:rPr>
              <a:t>:</a:t>
            </a:r>
          </a:p>
          <a:p>
            <a:endParaRPr lang="sr-Latn-RS" dirty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1. </a:t>
            </a:r>
            <a:r>
              <a:rPr lang="it-IT" dirty="0" smtClean="0">
                <a:latin typeface="Candara" panose="020E0502030303020204" pitchFamily="34" charset="0"/>
              </a:rPr>
              <a:t>β-laktamski antibiotici:</a:t>
            </a:r>
            <a:endParaRPr lang="sr-Latn-RS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ndara" panose="020E0502030303020204" pitchFamily="34" charset="0"/>
              </a:rPr>
              <a:t>penicilini (penicilin</a:t>
            </a:r>
            <a:r>
              <a:rPr lang="it-IT" dirty="0">
                <a:latin typeface="Candara" panose="020E0502030303020204" pitchFamily="34" charset="0"/>
              </a:rPr>
              <a:t>, ampicilin, amoksicilin...),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ndara" panose="020E0502030303020204" pitchFamily="34" charset="0"/>
              </a:rPr>
              <a:t>cefalosporini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cefaleksin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sr-Latn-RS" dirty="0" smtClean="0">
                <a:latin typeface="Candara" panose="020E0502030303020204" pitchFamily="34" charset="0"/>
              </a:rPr>
              <a:t>cefepim)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Candara" panose="020E0502030303020204" pitchFamily="34" charset="0"/>
              </a:rPr>
              <a:t>k</a:t>
            </a:r>
            <a:r>
              <a:rPr lang="sr-Latn-RS" dirty="0" smtClean="0">
                <a:latin typeface="Candara" panose="020E0502030303020204" pitchFamily="34" charset="0"/>
              </a:rPr>
              <a:t>arbapenemi (imipenem, meropenem)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ndara" panose="020E0502030303020204" pitchFamily="34" charset="0"/>
              </a:rPr>
              <a:t>monobaktami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2. </a:t>
            </a:r>
            <a:r>
              <a:rPr lang="it-IT" dirty="0" smtClean="0">
                <a:latin typeface="Candara" panose="020E0502030303020204" pitchFamily="34" charset="0"/>
              </a:rPr>
              <a:t>aminoglikozidi (neomicin</a:t>
            </a:r>
            <a:r>
              <a:rPr lang="it-IT" dirty="0">
                <a:latin typeface="Candara" panose="020E0502030303020204" pitchFamily="34" charset="0"/>
              </a:rPr>
              <a:t>, gentamicin, amikacin, tobramicin...),</a:t>
            </a:r>
          </a:p>
          <a:p>
            <a:r>
              <a:rPr lang="sr-Latn-RS" dirty="0" smtClean="0">
                <a:latin typeface="Candara" panose="020E0502030303020204" pitchFamily="34" charset="0"/>
              </a:rPr>
              <a:t>3. </a:t>
            </a:r>
            <a:r>
              <a:rPr lang="en-US" dirty="0" err="1" smtClean="0">
                <a:latin typeface="Candara" panose="020E0502030303020204" pitchFamily="34" charset="0"/>
              </a:rPr>
              <a:t>tetraciklini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sr-Latn-RS" dirty="0" smtClean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4. </a:t>
            </a:r>
            <a:r>
              <a:rPr lang="it-IT" dirty="0" smtClean="0">
                <a:latin typeface="Candara" panose="020E0502030303020204" pitchFamily="34" charset="0"/>
              </a:rPr>
              <a:t>sulfonamidi (sulfametoksazol</a:t>
            </a:r>
            <a:r>
              <a:rPr lang="it-IT" dirty="0">
                <a:latin typeface="Candara" panose="020E0502030303020204" pitchFamily="34" charset="0"/>
              </a:rPr>
              <a:t>...) i diaminopirimidini (trimetoprim</a:t>
            </a:r>
            <a:r>
              <a:rPr lang="it-IT" dirty="0" smtClean="0">
                <a:latin typeface="Candara" panose="020E0502030303020204" pitchFamily="34" charset="0"/>
              </a:rPr>
              <a:t>)</a:t>
            </a:r>
            <a:endParaRPr lang="it-IT" dirty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5. </a:t>
            </a:r>
            <a:r>
              <a:rPr lang="en-US" dirty="0" err="1" smtClean="0">
                <a:latin typeface="Candara" panose="020E0502030303020204" pitchFamily="34" charset="0"/>
              </a:rPr>
              <a:t>hinolini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fluorohinoloni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(</a:t>
            </a:r>
            <a:r>
              <a:rPr lang="en-US" dirty="0" err="1" smtClean="0">
                <a:latin typeface="Candara" panose="020E0502030303020204" pitchFamily="34" charset="0"/>
              </a:rPr>
              <a:t>enrofloksacin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 smtClean="0">
                <a:latin typeface="Candara" panose="020E0502030303020204" pitchFamily="34" charset="0"/>
              </a:rPr>
              <a:t>ciprofloksacin</a:t>
            </a:r>
            <a:r>
              <a:rPr lang="sr-Latn-RS" dirty="0" smtClean="0">
                <a:latin typeface="Candara" panose="020E0502030303020204" pitchFamily="34" charset="0"/>
              </a:rPr>
              <a:t>, ofloksacin, pradofloxacin</a:t>
            </a:r>
            <a:r>
              <a:rPr lang="en-US" dirty="0" smtClean="0">
                <a:latin typeface="Candara" panose="020E0502030303020204" pitchFamily="34" charset="0"/>
              </a:rPr>
              <a:t>),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6. </a:t>
            </a:r>
            <a:r>
              <a:rPr lang="en-US" dirty="0" err="1" smtClean="0">
                <a:latin typeface="Candara" panose="020E0502030303020204" pitchFamily="34" charset="0"/>
              </a:rPr>
              <a:t>makrolidi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dirty="0" err="1">
                <a:latin typeface="Candara" panose="020E0502030303020204" pitchFamily="34" charset="0"/>
              </a:rPr>
              <a:t>eritromicin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azitromicin</a:t>
            </a:r>
            <a:r>
              <a:rPr lang="en-US" dirty="0">
                <a:latin typeface="Candara" panose="020E0502030303020204" pitchFamily="34" charset="0"/>
              </a:rPr>
              <a:t>),</a:t>
            </a:r>
          </a:p>
          <a:p>
            <a:r>
              <a:rPr lang="sr-Latn-RS" dirty="0" smtClean="0">
                <a:latin typeface="Candara" panose="020E0502030303020204" pitchFamily="34" charset="0"/>
              </a:rPr>
              <a:t>7. 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linkozamidi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(</a:t>
            </a:r>
            <a:r>
              <a:rPr lang="en-US" dirty="0" err="1" smtClean="0">
                <a:latin typeface="Candara" panose="020E0502030303020204" pitchFamily="34" charset="0"/>
              </a:rPr>
              <a:t>tilozin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klindamicin</a:t>
            </a:r>
            <a:r>
              <a:rPr lang="en-US" dirty="0">
                <a:latin typeface="Candara" panose="020E0502030303020204" pitchFamily="34" charset="0"/>
              </a:rPr>
              <a:t>),</a:t>
            </a:r>
          </a:p>
          <a:p>
            <a:r>
              <a:rPr lang="sr-Latn-RS" dirty="0" smtClean="0">
                <a:latin typeface="Candara" panose="020E0502030303020204" pitchFamily="34" charset="0"/>
              </a:rPr>
              <a:t>8. </a:t>
            </a:r>
            <a:r>
              <a:rPr lang="en-US" dirty="0" err="1" smtClean="0">
                <a:latin typeface="Candara" panose="020E0502030303020204" pitchFamily="34" charset="0"/>
              </a:rPr>
              <a:t>pleuromutilini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sr-Latn-RS" dirty="0" smtClean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9. </a:t>
            </a:r>
            <a:r>
              <a:rPr lang="en-US" dirty="0" err="1" smtClean="0">
                <a:latin typeface="Candara" panose="020E0502030303020204" pitchFamily="34" charset="0"/>
              </a:rPr>
              <a:t>polipeptidni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antibiotici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(</a:t>
            </a:r>
            <a:r>
              <a:rPr lang="en-US" dirty="0" err="1" smtClean="0">
                <a:latin typeface="Candara" panose="020E0502030303020204" pitchFamily="34" charset="0"/>
              </a:rPr>
              <a:t>polimiksin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B, </a:t>
            </a:r>
            <a:r>
              <a:rPr lang="en-US" dirty="0" err="1">
                <a:latin typeface="Candara" panose="020E0502030303020204" pitchFamily="34" charset="0"/>
              </a:rPr>
              <a:t>kolistin</a:t>
            </a:r>
            <a:r>
              <a:rPr lang="en-US" dirty="0">
                <a:latin typeface="Candara" panose="020E0502030303020204" pitchFamily="34" charset="0"/>
              </a:rPr>
              <a:t>),</a:t>
            </a:r>
          </a:p>
          <a:p>
            <a:r>
              <a:rPr lang="sr-Latn-RS" dirty="0" smtClean="0">
                <a:latin typeface="Candara" panose="020E0502030303020204" pitchFamily="34" charset="0"/>
              </a:rPr>
              <a:t>10. </a:t>
            </a:r>
            <a:r>
              <a:rPr lang="en-US" dirty="0" err="1" smtClean="0">
                <a:latin typeface="Candara" panose="020E0502030303020204" pitchFamily="34" charset="0"/>
              </a:rPr>
              <a:t>amfenikoli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dirty="0" err="1">
                <a:latin typeface="Candara" panose="020E0502030303020204" pitchFamily="34" charset="0"/>
              </a:rPr>
              <a:t>hloramfenikol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florfenikol</a:t>
            </a:r>
            <a:r>
              <a:rPr lang="en-US" dirty="0">
                <a:latin typeface="Candara" panose="020E0502030303020204" pitchFamily="34" charset="0"/>
              </a:rPr>
              <a:t>).</a:t>
            </a:r>
          </a:p>
          <a:p>
            <a:r>
              <a:rPr lang="sr-Latn-RS" dirty="0" smtClean="0">
                <a:latin typeface="Candara" panose="020E0502030303020204" pitchFamily="34" charset="0"/>
              </a:rPr>
              <a:t>11. </a:t>
            </a:r>
            <a:r>
              <a:rPr lang="en-US" dirty="0" err="1" smtClean="0">
                <a:latin typeface="Candara" panose="020E0502030303020204" pitchFamily="34" charset="0"/>
              </a:rPr>
              <a:t>glikopeptidni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antibiotici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vankomicin</a:t>
            </a:r>
            <a:r>
              <a:rPr lang="en-US" dirty="0" smtClean="0">
                <a:latin typeface="Candara" panose="020E0502030303020204" pitchFamily="34" charset="0"/>
              </a:rPr>
              <a:t>),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sr-Latn-RS" dirty="0" smtClean="0">
                <a:latin typeface="Candara" panose="020E0502030303020204" pitchFamily="34" charset="0"/>
              </a:rPr>
              <a:t>12. </a:t>
            </a:r>
            <a:r>
              <a:rPr lang="en-US" dirty="0" err="1" smtClean="0">
                <a:latin typeface="Candara" panose="020E0502030303020204" pitchFamily="34" charset="0"/>
              </a:rPr>
              <a:t>jonofori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–</a:t>
            </a:r>
            <a:r>
              <a:rPr lang="en-US" dirty="0" err="1">
                <a:latin typeface="Candara" panose="020E0502030303020204" pitchFamily="34" charset="0"/>
              </a:rPr>
              <a:t>monensin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endParaRPr lang="sr-Latn-RS" dirty="0" smtClean="0">
              <a:latin typeface="Candara" panose="020E0502030303020204" pitchFamily="34" charset="0"/>
            </a:endParaRPr>
          </a:p>
          <a:p>
            <a:r>
              <a:rPr lang="sr-Latn-RS" b="1" dirty="0" smtClean="0">
                <a:latin typeface="Candara" panose="020E0502030303020204" pitchFamily="34" charset="0"/>
              </a:rPr>
              <a:t>+ primer za mehanizam dejstva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UPOTREBA: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Terapija </a:t>
            </a:r>
            <a:r>
              <a:rPr lang="sr-Latn-RS" sz="3200" b="1" dirty="0" smtClean="0">
                <a:latin typeface="Candara" pitchFamily="34" charset="0"/>
              </a:rPr>
              <a:t>–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 </a:t>
            </a:r>
            <a:r>
              <a:rPr lang="sr-Latn-RS" sz="3200" b="1" dirty="0" smtClean="0">
                <a:latin typeface="Candara" pitchFamily="34" charset="0"/>
              </a:rPr>
              <a:t>bakterijskih infekcija</a:t>
            </a:r>
            <a:endParaRPr lang="sr-Latn-RS" sz="3200" b="1" dirty="0">
              <a:latin typeface="Candar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Profilaksa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Metafilaksa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b="1" dirty="0">
                <a:solidFill>
                  <a:srgbClr val="00F26D"/>
                </a:solidFill>
                <a:latin typeface="Candara" pitchFamily="34" charset="0"/>
              </a:rPr>
              <a:t>Promoteri 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rasta </a:t>
            </a:r>
            <a:r>
              <a:rPr lang="sr-Latn-RS" sz="3200" b="1" dirty="0" smtClean="0">
                <a:latin typeface="Candara" pitchFamily="34" charset="0"/>
              </a:rPr>
              <a:t>–</a:t>
            </a:r>
            <a:r>
              <a:rPr lang="sr-Latn-RS" sz="3200" b="1" dirty="0" smtClean="0">
                <a:solidFill>
                  <a:srgbClr val="00F26D"/>
                </a:solidFill>
                <a:latin typeface="Candara" pitchFamily="34" charset="0"/>
              </a:rPr>
              <a:t> </a:t>
            </a:r>
            <a:r>
              <a:rPr lang="sr-Latn-RS" sz="3200" b="1" dirty="0" smtClean="0">
                <a:latin typeface="Candara" pitchFamily="34" charset="0"/>
              </a:rPr>
              <a:t>SAD (EU - zabranjeno)</a:t>
            </a:r>
            <a:endParaRPr lang="sr-Latn-RS" sz="3200" b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antibiotic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36" y="3048000"/>
            <a:ext cx="6029928" cy="33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6" y="2825232"/>
            <a:ext cx="6736327" cy="3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SEMICE OPSTI DEO\mehanizam delovanja ab111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3" y="838200"/>
            <a:ext cx="8769137" cy="52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47800" y="169047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ndara" pitchFamily="34" charset="0"/>
              </a:rPr>
              <a:t>Mehani</a:t>
            </a:r>
            <a:r>
              <a:rPr lang="sr-Latn-RS" sz="3200" b="1" dirty="0" smtClean="0">
                <a:solidFill>
                  <a:srgbClr val="C00000"/>
                </a:solidFill>
                <a:latin typeface="Candara" pitchFamily="34" charset="0"/>
              </a:rPr>
              <a:t>zam delovanja antibiotika: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7294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anose="020E0502030303020204" pitchFamily="34" charset="0"/>
              </a:rPr>
              <a:t>SELEKTIVNA TOKSIČNOST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1481" r="59167" b="58889"/>
          <a:stretch/>
        </p:blipFill>
        <p:spPr>
          <a:xfrm>
            <a:off x="1752600" y="1143000"/>
            <a:ext cx="5715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sidora\Desktop\fefefrwerfewrf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83213" cy="32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85800" y="3352800"/>
            <a:ext cx="3532069" cy="1165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376055" y="1600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mfdmfd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312983" cy="2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fmkfdmkdsfmsk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9180"/>
            <a:ext cx="4955671" cy="18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,flwefwfč,člw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4839180"/>
            <a:ext cx="4419600" cy="14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fe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4585"/>
            <a:ext cx="7924800" cy="16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228600"/>
            <a:ext cx="6312983" cy="2286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836" y="2667000"/>
            <a:ext cx="8194964" cy="190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0836" y="4839180"/>
            <a:ext cx="4641273" cy="18077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4509" y="4839180"/>
            <a:ext cx="4239491" cy="18077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6" descr="C:\Users\Isidora\Desktop\etwetqewtq3rtq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7186"/>
            <a:ext cx="8748944" cy="13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Isidora\Desktop\kkdjd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743200"/>
            <a:ext cx="804256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sidora\Desktop\l,dlewd,wl.d,ew.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-1"/>
            <a:ext cx="7543799" cy="26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Isidora\Desktop\ldmlsd,l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4646710"/>
            <a:ext cx="9059069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sidora\Desktop\cff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2945"/>
            <a:ext cx="9171708" cy="18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sidora\Desktop\amr-statistic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ndara" pitchFamily="34" charset="0"/>
                <a:ea typeface="Cambria" panose="02040503050406030204" pitchFamily="18" charset="0"/>
              </a:rPr>
              <a:t>UZROCI AMR: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Kratko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generacijsko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vreme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bakterija</a:t>
            </a:r>
            <a:endParaRPr lang="en-U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Horizontalni</a:t>
            </a:r>
            <a:r>
              <a:rPr lang="en-US" sz="2400" b="1" dirty="0" smtClean="0">
                <a:latin typeface="Candara" pitchFamily="34" charset="0"/>
                <a:ea typeface="Cambria" panose="02040503050406030204" pitchFamily="18" charset="0"/>
              </a:rPr>
              <a:t> transfer </a:t>
            </a:r>
            <a:r>
              <a:rPr lang="en-US" sz="2400" b="1" dirty="0" err="1" smtClean="0">
                <a:latin typeface="Candara" pitchFamily="34" charset="0"/>
                <a:ea typeface="Cambria" panose="02040503050406030204" pitchFamily="18" charset="0"/>
              </a:rPr>
              <a:t>gena</a:t>
            </a:r>
            <a:endParaRPr lang="sr-Latn-R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 err="1">
                <a:latin typeface="Candara" panose="020E0502030303020204" pitchFamily="34" charset="0"/>
              </a:rPr>
              <a:t>Selektivni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latin typeface="Candara" panose="020E0502030303020204" pitchFamily="34" charset="0"/>
              </a:rPr>
              <a:t>pritisak</a:t>
            </a:r>
            <a:r>
              <a:rPr lang="sr-Latn-RS" sz="2400" b="1" dirty="0">
                <a:latin typeface="Candara" panose="020E0502030303020204" pitchFamily="34" charset="0"/>
              </a:rPr>
              <a:t> izazvan prekomernom i nepravilnom upotrebom i zloupotrebom antibiotika</a:t>
            </a:r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endParaRPr lang="en-US" sz="2400" b="1" dirty="0" smtClean="0">
              <a:latin typeface="Candara" pitchFamily="34" charset="0"/>
              <a:ea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latin typeface="Candara" pitchFamily="34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9144000" cy="38862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5562600" y="609600"/>
            <a:ext cx="228600" cy="76200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96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9354</TotalTime>
  <Words>545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87</cp:revision>
  <dcterms:created xsi:type="dcterms:W3CDTF">2006-08-16T00:00:00Z</dcterms:created>
  <dcterms:modified xsi:type="dcterms:W3CDTF">2024-12-02T20:33:47Z</dcterms:modified>
</cp:coreProperties>
</file>