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64" r:id="rId1"/>
  </p:sldMasterIdLst>
  <p:notesMasterIdLst>
    <p:notesMasterId r:id="rId26"/>
  </p:notesMasterIdLst>
  <p:handoutMasterIdLst>
    <p:handoutMasterId r:id="rId27"/>
  </p:handoutMasterIdLst>
  <p:sldIdLst>
    <p:sldId id="541" r:id="rId2"/>
    <p:sldId id="491" r:id="rId3"/>
    <p:sldId id="492" r:id="rId4"/>
    <p:sldId id="493" r:id="rId5"/>
    <p:sldId id="494" r:id="rId6"/>
    <p:sldId id="495" r:id="rId7"/>
    <p:sldId id="496" r:id="rId8"/>
    <p:sldId id="497" r:id="rId9"/>
    <p:sldId id="498" r:id="rId10"/>
    <p:sldId id="499" r:id="rId11"/>
    <p:sldId id="500" r:id="rId12"/>
    <p:sldId id="501" r:id="rId13"/>
    <p:sldId id="502" r:id="rId14"/>
    <p:sldId id="503" r:id="rId15"/>
    <p:sldId id="504" r:id="rId16"/>
    <p:sldId id="505" r:id="rId17"/>
    <p:sldId id="506" r:id="rId18"/>
    <p:sldId id="507" r:id="rId19"/>
    <p:sldId id="508" r:id="rId20"/>
    <p:sldId id="509" r:id="rId21"/>
    <p:sldId id="510" r:id="rId22"/>
    <p:sldId id="511" r:id="rId23"/>
    <p:sldId id="512" r:id="rId24"/>
    <p:sldId id="513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9999"/>
    <a:srgbClr val="FFCDDE"/>
    <a:srgbClr val="FF97BA"/>
    <a:srgbClr val="F7C9AF"/>
    <a:srgbClr val="DD73B2"/>
    <a:srgbClr val="FF5050"/>
    <a:srgbClr val="FFFF99"/>
    <a:srgbClr val="FF7C8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5" autoAdjust="0"/>
    <p:restoredTop sz="86445" autoAdjust="0"/>
  </p:normalViewPr>
  <p:slideViewPr>
    <p:cSldViewPr>
      <p:cViewPr varScale="1">
        <p:scale>
          <a:sx n="55" d="100"/>
          <a:sy n="55" d="100"/>
        </p:scale>
        <p:origin x="9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AC685E1-5BEB-4DB4-BF90-20606E08C23E}" type="datetimeFigureOut">
              <a:rPr lang="en-US"/>
              <a:pPr>
                <a:defRPr/>
              </a:pPr>
              <a:t>23-Oct-24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77D2D4E-97D7-4EBD-8D2C-BB172117C5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2D7D0D6-CB0F-4AE6-8BB9-89BE9BC279DC}" type="datetimeFigureOut">
              <a:rPr lang="en-US"/>
              <a:pPr>
                <a:defRPr/>
              </a:pPr>
              <a:t>23-Oct-24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9F90788-DA2B-422F-AB95-482BD3F3B1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32FC8D-D81D-4E9A-BA14-09A9CBEF7D4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85974-7BE8-411E-B321-90975FAA3D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9B185-53EC-4722-8972-D8232A21C24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29E0C-4E27-4B02-8561-E95E896619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F3652-04AD-4AEC-A1EB-26FDE26FE1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E3F764D-D624-42BF-B9CA-FE5933A522A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6981A-9727-4D38-8427-8F0545F6698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5EE64-8EDE-4334-9409-5CE1F3F4985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0BAB6-9D81-420D-8970-BCA1662EC33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B89E8C-3E65-4475-9A5C-37CD453B9ED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36822-6953-4E95-B1C9-229DD30B893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383B7B9-9DC7-4A1D-856B-AC46A06DC45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CBFAFE-D980-4BD9-94AC-EA6CDB81444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DBD519D-7F48-4566-89C0-48563265B5A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65" r:id="rId1"/>
    <p:sldLayoutId id="2147484766" r:id="rId2"/>
    <p:sldLayoutId id="2147484767" r:id="rId3"/>
    <p:sldLayoutId id="2147484768" r:id="rId4"/>
    <p:sldLayoutId id="2147484769" r:id="rId5"/>
    <p:sldLayoutId id="2147484770" r:id="rId6"/>
    <p:sldLayoutId id="2147484771" r:id="rId7"/>
    <p:sldLayoutId id="2147484772" r:id="rId8"/>
    <p:sldLayoutId id="2147484773" r:id="rId9"/>
    <p:sldLayoutId id="2147484774" r:id="rId10"/>
    <p:sldLayoutId id="2147484775" r:id="rId11"/>
    <p:sldLayoutId id="2147484776" r:id="rId12"/>
    <p:sldLayoutId id="2147484780" r:id="rId13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6477000" cy="1143000"/>
          </a:xfrm>
        </p:spPr>
        <p:txBody>
          <a:bodyPr>
            <a:normAutofit/>
          </a:bodyPr>
          <a:lstStyle/>
          <a:p>
            <a:pPr algn="ctr"/>
            <a:r>
              <a:rPr lang="hr-HR" sz="3200" b="1" dirty="0" smtClean="0">
                <a:solidFill>
                  <a:srgbClr val="FFFFCC"/>
                </a:solidFill>
              </a:rPr>
              <a:t>Rasprostranjenost mikroorganizama</a:t>
            </a:r>
            <a:endParaRPr lang="en-US" sz="3200" b="1" dirty="0">
              <a:solidFill>
                <a:srgbClr val="FFFFCC"/>
              </a:solidFill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5257800" cy="4535487"/>
          </a:xfrm>
        </p:spPr>
        <p:txBody>
          <a:bodyPr/>
          <a:lstStyle/>
          <a:p>
            <a:r>
              <a:rPr lang="hr-HR" sz="2800" dirty="0">
                <a:solidFill>
                  <a:srgbClr val="FFFFCC"/>
                </a:solidFill>
              </a:rPr>
              <a:t>Ljudi, životinje i biljke su novopridošli stanovnici u svetu mikroorganizama</a:t>
            </a:r>
          </a:p>
          <a:p>
            <a:r>
              <a:rPr lang="hr-HR" sz="2800" dirty="0"/>
              <a:t>Mikroorganizmi se nalaze svuda</a:t>
            </a:r>
          </a:p>
          <a:p>
            <a:pPr lvl="1"/>
            <a:r>
              <a:rPr lang="hr-HR" sz="2400" dirty="0"/>
              <a:t>Zemljište</a:t>
            </a:r>
          </a:p>
          <a:p>
            <a:pPr lvl="1"/>
            <a:r>
              <a:rPr lang="hr-HR" sz="2400" dirty="0"/>
              <a:t>Voda</a:t>
            </a:r>
          </a:p>
          <a:p>
            <a:pPr lvl="1"/>
            <a:r>
              <a:rPr lang="hr-HR" sz="2400" dirty="0"/>
              <a:t>Vazduh</a:t>
            </a:r>
          </a:p>
          <a:p>
            <a:pPr lvl="1"/>
            <a:r>
              <a:rPr lang="en-GB" sz="2400" dirty="0"/>
              <a:t>”</a:t>
            </a:r>
            <a:r>
              <a:rPr lang="hr-HR" sz="2400" dirty="0"/>
              <a:t>Makrokolonije</a:t>
            </a:r>
            <a:r>
              <a:rPr lang="en-GB" sz="2400" dirty="0"/>
              <a:t> ”</a:t>
            </a:r>
            <a:r>
              <a:rPr lang="hr-HR" sz="2400" dirty="0"/>
              <a:t> prokariota- ljudi, životinje, biljke</a:t>
            </a:r>
            <a:r>
              <a:rPr lang="en-GB" sz="2400" dirty="0"/>
              <a:t> </a:t>
            </a:r>
            <a:endParaRPr lang="sl-SI" sz="2400" dirty="0"/>
          </a:p>
        </p:txBody>
      </p:sp>
      <p:pic>
        <p:nvPicPr>
          <p:cNvPr id="2059" name="Picture 11" descr="beach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86400" y="2743200"/>
            <a:ext cx="3200400" cy="2124075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467600" cy="12192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Kvalitet vode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8726488" cy="4535487"/>
          </a:xfrm>
        </p:spPr>
        <p:txBody>
          <a:bodyPr/>
          <a:lstStyle/>
          <a:p>
            <a:r>
              <a:rPr lang="hr-HR"/>
              <a:t>Procena – broj i vrste mikroorganizama</a:t>
            </a:r>
          </a:p>
          <a:p>
            <a:pPr lvl="1"/>
            <a:r>
              <a:rPr lang="hr-HR">
                <a:solidFill>
                  <a:srgbClr val="FFFFCC"/>
                </a:solidFill>
              </a:rPr>
              <a:t>Čista</a:t>
            </a:r>
            <a:r>
              <a:rPr lang="hr-HR"/>
              <a:t> – do 100 m.o. u 1 ml</a:t>
            </a:r>
          </a:p>
          <a:p>
            <a:pPr lvl="1"/>
            <a:r>
              <a:rPr lang="hr-HR">
                <a:solidFill>
                  <a:srgbClr val="FFFFCC"/>
                </a:solidFill>
              </a:rPr>
              <a:t>Sumnjiva</a:t>
            </a:r>
            <a:r>
              <a:rPr lang="hr-HR"/>
              <a:t>- 100 – 150 m.o. u 1 ml</a:t>
            </a:r>
          </a:p>
          <a:p>
            <a:pPr lvl="1"/>
            <a:r>
              <a:rPr lang="hr-HR">
                <a:solidFill>
                  <a:srgbClr val="FFFFCC"/>
                </a:solidFill>
              </a:rPr>
              <a:t>Zagađena</a:t>
            </a:r>
            <a:r>
              <a:rPr lang="hr-HR"/>
              <a:t> – više od 500 m.o. u 1 ml</a:t>
            </a:r>
          </a:p>
          <a:p>
            <a:pPr lvl="1"/>
            <a:endParaRPr lang="en-GB"/>
          </a:p>
        </p:txBody>
      </p:sp>
      <p:pic>
        <p:nvPicPr>
          <p:cNvPr id="274436" name="Picture 4" descr="Pot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7213" y="2895600"/>
            <a:ext cx="1897062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543800" cy="1219200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FFFFCC"/>
                </a:solidFill>
              </a:rPr>
              <a:t>Kvalitet vode</a:t>
            </a:r>
            <a:endParaRPr lang="en-GB" sz="3200" dirty="0">
              <a:solidFill>
                <a:srgbClr val="FFFFCC"/>
              </a:solidFill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8116888" cy="4535487"/>
          </a:xfrm>
        </p:spPr>
        <p:txBody>
          <a:bodyPr/>
          <a:lstStyle/>
          <a:p>
            <a:r>
              <a:rPr lang="hr-HR" dirty="0"/>
              <a:t>Higijenska ispravnost vode – broj </a:t>
            </a:r>
            <a:r>
              <a:rPr lang="hr-HR" i="1" dirty="0"/>
              <a:t>E.coli</a:t>
            </a:r>
            <a:r>
              <a:rPr lang="hr-HR" dirty="0"/>
              <a:t> i srodnih bakterija </a:t>
            </a:r>
          </a:p>
          <a:p>
            <a:pPr lvl="1"/>
            <a:r>
              <a:rPr lang="hr-HR" dirty="0"/>
              <a:t>Indikator fekalnog zagađenja</a:t>
            </a:r>
          </a:p>
          <a:p>
            <a:pPr lvl="2"/>
            <a:r>
              <a:rPr lang="hr-HR" sz="2800" b="1" dirty="0"/>
              <a:t>Kolititar </a:t>
            </a:r>
            <a:r>
              <a:rPr lang="hr-HR" sz="2800" dirty="0"/>
              <a:t>– najmanja količina vode (izražena u ml) u kojoj se nalazi 1 koli bakterija</a:t>
            </a:r>
          </a:p>
          <a:p>
            <a:pPr lvl="2"/>
            <a:r>
              <a:rPr lang="hr-HR" sz="2800" b="1" dirty="0"/>
              <a:t>Koliindeks</a:t>
            </a:r>
            <a:r>
              <a:rPr lang="hr-HR" sz="2800" dirty="0"/>
              <a:t> – broj bakterija E.coli u 1 l vode 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543800" cy="1219200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FFFFCC"/>
                </a:solidFill>
              </a:rPr>
              <a:t>Kvalitet vode</a:t>
            </a:r>
            <a:endParaRPr lang="en-GB" sz="3200" dirty="0">
              <a:solidFill>
                <a:srgbClr val="FFFFCC"/>
              </a:solidFill>
            </a:endParaRP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>
            <a:normAutofit/>
          </a:bodyPr>
          <a:lstStyle/>
          <a:p>
            <a:r>
              <a:rPr lang="hr-HR" sz="2800" i="1" dirty="0"/>
              <a:t>Enterococcus faecalis</a:t>
            </a:r>
          </a:p>
          <a:p>
            <a:pPr lvl="1"/>
            <a:r>
              <a:rPr lang="sl-SI" sz="2800" dirty="0"/>
              <a:t>Indikator fekalnog zagađenja</a:t>
            </a:r>
          </a:p>
          <a:p>
            <a:r>
              <a:rPr lang="hr-HR" sz="2800" dirty="0"/>
              <a:t>Voda put prenošenja infekcije</a:t>
            </a:r>
          </a:p>
          <a:p>
            <a:pPr lvl="1"/>
            <a:r>
              <a:rPr lang="hr-HR" sz="2800" i="1" dirty="0"/>
              <a:t>Leptospira </a:t>
            </a:r>
            <a:r>
              <a:rPr lang="hr-HR" sz="2800" dirty="0"/>
              <a:t>spp, enterobakterije...</a:t>
            </a:r>
          </a:p>
          <a:p>
            <a:r>
              <a:rPr lang="hr-HR" sz="2800" dirty="0"/>
              <a:t>Morska voda</a:t>
            </a:r>
          </a:p>
          <a:p>
            <a:pPr lvl="1"/>
            <a:r>
              <a:rPr lang="hr-HR" sz="2800" dirty="0"/>
              <a:t>Mikroorganizmi - slana voda prebivalište</a:t>
            </a:r>
          </a:p>
          <a:p>
            <a:pPr lvl="1"/>
            <a:r>
              <a:rPr lang="hr-HR" sz="2800" dirty="0"/>
              <a:t>Mikroorganizmi - tolerišu salinitet</a:t>
            </a:r>
            <a:endParaRPr lang="en-GB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Mikroorganizmi u vazduhu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017713"/>
            <a:ext cx="5334000" cy="4114800"/>
          </a:xfrm>
        </p:spPr>
        <p:txBody>
          <a:bodyPr/>
          <a:lstStyle/>
          <a:p>
            <a:r>
              <a:rPr lang="hr-HR" sz="2800"/>
              <a:t>Vazduh nije pogodno prebivalište ni za jedan mikroorganizam</a:t>
            </a:r>
          </a:p>
          <a:p>
            <a:r>
              <a:rPr lang="hr-HR" sz="2800"/>
              <a:t>Do visine od 300-400 m mikroorganizmi se nalaze na česticama prašine</a:t>
            </a:r>
          </a:p>
        </p:txBody>
      </p:sp>
      <p:pic>
        <p:nvPicPr>
          <p:cNvPr id="276484" name="Picture 4" descr="Vazduh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84900" y="2133600"/>
            <a:ext cx="2435225" cy="3695700"/>
          </a:xfrm>
          <a:noFill/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315200" cy="12192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Faktori koji utiču na broj mikroorganizama u vazduhu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93088" cy="4114800"/>
          </a:xfrm>
        </p:spPr>
        <p:txBody>
          <a:bodyPr/>
          <a:lstStyle/>
          <a:p>
            <a:r>
              <a:rPr lang="hr-HR" sz="2800" dirty="0"/>
              <a:t>Visina na kojoj su obavljena ispitivanja</a:t>
            </a:r>
          </a:p>
          <a:p>
            <a:r>
              <a:rPr lang="hr-HR" sz="2800" dirty="0"/>
              <a:t>Mesto uzimanja uzorka - iznad zemlje više nego iznad vodenih površina, naseljena mesta</a:t>
            </a:r>
          </a:p>
          <a:p>
            <a:r>
              <a:rPr lang="hr-HR" sz="2800" dirty="0"/>
              <a:t>Brzina i pravac vazdušnih strujanja</a:t>
            </a:r>
          </a:p>
          <a:p>
            <a:r>
              <a:rPr lang="hr-HR" sz="2800" dirty="0"/>
              <a:t>Količina padavina- suvo vreme prisustvo većeg broja mikroorganizama u vazduhu</a:t>
            </a:r>
            <a:endParaRPr lang="en-GB" sz="2800" dirty="0"/>
          </a:p>
          <a:p>
            <a:r>
              <a:rPr lang="hr-HR" sz="2800" dirty="0"/>
              <a:t>Prostor – zatvorene prostorije štale...</a:t>
            </a:r>
          </a:p>
          <a:p>
            <a:r>
              <a:rPr lang="hr-HR" sz="2800" dirty="0"/>
              <a:t>Klima uređaj ?</a:t>
            </a:r>
            <a:endParaRPr lang="en-GB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14313"/>
            <a:ext cx="7953375" cy="1004887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Patogeni mikroorganizmi u vazduhu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97888" cy="4611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800" dirty="0"/>
              <a:t>Aerosol</a:t>
            </a:r>
          </a:p>
          <a:p>
            <a:pPr>
              <a:lnSpc>
                <a:spcPct val="90000"/>
              </a:lnSpc>
            </a:pPr>
            <a:r>
              <a:rPr lang="hr-HR" sz="2800" dirty="0"/>
              <a:t>Dospevaju putem kapljica – infekcije organa za disanje – kapljična infekcija</a:t>
            </a:r>
          </a:p>
          <a:p>
            <a:pPr>
              <a:lnSpc>
                <a:spcPct val="90000"/>
              </a:lnSpc>
            </a:pPr>
            <a:r>
              <a:rPr lang="hr-HR" sz="2800" dirty="0"/>
              <a:t>Čestice prašine ...</a:t>
            </a:r>
          </a:p>
          <a:p>
            <a:pPr>
              <a:lnSpc>
                <a:spcPct val="90000"/>
              </a:lnSpc>
            </a:pPr>
            <a:r>
              <a:rPr lang="hr-HR" sz="2800" dirty="0"/>
              <a:t>Veličina čestice- </a:t>
            </a:r>
            <a:r>
              <a:rPr lang="en-GB" sz="2800" dirty="0"/>
              <a:t>“</a:t>
            </a:r>
            <a:r>
              <a:rPr lang="hr-HR" sz="2800" dirty="0"/>
              <a:t>nosač</a:t>
            </a:r>
            <a:r>
              <a:rPr lang="en-GB" sz="2800" dirty="0"/>
              <a:t> ”</a:t>
            </a:r>
            <a:r>
              <a:rPr lang="hr-HR" sz="2800" dirty="0"/>
              <a:t> 10.000 do 100.000 mikroorganizama</a:t>
            </a:r>
          </a:p>
          <a:p>
            <a:pPr>
              <a:lnSpc>
                <a:spcPct val="90000"/>
              </a:lnSpc>
            </a:pPr>
            <a:r>
              <a:rPr lang="hr-HR" sz="2800" dirty="0"/>
              <a:t>Opasnost – veterinari, mikrobiolozi – kontakt sa mikroorganizmima npr </a:t>
            </a:r>
            <a:r>
              <a:rPr lang="hr-HR" sz="2800" b="1" i="1" dirty="0"/>
              <a:t>Brucella</a:t>
            </a:r>
            <a:r>
              <a:rPr lang="hr-HR" sz="2800" dirty="0"/>
              <a:t> spp, </a:t>
            </a:r>
            <a:r>
              <a:rPr lang="hr-HR" sz="2800" b="1" i="1" dirty="0"/>
              <a:t>Mycobacterium tuberculosis </a:t>
            </a:r>
            <a:endParaRPr lang="en-GB" sz="2800" b="1" i="1" dirty="0"/>
          </a:p>
          <a:p>
            <a:pPr>
              <a:lnSpc>
                <a:spcPct val="90000"/>
              </a:lnSpc>
            </a:pPr>
            <a:r>
              <a:rPr lang="hr-HR" sz="2800" dirty="0"/>
              <a:t>Arteficijalni put - </a:t>
            </a:r>
            <a:r>
              <a:rPr lang="hr-HR" sz="2800" b="1" i="1" dirty="0"/>
              <a:t>Bacillus anthracis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Mikroflora životinjskog organizma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057400"/>
            <a:ext cx="5791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800"/>
              <a:t>Važna uloga u očuvanju zdravlja</a:t>
            </a:r>
          </a:p>
          <a:p>
            <a:pPr lvl="1">
              <a:lnSpc>
                <a:spcPct val="90000"/>
              </a:lnSpc>
            </a:pPr>
            <a:r>
              <a:rPr lang="hr-HR"/>
              <a:t>Kompetitiva inhibicija- efekat barijere</a:t>
            </a:r>
          </a:p>
          <a:p>
            <a:pPr lvl="1">
              <a:lnSpc>
                <a:spcPct val="90000"/>
              </a:lnSpc>
            </a:pPr>
            <a:r>
              <a:rPr lang="hr-HR"/>
              <a:t>Stalni imunski podražaj</a:t>
            </a:r>
          </a:p>
          <a:p>
            <a:pPr lvl="1">
              <a:lnSpc>
                <a:spcPct val="90000"/>
              </a:lnSpc>
            </a:pPr>
            <a:r>
              <a:rPr lang="hr-HR"/>
              <a:t>Doprinos metaboličkim procesima</a:t>
            </a:r>
          </a:p>
          <a:p>
            <a:pPr lvl="1">
              <a:lnSpc>
                <a:spcPct val="90000"/>
              </a:lnSpc>
            </a:pPr>
            <a:r>
              <a:rPr lang="hr-HR"/>
              <a:t>Homeostaza</a:t>
            </a:r>
          </a:p>
          <a:p>
            <a:pPr lvl="2">
              <a:lnSpc>
                <a:spcPct val="90000"/>
              </a:lnSpc>
            </a:pPr>
            <a:r>
              <a:rPr lang="hr-HR" sz="2800"/>
              <a:t>Neonatalne alimentarne infekcije </a:t>
            </a:r>
            <a:endParaRPr lang="en-GB" sz="2800"/>
          </a:p>
        </p:txBody>
      </p:sp>
      <p:pic>
        <p:nvPicPr>
          <p:cNvPr id="280583" name="Picture 7" descr="ileum 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0" y="2173288"/>
            <a:ext cx="2819400" cy="2146300"/>
          </a:xfrm>
          <a:noFill/>
          <a:ln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7924800" cy="11430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Mikroflora kože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6901" y="1607273"/>
            <a:ext cx="7199312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800" dirty="0"/>
              <a:t>Koža- najveći organ</a:t>
            </a:r>
          </a:p>
          <a:p>
            <a:pPr>
              <a:lnSpc>
                <a:spcPct val="90000"/>
              </a:lnSpc>
            </a:pPr>
            <a:r>
              <a:rPr lang="hr-HR" sz="2800" dirty="0"/>
              <a:t>Intaktna koža- barijera koja sprečava prodor mikrooranizama</a:t>
            </a:r>
          </a:p>
          <a:p>
            <a:pPr>
              <a:lnSpc>
                <a:spcPct val="90000"/>
              </a:lnSpc>
            </a:pPr>
            <a:r>
              <a:rPr lang="hr-HR" sz="2800" dirty="0"/>
              <a:t>Prisutan veliki broj saprofitskih ali i patogenih mikroorganizama</a:t>
            </a:r>
          </a:p>
          <a:p>
            <a:pPr>
              <a:lnSpc>
                <a:spcPct val="90000"/>
              </a:lnSpc>
            </a:pPr>
            <a:r>
              <a:rPr lang="hr-HR" sz="2800" dirty="0"/>
              <a:t>Mogu biti prisutni stalno ili povremeno</a:t>
            </a:r>
          </a:p>
          <a:p>
            <a:pPr lvl="1">
              <a:lnSpc>
                <a:spcPct val="90000"/>
              </a:lnSpc>
            </a:pPr>
            <a:r>
              <a:rPr lang="hr-HR" b="1" dirty="0"/>
              <a:t>Staphylococcus</a:t>
            </a:r>
            <a:r>
              <a:rPr lang="hr-HR" dirty="0"/>
              <a:t> spp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hr-HR" b="1" i="1" dirty="0" smtClean="0"/>
              <a:t>Microsporum canis- </a:t>
            </a:r>
            <a:r>
              <a:rPr lang="hr-HR" dirty="0" smtClean="0"/>
              <a:t>mačke </a:t>
            </a:r>
            <a:r>
              <a:rPr lang="hr-HR" dirty="0"/>
              <a:t>asimpomatske </a:t>
            </a:r>
            <a:r>
              <a:rPr lang="hr-HR" dirty="0" smtClean="0"/>
              <a:t>kliconoše</a:t>
            </a:r>
            <a:endParaRPr lang="hr-HR" dirty="0"/>
          </a:p>
        </p:txBody>
      </p:sp>
      <p:pic>
        <p:nvPicPr>
          <p:cNvPr id="281607" name="Picture 7" descr="microsporum_cani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24600" y="381000"/>
            <a:ext cx="2352675" cy="1573213"/>
          </a:xfrm>
          <a:noFill/>
          <a:ln/>
        </p:spPr>
      </p:pic>
      <p:pic>
        <p:nvPicPr>
          <p:cNvPr id="281609" name="Picture 9" descr="Candida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324600" y="4953000"/>
            <a:ext cx="2362200" cy="1574800"/>
          </a:xfrm>
          <a:noFill/>
          <a:ln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335838" cy="6858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Mikroflora digestivnog trakta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286000"/>
            <a:ext cx="8763000" cy="4114800"/>
          </a:xfrm>
        </p:spPr>
        <p:txBody>
          <a:bodyPr/>
          <a:lstStyle/>
          <a:p>
            <a:r>
              <a:rPr lang="hr-HR" sz="2800" dirty="0"/>
              <a:t>Broj mikroorganizama zavisi od dela digestivnog trakta</a:t>
            </a:r>
          </a:p>
          <a:p>
            <a:pPr lvl="1"/>
            <a:r>
              <a:rPr lang="hr-HR" dirty="0"/>
              <a:t>Debelo crevo 10 </a:t>
            </a:r>
            <a:r>
              <a:rPr lang="hr-HR" baseline="30000" dirty="0"/>
              <a:t>15</a:t>
            </a:r>
            <a:r>
              <a:rPr lang="hr-HR" dirty="0"/>
              <a:t> mikroorganizama u ml</a:t>
            </a:r>
            <a:endParaRPr lang="en-GB" dirty="0"/>
          </a:p>
          <a:p>
            <a:pPr lvl="1"/>
            <a:r>
              <a:rPr lang="hr-HR" dirty="0"/>
              <a:t>Želudac nekoliko stotina u ml</a:t>
            </a:r>
          </a:p>
          <a:p>
            <a:pPr lvl="2"/>
            <a:r>
              <a:rPr lang="hr-HR" sz="2800" dirty="0"/>
              <a:t>I u najnepovoljnijim uslovima postoje adaptirani mikroorganizmi – </a:t>
            </a:r>
            <a:r>
              <a:rPr lang="hr-HR" sz="2800" i="1" dirty="0"/>
              <a:t>Helicobacter pylori </a:t>
            </a:r>
            <a:r>
              <a:rPr lang="hr-HR" sz="2800" dirty="0"/>
              <a:t>- ureaza </a:t>
            </a:r>
          </a:p>
        </p:txBody>
      </p:sp>
      <p:pic>
        <p:nvPicPr>
          <p:cNvPr id="282631" name="Picture 7" descr="Crop uvelican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38600" y="4724400"/>
            <a:ext cx="1905000" cy="1449388"/>
          </a:xfrm>
          <a:ln/>
        </p:spPr>
      </p:pic>
      <p:pic>
        <p:nvPicPr>
          <p:cNvPr id="282632" name="Picture 8" descr="epec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086600" y="381000"/>
            <a:ext cx="1717675" cy="17526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Mikroflora predželudaca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6742112" cy="4114800"/>
          </a:xfrm>
        </p:spPr>
        <p:txBody>
          <a:bodyPr/>
          <a:lstStyle/>
          <a:p>
            <a:r>
              <a:rPr lang="hr-HR" sz="2800" dirty="0"/>
              <a:t>Jedinstveni ekološki sistem</a:t>
            </a:r>
          </a:p>
          <a:p>
            <a:r>
              <a:rPr lang="hr-HR" sz="2800" dirty="0"/>
              <a:t>Primer simbioze između mikro i makro sveta</a:t>
            </a:r>
          </a:p>
          <a:p>
            <a:r>
              <a:rPr lang="hr-HR" sz="2800" dirty="0"/>
              <a:t>Omogućeno razlaganje celuloze</a:t>
            </a:r>
          </a:p>
          <a:p>
            <a:r>
              <a:rPr lang="hr-HR" sz="2800" dirty="0"/>
              <a:t>Brojne vrste bakterija, gljivica, protozoa, infuziorija...</a:t>
            </a:r>
          </a:p>
          <a:p>
            <a:endParaRPr lang="en-GB" sz="2800" dirty="0"/>
          </a:p>
        </p:txBody>
      </p:sp>
      <p:pic>
        <p:nvPicPr>
          <p:cNvPr id="283652" name="Picture 4" descr="Grupno bakterij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162800" y="533400"/>
            <a:ext cx="1276350" cy="1981200"/>
          </a:xfrm>
          <a:noFill/>
          <a:ln/>
        </p:spPr>
      </p:pic>
      <p:pic>
        <p:nvPicPr>
          <p:cNvPr id="283654" name="Picture 6" descr="krava+tel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05400" y="4267200"/>
            <a:ext cx="2584450" cy="1981200"/>
          </a:xfr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Mikroorganizmi u zemljištu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017713"/>
            <a:ext cx="5867400" cy="4114800"/>
          </a:xfrm>
        </p:spPr>
        <p:txBody>
          <a:bodyPr/>
          <a:lstStyle/>
          <a:p>
            <a:r>
              <a:rPr lang="hr-HR" sz="2800" dirty="0">
                <a:solidFill>
                  <a:srgbClr val="FFFFCC"/>
                </a:solidFill>
              </a:rPr>
              <a:t>Broj mikroorganizama zavisi od brojnih faktora</a:t>
            </a:r>
          </a:p>
          <a:p>
            <a:pPr lvl="1"/>
            <a:r>
              <a:rPr lang="hr-HR" dirty="0"/>
              <a:t>Sastav zemljišta- hranljivost, neorganske i organske materije</a:t>
            </a:r>
          </a:p>
          <a:p>
            <a:pPr lvl="1"/>
            <a:r>
              <a:rPr lang="hr-HR" dirty="0"/>
              <a:t>Procenat vlage</a:t>
            </a:r>
          </a:p>
          <a:p>
            <a:pPr lvl="1"/>
            <a:r>
              <a:rPr lang="hr-HR" dirty="0"/>
              <a:t>pH optimalna 6-8</a:t>
            </a:r>
          </a:p>
          <a:p>
            <a:pPr lvl="1"/>
            <a:r>
              <a:rPr lang="hr-HR" dirty="0"/>
              <a:t>Temperatura</a:t>
            </a:r>
          </a:p>
          <a:p>
            <a:pPr lvl="1"/>
            <a:endParaRPr lang="en-GB" sz="2400" dirty="0"/>
          </a:p>
        </p:txBody>
      </p:sp>
      <p:pic>
        <p:nvPicPr>
          <p:cNvPr id="267268" name="Picture 4" descr="kuc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10200" y="3962400"/>
            <a:ext cx="3200400" cy="21526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Mikroflora tankih i debelih creva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524000"/>
            <a:ext cx="6324600" cy="4114800"/>
          </a:xfrm>
        </p:spPr>
        <p:txBody>
          <a:bodyPr/>
          <a:lstStyle/>
          <a:p>
            <a:r>
              <a:rPr lang="hr-HR" sz="2800" dirty="0"/>
              <a:t>Tanka creva – sprečavanje vezivanja patogenih mikrooranizama – adherencija i kolonizacija – antagonističko delovanje</a:t>
            </a:r>
          </a:p>
          <a:p>
            <a:pPr lvl="1"/>
            <a:r>
              <a:rPr lang="hr-HR" sz="2400" dirty="0"/>
              <a:t>Lactobacillus bulgaricus</a:t>
            </a:r>
          </a:p>
          <a:p>
            <a:r>
              <a:rPr lang="hr-HR" sz="2800" dirty="0"/>
              <a:t>Debela creva – živina i konj – slična uloga kao predželudaca kod preživara</a:t>
            </a:r>
          </a:p>
        </p:txBody>
      </p:sp>
      <p:pic>
        <p:nvPicPr>
          <p:cNvPr id="286724" name="Picture 4" descr="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29400" y="3276600"/>
            <a:ext cx="2082800" cy="3124200"/>
          </a:xfrm>
          <a:noFill/>
          <a:ln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14313"/>
            <a:ext cx="8229600" cy="1462087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Mikroflora tankih i debelih creva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8116888" cy="4114800"/>
          </a:xfrm>
        </p:spPr>
        <p:txBody>
          <a:bodyPr/>
          <a:lstStyle/>
          <a:p>
            <a:r>
              <a:rPr lang="hr-HR" dirty="0"/>
              <a:t>Dominantni anaerobni mikroorganizmi i do 99,9% od ukupnog broja</a:t>
            </a:r>
          </a:p>
          <a:p>
            <a:pPr lvl="1"/>
            <a:r>
              <a:rPr lang="hr-HR" b="1" i="1" dirty="0"/>
              <a:t>Bacteriodes, Eubacterium, Peptostreptococcus, Lactobacillus </a:t>
            </a:r>
            <a:r>
              <a:rPr lang="hr-HR" dirty="0"/>
              <a:t>– 10 </a:t>
            </a:r>
            <a:r>
              <a:rPr lang="hr-HR" baseline="30000" dirty="0"/>
              <a:t>15</a:t>
            </a:r>
          </a:p>
          <a:p>
            <a:pPr lvl="1"/>
            <a:r>
              <a:rPr lang="hr-HR" b="1" i="1" dirty="0"/>
              <a:t>Clostridium</a:t>
            </a:r>
            <a:r>
              <a:rPr lang="hr-HR" i="1" dirty="0"/>
              <a:t> </a:t>
            </a:r>
            <a:r>
              <a:rPr lang="hr-HR" dirty="0"/>
              <a:t>spp – do 10 </a:t>
            </a:r>
            <a:r>
              <a:rPr lang="hr-HR" baseline="30000" dirty="0"/>
              <a:t>9</a:t>
            </a:r>
          </a:p>
          <a:p>
            <a:pPr lvl="1"/>
            <a:r>
              <a:rPr lang="hr-HR" b="1" i="1" dirty="0"/>
              <a:t>E.coli</a:t>
            </a:r>
            <a:r>
              <a:rPr lang="hr-HR" i="1" dirty="0"/>
              <a:t> </a:t>
            </a:r>
            <a:r>
              <a:rPr lang="hr-HR" dirty="0"/>
              <a:t> 10 </a:t>
            </a:r>
            <a:r>
              <a:rPr lang="hr-HR" baseline="30000" dirty="0"/>
              <a:t>6-7</a:t>
            </a:r>
          </a:p>
          <a:p>
            <a:r>
              <a:rPr lang="hr-HR" dirty="0"/>
              <a:t>Upotreba antibiotika- bolesti </a:t>
            </a:r>
            <a:r>
              <a:rPr lang="hr-HR" i="1" dirty="0"/>
              <a:t>Clostridium difficile </a:t>
            </a:r>
            <a:endParaRPr lang="en-GB" i="1" dirty="0"/>
          </a:p>
          <a:p>
            <a:pPr lvl="1"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696200" cy="12192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Mikroflora drugih sluznica 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800" dirty="0">
                <a:solidFill>
                  <a:srgbClr val="FFFFCC"/>
                </a:solidFill>
              </a:rPr>
              <a:t>Respiratorni trakt</a:t>
            </a:r>
            <a:r>
              <a:rPr lang="hr-HR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hr-HR" dirty="0"/>
              <a:t>200-500 puta veća količina vazduha prilikom udisaja nego ona kod izdisaja</a:t>
            </a:r>
          </a:p>
          <a:p>
            <a:pPr lvl="1">
              <a:lnSpc>
                <a:spcPct val="90000"/>
              </a:lnSpc>
            </a:pPr>
            <a:r>
              <a:rPr lang="hr-HR" dirty="0"/>
              <a:t>4% bakterija stiže do bronhija</a:t>
            </a:r>
          </a:p>
          <a:p>
            <a:pPr>
              <a:lnSpc>
                <a:spcPct val="90000"/>
              </a:lnSpc>
            </a:pPr>
            <a:r>
              <a:rPr lang="hr-HR" sz="2800" dirty="0"/>
              <a:t> </a:t>
            </a:r>
            <a:r>
              <a:rPr lang="hr-HR" sz="2800" dirty="0">
                <a:solidFill>
                  <a:srgbClr val="FFFFCC"/>
                </a:solidFill>
              </a:rPr>
              <a:t>Urogenitalni trakt</a:t>
            </a:r>
          </a:p>
          <a:p>
            <a:pPr lvl="1">
              <a:lnSpc>
                <a:spcPct val="90000"/>
              </a:lnSpc>
            </a:pPr>
            <a:r>
              <a:rPr lang="hr-HR" dirty="0"/>
              <a:t>Vaginalna flora antagonistički na patogene mikrooganizme</a:t>
            </a:r>
          </a:p>
          <a:p>
            <a:pPr lvl="1">
              <a:lnSpc>
                <a:spcPct val="90000"/>
              </a:lnSpc>
            </a:pPr>
            <a:r>
              <a:rPr lang="hr-HR" dirty="0"/>
              <a:t>I promene u kvantitativnom odnosu mikroflore mogu rezultirati infekcijom - disbioze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29600" cy="12192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Mikroorganizmi u namirnicama animalnog porekla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800" dirty="0"/>
              <a:t>Saprofitski mikrooranizmi koji doprinose stvaranju određenih organoleptičkih karakteristika proizvoda</a:t>
            </a:r>
          </a:p>
          <a:p>
            <a:pPr lvl="1">
              <a:lnSpc>
                <a:spcPct val="90000"/>
              </a:lnSpc>
            </a:pPr>
            <a:r>
              <a:rPr lang="hr-HR" sz="2400" dirty="0"/>
              <a:t>Zrenje mesa</a:t>
            </a:r>
          </a:p>
          <a:p>
            <a:pPr lvl="1">
              <a:lnSpc>
                <a:spcPct val="90000"/>
              </a:lnSpc>
            </a:pPr>
            <a:r>
              <a:rPr lang="hr-HR" sz="2400" dirty="0"/>
              <a:t>Fermentacija mesa, mleka </a:t>
            </a:r>
          </a:p>
          <a:p>
            <a:pPr>
              <a:lnSpc>
                <a:spcPct val="90000"/>
              </a:lnSpc>
            </a:pPr>
            <a:r>
              <a:rPr lang="hr-HR" sz="2800" dirty="0"/>
              <a:t>Patogeni mikroorganizmi</a:t>
            </a:r>
          </a:p>
          <a:p>
            <a:pPr lvl="1">
              <a:lnSpc>
                <a:spcPct val="90000"/>
              </a:lnSpc>
            </a:pPr>
            <a:r>
              <a:rPr lang="hr-HR" sz="2400" dirty="0"/>
              <a:t>Infekcije –</a:t>
            </a:r>
            <a:r>
              <a:rPr lang="hr-HR" sz="2400" i="1" dirty="0"/>
              <a:t> </a:t>
            </a:r>
            <a:r>
              <a:rPr lang="hr-HR" sz="2400" b="1" i="1" dirty="0"/>
              <a:t>E.coli</a:t>
            </a:r>
            <a:r>
              <a:rPr lang="hr-HR" sz="2400" b="1" dirty="0"/>
              <a:t>, </a:t>
            </a:r>
            <a:r>
              <a:rPr lang="hr-HR" sz="2400" b="1" i="1" dirty="0"/>
              <a:t>Salmonella </a:t>
            </a:r>
            <a:r>
              <a:rPr lang="hr-HR" sz="2400" b="1" dirty="0"/>
              <a:t>spp, C</a:t>
            </a:r>
            <a:r>
              <a:rPr lang="hr-HR" sz="2400" b="1" i="1" dirty="0"/>
              <a:t>ampylobacter</a:t>
            </a:r>
            <a:r>
              <a:rPr lang="hr-HR" sz="2400" b="1" dirty="0"/>
              <a:t> spp</a:t>
            </a:r>
          </a:p>
          <a:p>
            <a:pPr lvl="1">
              <a:lnSpc>
                <a:spcPct val="90000"/>
              </a:lnSpc>
            </a:pPr>
            <a:r>
              <a:rPr lang="hr-HR" sz="2400" dirty="0"/>
              <a:t>Intoksikacije – </a:t>
            </a:r>
            <a:r>
              <a:rPr lang="hr-HR" sz="2400" b="1" dirty="0"/>
              <a:t>enterotoksin </a:t>
            </a:r>
            <a:r>
              <a:rPr lang="hr-HR" sz="2400" b="1" i="1" dirty="0"/>
              <a:t>Staphylococcus vrsta</a:t>
            </a:r>
            <a:r>
              <a:rPr lang="hr-HR" sz="2400" b="1" dirty="0"/>
              <a:t>, </a:t>
            </a:r>
            <a:r>
              <a:rPr lang="hr-HR" sz="2400" b="1" i="1" dirty="0"/>
              <a:t>Bacillus cereus</a:t>
            </a:r>
          </a:p>
          <a:p>
            <a:pPr lvl="1">
              <a:lnSpc>
                <a:spcPct val="90000"/>
              </a:lnSpc>
            </a:pPr>
            <a:r>
              <a:rPr lang="hr-HR" sz="2400" dirty="0"/>
              <a:t>Toksoinfekcije – </a:t>
            </a:r>
            <a:r>
              <a:rPr lang="hr-HR" sz="2400" b="1" i="1" dirty="0" smtClean="0"/>
              <a:t>Clostridium </a:t>
            </a:r>
            <a:r>
              <a:rPr lang="hr-HR" sz="2400" b="1" i="1" dirty="0"/>
              <a:t>botulinum</a:t>
            </a:r>
            <a:endParaRPr lang="en-GB" sz="2400" b="1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77200" cy="12192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Gnotobiologija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9144000" cy="4114800"/>
          </a:xfrm>
        </p:spPr>
        <p:txBody>
          <a:bodyPr/>
          <a:lstStyle/>
          <a:p>
            <a:r>
              <a:rPr lang="hr-HR" sz="2800" dirty="0"/>
              <a:t>Naučna disciplina koja se bavi izučavanjem biologije organizama bez mikroorganizama</a:t>
            </a:r>
          </a:p>
          <a:p>
            <a:r>
              <a:rPr lang="hr-HR" sz="2800" dirty="0"/>
              <a:t>Cilj ispitivanja - patologija infektivnih bolesti, imunologija i fiziologija</a:t>
            </a:r>
          </a:p>
          <a:p>
            <a:pPr lvl="1"/>
            <a:r>
              <a:rPr lang="hr-HR" sz="2800" b="1" dirty="0">
                <a:solidFill>
                  <a:schemeClr val="tx1"/>
                </a:solidFill>
              </a:rPr>
              <a:t>Monobiotičke životinje </a:t>
            </a:r>
            <a:r>
              <a:rPr lang="hr-HR" sz="2800" dirty="0"/>
              <a:t>– apsolutno sterilne</a:t>
            </a:r>
          </a:p>
          <a:p>
            <a:pPr lvl="1"/>
            <a:r>
              <a:rPr lang="hr-HR" sz="2800" b="1" dirty="0">
                <a:solidFill>
                  <a:schemeClr val="tx1"/>
                </a:solidFill>
              </a:rPr>
              <a:t>Dibiotičke životinje </a:t>
            </a:r>
            <a:r>
              <a:rPr lang="hr-HR" sz="2800" dirty="0"/>
              <a:t>– sadrže 1 vrstu m.o.</a:t>
            </a:r>
          </a:p>
          <a:p>
            <a:pPr lvl="1"/>
            <a:r>
              <a:rPr lang="hr-HR" sz="2800" b="1" dirty="0">
                <a:solidFill>
                  <a:schemeClr val="tx1"/>
                </a:solidFill>
              </a:rPr>
              <a:t>Polibiotičke životinje </a:t>
            </a:r>
            <a:r>
              <a:rPr lang="hr-HR" sz="2800" dirty="0"/>
              <a:t>– sadrže više od 1 vrste m.o.</a:t>
            </a:r>
          </a:p>
          <a:p>
            <a:pPr lvl="1"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8229600" cy="9144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Broj mikroorganizama u zemljištu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543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800" dirty="0">
                <a:solidFill>
                  <a:srgbClr val="FFFFCC"/>
                </a:solidFill>
              </a:rPr>
              <a:t>Kvalitet zemljišta</a:t>
            </a:r>
          </a:p>
          <a:p>
            <a:pPr lvl="1">
              <a:lnSpc>
                <a:spcPct val="90000"/>
              </a:lnSpc>
            </a:pPr>
            <a:r>
              <a:rPr lang="hr-HR" dirty="0"/>
              <a:t>Glina 200-800 miliona u gramu</a:t>
            </a:r>
          </a:p>
          <a:p>
            <a:pPr lvl="1">
              <a:lnSpc>
                <a:spcPct val="90000"/>
              </a:lnSpc>
            </a:pPr>
            <a:r>
              <a:rPr lang="hr-HR" dirty="0"/>
              <a:t>Crnica 5 milijardi u gramu</a:t>
            </a:r>
          </a:p>
          <a:p>
            <a:pPr>
              <a:lnSpc>
                <a:spcPct val="90000"/>
              </a:lnSpc>
            </a:pPr>
            <a:r>
              <a:rPr lang="hr-HR" sz="2800" dirty="0">
                <a:solidFill>
                  <a:srgbClr val="FFFFCC"/>
                </a:solidFill>
              </a:rPr>
              <a:t>Dubina</a:t>
            </a:r>
          </a:p>
          <a:p>
            <a:pPr lvl="1">
              <a:lnSpc>
                <a:spcPct val="90000"/>
              </a:lnSpc>
            </a:pPr>
            <a:r>
              <a:rPr lang="hr-HR" dirty="0"/>
              <a:t>2,5 cm			4 milijarde u gramu</a:t>
            </a:r>
          </a:p>
          <a:p>
            <a:pPr lvl="1">
              <a:lnSpc>
                <a:spcPct val="90000"/>
              </a:lnSpc>
            </a:pPr>
            <a:r>
              <a:rPr lang="hr-HR" dirty="0"/>
              <a:t>15 cm			2 milijarde u gramu</a:t>
            </a:r>
          </a:p>
          <a:p>
            <a:pPr lvl="1">
              <a:lnSpc>
                <a:spcPct val="90000"/>
              </a:lnSpc>
            </a:pPr>
            <a:r>
              <a:rPr lang="hr-HR" dirty="0"/>
              <a:t>50 cm			500 miliona u gramu</a:t>
            </a:r>
          </a:p>
          <a:p>
            <a:pPr lvl="1">
              <a:lnSpc>
                <a:spcPct val="90000"/>
              </a:lnSpc>
            </a:pPr>
            <a:r>
              <a:rPr lang="hr-HR" dirty="0"/>
              <a:t>75 cm			milion u gramu</a:t>
            </a:r>
          </a:p>
          <a:p>
            <a:pPr lvl="1">
              <a:lnSpc>
                <a:spcPct val="90000"/>
              </a:lnSpc>
            </a:pPr>
            <a:r>
              <a:rPr lang="hr-HR" dirty="0"/>
              <a:t>1¸50 cm		</a:t>
            </a:r>
            <a:r>
              <a:rPr lang="hr-HR" dirty="0" smtClean="0"/>
              <a:t>	100 </a:t>
            </a:r>
            <a:r>
              <a:rPr lang="hr-HR" dirty="0"/>
              <a:t>bakterija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Vrste mikroorganizama  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28800"/>
            <a:ext cx="7239000" cy="4114800"/>
          </a:xfrm>
        </p:spPr>
        <p:txBody>
          <a:bodyPr/>
          <a:lstStyle/>
          <a:p>
            <a:r>
              <a:rPr lang="hr-HR" sz="2800" dirty="0"/>
              <a:t>Bakterije – nitrifikujuće, azot fiksirajuće, denitrifikujuće, arheabakterije, sumporne bakterije...</a:t>
            </a:r>
          </a:p>
          <a:p>
            <a:r>
              <a:rPr lang="hr-HR" sz="2800" dirty="0"/>
              <a:t>Plesni, protozoe, alge, lišajevi</a:t>
            </a:r>
          </a:p>
          <a:p>
            <a:r>
              <a:rPr lang="hr-HR" sz="2800" dirty="0">
                <a:solidFill>
                  <a:srgbClr val="FFFFCC"/>
                </a:solidFill>
              </a:rPr>
              <a:t>Biološko kruženje materija u prirodi- azot, vodonik, sumpor, fosfor, ugljenik, kiseonik</a:t>
            </a:r>
          </a:p>
          <a:p>
            <a:r>
              <a:rPr lang="hr-HR" sz="2800" dirty="0"/>
              <a:t>Neophodne materije za sintezu organskih jedinjenja</a:t>
            </a:r>
            <a:endParaRPr lang="en-GB" sz="2800" dirty="0"/>
          </a:p>
        </p:txBody>
      </p:sp>
      <p:pic>
        <p:nvPicPr>
          <p:cNvPr id="269316" name="Picture 4" descr="EM Streptococcu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351713" y="304800"/>
            <a:ext cx="1462087" cy="1676400"/>
          </a:xfrm>
          <a:noFill/>
          <a:ln/>
        </p:spPr>
      </p:pic>
      <p:pic>
        <p:nvPicPr>
          <p:cNvPr id="269318" name="Picture 6" descr="Staphylococcu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705600" y="5105400"/>
            <a:ext cx="1982788" cy="1477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105775" cy="10668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Patogene bakterije u zemljištu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dirty="0"/>
              <a:t>Nije pogodna sredina za njihovo preživljavanje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dirty="0"/>
              <a:t>	</a:t>
            </a:r>
            <a:r>
              <a:rPr lang="hr-HR" dirty="0" smtClean="0"/>
              <a:t>		      	</a:t>
            </a:r>
            <a:r>
              <a:rPr lang="hr-HR" dirty="0" smtClean="0">
                <a:solidFill>
                  <a:srgbClr val="FFFFCC"/>
                </a:solidFill>
              </a:rPr>
              <a:t>Srednje vreme         Maksimalno vreme</a:t>
            </a:r>
            <a:endParaRPr lang="hr-HR" dirty="0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dirty="0">
                <a:solidFill>
                  <a:srgbClr val="FFFFCC"/>
                </a:solidFill>
              </a:rPr>
              <a:t>		</a:t>
            </a:r>
            <a:r>
              <a:rPr lang="hr-HR" dirty="0">
                <a:solidFill>
                  <a:srgbClr val="FFFFCC"/>
                </a:solidFill>
              </a:rPr>
              <a:t> </a:t>
            </a:r>
            <a:r>
              <a:rPr lang="hr-HR" dirty="0" smtClean="0">
                <a:solidFill>
                  <a:srgbClr val="FFFFCC"/>
                </a:solidFill>
              </a:rPr>
              <a:t>        </a:t>
            </a:r>
            <a:endParaRPr lang="hr-HR" dirty="0"/>
          </a:p>
          <a:p>
            <a:pPr lvl="1">
              <a:lnSpc>
                <a:spcPct val="90000"/>
              </a:lnSpc>
            </a:pPr>
            <a:r>
              <a:rPr lang="hr-HR" i="1" dirty="0">
                <a:solidFill>
                  <a:srgbClr val="FFFFCC"/>
                </a:solidFill>
              </a:rPr>
              <a:t>Salmonella</a:t>
            </a:r>
            <a:r>
              <a:rPr lang="hr-HR" dirty="0">
                <a:solidFill>
                  <a:srgbClr val="FFFFCC"/>
                </a:solidFill>
              </a:rPr>
              <a:t> </a:t>
            </a:r>
            <a:r>
              <a:rPr lang="hr-HR" dirty="0">
                <a:solidFill>
                  <a:srgbClr val="FFFFCC"/>
                </a:solidFill>
              </a:rPr>
              <a:t>T</a:t>
            </a:r>
            <a:r>
              <a:rPr lang="hr-HR" dirty="0" smtClean="0">
                <a:solidFill>
                  <a:srgbClr val="FFFFCC"/>
                </a:solidFill>
              </a:rPr>
              <a:t>yphi  </a:t>
            </a:r>
            <a:r>
              <a:rPr lang="hr-HR" dirty="0"/>
              <a:t>	2-3 nedelje		12 meseci</a:t>
            </a:r>
          </a:p>
          <a:p>
            <a:pPr lvl="1">
              <a:lnSpc>
                <a:spcPct val="90000"/>
              </a:lnSpc>
            </a:pPr>
            <a:r>
              <a:rPr lang="hr-HR" i="1" dirty="0" smtClean="0">
                <a:solidFill>
                  <a:srgbClr val="FFFFCC"/>
                </a:solidFill>
              </a:rPr>
              <a:t>M. tuberculosis</a:t>
            </a:r>
            <a:r>
              <a:rPr lang="hr-HR" dirty="0"/>
              <a:t>	</a:t>
            </a:r>
            <a:r>
              <a:rPr lang="hr-HR" dirty="0" smtClean="0"/>
              <a:t>         	13 </a:t>
            </a:r>
            <a:r>
              <a:rPr lang="hr-HR" dirty="0"/>
              <a:t>nedelja		7 meseci</a:t>
            </a:r>
          </a:p>
          <a:p>
            <a:pPr lvl="1">
              <a:lnSpc>
                <a:spcPct val="90000"/>
              </a:lnSpc>
            </a:pPr>
            <a:r>
              <a:rPr lang="hr-HR" i="1" dirty="0" smtClean="0">
                <a:solidFill>
                  <a:srgbClr val="FFFFCC"/>
                </a:solidFill>
              </a:rPr>
              <a:t>Brucella </a:t>
            </a:r>
            <a:r>
              <a:rPr lang="hr-HR" dirty="0">
                <a:solidFill>
                  <a:srgbClr val="FFFFCC"/>
                </a:solidFill>
              </a:rPr>
              <a:t>spp.</a:t>
            </a:r>
            <a:r>
              <a:rPr lang="hr-HR" dirty="0"/>
              <a:t>	</a:t>
            </a:r>
            <a:r>
              <a:rPr lang="hr-HR" dirty="0" smtClean="0"/>
              <a:t>	par dana -3 </a:t>
            </a:r>
            <a:r>
              <a:rPr lang="hr-HR" dirty="0"/>
              <a:t>nedelje	</a:t>
            </a:r>
            <a:r>
              <a:rPr lang="hr-HR" dirty="0" smtClean="0"/>
              <a:t>2 </a:t>
            </a:r>
            <a:r>
              <a:rPr lang="hr-HR" dirty="0"/>
              <a:t>meseca</a:t>
            </a:r>
          </a:p>
          <a:p>
            <a:pPr lvl="1">
              <a:lnSpc>
                <a:spcPct val="90000"/>
              </a:lnSpc>
            </a:pPr>
            <a:r>
              <a:rPr lang="hr-HR" i="1" dirty="0" smtClean="0">
                <a:solidFill>
                  <a:srgbClr val="FFFFCC"/>
                </a:solidFill>
              </a:rPr>
              <a:t>Francisella </a:t>
            </a:r>
            <a:r>
              <a:rPr lang="hr-HR" i="1" dirty="0">
                <a:solidFill>
                  <a:srgbClr val="FFFFCC"/>
                </a:solidFill>
              </a:rPr>
              <a:t>tularensis</a:t>
            </a:r>
            <a:r>
              <a:rPr lang="hr-HR" dirty="0"/>
              <a:t>	</a:t>
            </a:r>
            <a:r>
              <a:rPr lang="hr-HR" dirty="0" smtClean="0"/>
              <a:t>10 dana</a:t>
            </a:r>
            <a:r>
              <a:rPr lang="hr-HR" dirty="0"/>
              <a:t>		2,5 meseci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Spore u zemljištu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362200"/>
            <a:ext cx="7010400" cy="4114800"/>
          </a:xfrm>
        </p:spPr>
        <p:txBody>
          <a:bodyPr/>
          <a:lstStyle/>
          <a:p>
            <a:r>
              <a:rPr lang="hr-HR" sz="2800" dirty="0">
                <a:solidFill>
                  <a:srgbClr val="FFFFCC"/>
                </a:solidFill>
              </a:rPr>
              <a:t>Spore bakterija</a:t>
            </a:r>
            <a:r>
              <a:rPr lang="hr-HR" sz="2800" dirty="0"/>
              <a:t> – dugo preživljavaju</a:t>
            </a:r>
          </a:p>
          <a:p>
            <a:pPr lvl="1"/>
            <a:r>
              <a:rPr lang="hr-HR" dirty="0"/>
              <a:t>Faktor prenošenja bolesti</a:t>
            </a:r>
          </a:p>
          <a:p>
            <a:pPr lvl="1"/>
            <a:r>
              <a:rPr lang="hr-HR" dirty="0"/>
              <a:t>Antraks, botulizam, gasni otoci, enterotoksemije</a:t>
            </a:r>
          </a:p>
          <a:p>
            <a:r>
              <a:rPr lang="hr-HR" sz="2800" dirty="0">
                <a:solidFill>
                  <a:srgbClr val="FFFFCC"/>
                </a:solidFill>
              </a:rPr>
              <a:t>Spore gljivica</a:t>
            </a:r>
          </a:p>
          <a:p>
            <a:pPr lvl="1"/>
            <a:r>
              <a:rPr lang="hr-HR" dirty="0"/>
              <a:t>Mikoze - aspergiloza</a:t>
            </a:r>
          </a:p>
          <a:p>
            <a:pPr lvl="1"/>
            <a:r>
              <a:rPr lang="hr-HR" dirty="0"/>
              <a:t>Mikotoksikoze- fuzariotoksikoze, ergotizam </a:t>
            </a:r>
            <a:endParaRPr lang="en-GB" dirty="0"/>
          </a:p>
        </p:txBody>
      </p:sp>
      <p:pic>
        <p:nvPicPr>
          <p:cNvPr id="271364" name="Picture 4" descr="bacillus spor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43600" y="381000"/>
            <a:ext cx="2628900" cy="19462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Mikroorganizmi u vodi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017713"/>
            <a:ext cx="7772400" cy="2401887"/>
          </a:xfrm>
        </p:spPr>
        <p:txBody>
          <a:bodyPr/>
          <a:lstStyle/>
          <a:p>
            <a:r>
              <a:rPr lang="hr-HR" sz="2800"/>
              <a:t>Kontaminacija vode otpadnim vodama- prisustvo organskih materij</a:t>
            </a:r>
            <a:r>
              <a:rPr lang="en-US" sz="2800"/>
              <a:t>a</a:t>
            </a:r>
          </a:p>
          <a:p>
            <a:pPr lvl="1"/>
            <a:r>
              <a:rPr lang="hr-HR">
                <a:solidFill>
                  <a:srgbClr val="FFFFCC"/>
                </a:solidFill>
              </a:rPr>
              <a:t>Nekontaminirane vode</a:t>
            </a:r>
            <a:r>
              <a:rPr lang="hr-HR"/>
              <a:t>- mali broj- desetak m.o. u ml – saprofiti iz zemljišta, psihrofilni</a:t>
            </a:r>
          </a:p>
          <a:p>
            <a:pPr lvl="2"/>
            <a:endParaRPr lang="en-GB" sz="2800"/>
          </a:p>
        </p:txBody>
      </p:sp>
      <p:pic>
        <p:nvPicPr>
          <p:cNvPr id="272388" name="Picture 4" descr="000497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29200" y="3886200"/>
            <a:ext cx="3848100" cy="25717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Mikroorganizmi u vodi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76400"/>
            <a:ext cx="8763000" cy="4760913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endParaRPr lang="hr-HR" sz="2800" dirty="0"/>
          </a:p>
          <a:p>
            <a:pPr lvl="1">
              <a:lnSpc>
                <a:spcPct val="90000"/>
              </a:lnSpc>
            </a:pPr>
            <a:r>
              <a:rPr lang="hr-HR" sz="2800" b="1" dirty="0">
                <a:solidFill>
                  <a:srgbClr val="FFFFCC"/>
                </a:solidFill>
              </a:rPr>
              <a:t>Kontaminirane vode</a:t>
            </a:r>
            <a:r>
              <a:rPr lang="hr-HR" sz="2800" b="1" dirty="0"/>
              <a:t>- </a:t>
            </a:r>
            <a:r>
              <a:rPr lang="hr-HR" sz="2800" dirty="0"/>
              <a:t>otpadne vode i kanalizacija – tri zone</a:t>
            </a:r>
          </a:p>
          <a:p>
            <a:pPr lvl="2">
              <a:lnSpc>
                <a:spcPct val="90000"/>
              </a:lnSpc>
            </a:pPr>
            <a:r>
              <a:rPr lang="hr-HR" sz="2800" b="1" dirty="0"/>
              <a:t> Polisaprobna </a:t>
            </a:r>
            <a:r>
              <a:rPr lang="hr-HR" sz="2800" dirty="0"/>
              <a:t>malo O</a:t>
            </a:r>
            <a:r>
              <a:rPr lang="hr-HR" sz="2800" baseline="-25000" dirty="0"/>
              <a:t>2</a:t>
            </a:r>
            <a:r>
              <a:rPr lang="hr-HR" sz="2800" dirty="0"/>
              <a:t>, puno organskih materija 	broj u 1 ml dostiže milion i više, koliformni</a:t>
            </a:r>
          </a:p>
          <a:p>
            <a:pPr lvl="2">
              <a:lnSpc>
                <a:spcPct val="90000"/>
              </a:lnSpc>
            </a:pPr>
            <a:r>
              <a:rPr lang="hr-HR" sz="2800" b="1" dirty="0"/>
              <a:t>Mezosaprobna</a:t>
            </a:r>
            <a:r>
              <a:rPr lang="hr-HR" sz="2800" dirty="0"/>
              <a:t> mineralizacija organskih materija 	broj u 1 ml nekoliko stotina ili hiljada</a:t>
            </a:r>
          </a:p>
          <a:p>
            <a:pPr lvl="2">
              <a:lnSpc>
                <a:spcPct val="90000"/>
              </a:lnSpc>
            </a:pPr>
            <a:r>
              <a:rPr lang="hr-HR" sz="2800" b="1" dirty="0"/>
              <a:t>Oligosaprobna </a:t>
            </a:r>
            <a:r>
              <a:rPr lang="hr-HR" sz="2800" dirty="0"/>
              <a:t>– čista voda - broj u ml nekoliko 	desetina ili stotina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FFFFCC"/>
                </a:solidFill>
              </a:rPr>
              <a:t>Patogene bakterije</a:t>
            </a:r>
            <a:endParaRPr lang="en-GB" sz="3200" b="1" dirty="0">
              <a:solidFill>
                <a:srgbClr val="FFFFCC"/>
              </a:solidFill>
            </a:endParaRP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819400"/>
            <a:ext cx="8001000" cy="3429000"/>
          </a:xfrm>
        </p:spPr>
        <p:txBody>
          <a:bodyPr/>
          <a:lstStyle/>
          <a:p>
            <a:r>
              <a:rPr lang="hr-HR" sz="2800" dirty="0"/>
              <a:t>Od presudnog značaja</a:t>
            </a:r>
          </a:p>
          <a:p>
            <a:pPr lvl="1"/>
            <a:r>
              <a:rPr lang="hr-HR" dirty="0"/>
              <a:t>Stepen zagađenja vode</a:t>
            </a:r>
          </a:p>
          <a:p>
            <a:r>
              <a:rPr lang="hr-HR" sz="2800" dirty="0"/>
              <a:t>Preživljavanje u vodama izvora, reka i bunara</a:t>
            </a:r>
          </a:p>
          <a:p>
            <a:pPr lvl="1"/>
            <a:r>
              <a:rPr lang="hr-HR" i="1" dirty="0"/>
              <a:t>Salmonella </a:t>
            </a:r>
            <a:r>
              <a:rPr lang="hr-HR" dirty="0"/>
              <a:t>spp.</a:t>
            </a:r>
            <a:r>
              <a:rPr lang="en-US" dirty="0"/>
              <a:t>  		</a:t>
            </a:r>
            <a:r>
              <a:rPr lang="hr-HR" dirty="0"/>
              <a:t>2 dana – 3 meseca</a:t>
            </a:r>
          </a:p>
          <a:p>
            <a:pPr lvl="1"/>
            <a:r>
              <a:rPr lang="hr-HR" i="1" dirty="0"/>
              <a:t>Leptospira </a:t>
            </a:r>
            <a:r>
              <a:rPr lang="hr-HR" dirty="0"/>
              <a:t>spp.	</a:t>
            </a:r>
            <a:r>
              <a:rPr lang="en-US" dirty="0"/>
              <a:t>	</a:t>
            </a:r>
            <a:r>
              <a:rPr lang="hr-HR" dirty="0"/>
              <a:t>7-150 dana</a:t>
            </a:r>
          </a:p>
          <a:p>
            <a:pPr lvl="1"/>
            <a:r>
              <a:rPr lang="hr-HR" i="1" dirty="0"/>
              <a:t>Vibrio cholerae	</a:t>
            </a:r>
            <a:r>
              <a:rPr lang="en-US" dirty="0"/>
              <a:t> 	</a:t>
            </a:r>
            <a:r>
              <a:rPr lang="hr-HR" dirty="0"/>
              <a:t>više meseci </a:t>
            </a:r>
          </a:p>
          <a:p>
            <a:endParaRPr lang="en-GB" sz="2800" dirty="0"/>
          </a:p>
        </p:txBody>
      </p:sp>
      <p:pic>
        <p:nvPicPr>
          <p:cNvPr id="273412" name="Picture 4" descr="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77576" y="609600"/>
            <a:ext cx="2505075" cy="239414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ejan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2772</TotalTime>
  <Words>760</Words>
  <Application>Microsoft Office PowerPoint</Application>
  <PresentationFormat>On-screen Show (4:3)</PresentationFormat>
  <Paragraphs>149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Tahoma</vt:lpstr>
      <vt:lpstr>Times New Roman</vt:lpstr>
      <vt:lpstr>Wingdings</vt:lpstr>
      <vt:lpstr>Wingdings 2</vt:lpstr>
      <vt:lpstr>Paper</vt:lpstr>
      <vt:lpstr>Rasprostranjenost mikroorganizama</vt:lpstr>
      <vt:lpstr>Mikroorganizmi u zemljištu</vt:lpstr>
      <vt:lpstr>Broj mikroorganizama u zemljištu</vt:lpstr>
      <vt:lpstr>Vrste mikroorganizama  </vt:lpstr>
      <vt:lpstr>Patogene bakterije u zemljištu</vt:lpstr>
      <vt:lpstr>Spore u zemljištu</vt:lpstr>
      <vt:lpstr>Mikroorganizmi u vodi</vt:lpstr>
      <vt:lpstr>Mikroorganizmi u vodi</vt:lpstr>
      <vt:lpstr>Patogene bakterije</vt:lpstr>
      <vt:lpstr>Kvalitet vode</vt:lpstr>
      <vt:lpstr>Kvalitet vode</vt:lpstr>
      <vt:lpstr>Kvalitet vode</vt:lpstr>
      <vt:lpstr>Mikroorganizmi u vazduhu</vt:lpstr>
      <vt:lpstr>Faktori koji utiču na broj mikroorganizama u vazduhu</vt:lpstr>
      <vt:lpstr>Patogeni mikroorganizmi u vazduhu</vt:lpstr>
      <vt:lpstr>Mikroflora životinjskog organizma</vt:lpstr>
      <vt:lpstr>Mikroflora kože</vt:lpstr>
      <vt:lpstr>Mikroflora digestivnog trakta</vt:lpstr>
      <vt:lpstr>Mikroflora predželudaca</vt:lpstr>
      <vt:lpstr>Mikroflora tankih i debelih creva</vt:lpstr>
      <vt:lpstr>Mikroflora tankih i debelih creva</vt:lpstr>
      <vt:lpstr>Mikroflora drugih sluznica </vt:lpstr>
      <vt:lpstr>Mikroorganizmi u namirnicama animalnog porekla</vt:lpstr>
      <vt:lpstr>Gnotobiologija</vt:lpstr>
    </vt:vector>
  </TitlesOfParts>
  <Company>VET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 u mikrobiologiju</dc:title>
  <dc:creator>Dejan</dc:creator>
  <cp:lastModifiedBy>T14</cp:lastModifiedBy>
  <cp:revision>119</cp:revision>
  <dcterms:created xsi:type="dcterms:W3CDTF">2002-10-17T22:18:13Z</dcterms:created>
  <dcterms:modified xsi:type="dcterms:W3CDTF">2024-10-23T06:36:16Z</dcterms:modified>
</cp:coreProperties>
</file>