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30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307" r:id="rId11"/>
    <p:sldId id="280" r:id="rId12"/>
    <p:sldId id="281" r:id="rId13"/>
    <p:sldId id="282" r:id="rId14"/>
    <p:sldId id="283" r:id="rId15"/>
    <p:sldId id="290" r:id="rId16"/>
    <p:sldId id="289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134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F90FD-2697-46E7-BF08-CC8DF0C4295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EE03-558E-4B13-A740-C57BEA697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558F-F4AB-45F0-8EA9-6006936B7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981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002060"/>
                </a:solidFill>
                <a:latin typeface="Candara" pitchFamily="34" charset="0"/>
              </a:rPr>
              <a:t>ИДЕНТИФИКАЦИЈА БАКТЕРИЈА</a:t>
            </a:r>
            <a:endParaRPr lang="en-US" sz="36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disease-questions-medical-concept-as-group-cancer-bacteria-cells-ebola-virus-shaped-as-question-mark-as-health-care-45579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74988" cy="47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50818" y="1600200"/>
            <a:ext cx="6705600" cy="5075210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36" y="1306260"/>
            <a:ext cx="8839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Морфолошки изглед на микроскопском препарату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2. T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инкторијана својства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3.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Услови култивисања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4.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Изглед колонија на чврстим подлогама и карактеристике раста у течној култури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5.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Физиолошке и </a:t>
            </a:r>
            <a:r>
              <a:rPr lang="sr-Cyrl-RS" sz="2800" b="1" dirty="0" smtClean="0">
                <a:solidFill>
                  <a:srgbClr val="FF0000"/>
                </a:solidFill>
                <a:latin typeface="Candara" pitchFamily="34" charset="0"/>
              </a:rPr>
              <a:t>биохемијске особине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6.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Антигенска грађа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7.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Биолошки оглед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8.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Молекуларне методе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9.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Отпорност на антимикробна средства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10. </a:t>
            </a:r>
            <a:r>
              <a:rPr lang="sr-Cyrl-RS" sz="2800" b="1" dirty="0" smtClean="0">
                <a:solidFill>
                  <a:srgbClr val="002060"/>
                </a:solidFill>
                <a:latin typeface="Candara" pitchFamily="34" charset="0"/>
              </a:rPr>
              <a:t>Аутоматски системи за идентификацију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8.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Редукција нитрата</a:t>
            </a: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990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Способност бактерија да редукује нитрате у нитрите или слободни азот</a:t>
            </a: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1597"/>
            <a:ext cx="1905000" cy="4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06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9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. Уреаза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346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Бактерије које поседују ензим уреазу разлажу уреу на амонијак, угљен-диоксид и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воду.</a:t>
            </a:r>
          </a:p>
          <a:p>
            <a:pPr algn="just"/>
            <a:endParaRPr lang="sr-Cyrl-RS" sz="2000" dirty="0">
              <a:solidFill>
                <a:srgbClr val="002060"/>
              </a:solidFill>
              <a:latin typeface="Candara" pitchFamily="34" charset="0"/>
            </a:endParaRP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Код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позитивне ракције долази до промене боје из </a:t>
            </a:r>
            <a:r>
              <a:rPr lang="sr-Cyrl-RS" sz="2000" dirty="0" smtClean="0">
                <a:solidFill>
                  <a:srgbClr val="FFC000"/>
                </a:solidFill>
                <a:latin typeface="Candara" pitchFamily="34" charset="0"/>
              </a:rPr>
              <a:t>жуте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 у </a:t>
            </a:r>
            <a:r>
              <a:rPr lang="sr-Cyrl-RS" sz="2000" b="1" dirty="0" smtClean="0">
                <a:solidFill>
                  <a:srgbClr val="EC4ACD"/>
                </a:solidFill>
                <a:latin typeface="Candara" pitchFamily="34" charset="0"/>
              </a:rPr>
              <a:t>розе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 (подлога садржи и индикатор) јер је дошло до промене 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pH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средине у алкалну (услед присуства амонијака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).</a:t>
            </a:r>
            <a:endParaRPr lang="sr-Cyrl-RS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C:\Users\lenovo\Pictures\FVM\Urease-Te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4613"/>
            <a:ext cx="2433955" cy="531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10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. Клиглеров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агар са </a:t>
            </a:r>
            <a:r>
              <a:rPr lang="sr-Latn-RS" sz="2400" b="1" dirty="0">
                <a:solidFill>
                  <a:srgbClr val="002060"/>
                </a:solidFill>
                <a:latin typeface="Candara" pitchFamily="34" charset="0"/>
              </a:rPr>
              <a:t>Fe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и троструки шећер са </a:t>
            </a:r>
            <a:r>
              <a:rPr lang="sr-Latn-RS" sz="2400" b="1" dirty="0">
                <a:solidFill>
                  <a:srgbClr val="002060"/>
                </a:solidFill>
                <a:latin typeface="Candara" pitchFamily="34" charset="0"/>
              </a:rPr>
              <a:t>Fe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019800" cy="2551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" y="475520"/>
            <a:ext cx="960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Утврђивање способности ферментације </a:t>
            </a: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УХ</a:t>
            </a: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са или без продукције гаса и стварање </a:t>
            </a:r>
            <a:endParaRPr lang="sr-Latn-RS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водоник-сулфида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Клиглеров агар (глукоза, лактоза), троструки шећер (глукоза, лактоза, сахароза)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 + иникатор</a:t>
            </a:r>
            <a:endParaRPr lang="sr-Cyrl-RS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Аеробно разлагање-косина мења боју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Анаеробно разлагање - стубић</a:t>
            </a:r>
            <a:r>
              <a:rPr lang="sr-Latn-R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мења боју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Мехурући – феремнтација ух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Водоник – сулфид – црна боја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Бактерије ферментишу само глукозу – разлажу се и протеини (због ниске концетрације глукозе) – стубић жут, косина црвена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Бактерије ферментишу и лактозу/лактозу и сахарозу – косина и стубић жути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Бактерија не разлаже  ух – косина и стубић црвени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8036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  <a:latin typeface="Candara" pitchFamily="34" charset="0"/>
              </a:rPr>
              <a:t>IMViC</a:t>
            </a:r>
            <a:r>
              <a:rPr lang="sr-Cyrl-RS" sz="3600" b="1" dirty="0" smtClean="0">
                <a:solidFill>
                  <a:srgbClr val="002060"/>
                </a:solidFill>
                <a:latin typeface="Candara" pitchFamily="34" charset="0"/>
              </a:rPr>
              <a:t> – кратак биохемијски низ</a:t>
            </a:r>
            <a:endParaRPr lang="en-US" sz="36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1200px-IMViC_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790"/>
            <a:ext cx="9144000" cy="33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i="1" dirty="0" smtClean="0">
                <a:latin typeface="Candara" pitchFamily="34" charset="0"/>
              </a:rPr>
              <a:t>Enterobacteriaceae...</a:t>
            </a:r>
            <a:endParaRPr lang="en-US" sz="32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7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Комерцијални биохемијски стрип китови за испитивање биохемијских особина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" name="Picture 2" descr="C:\Users\lenovo\Pictures\FVM\API Enterobakterije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1097"/>
            <a:ext cx="6156007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lenovo\Pictures\FVM\API (2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0" b="98214" l="1751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" y="1270464"/>
            <a:ext cx="6172200" cy="266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novo\Pictures\FVM\BBL Salmonella Enterobacter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7" y="4495799"/>
            <a:ext cx="3480954" cy="2172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91000" y="5629882"/>
            <a:ext cx="1645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BBL </a:t>
            </a:r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Crystal</a:t>
            </a:r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13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API sistem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3937" y="3254835"/>
            <a:ext cx="209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Escherichia</a:t>
            </a:r>
            <a:r>
              <a:rPr lang="sr-Latn-RS" sz="1400" dirty="0" smtClean="0">
                <a:latin typeface="Candara" pitchFamily="34" charset="0"/>
              </a:rPr>
              <a:t> coli          </a:t>
            </a:r>
            <a:r>
              <a:rPr lang="sr-Latn-RS" sz="1400" i="1" dirty="0" smtClean="0">
                <a:latin typeface="Candara" pitchFamily="34" charset="0"/>
              </a:rPr>
              <a:t>Pasteurella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Salmonella</a:t>
            </a:r>
            <a:r>
              <a:rPr lang="sr-Latn-RS" sz="1400" dirty="0" smtClean="0">
                <a:latin typeface="Candara" pitchFamily="34" charset="0"/>
              </a:rPr>
              <a:t> spp.        </a:t>
            </a:r>
            <a:r>
              <a:rPr lang="sr-Latn-RS" sz="1400" i="1" dirty="0" smtClean="0">
                <a:latin typeface="Candara" pitchFamily="34" charset="0"/>
              </a:rPr>
              <a:t>Mannheimia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Shigella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Bordetella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Proteus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Francisella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Pseudomona</a:t>
            </a:r>
            <a:r>
              <a:rPr lang="sr-Latn-RS" sz="1400" dirty="0" smtClean="0">
                <a:latin typeface="Candara" pitchFamily="34" charset="0"/>
              </a:rPr>
              <a:t>s spp.   </a:t>
            </a:r>
            <a:r>
              <a:rPr lang="sr-Latn-RS" sz="1400" i="1" dirty="0" smtClean="0">
                <a:latin typeface="Candara" pitchFamily="34" charset="0"/>
              </a:rPr>
              <a:t>Vibrio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Klebsiella</a:t>
            </a:r>
            <a:r>
              <a:rPr lang="sr-Latn-RS" sz="1400" dirty="0" smtClean="0">
                <a:latin typeface="Candara" pitchFamily="34" charset="0"/>
              </a:rPr>
              <a:t> spp.           </a:t>
            </a:r>
            <a:r>
              <a:rPr lang="sr-Latn-RS" sz="1400" i="1" dirty="0" smtClean="0">
                <a:latin typeface="Candara" pitchFamily="34" charset="0"/>
              </a:rPr>
              <a:t>Campylobacte</a:t>
            </a:r>
            <a:r>
              <a:rPr lang="sr-Latn-RS" sz="1400" dirty="0" smtClean="0">
                <a:latin typeface="Candara" pitchFamily="34" charset="0"/>
              </a:rPr>
              <a:t>r spp.</a:t>
            </a:r>
          </a:p>
          <a:p>
            <a:r>
              <a:rPr lang="sr-Latn-RS" sz="1400" i="1" dirty="0" smtClean="0">
                <a:latin typeface="Candara" pitchFamily="34" charset="0"/>
              </a:rPr>
              <a:t>Yersinia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Helicobacter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400" i="1" dirty="0" smtClean="0">
                <a:latin typeface="Candara" pitchFamily="34" charset="0"/>
              </a:rPr>
              <a:t>Acinetobacter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Burkholderia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Haemophilus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Taylorella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Candara" pitchFamily="34" charset="0"/>
              </a:rPr>
              <a:t>...Rodovi </a:t>
            </a:r>
            <a:r>
              <a:rPr lang="it-IT" sz="1400" i="1" dirty="0" smtClean="0">
                <a:latin typeface="Candara" pitchFamily="34" charset="0"/>
              </a:rPr>
              <a:t>Borrelia</a:t>
            </a:r>
            <a:r>
              <a:rPr lang="sr-Latn-RS" sz="1400" i="1" dirty="0" smtClean="0">
                <a:latin typeface="Candara" pitchFamily="34" charset="0"/>
              </a:rPr>
              <a:t>,</a:t>
            </a:r>
            <a:r>
              <a:rPr lang="it-IT" sz="1400" dirty="0" smtClean="0">
                <a:latin typeface="Candara" pitchFamily="34" charset="0"/>
              </a:rPr>
              <a:t> </a:t>
            </a:r>
            <a:r>
              <a:rPr lang="it-IT" sz="1400" i="1" dirty="0" smtClean="0">
                <a:latin typeface="Candara" pitchFamily="34" charset="0"/>
              </a:rPr>
              <a:t>Treponem</a:t>
            </a:r>
            <a:r>
              <a:rPr lang="it-IT" sz="1400" dirty="0" smtClean="0">
                <a:latin typeface="Candara" pitchFamily="34" charset="0"/>
              </a:rPr>
              <a:t>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Brachyspira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Mycobacterium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Mycoplasma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Chlamydophila</a:t>
            </a:r>
            <a:r>
              <a:rPr lang="sr-Latn-RS" sz="1400" i="1" dirty="0" smtClean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Chlamydia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Coxiella</a:t>
            </a:r>
            <a:r>
              <a:rPr lang="sr-Latn-RS" sz="1400" i="1" dirty="0" smtClean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-76200" y="2780653"/>
            <a:ext cx="2521783" cy="209614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044" y="2984212"/>
            <a:ext cx="282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937" y="3516445"/>
            <a:ext cx="398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526" y="3367452"/>
            <a:ext cx="229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latin typeface="Candara" pitchFamily="34" charset="0"/>
              </a:rPr>
              <a:t>ONPG + </a:t>
            </a:r>
          </a:p>
          <a:p>
            <a:r>
              <a:rPr lang="sr-Latn-RS" sz="1400" i="1" dirty="0" smtClean="0">
                <a:latin typeface="Candara" pitchFamily="34" charset="0"/>
              </a:rPr>
              <a:t>Staphylococcus aureus</a:t>
            </a:r>
            <a:endParaRPr lang="en-US" sz="14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5" grpId="0"/>
      <p:bldP spid="2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3937" y="3254835"/>
            <a:ext cx="209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33993" y="3065145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 smtClean="0">
                <a:latin typeface="Candara" pitchFamily="34" charset="0"/>
              </a:rPr>
              <a:t>Escherichia</a:t>
            </a:r>
            <a:r>
              <a:rPr lang="sr-Latn-RS" sz="1200" dirty="0" smtClean="0">
                <a:latin typeface="Candara" pitchFamily="34" charset="0"/>
              </a:rPr>
              <a:t> </a:t>
            </a:r>
            <a:r>
              <a:rPr lang="sr-Latn-RS" sz="1200" i="1" dirty="0" smtClean="0">
                <a:latin typeface="Candara" pitchFamily="34" charset="0"/>
              </a:rPr>
              <a:t>coli</a:t>
            </a:r>
          </a:p>
          <a:p>
            <a:r>
              <a:rPr lang="sr-Latn-RS" sz="1200" i="1" dirty="0">
                <a:latin typeface="Candara" pitchFamily="34" charset="0"/>
              </a:rPr>
              <a:t>Klebsiella</a:t>
            </a:r>
            <a:r>
              <a:rPr lang="sr-Latn-RS" sz="1200" dirty="0">
                <a:latin typeface="Candara" pitchFamily="34" charset="0"/>
              </a:rPr>
              <a:t> spp. </a:t>
            </a:r>
            <a:endParaRPr lang="sr-Cyrl-RS" sz="1200" dirty="0" smtClean="0">
              <a:latin typeface="Candara" pitchFamily="34" charset="0"/>
            </a:endParaRPr>
          </a:p>
          <a:p>
            <a:r>
              <a:rPr lang="sr-Cyrl-RS" sz="1200" i="1" dirty="0" smtClean="0">
                <a:latin typeface="Candara" pitchFamily="34" charset="0"/>
              </a:rPr>
              <a:t>Е</a:t>
            </a:r>
            <a:r>
              <a:rPr lang="sr-Latn-RS" sz="1200" i="1" dirty="0" smtClean="0">
                <a:latin typeface="Candara" pitchFamily="34" charset="0"/>
              </a:rPr>
              <a:t>nterobacter </a:t>
            </a:r>
            <a:r>
              <a:rPr lang="sr-Latn-RS" sz="1200" dirty="0" smtClean="0">
                <a:latin typeface="Candara" pitchFamily="34" charset="0"/>
              </a:rPr>
              <a:t>sp.</a:t>
            </a:r>
            <a:r>
              <a:rPr lang="sr-Latn-RS" sz="1200" dirty="0" smtClean="0">
                <a:latin typeface="Candara" pitchFamily="34" charset="0"/>
              </a:rPr>
              <a:t>   </a:t>
            </a:r>
            <a:endParaRPr lang="sr-Latn-RS" sz="1200" dirty="0" smtClean="0">
              <a:latin typeface="Candara" pitchFamily="34" charset="0"/>
            </a:endParaRPr>
          </a:p>
          <a:p>
            <a:r>
              <a:rPr lang="sr-Latn-RS" sz="1200" i="1" dirty="0" smtClean="0">
                <a:latin typeface="Candara" pitchFamily="34" charset="0"/>
              </a:rPr>
              <a:t>Pasteurella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Salmonella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Shigella</a:t>
            </a:r>
            <a:r>
              <a:rPr lang="sr-Latn-RS" sz="1200" dirty="0">
                <a:latin typeface="Candara" pitchFamily="34" charset="0"/>
              </a:rPr>
              <a:t> spp. </a:t>
            </a:r>
            <a:endParaRPr lang="sr-Latn-RS" sz="1200" dirty="0" smtClean="0">
              <a:latin typeface="Candara" pitchFamily="34" charset="0"/>
            </a:endParaRPr>
          </a:p>
          <a:p>
            <a:r>
              <a:rPr lang="sr-Latn-RS" sz="1200" i="1" dirty="0" smtClean="0">
                <a:latin typeface="Candara" pitchFamily="34" charset="0"/>
              </a:rPr>
              <a:t>Bordetella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Proteus</a:t>
            </a:r>
            <a:r>
              <a:rPr lang="sr-Latn-RS" sz="1200" dirty="0" smtClean="0">
                <a:latin typeface="Candara" pitchFamily="34" charset="0"/>
              </a:rPr>
              <a:t> spp. </a:t>
            </a:r>
          </a:p>
          <a:p>
            <a:r>
              <a:rPr lang="sr-Latn-RS" sz="1200" i="1" dirty="0" smtClean="0">
                <a:latin typeface="Candara" pitchFamily="34" charset="0"/>
              </a:rPr>
              <a:t>Pseudomona</a:t>
            </a:r>
            <a:r>
              <a:rPr lang="sr-Latn-RS" sz="1200" dirty="0" smtClean="0">
                <a:latin typeface="Candara" pitchFamily="34" charset="0"/>
              </a:rPr>
              <a:t>s spp. </a:t>
            </a:r>
          </a:p>
          <a:p>
            <a:r>
              <a:rPr lang="sr-Latn-RS" sz="1200" i="1" dirty="0" smtClean="0">
                <a:latin typeface="Candara" pitchFamily="34" charset="0"/>
              </a:rPr>
              <a:t>Vibrio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Campylobacte</a:t>
            </a:r>
            <a:r>
              <a:rPr lang="sr-Latn-RS" sz="1200" dirty="0" smtClean="0">
                <a:latin typeface="Candara" pitchFamily="34" charset="0"/>
              </a:rPr>
              <a:t>r spp.</a:t>
            </a:r>
          </a:p>
          <a:p>
            <a:r>
              <a:rPr lang="sr-Latn-RS" sz="1200" i="1" dirty="0">
                <a:latin typeface="Candara" pitchFamily="34" charset="0"/>
              </a:rPr>
              <a:t>Helicobacter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Yersinia</a:t>
            </a:r>
            <a:r>
              <a:rPr lang="sr-Latn-RS" sz="1200" dirty="0" smtClean="0">
                <a:latin typeface="Candara" pitchFamily="34" charset="0"/>
              </a:rPr>
              <a:t> spp. </a:t>
            </a:r>
          </a:p>
          <a:p>
            <a:r>
              <a:rPr lang="sr-Latn-RS" sz="12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200" i="1" dirty="0" smtClean="0">
                <a:latin typeface="Candara" pitchFamily="34" charset="0"/>
              </a:rPr>
              <a:t>Acinetobacter </a:t>
            </a:r>
            <a:r>
              <a:rPr lang="sr-Latn-RS" sz="1200" dirty="0" smtClean="0">
                <a:latin typeface="Candara" pitchFamily="34" charset="0"/>
              </a:rPr>
              <a:t>spp.</a:t>
            </a:r>
          </a:p>
          <a:p>
            <a:r>
              <a:rPr lang="sr-Latn-RS" sz="1200" i="1" dirty="0" smtClean="0">
                <a:latin typeface="Candara" pitchFamily="34" charset="0"/>
              </a:rPr>
              <a:t>Burkholderia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Haemophilus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 smtClean="0">
                <a:latin typeface="Candara" pitchFamily="34" charset="0"/>
              </a:rPr>
              <a:t>Taylorella</a:t>
            </a:r>
            <a:r>
              <a:rPr lang="sr-Latn-RS" sz="1200" dirty="0" smtClean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Mannheimia</a:t>
            </a:r>
            <a:r>
              <a:rPr lang="sr-Latn-RS" sz="1200" dirty="0">
                <a:latin typeface="Candara" pitchFamily="34" charset="0"/>
              </a:rPr>
              <a:t> spp.</a:t>
            </a:r>
            <a:endParaRPr lang="sr-Latn-RS" sz="1200" dirty="0" smtClean="0">
              <a:latin typeface="Candara" pitchFamily="34" charset="0"/>
            </a:endParaRPr>
          </a:p>
          <a:p>
            <a:r>
              <a:rPr lang="sr-Latn-RS" sz="1200" i="1" dirty="0">
                <a:latin typeface="Candara" pitchFamily="34" charset="0"/>
              </a:rPr>
              <a:t>Francisella</a:t>
            </a:r>
            <a:r>
              <a:rPr lang="sr-Latn-RS" sz="1200" dirty="0">
                <a:latin typeface="Candara" pitchFamily="34" charset="0"/>
              </a:rPr>
              <a:t> spp</a:t>
            </a:r>
            <a:r>
              <a:rPr lang="sr-Latn-RS" sz="1200" dirty="0" smtClean="0">
                <a:latin typeface="Candara" pitchFamily="34" charset="0"/>
              </a:rPr>
              <a:t>.</a:t>
            </a:r>
            <a:endParaRPr lang="sr-Latn-RS" sz="1200" dirty="0">
              <a:latin typeface="Candar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526" y="6019800"/>
            <a:ext cx="879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latin typeface="Candara" pitchFamily="34" charset="0"/>
              </a:rPr>
              <a:t>MacConkey – laktoza pozitivne</a:t>
            </a:r>
          </a:p>
          <a:p>
            <a:r>
              <a:rPr lang="sr-Latn-RS" i="1" dirty="0" smtClean="0">
                <a:latin typeface="Candara" pitchFamily="34" charset="0"/>
              </a:rPr>
              <a:t>Indol +, MR +, VP -, Citrat  -</a:t>
            </a:r>
            <a:endParaRPr lang="en-US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5146964" y="2984212"/>
            <a:ext cx="3430789" cy="38665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044" y="2984212"/>
            <a:ext cx="282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937" y="3516445"/>
            <a:ext cx="398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8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Pictures\FVM\VITEK MS MALDI TOF SR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27499" cy="4578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24200" y="221673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itchFamily="34" charset="0"/>
              </a:rPr>
              <a:t>MALDI - TOF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4894447"/>
            <a:ext cx="9134947" cy="187278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76500" y="228600"/>
            <a:ext cx="388620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26446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БИОХЕМИЈСКЕ ОСОБИНЕ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823865"/>
            <a:ext cx="879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Након идентификације рода или фамилије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методама примарне идентификације,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следећи корак је испитивање ензимских активности 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(биохемијски низ)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 циљу детерминације врсте  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5" y="1781938"/>
            <a:ext cx="93241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1. Испитивање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ферментације угљених хидрата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2. Реакција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са метил црвеним/</a:t>
            </a:r>
            <a:r>
              <a:rPr lang="en-US" sz="2000" i="1" dirty="0" err="1" smtClean="0">
                <a:solidFill>
                  <a:srgbClr val="002060"/>
                </a:solidFill>
                <a:latin typeface="Candara" pitchFamily="34" charset="0"/>
              </a:rPr>
              <a:t>Voges</a:t>
            </a:r>
            <a:r>
              <a:rPr lang="en-US" sz="2000" dirty="0" err="1" smtClean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en-US" sz="2000" i="1" dirty="0" err="1" smtClean="0">
                <a:solidFill>
                  <a:srgbClr val="002060"/>
                </a:solidFill>
                <a:latin typeface="Candara" pitchFamily="34" charset="0"/>
              </a:rPr>
              <a:t>Proskauer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реакција</a:t>
            </a:r>
          </a:p>
          <a:p>
            <a:r>
              <a:rPr lang="sr-Cyrl-RS" sz="2000" i="1" dirty="0" smtClean="0">
                <a:solidFill>
                  <a:srgbClr val="002060"/>
                </a:solidFill>
                <a:latin typeface="Candara" pitchFamily="34" charset="0"/>
              </a:rPr>
              <a:t>3. </a:t>
            </a:r>
            <a:r>
              <a:rPr lang="en-US" sz="2000" i="1" dirty="0" smtClean="0">
                <a:solidFill>
                  <a:srgbClr val="002060"/>
                </a:solidFill>
                <a:latin typeface="Candara" pitchFamily="34" charset="0"/>
              </a:rPr>
              <a:t>ONPG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4. Доказивање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стварања индола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5. Доказивање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способности разлагања амино киселина са сумпором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6. Способност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разлагање желатина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7. Способност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раста на подлози са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цитратом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8. Редукција нитрата</a:t>
            </a:r>
            <a:endParaRPr lang="sr-Cyrl-R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9. Уреаза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10. Клиглеров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агар са </a:t>
            </a:r>
            <a:r>
              <a:rPr lang="sr-Latn-RS" sz="2000" i="1" dirty="0" smtClean="0">
                <a:solidFill>
                  <a:srgbClr val="002060"/>
                </a:solidFill>
                <a:latin typeface="Candara" pitchFamily="34" charset="0"/>
              </a:rPr>
              <a:t>Fe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и троструки шећер са </a:t>
            </a:r>
            <a:r>
              <a:rPr lang="sr-Latn-RS" sz="2000" i="1" dirty="0" smtClean="0">
                <a:solidFill>
                  <a:srgbClr val="002060"/>
                </a:solidFill>
                <a:latin typeface="Candara" pitchFamily="34" charset="0"/>
              </a:rPr>
              <a:t>Fe</a:t>
            </a:r>
            <a:endParaRPr lang="en-US" sz="2000" i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1. Испитивање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ферментације угљених хидрата</a:t>
            </a:r>
          </a:p>
        </p:txBody>
      </p:sp>
      <p:pic>
        <p:nvPicPr>
          <p:cNvPr id="2051" name="Picture 3" descr="C:\Users\Isidora\Desktop\Fermentation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8672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437" y="914399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u="sng" dirty="0" smtClean="0">
                <a:solidFill>
                  <a:srgbClr val="002060"/>
                </a:solidFill>
                <a:latin typeface="Candara" pitchFamily="34" charset="0"/>
              </a:rPr>
              <a:t>Поступак: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 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Засејавање испитујућег соја у подлогу са шећером (глукоза, лактоза...), инкубација у термостату 24 часа</a:t>
            </a:r>
          </a:p>
          <a:p>
            <a:pPr algn="just"/>
            <a:r>
              <a:rPr lang="sr-Cyrl-RS" sz="2000" b="1" u="sng" dirty="0" smtClean="0">
                <a:solidFill>
                  <a:srgbClr val="002060"/>
                </a:solidFill>
                <a:latin typeface="Candara" pitchFamily="34" charset="0"/>
              </a:rPr>
              <a:t>Принцип: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Уколико испитујући сој ферментише додати шећер подлога мења боју услед присуства индикатора који мења боју у киселој средини (кисела средина настаје због ферментације шећера до киселина)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362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Додатак Дурхамове цевчице у подлогу  у циљу испитивања способности стварања гаса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2. Реакција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са метил црвеним/</a:t>
            </a:r>
            <a:r>
              <a:rPr lang="en-US" sz="2400" b="1" i="1" dirty="0" err="1">
                <a:solidFill>
                  <a:srgbClr val="002060"/>
                </a:solidFill>
                <a:latin typeface="Candara" pitchFamily="34" charset="0"/>
              </a:rPr>
              <a:t>Voges</a:t>
            </a:r>
            <a:r>
              <a:rPr lang="en-US" sz="2400" b="1" dirty="0" err="1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en-US" sz="2400" b="1" i="1" dirty="0" err="1">
                <a:solidFill>
                  <a:srgbClr val="002060"/>
                </a:solidFill>
                <a:latin typeface="Candara" pitchFamily="34" charset="0"/>
              </a:rPr>
              <a:t>Proskauer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реакција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9085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Одређене врсте бактерија ферментацијом угљених хидрата стварају базни производ 2,3 бутандиол.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(појава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базне средине подлоге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може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представљати лажно негативни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резултат)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спитивање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присуства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киселина и ацетил-метил карбинола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у подлози </a:t>
            </a:r>
            <a:endParaRPr lang="ru-RU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Candara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Ko</a:t>
            </a:r>
            <a:r>
              <a:rPr lang="sr-Cyrl-RS" sz="2000" dirty="0">
                <a:solidFill>
                  <a:srgbClr val="002060"/>
                </a:solidFill>
                <a:latin typeface="Candara" pitchFamily="34" charset="0"/>
              </a:rPr>
              <a:t>д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позитивне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реакције услед присуства киселих продуката појављује се црвена боја, а код негативне остаје жута боја подлоге.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 	</a:t>
            </a:r>
            <a:endParaRPr lang="en-US" dirty="0"/>
          </a:p>
        </p:txBody>
      </p:sp>
      <p:pic>
        <p:nvPicPr>
          <p:cNvPr id="3074" name="Picture 2" descr="C:\Users\Isidora\Desktop\MR-test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33" y="2998858"/>
            <a:ext cx="6137275" cy="34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57" y="152400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3. 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ONPG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60" y="614065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Испитивање присуства ензима бета галактозидазе (ферментација лактозе)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Нпр. Разликовање врста у оквиру рода </a:t>
            </a:r>
            <a:r>
              <a:rPr lang="en-US" sz="2000" i="1" dirty="0" smtClean="0">
                <a:solidFill>
                  <a:srgbClr val="002060"/>
                </a:solidFill>
                <a:latin typeface="Candara" pitchFamily="34" charset="0"/>
              </a:rPr>
              <a:t>Staphylococcus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sr-Latn-R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Након инкубације у термостату на 37 оЦ у трајању од 24 часа код позитивне реакције појављује се жута боја.</a:t>
            </a:r>
            <a:endParaRPr lang="sr-Cyrl-RS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Isidora\Desktop\O-Nitrophenyl-β-D-Galactopyranoside-ONPG-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9904"/>
            <a:ext cx="8078520" cy="42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6250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4. Испитивање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могућности стварања индола</a:t>
            </a: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4065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риптофан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пируват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Споредни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производ хидролизе триптофана је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индол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Доказивање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разградње триптофана изводи се у подлози са пептоном који садржи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триптофан.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Засејавање, инкубирање, очитавање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реакције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(Ерлих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или 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Ковач реагенс)</a:t>
            </a:r>
            <a:endParaRPr lang="sr-Cyrl-R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Очитавање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реакције са Ерлиховим реагенсом врши се додавањем 1 мл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ксилола, а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затим се лагано сипа низ зид епрувете 0,5 </a:t>
            </a:r>
            <a:r>
              <a:rPr lang="sr-Latn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ml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Ерлиховог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реагенса</a:t>
            </a:r>
            <a:r>
              <a:rPr lang="sr-Latn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или се сипа Ковачев реагнес.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 случају позитивне реакције хидролизе триптофана и стварања индола појављује се 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црвени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прстен, а код негативне присутна је </a:t>
            </a:r>
            <a:r>
              <a:rPr lang="sr-Cyrl-R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жута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боја.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122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5096517" cy="29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5. Испитивање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способности разлагања амино киселина са сумпором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0933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Разлагањем аминокиселина са сумпором долази до ослобађања 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H2S</a:t>
            </a:r>
            <a:endParaRPr lang="sr-Latn-R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000" u="sng" dirty="0" smtClean="0">
                <a:solidFill>
                  <a:srgbClr val="002060"/>
                </a:solidFill>
                <a:latin typeface="Candara" pitchFamily="34" charset="0"/>
              </a:rPr>
              <a:t>Извођење: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филтер папир натопљен олово-ацетатом и бујон са инокулисаним сојем испитујуће бактерије се инкубирају у термостату, након чега се очитава реакција. 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216" y="275033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ndara" pitchFamily="34" charset="0"/>
              </a:rPr>
              <a:t>Pb</a:t>
            </a:r>
            <a:r>
              <a:rPr lang="en-US" dirty="0" smtClean="0">
                <a:latin typeface="Candara" pitchFamily="34" charset="0"/>
              </a:rPr>
              <a:t>(C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H</a:t>
            </a:r>
            <a:r>
              <a:rPr lang="en-US" baseline="-25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O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)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 + H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S → </a:t>
            </a:r>
            <a:r>
              <a:rPr lang="en-US" dirty="0" smtClean="0">
                <a:latin typeface="Candara" pitchFamily="34" charset="0"/>
              </a:rPr>
              <a:t>2HC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H</a:t>
            </a:r>
            <a:r>
              <a:rPr lang="en-US" baseline="-25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O</a:t>
            </a:r>
            <a:r>
              <a:rPr lang="en-US" baseline="-25000" dirty="0" smtClean="0">
                <a:latin typeface="Candara" pitchFamily="34" charset="0"/>
              </a:rPr>
              <a:t>2 </a:t>
            </a:r>
            <a:r>
              <a:rPr lang="en-US" dirty="0">
                <a:latin typeface="Candara" pitchFamily="34" charset="0"/>
              </a:rPr>
              <a:t>+ </a:t>
            </a:r>
            <a:r>
              <a:rPr lang="en-US" dirty="0" err="1" smtClean="0">
                <a:latin typeface="Candara" pitchFamily="34" charset="0"/>
              </a:rPr>
              <a:t>PbS</a:t>
            </a:r>
            <a:endParaRPr lang="en-US" dirty="0" smtClean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2661824"/>
            <a:ext cx="579058" cy="5589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1041" y="2779725"/>
            <a:ext cx="838200" cy="323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7739" y="2897627"/>
            <a:ext cx="38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Мрко обојено једињење</a:t>
            </a:r>
            <a:r>
              <a:rPr lang="sr-Latn-R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– </a:t>
            </a:r>
            <a:r>
              <a:rPr lang="sr-Cyrl-RS" dirty="0" smtClean="0">
                <a:latin typeface="Candara" pitchFamily="34" charset="0"/>
              </a:rPr>
              <a:t>позитивна рекација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6147" name="Picture 3" descr="C:\Users\Isidora\Desktop\SAM_1009_H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3" y="3276600"/>
            <a:ext cx="4179888" cy="3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599"/>
            <a:ext cx="6835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smtClean="0">
                <a:solidFill>
                  <a:srgbClr val="002060"/>
                </a:solidFill>
                <a:latin typeface="Candara" pitchFamily="34" charset="0"/>
              </a:rPr>
              <a:t>6.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Испитивање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способности разлагања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желатина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Желатина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Подлога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са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желатином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Ф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ржидер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Уколико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је подлога након хлађења и даље течна значи да је испитујући сој разложио желатин.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170" name="Picture 2" descr="C:\Users\Isidora\Desktop\gelatinase+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6219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7. Способност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раста на подлози са цитратом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9382" y="688032"/>
            <a:ext cx="8613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Симонс-ов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коси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агар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случају позитивне реакције и раста бактерија индикатор присутан у подлози бромтимол </a:t>
            </a:r>
            <a:r>
              <a:rPr lang="ru-RU" sz="2000" dirty="0">
                <a:latin typeface="Candara" pitchFamily="34" charset="0"/>
              </a:rPr>
              <a:t>плаво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 је </a:t>
            </a:r>
            <a:r>
              <a:rPr lang="ru-RU" sz="2000" b="1" dirty="0">
                <a:solidFill>
                  <a:srgbClr val="0070C0"/>
                </a:solidFill>
                <a:latin typeface="Candara" pitchFamily="34" charset="0"/>
              </a:rPr>
              <a:t>плаве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 боје, за разлику од негативне реакције у којој не долази до промене 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pH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вредности и у којој је индикатор</a:t>
            </a:r>
            <a:r>
              <a:rPr lang="ru-RU" sz="2000" b="1" dirty="0">
                <a:solidFill>
                  <a:srgbClr val="00B050"/>
                </a:solidFill>
                <a:latin typeface="Candara" pitchFamily="34" charset="0"/>
              </a:rPr>
              <a:t> зелене </a:t>
            </a:r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боје.</a:t>
            </a:r>
            <a:endParaRPr lang="sr-Cyrl-RS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C:\Users\lenovo\Pictures\FVM\citrate-test-2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85438"/>
            <a:ext cx="2505710" cy="435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5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986</Words>
  <Application>Microsoft Office PowerPoint</Application>
  <PresentationFormat>On-screen Show (4:3)</PresentationFormat>
  <Paragraphs>159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24</cp:revision>
  <dcterms:created xsi:type="dcterms:W3CDTF">2006-08-16T00:00:00Z</dcterms:created>
  <dcterms:modified xsi:type="dcterms:W3CDTF">2024-11-26T12:20:03Z</dcterms:modified>
</cp:coreProperties>
</file>