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63"/>
  </p:notesMasterIdLst>
  <p:handoutMasterIdLst>
    <p:handoutMasterId r:id="rId64"/>
  </p:handoutMasterIdLst>
  <p:sldIdLst>
    <p:sldId id="514" r:id="rId2"/>
    <p:sldId id="597" r:id="rId3"/>
    <p:sldId id="598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  <p:sldId id="628" r:id="rId26"/>
    <p:sldId id="629" r:id="rId27"/>
    <p:sldId id="630" r:id="rId28"/>
    <p:sldId id="639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0" r:id="rId50"/>
    <p:sldId id="661" r:id="rId51"/>
    <p:sldId id="662" r:id="rId52"/>
    <p:sldId id="663" r:id="rId53"/>
    <p:sldId id="665" r:id="rId54"/>
    <p:sldId id="666" r:id="rId55"/>
    <p:sldId id="667" r:id="rId56"/>
    <p:sldId id="668" r:id="rId57"/>
    <p:sldId id="677" r:id="rId58"/>
    <p:sldId id="674" r:id="rId59"/>
    <p:sldId id="673" r:id="rId60"/>
    <p:sldId id="679" r:id="rId61"/>
    <p:sldId id="680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99"/>
    <a:srgbClr val="FF7C80"/>
    <a:srgbClr val="FFCDDE"/>
    <a:srgbClr val="FFFF99"/>
    <a:srgbClr val="FF97BA"/>
    <a:srgbClr val="F7C9AF"/>
    <a:srgbClr val="DD73B2"/>
    <a:srgbClr val="FF505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93848" autoAdjust="0"/>
  </p:normalViewPr>
  <p:slideViewPr>
    <p:cSldViewPr>
      <p:cViewPr varScale="1">
        <p:scale>
          <a:sx n="60" d="100"/>
          <a:sy n="60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22-Oct-24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5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22-Oct-24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E901B2-6258-42EB-8CF8-58DC73B3B553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84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49DCB5-5F51-458A-8586-754DC930B041}" type="slidenum">
              <a:rPr lang="en-GB" smtClean="0"/>
              <a:pPr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9164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40C88-2992-4F2E-A9A5-9F3B9B6EF02A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7364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2049D5-EB9A-4E7E-9A1A-2A8B6D39DDD6}" type="slidenum">
              <a:rPr lang="en-GB" smtClean="0"/>
              <a:pPr/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4557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9FEB15-D196-4C73-B05F-18F9423ECBA3}" type="slidenum">
              <a:rPr lang="en-GB" smtClean="0"/>
              <a:pPr/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03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152226-E775-4FEC-9FAF-1B314E89476C}" type="slidenum">
              <a:rPr lang="en-GB" smtClean="0"/>
              <a:pPr/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0542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6DC277-7356-494C-B8D7-81019445BCA0}" type="slidenum">
              <a:rPr lang="en-GB" smtClean="0"/>
              <a:pPr/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67555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0140EC-3044-4A1A-95C8-56E1E012749E}" type="slidenum">
              <a:rPr lang="en-GB" smtClean="0"/>
              <a:pPr/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2313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26ED53-7F12-4F89-8A69-B5A96556185A}" type="slidenum">
              <a:rPr lang="en-GB" smtClean="0"/>
              <a:pPr/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64441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2A4D68-51CA-4D8F-BD35-815F16FF1595}" type="slidenum">
              <a:rPr lang="en-GB" smtClean="0"/>
              <a:pPr/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72539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504AA-4BFE-42AD-9668-53118CC9ED3A}" type="slidenum">
              <a:rPr lang="en-GB" smtClean="0"/>
              <a:pPr/>
              <a:t>19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4383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27C9E-D83E-425B-BE83-7F75E44422DB}" type="slidenum">
              <a:rPr lang="en-GB" smtClean="0"/>
              <a:pPr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91627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2C859-D64D-416D-92F1-AD750C553875}" type="slidenum">
              <a:rPr lang="en-GB" smtClean="0"/>
              <a:pPr/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5921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513E98-E802-4DDA-B4B4-1A40B72A8BEB}" type="slidenum">
              <a:rPr lang="en-GB" smtClean="0"/>
              <a:pPr/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65259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4D7C4-05DA-437C-965A-1D273EE7C405}" type="slidenum">
              <a:rPr lang="en-GB" smtClean="0"/>
              <a:pPr/>
              <a:t>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94949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0FB722-D737-4AE7-A9A4-64A1D7716984}" type="slidenum">
              <a:rPr lang="en-GB" smtClean="0"/>
              <a:pPr/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50493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D1E7CB-483B-43B4-AC11-5033C03706B5}" type="slidenum">
              <a:rPr lang="en-GB" smtClean="0"/>
              <a:pPr/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08967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401AD-84AA-42B8-8D4B-5E192BE8CB79}" type="slidenum">
              <a:rPr lang="en-GB" smtClean="0"/>
              <a:pPr/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26715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7B4B28-2A28-475B-A571-F27A8FC67EE1}" type="slidenum">
              <a:rPr lang="en-GB" smtClean="0"/>
              <a:pPr/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31889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1F631-B142-4C43-8656-258A718560AB}" type="slidenum">
              <a:rPr lang="en-GB" smtClean="0"/>
              <a:pPr/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04027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744935-42DF-4E49-827E-44BEAC25CE06}" type="slidenum">
              <a:rPr lang="en-GB" smtClean="0"/>
              <a:pPr/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0715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4E2CE9-BB14-46CC-8923-F6407A1AD32A}" type="slidenum">
              <a:rPr lang="en-GB" smtClean="0"/>
              <a:pPr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2125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704A4-4950-40F8-8B7F-8EE25B1884A2}" type="slidenum">
              <a:rPr lang="en-GB" smtClean="0"/>
              <a:pPr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3874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0EF31C-35E9-4663-A084-6BCE4FCBBB11}" type="slidenum">
              <a:rPr lang="en-GB" smtClean="0"/>
              <a:pPr/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55105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ABEAD-BA66-4D36-A273-FF74A49B2B7F}" type="slidenum">
              <a:rPr lang="en-GB" smtClean="0"/>
              <a:pPr/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3493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184037-3754-4185-A900-DCD7ED3578D6}" type="slidenum">
              <a:rPr lang="en-GB" smtClean="0"/>
              <a:pPr/>
              <a:t>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79987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F8C315-AB42-4D5D-9480-6B4FF8373F6C}" type="slidenum">
              <a:rPr lang="en-GB" smtClean="0"/>
              <a:pPr/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1402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E5F9E1-BEF6-4B0E-94A7-C532E1A21B97}" type="slidenum">
              <a:rPr lang="en-GB" smtClean="0"/>
              <a:pPr/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58697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E438A-8FF3-4821-9D89-5E66C5CF2283}" type="slidenum">
              <a:rPr lang="en-GB" smtClean="0"/>
              <a:pPr/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00749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0BD085-53B3-42F4-9A77-41E389AACF4F}" type="slidenum">
              <a:rPr lang="en-GB" smtClean="0"/>
              <a:pPr/>
              <a:t>36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37136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0C54B4-D625-4407-BAD3-628E4ED0066C}" type="slidenum">
              <a:rPr lang="en-GB" smtClean="0"/>
              <a:pPr/>
              <a:t>37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58656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F840C-0D44-429B-A999-3C93EC3FD2CA}" type="slidenum">
              <a:rPr lang="en-GB" smtClean="0"/>
              <a:pPr/>
              <a:t>38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236590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801832-C05F-4375-B5F4-A635615706BE}" type="slidenum">
              <a:rPr lang="en-GB" smtClean="0"/>
              <a:pPr/>
              <a:t>39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895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A65B15-4817-4005-BB6D-07E012F22CC5}" type="slidenum">
              <a:rPr lang="en-GB" smtClean="0"/>
              <a:pPr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49437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0988AC-C826-4E59-A89E-A6878884A859}" type="slidenum">
              <a:rPr lang="en-GB" smtClean="0"/>
              <a:pPr/>
              <a:t>40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61053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324AF2-E08C-466A-AB91-957BAC1C8368}" type="slidenum">
              <a:rPr lang="en-GB" smtClean="0"/>
              <a:pPr/>
              <a:t>41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055683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D1E099-9BFC-409E-A75A-E471299E064C}" type="slidenum">
              <a:rPr lang="en-GB" smtClean="0"/>
              <a:pPr/>
              <a:t>42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65283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0326FE-AB8D-4B34-9605-D09968C6009E}" type="slidenum">
              <a:rPr lang="en-GB" smtClean="0"/>
              <a:pPr/>
              <a:t>43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5876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F0A438-6967-4E1A-B639-178EDF072943}" type="slidenum">
              <a:rPr lang="en-GB" smtClean="0"/>
              <a:pPr/>
              <a:t>44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755439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292F12-B2DB-4C56-B281-71416DA4B67E}" type="slidenum">
              <a:rPr lang="en-GB" smtClean="0"/>
              <a:pPr/>
              <a:t>45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31645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456248-72F2-48C4-B879-6A8773DDE34A}" type="slidenum">
              <a:rPr lang="en-GB" smtClean="0"/>
              <a:pPr/>
              <a:t>46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00490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FAD211-1B94-4525-9BCB-62C2CA76F630}" type="slidenum">
              <a:rPr lang="en-GB" smtClean="0"/>
              <a:pPr/>
              <a:t>47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6066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1EAB0C-FB80-4FA1-B3EE-76AF3C56DB63}" type="slidenum">
              <a:rPr lang="en-GB" smtClean="0"/>
              <a:pPr/>
              <a:t>48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5023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11860-3D94-407F-AA2A-48AB4C49A4C6}" type="slidenum">
              <a:rPr lang="en-GB" smtClean="0"/>
              <a:pPr/>
              <a:t>49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478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8158B-AC5B-421D-882A-189B3F036A10}" type="slidenum">
              <a:rPr lang="en-GB" smtClean="0"/>
              <a:pPr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82952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C2E7F2-7D8E-453D-90CF-C8C78599B96D}" type="slidenum">
              <a:rPr lang="en-GB" smtClean="0"/>
              <a:pPr/>
              <a:t>50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02791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C92634-3B10-4575-B86A-B5A7BE7FA1B1}" type="slidenum">
              <a:rPr lang="en-GB" smtClean="0"/>
              <a:pPr/>
              <a:t>51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49111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80CD5-C73D-4E28-9BDF-8C7806EC6107}" type="slidenum">
              <a:rPr lang="en-GB" smtClean="0"/>
              <a:pPr/>
              <a:t>52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168233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81D824-3CDA-42FD-9A82-6565CE31CDB7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02850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3100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C2D4B6-36D6-4B58-B95A-654AAD721345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9199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AF8E2-58F2-4689-B32E-0BA07E481119}" type="slidenum">
              <a:rPr lang="en-GB" smtClean="0"/>
              <a:pPr/>
              <a:t>56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57510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3D0DC-7C5B-49CD-99DD-F839E5078FDC}" type="slidenum">
              <a:rPr lang="en-GB" smtClean="0"/>
              <a:pPr/>
              <a:t>57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5321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CE792A-E727-41A0-A90F-E635E3602071}" type="slidenum">
              <a:rPr lang="en-GB" smtClean="0"/>
              <a:pPr/>
              <a:t>58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897363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F5CC8A-25B1-4E9B-AF1C-00D1A91D8651}" type="slidenum">
              <a:rPr lang="en-GB" smtClean="0"/>
              <a:pPr/>
              <a:t>59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0196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7A5144-218F-4EC8-97A7-9F247540099C}" type="slidenum">
              <a:rPr lang="en-GB" smtClean="0"/>
              <a:pPr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503298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6E6F37-C6AC-4126-8A0E-6660733AAF5E}" type="slidenum">
              <a:rPr lang="en-GB" smtClean="0"/>
              <a:pPr/>
              <a:t>60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30111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F4CE1-7E4D-4208-BDBD-08FDFA56797C}" type="slidenum">
              <a:rPr lang="en-GB" smtClean="0"/>
              <a:pPr/>
              <a:t>61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3961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85907B-2A82-4995-90BA-94E2AE10CD2D}" type="slidenum">
              <a:rPr lang="en-GB" smtClean="0"/>
              <a:pPr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339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81520-FCA4-45C6-90F3-CA649E0C01A0}" type="slidenum">
              <a:rPr lang="en-GB" smtClean="0"/>
              <a:pPr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773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143D6-4E66-4B2B-AB10-6750A551B76E}" type="slidenum">
              <a:rPr lang="en-GB" smtClean="0"/>
              <a:pPr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194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2FC8D-D81D-4E9A-BA14-09A9CBEF7D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974-7BE8-411E-B321-90975FAA3D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9B185-53EC-4722-8972-D8232A21C2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9E0C-4E27-4B02-8561-E95E89661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7828-5B52-42C1-A630-EE4F498B6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3652-04AD-4AEC-A1EB-26FDE26FE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3F764D-D624-42BF-B9CA-FE5933A522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6981A-9727-4D38-8427-8F0545F669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5EE64-8EDE-4334-9409-5CE1F3F498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0BAB6-9D81-420D-8970-BCA1662EC3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89E8C-3E65-4475-9A5C-37CD453B9E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6822-6953-4E95-B1C9-229DD30B89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383B7B9-9DC7-4A1D-856B-AC46A06DC45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BFAFE-D980-4BD9-94AC-EA6CDB8144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BD519D-7F48-4566-89C0-48563265B5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6" r:id="rId12"/>
    <p:sldLayoutId id="2147484777" r:id="rId13"/>
    <p:sldLayoutId id="2147484780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6.emf"/><Relationship Id="rId4" Type="http://schemas.openxmlformats.org/officeDocument/2006/relationships/image" Target="../media/image6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52600" y="15766"/>
            <a:ext cx="8153400" cy="1462088"/>
          </a:xfrm>
        </p:spPr>
        <p:txBody>
          <a:bodyPr/>
          <a:lstStyle/>
          <a:p>
            <a:pPr>
              <a:defRPr/>
            </a:pPr>
            <a:r>
              <a:rPr lang="sl-SI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 bakterija</a:t>
            </a:r>
            <a:endParaRPr lang="en-US" sz="4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ecolisc0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800" y="2090862"/>
            <a:ext cx="24579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Yu procary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600" y="1828800"/>
            <a:ext cx="3381887" cy="3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381000" y="838200"/>
            <a:ext cx="4572000" cy="4572000"/>
          </a:xfrm>
        </p:spPr>
        <p:txBody>
          <a:bodyPr/>
          <a:lstStyle/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FFCC"/>
                </a:solidFill>
              </a:rPr>
              <a:t>Brzina replikacije: približno 50 kb/min (eukarioti 2kb/min!!)</a:t>
            </a:r>
          </a:p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B</a:t>
            </a:r>
            <a:r>
              <a:rPr lang="hr-HR" sz="2400" dirty="0" smtClean="0"/>
              <a:t>rzina transkripcije: približno 2.4 kb/min !!</a:t>
            </a:r>
          </a:p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hr-HR" sz="2400" dirty="0" smtClean="0"/>
              <a:t>Za replikaciju celog </a:t>
            </a:r>
            <a:r>
              <a:rPr lang="en-GB" sz="2400" dirty="0" smtClean="0"/>
              <a:t>hr</a:t>
            </a:r>
            <a:r>
              <a:rPr lang="hr-HR" sz="2400" dirty="0" smtClean="0"/>
              <a:t>omosoma potrebno 40 minuta</a:t>
            </a:r>
            <a:endParaRPr lang="en-GB" sz="2400" dirty="0" smtClean="0"/>
          </a:p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G</a:t>
            </a:r>
            <a:r>
              <a:rPr lang="hr-HR" sz="2400" dirty="0" smtClean="0"/>
              <a:t>eneracijsko vreme može biti &lt; 20 min!!!</a:t>
            </a:r>
            <a:endParaRPr lang="en-US" sz="2400" baseline="30000" dirty="0" smtClean="0"/>
          </a:p>
        </p:txBody>
      </p:sp>
      <p:pic>
        <p:nvPicPr>
          <p:cNvPr id="18435" name="Picture 7" descr="replikacija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47662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FF0000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sr-Latn-CS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zmnožavanje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bakterija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419600" cy="4745636"/>
          </a:xfrm>
        </p:spPr>
        <p:txBody>
          <a:bodyPr>
            <a:normAutofit/>
          </a:bodyPr>
          <a:lstStyle/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dirty="0" smtClean="0"/>
              <a:t>Povećenje broja bakterija</a:t>
            </a:r>
          </a:p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rgbClr val="FFFFCC"/>
                </a:solidFill>
              </a:rPr>
              <a:t>Binarna deoba – prosta deoba- poprečno cepanje</a:t>
            </a:r>
          </a:p>
          <a:p>
            <a:pPr lvl="1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dirty="0" smtClean="0"/>
              <a:t>Bespolni proces</a:t>
            </a:r>
          </a:p>
          <a:p>
            <a:pPr lvl="1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dirty="0" smtClean="0"/>
              <a:t>Izdužuje se ćelija i replikuje DNK</a:t>
            </a:r>
          </a:p>
          <a:p>
            <a:pPr lvl="1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dirty="0" smtClean="0"/>
              <a:t>Formira se pregrada – septa koja razdvaja dve DNK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86" y="1905000"/>
            <a:ext cx="4347689" cy="3268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5257800" cy="11430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Kriva rasta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3" descr="Yu kriva rast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600200"/>
            <a:ext cx="6477000" cy="431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Generacijsko vreme</a:t>
            </a:r>
            <a:r>
              <a:rPr lang="en-US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97888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l-SI" sz="2800" b="1" dirty="0" smtClean="0">
                <a:solidFill>
                  <a:srgbClr val="FFFFCC"/>
                </a:solidFill>
              </a:rPr>
              <a:t>Veličina genoma </a:t>
            </a:r>
            <a:r>
              <a:rPr lang="sl-SI" sz="2800" b="1" i="1" dirty="0" smtClean="0">
                <a:solidFill>
                  <a:srgbClr val="FFFFCC"/>
                </a:solidFill>
              </a:rPr>
              <a:t>E.coli </a:t>
            </a:r>
            <a:r>
              <a:rPr lang="sl-SI" sz="2800" b="1" dirty="0" smtClean="0">
                <a:solidFill>
                  <a:srgbClr val="FFFFCC"/>
                </a:solidFill>
              </a:rPr>
              <a:t>- </a:t>
            </a:r>
            <a:r>
              <a:rPr lang="en-US" altLang="en-US" sz="2800" b="1" dirty="0" smtClean="0">
                <a:solidFill>
                  <a:srgbClr val="FFFFCC"/>
                </a:solidFill>
              </a:rPr>
              <a:t>4.6 x 10</a:t>
            </a:r>
            <a:r>
              <a:rPr lang="en-US" altLang="en-US" sz="2800" b="1" baseline="30000" dirty="0" smtClean="0">
                <a:solidFill>
                  <a:srgbClr val="FFFFCC"/>
                </a:solidFill>
              </a:rPr>
              <a:t>6</a:t>
            </a:r>
            <a:r>
              <a:rPr lang="en-US" altLang="en-US" sz="2800" b="1" dirty="0" smtClean="0">
                <a:solidFill>
                  <a:srgbClr val="FFFFCC"/>
                </a:solidFill>
              </a:rPr>
              <a:t> </a:t>
            </a:r>
            <a:r>
              <a:rPr lang="sl-SI" sz="2800" b="1" dirty="0" smtClean="0">
                <a:solidFill>
                  <a:srgbClr val="FFFFCC"/>
                </a:solidFill>
              </a:rPr>
              <a:t>nukleotida</a:t>
            </a:r>
            <a:endParaRPr lang="en-US" sz="2800" b="1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l-SI" sz="2800" dirty="0" smtClean="0"/>
              <a:t>Generacijsko vreme u optimalnim uslovima 20 minuta</a:t>
            </a: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l-SI" sz="2800" dirty="0" smtClean="0"/>
              <a:t>Brzina replikacije genoma - </a:t>
            </a:r>
            <a:r>
              <a:rPr lang="en-US" altLang="en-US" sz="2800" dirty="0" smtClean="0"/>
              <a:t>1000nt/s ≈ 1.2 x 10</a:t>
            </a:r>
            <a:r>
              <a:rPr lang="en-US" altLang="en-US" sz="2800" baseline="30000" dirty="0" smtClean="0"/>
              <a:t>6 </a:t>
            </a:r>
            <a:r>
              <a:rPr lang="en-US" altLang="en-US" sz="2800" dirty="0" err="1" smtClean="0"/>
              <a:t>nt</a:t>
            </a:r>
            <a:r>
              <a:rPr lang="en-US" altLang="en-US" sz="2800" dirty="0" smtClean="0"/>
              <a:t>/20min</a:t>
            </a: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l-SI" sz="2800" dirty="0" smtClean="0"/>
              <a:t>Oko 25 % genoma se može replikovati za jedno generacijsko vreme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8229600" cy="6172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en-US" sz="28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Razlike</a:t>
            </a:r>
            <a:r>
              <a:rPr lang="sl-SI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ekspresiji gena kod prokariota u odnosu na eukariota</a:t>
            </a:r>
            <a:endParaRPr lang="sl-SI" sz="2800" b="1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sl-SI" sz="2800" dirty="0" smtClean="0"/>
              <a:t>jedna informaciona RNK policitronična ili kodira više proteina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sl-SI" sz="2800" dirty="0" smtClean="0"/>
              <a:t>DNK nije obložena histonima i nije</a:t>
            </a:r>
            <a:r>
              <a:rPr lang="en-US" sz="2800" dirty="0" smtClean="0"/>
              <a:t> </a:t>
            </a:r>
            <a:r>
              <a:rPr lang="en-US" sz="2800" dirty="0" err="1" smtClean="0"/>
              <a:t>stalno</a:t>
            </a:r>
            <a:r>
              <a:rPr lang="en-US" sz="2800" dirty="0" smtClean="0"/>
              <a:t> </a:t>
            </a:r>
            <a:r>
              <a:rPr lang="sl-SI" sz="2800" dirty="0" smtClean="0"/>
              <a:t>u kondenzovanom stanju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sl-SI" sz="2800" dirty="0" smtClean="0"/>
              <a:t>nema velikih repetitivnih delova DNK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sl-SI" sz="2800" dirty="0" smtClean="0"/>
              <a:t>95% genoma kodira proteine – kod ljudi oko 2%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sl-SI" sz="2800" b="1" dirty="0" smtClean="0">
                <a:solidFill>
                  <a:srgbClr val="FFFFCC"/>
                </a:solidFill>
              </a:rPr>
              <a:t>nema </a:t>
            </a:r>
            <a:r>
              <a:rPr lang="en-US" sz="2800" b="1" dirty="0" smtClean="0">
                <a:solidFill>
                  <a:srgbClr val="FFFFCC"/>
                </a:solidFill>
              </a:rPr>
              <a:t>“</a:t>
            </a:r>
            <a:r>
              <a:rPr lang="sl-SI" sz="2800" b="1" dirty="0" smtClean="0">
                <a:solidFill>
                  <a:srgbClr val="FFFFCC"/>
                </a:solidFill>
              </a:rPr>
              <a:t>nemih</a:t>
            </a:r>
            <a:r>
              <a:rPr lang="en-US" sz="2800" b="1" dirty="0" smtClean="0">
                <a:solidFill>
                  <a:srgbClr val="FFFFCC"/>
                </a:solidFill>
              </a:rPr>
              <a:t>”</a:t>
            </a:r>
            <a:r>
              <a:rPr lang="sl-SI" sz="2800" b="1" dirty="0" smtClean="0">
                <a:solidFill>
                  <a:srgbClr val="FFFFCC"/>
                </a:solidFill>
              </a:rPr>
              <a:t> sekvenci - </a:t>
            </a:r>
            <a:r>
              <a:rPr lang="sl-SI" sz="2800" dirty="0" smtClean="0"/>
              <a:t>introna i ekstrona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sl-SI" sz="2800" dirty="0" smtClean="0"/>
              <a:t>transkripcija i translacije se odvijaju u blizini DNK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-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381000"/>
            <a:ext cx="4876800" cy="1295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Transkripcija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YU Divna transkripci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3886200"/>
            <a:ext cx="4191000" cy="2538413"/>
          </a:xfrm>
          <a:noFill/>
        </p:spPr>
      </p:pic>
      <p:pic>
        <p:nvPicPr>
          <p:cNvPr id="31748" name="Picture 4" descr="YU Divna transkripcija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447800"/>
            <a:ext cx="7848600" cy="2328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29882" y="533400"/>
            <a:ext cx="3810000" cy="990600"/>
          </a:xfrm>
        </p:spPr>
        <p:txBody>
          <a:bodyPr/>
          <a:lstStyle/>
          <a:p>
            <a:pPr lvl="2"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Translacija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 descr="YU inf RN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524000"/>
            <a:ext cx="7620000" cy="1851025"/>
          </a:xfrm>
          <a:noFill/>
        </p:spPr>
      </p:pic>
      <p:pic>
        <p:nvPicPr>
          <p:cNvPr id="32772" name="Picture 4" descr="YU Genetski k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09788" y="3571875"/>
            <a:ext cx="3952875" cy="2189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8600"/>
            <a:ext cx="7239000" cy="12192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sl-SI" sz="2800" dirty="0" smtClean="0">
                <a:solidFill>
                  <a:srgbClr val="00FFFF"/>
                </a:solidFill>
              </a:rPr>
              <a:t>	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Transkripcija i translacija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Content Placeholder 5" descr="Transkripcija i translacij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990600"/>
            <a:ext cx="6629400" cy="5021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248400" cy="8382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FFCC"/>
                </a:solidFill>
                <a:effectLst/>
              </a:rPr>
              <a:t>Kontrola</a:t>
            </a:r>
            <a:r>
              <a:rPr lang="en-US" sz="2800" b="1" dirty="0" smtClean="0">
                <a:solidFill>
                  <a:srgbClr val="FFFF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FFFFCC"/>
                </a:solidFill>
                <a:effectLst/>
              </a:rPr>
              <a:t>enzimske</a:t>
            </a:r>
            <a:r>
              <a:rPr lang="en-US" sz="2800" b="1" dirty="0" smtClean="0">
                <a:solidFill>
                  <a:srgbClr val="FFFF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FFFFCC"/>
                </a:solidFill>
                <a:effectLst/>
              </a:rPr>
              <a:t>aktivnosti</a:t>
            </a:r>
            <a:endParaRPr lang="en-US" sz="28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34819" name="Content Placeholder 8" descr="Enzimska aktivnost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143000"/>
            <a:ext cx="5791200" cy="4795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7C80"/>
                </a:solidFill>
                <a:latin typeface="+mn-lt"/>
                <a:cs typeface="+mn-cs"/>
              </a:rPr>
              <a:t>              </a:t>
            </a:r>
            <a:r>
              <a:rPr lang="en-US" sz="2800" dirty="0" err="1">
                <a:solidFill>
                  <a:srgbClr val="FFFFCC"/>
                </a:solidFill>
                <a:latin typeface="+mn-lt"/>
                <a:cs typeface="+mn-cs"/>
              </a:rPr>
              <a:t>Kontrola</a:t>
            </a:r>
            <a:r>
              <a:rPr lang="en-US" sz="2800" dirty="0">
                <a:solidFill>
                  <a:srgbClr val="FFFFCC"/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+mn-lt"/>
                <a:cs typeface="+mn-cs"/>
              </a:rPr>
              <a:t>enzimske</a:t>
            </a:r>
            <a:r>
              <a:rPr lang="en-US" sz="2800" dirty="0">
                <a:solidFill>
                  <a:srgbClr val="FFFFCC"/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+mn-lt"/>
                <a:cs typeface="+mn-cs"/>
              </a:rPr>
              <a:t>aktivnosti</a:t>
            </a:r>
            <a:endParaRPr lang="en-US" sz="2800" dirty="0">
              <a:solidFill>
                <a:srgbClr val="FFFFCC"/>
              </a:solidFill>
              <a:latin typeface="+mn-lt"/>
              <a:cs typeface="+mn-cs"/>
            </a:endParaRPr>
          </a:p>
        </p:txBody>
      </p:sp>
      <p:pic>
        <p:nvPicPr>
          <p:cNvPr id="35843" name="Content Placeholder 6" descr="Enzimska aktivnost 2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066800"/>
            <a:ext cx="4572000" cy="50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733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Bakterije imaju samo jedan hromozom </a:t>
            </a:r>
          </a:p>
          <a:p>
            <a:pPr marL="0" indent="0">
              <a:lnSpc>
                <a:spcPct val="90000"/>
              </a:lnSpc>
              <a:buClr>
                <a:srgbClr val="FF9999"/>
              </a:buClr>
              <a:buNone/>
            </a:pPr>
            <a:r>
              <a:rPr lang="sl-SI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- haploidna ćelija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3000" dirty="0" smtClean="0"/>
              <a:t>Većina gena prisutna u </a:t>
            </a:r>
            <a:r>
              <a:rPr lang="sl-SI" sz="3000" dirty="0" smtClean="0"/>
              <a:t>hromozomu – 500 – 7500 gena, patogene bakterije 500-1200 gena</a:t>
            </a:r>
            <a:endParaRPr lang="sl-SI" sz="3000" dirty="0" smtClean="0"/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Hromozom bakterij</a:t>
            </a:r>
            <a:r>
              <a:rPr lang="sl-SI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l-SI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cirkularni molekul DNK </a:t>
            </a:r>
            <a:r>
              <a:rPr lang="sl-SI" sz="3000" dirty="0" smtClean="0">
                <a:cs typeface="Times New Roman" pitchFamily="18" charset="0"/>
              </a:rPr>
              <a:t>koj</a:t>
            </a:r>
            <a:r>
              <a:rPr lang="sl-SI" sz="3000" dirty="0" smtClean="0"/>
              <a:t>i</a:t>
            </a:r>
            <a:r>
              <a:rPr lang="sl-SI" sz="3000" dirty="0" smtClean="0">
                <a:cs typeface="Times New Roman" pitchFamily="18" charset="0"/>
              </a:rPr>
              <a:t> funkcioni</a:t>
            </a:r>
            <a:r>
              <a:rPr lang="sl-SI" sz="3000" dirty="0" smtClean="0">
                <a:latin typeface="Tahoma" pitchFamily="34" charset="0"/>
                <a:cs typeface="Times New Roman" pitchFamily="18" charset="0"/>
              </a:rPr>
              <a:t>š</a:t>
            </a:r>
            <a:r>
              <a:rPr lang="sl-SI" sz="3000" dirty="0" smtClean="0">
                <a:cs typeface="Times New Roman" pitchFamily="18" charset="0"/>
              </a:rPr>
              <a:t>e kao samoreplikuju</a:t>
            </a:r>
            <a:r>
              <a:rPr lang="sl-SI" sz="3000" dirty="0" smtClean="0"/>
              <a:t>ć</a:t>
            </a:r>
            <a:r>
              <a:rPr lang="sl-SI" sz="3000" dirty="0" smtClean="0">
                <a:cs typeface="Times New Roman" pitchFamily="18" charset="0"/>
              </a:rPr>
              <a:t>i genetski element</a:t>
            </a:r>
            <a:r>
              <a:rPr lang="sl-SI" sz="3000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3000" dirty="0" smtClean="0">
                <a:cs typeface="Times New Roman" pitchFamily="18" charset="0"/>
              </a:rPr>
              <a:t>Linerani hromozom – retko </a:t>
            </a:r>
            <a:r>
              <a:rPr lang="en-US" sz="3000" i="1" dirty="0" err="1" smtClean="0"/>
              <a:t>Borrelia</a:t>
            </a:r>
            <a:r>
              <a:rPr lang="en-US" sz="3000" i="1" dirty="0" smtClean="0"/>
              <a:t> </a:t>
            </a:r>
            <a:r>
              <a:rPr lang="en-US" sz="3000" i="1" dirty="0" err="1"/>
              <a:t>burgdorferi</a:t>
            </a:r>
            <a:r>
              <a:rPr lang="en-US" sz="3000" i="1" dirty="0"/>
              <a:t> </a:t>
            </a:r>
            <a:r>
              <a:rPr lang="sr-Latn-RS" sz="3000" dirty="0" smtClean="0"/>
              <a:t>i </a:t>
            </a:r>
            <a:r>
              <a:rPr lang="en-US" sz="3000" i="1" dirty="0" smtClean="0"/>
              <a:t>Streptomyces</a:t>
            </a:r>
            <a:r>
              <a:rPr lang="sr-Latn-RS" sz="3000" dirty="0" smtClean="0"/>
              <a:t> vrste</a:t>
            </a:r>
            <a:endParaRPr lang="sr-Latn-RS" sz="3000" dirty="0" smtClean="0"/>
          </a:p>
          <a:p>
            <a:pPr marL="0" indent="0">
              <a:lnSpc>
                <a:spcPct val="90000"/>
              </a:lnSpc>
              <a:buClr>
                <a:srgbClr val="FF9999"/>
              </a:buClr>
              <a:buNone/>
            </a:pPr>
            <a:endParaRPr lang="sl-SI" sz="2400" dirty="0" smtClean="0"/>
          </a:p>
        </p:txBody>
      </p:sp>
      <p:pic>
        <p:nvPicPr>
          <p:cNvPr id="10243" name="Picture 3" descr="Autoradiografija hromozom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458440"/>
            <a:ext cx="2819400" cy="208260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26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Bakterije – prokariote  </a:t>
            </a:r>
            <a:r>
              <a:rPr lang="sl-SI" sz="3200" b="1" dirty="0">
                <a:solidFill>
                  <a:srgbClr val="FFFFCC"/>
                </a:solidFill>
                <a:latin typeface="+mn-lt"/>
              </a:rPr>
              <a:t>nemaju jedro</a:t>
            </a:r>
            <a:endParaRPr lang="en-US" sz="3200" b="1" dirty="0">
              <a:solidFill>
                <a:srgbClr val="FFFF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pPr>
              <a:defRPr/>
            </a:pPr>
            <a:r>
              <a:rPr lang="sl-SI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Operon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45488" cy="4114800"/>
          </a:xfrm>
        </p:spPr>
        <p:txBody>
          <a:bodyPr/>
          <a:lstStyle/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dirty="0" smtClean="0"/>
              <a:t>Geni slične funkcije često u grupama</a:t>
            </a:r>
          </a:p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dirty="0" smtClean="0"/>
              <a:t>Jedinstveno kontrolisana celina – </a:t>
            </a:r>
            <a:r>
              <a:rPr lang="sl-SI" sz="2800" dirty="0" smtClean="0">
                <a:solidFill>
                  <a:srgbClr val="FFFFCC"/>
                </a:solidFill>
              </a:rPr>
              <a:t>operon</a:t>
            </a:r>
          </a:p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rgbClr val="FFFFCC"/>
                </a:solidFill>
              </a:rPr>
              <a:t>Regulacija ekspresije gena</a:t>
            </a:r>
          </a:p>
          <a:p>
            <a:pPr lvl="1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FFFFCC"/>
                </a:solidFill>
              </a:rPr>
              <a:t>Na nivou transkripcije</a:t>
            </a:r>
          </a:p>
          <a:p>
            <a:pPr lvl="1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FFFFCC"/>
                </a:solidFill>
              </a:rPr>
              <a:t>Na nivou translacije</a:t>
            </a:r>
          </a:p>
          <a:p>
            <a:pPr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rgbClr val="FFFFCC"/>
                </a:solidFill>
              </a:rPr>
              <a:t>Inducibilni i represibilni opreoni</a:t>
            </a:r>
          </a:p>
          <a:p>
            <a:endParaRPr lang="en-US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438150"/>
            <a:ext cx="7239000" cy="16002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sz="2400" b="1" dirty="0" smtClean="0"/>
              <a:t>	</a:t>
            </a:r>
            <a:r>
              <a:rPr lang="sl-SI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Negativna regulacija ekspresije gena</a:t>
            </a:r>
            <a:endParaRPr lang="en-US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3" descr="YU neg reg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143000"/>
            <a:ext cx="5029200" cy="2228850"/>
          </a:xfrm>
          <a:noFill/>
        </p:spPr>
      </p:pic>
      <p:pic>
        <p:nvPicPr>
          <p:cNvPr id="37892" name="Picture 4" descr="YU neg reg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3581400"/>
            <a:ext cx="5029200" cy="2220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52400"/>
            <a:ext cx="6705600" cy="12954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sz="2400" b="1" dirty="0" smtClean="0"/>
              <a:t>	</a:t>
            </a:r>
            <a:r>
              <a:rPr lang="sl-SI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Pozitivna regulacija ekspresije gena</a:t>
            </a:r>
            <a:endParaRPr lang="en-US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3" descr="YU poz reg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800100"/>
            <a:ext cx="5105400" cy="2144713"/>
          </a:xfrm>
          <a:noFill/>
        </p:spPr>
      </p:pic>
      <p:pic>
        <p:nvPicPr>
          <p:cNvPr id="38916" name="Picture 4" descr="YU poz reg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3124200"/>
            <a:ext cx="5105400" cy="2779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320675"/>
            <a:ext cx="3810000" cy="11430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sz="2400" b="1" dirty="0" smtClean="0">
                <a:solidFill>
                  <a:srgbClr val="FFFFCC"/>
                </a:solidFill>
              </a:rPr>
              <a:t>	</a:t>
            </a:r>
            <a:r>
              <a:rPr lang="sl-SI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Laktoza operon</a:t>
            </a:r>
            <a:endParaRPr lang="en-US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9" name="Picture 3" descr="YU lak opr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3124200"/>
            <a:ext cx="4267200" cy="2616200"/>
          </a:xfrm>
          <a:noFill/>
        </p:spPr>
      </p:pic>
      <p:pic>
        <p:nvPicPr>
          <p:cNvPr id="39940" name="Picture 4" descr="YU ak oper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990600"/>
            <a:ext cx="5562600" cy="195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381000"/>
            <a:ext cx="4800600" cy="990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sz="2400" dirty="0" smtClean="0"/>
              <a:t>		</a:t>
            </a:r>
            <a:r>
              <a:rPr lang="sl-SI" sz="2800" b="1" dirty="0" smtClean="0">
                <a:solidFill>
                  <a:srgbClr val="FFFFCC"/>
                </a:solidFill>
              </a:rPr>
              <a:t>Laktoza operon</a:t>
            </a:r>
            <a:endParaRPr lang="en-US" sz="2800" b="1" dirty="0" smtClean="0">
              <a:solidFill>
                <a:srgbClr val="FFFFCC"/>
              </a:solidFill>
            </a:endParaRPr>
          </a:p>
        </p:txBody>
      </p:sp>
      <p:pic>
        <p:nvPicPr>
          <p:cNvPr id="40963" name="Picture 3" descr="YU vel lak op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371600"/>
            <a:ext cx="85344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38919"/>
            <a:ext cx="4800600" cy="11430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b="1" dirty="0" smtClean="0"/>
              <a:t>		</a:t>
            </a:r>
            <a:r>
              <a:rPr lang="sl-SI" sz="2800" b="1" dirty="0" smtClean="0">
                <a:solidFill>
                  <a:srgbClr val="FFFFCC"/>
                </a:solidFill>
              </a:rPr>
              <a:t>Triptofan operon</a:t>
            </a:r>
            <a:endParaRPr lang="en-US" sz="2800" b="1" dirty="0" smtClean="0">
              <a:solidFill>
                <a:srgbClr val="FFFFCC"/>
              </a:solidFill>
            </a:endParaRPr>
          </a:p>
        </p:txBody>
      </p:sp>
      <p:pic>
        <p:nvPicPr>
          <p:cNvPr id="41987" name="Picture 3" descr="YU tri opr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810419"/>
            <a:ext cx="7543800" cy="2611438"/>
          </a:xfrm>
          <a:noFill/>
        </p:spPr>
      </p:pic>
      <p:pic>
        <p:nvPicPr>
          <p:cNvPr id="41988" name="Picture 4" descr="YU tri opr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3505200"/>
            <a:ext cx="7543800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381000"/>
            <a:ext cx="4495800" cy="725488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sz="2400" b="1" dirty="0" smtClean="0"/>
              <a:t>		</a:t>
            </a:r>
            <a:r>
              <a:rPr lang="sl-SI" sz="2800" b="1" dirty="0" smtClean="0">
                <a:solidFill>
                  <a:srgbClr val="FFFFCC"/>
                </a:solidFill>
              </a:rPr>
              <a:t>Triptofan operon</a:t>
            </a:r>
            <a:endParaRPr lang="en-US" sz="2800" b="1" dirty="0" smtClean="0">
              <a:solidFill>
                <a:srgbClr val="FFFFCC"/>
              </a:solidFill>
            </a:endParaRPr>
          </a:p>
        </p:txBody>
      </p:sp>
      <p:pic>
        <p:nvPicPr>
          <p:cNvPr id="43011" name="Picture 3" descr="YU tri op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79525"/>
            <a:ext cx="8153400" cy="452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>
          <a:xfrm>
            <a:off x="2133600" y="0"/>
            <a:ext cx="7620000" cy="914400"/>
          </a:xfrm>
        </p:spPr>
        <p:txBody>
          <a:bodyPr/>
          <a:lstStyle/>
          <a:p>
            <a:r>
              <a:rPr lang="sr-Latn-CS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Preživljavanje bakterija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Clr>
                <a:srgbClr val="FF9999"/>
              </a:buClr>
            </a:pPr>
            <a:r>
              <a:rPr lang="sr-Latn-CS" sz="2400" dirty="0" smtClean="0"/>
              <a:t>Stres – nedostatak hrane nrp glukoze, oštećenje DNK</a:t>
            </a:r>
          </a:p>
          <a:p>
            <a:pPr>
              <a:buClr>
                <a:srgbClr val="FF9999"/>
              </a:buClr>
            </a:pPr>
            <a:r>
              <a:rPr lang="sr-Latn-CS" sz="2400" dirty="0" smtClean="0"/>
              <a:t>Odgovor – aktiviranje gena koji obezbeđuju alternativan izvor ugljenika</a:t>
            </a:r>
          </a:p>
          <a:p>
            <a:pPr>
              <a:buClr>
                <a:srgbClr val="FF9999"/>
              </a:buClr>
            </a:pPr>
            <a:r>
              <a:rPr lang="sr-Latn-CS" sz="2400" dirty="0" smtClean="0"/>
              <a:t>Odgovor – aktivirani repair mehanizmi DNK i zaustavljena deoba ćelije</a:t>
            </a:r>
          </a:p>
          <a:p>
            <a:pPr>
              <a:buClr>
                <a:srgbClr val="FF9999"/>
              </a:buClr>
            </a:pPr>
            <a:r>
              <a:rPr lang="sr-Latn-CS" sz="2400" dirty="0" smtClean="0"/>
              <a:t>Odgovor na povišenu temperaturu – heat shock odgovor</a:t>
            </a:r>
            <a:endParaRPr lang="en-US" sz="2400" dirty="0" smtClean="0"/>
          </a:p>
        </p:txBody>
      </p:sp>
      <p:pic>
        <p:nvPicPr>
          <p:cNvPr id="44036" name="Picture 2" descr="http://images.dailytech.com/nimage/15198_large_E_Coli_Swimm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3886200"/>
            <a:ext cx="3438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http://images.dailytech.com/nimage/15196_large_Heat_Sh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97275"/>
            <a:ext cx="3810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57199"/>
            <a:ext cx="5334000" cy="58837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	</a:t>
            </a:r>
            <a:r>
              <a:rPr lang="sl-SI" sz="3200" b="1" dirty="0" smtClean="0">
                <a:solidFill>
                  <a:srgbClr val="FFFFCC"/>
                </a:solidFill>
              </a:rPr>
              <a:t>Plazmidi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l-SI" dirty="0" smtClean="0">
              <a:solidFill>
                <a:srgbClr val="00FFFF"/>
              </a:solidFill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sl-SI" sz="2400" b="1" dirty="0" smtClean="0"/>
              <a:t>Plazmidi - ekstrahromozomski samoreplikujući </a:t>
            </a:r>
            <a:r>
              <a:rPr lang="sl-SI" sz="2400" b="1" dirty="0" smtClean="0"/>
              <a:t>materijal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sl-SI" sz="2400" dirty="0" smtClean="0"/>
              <a:t>Broj gena na plazmidima od nekoliko do nekoliko stotina gena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sl-SI" sz="2400" b="1" dirty="0" smtClean="0"/>
              <a:t>Dele se na konjugativne plazmide i nekonjugativne plazmide</a:t>
            </a:r>
            <a:endParaRPr lang="sl-SI" sz="2400" b="1" dirty="0" smtClean="0"/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sl-SI" sz="2400" b="1" dirty="0" smtClean="0"/>
              <a:t>Epizom</a:t>
            </a:r>
            <a:r>
              <a:rPr lang="sl-SI" sz="2400" dirty="0" smtClean="0"/>
              <a:t> – plazmid koji nije samostalan u citoplazmi nego je ugrađen u </a:t>
            </a:r>
            <a:r>
              <a:rPr lang="sl-SI" sz="2400" dirty="0" smtClean="0"/>
              <a:t>hromozom (Hfr) ili je vazan za citoplazmatičnu membranu (F+)</a:t>
            </a:r>
            <a:r>
              <a:rPr lang="sl-SI" sz="2800" dirty="0" smtClean="0"/>
              <a:t>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/>
              <a:t>   </a:t>
            </a:r>
            <a:endParaRPr lang="en-US" sz="2800" dirty="0" smtClean="0"/>
          </a:p>
        </p:txBody>
      </p:sp>
      <p:pic>
        <p:nvPicPr>
          <p:cNvPr id="53251" name="Picture 3" descr="superc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762000"/>
            <a:ext cx="2951615" cy="443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3429000" cy="2514600"/>
          </a:xfrm>
        </p:spPr>
        <p:txBody>
          <a:bodyPr>
            <a:normAutofit/>
          </a:bodyPr>
          <a:lstStyle/>
          <a:p>
            <a:pPr algn="just"/>
            <a:r>
              <a:rPr lang="sl-SI" sz="2400" b="1" dirty="0" smtClean="0">
                <a:effectLst/>
              </a:rPr>
              <a:t>Geni na plazmidima determinišu rezistenciju prema antibioticima</a:t>
            </a:r>
            <a:r>
              <a:rPr lang="en-US" sz="2400" b="1" dirty="0" smtClean="0">
                <a:effectLst/>
              </a:rPr>
              <a:t>, f</a:t>
            </a:r>
            <a:r>
              <a:rPr lang="sl-SI" sz="2400" b="1" dirty="0" smtClean="0">
                <a:effectLst/>
              </a:rPr>
              <a:t>aktore virulencije –kolonizacije i toksine. </a:t>
            </a:r>
            <a:endParaRPr lang="en-US" sz="2400" b="1" dirty="0" smtClean="0">
              <a:effectLst/>
            </a:endParaRPr>
          </a:p>
        </p:txBody>
      </p:sp>
      <p:pic>
        <p:nvPicPr>
          <p:cNvPr id="54275" name="Picture 3" descr="YU Shema bakterija + plazmid mal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533400"/>
            <a:ext cx="4891088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7712"/>
            <a:ext cx="4953000" cy="4535487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Hromozom vezan za citoplazmatičnu membranu</a:t>
            </a:r>
          </a:p>
          <a:p>
            <a:pPr>
              <a:spcBef>
                <a:spcPct val="50000"/>
              </a:spcBef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DNK </a:t>
            </a:r>
            <a:r>
              <a:rPr lang="sl-SI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spiralno uvijena</a:t>
            </a:r>
          </a:p>
          <a:p>
            <a:pPr>
              <a:spcBef>
                <a:spcPct val="50000"/>
              </a:spcBef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dirty="0" smtClean="0"/>
              <a:t>Dodatno izuvijana                   formira </a:t>
            </a:r>
            <a:r>
              <a:rPr lang="sl-SI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omče-domene</a:t>
            </a:r>
          </a:p>
          <a:p>
            <a:pPr>
              <a:spcBef>
                <a:spcPct val="50000"/>
              </a:spcBef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i="1" dirty="0" smtClean="0"/>
              <a:t>E. coli </a:t>
            </a:r>
            <a:r>
              <a:rPr lang="sl-SI" sz="2400" dirty="0" smtClean="0"/>
              <a:t>– 50 topografski nezavisnih domena</a:t>
            </a:r>
          </a:p>
          <a:p>
            <a:pPr>
              <a:spcBef>
                <a:spcPct val="50000"/>
              </a:spcBef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400" dirty="0" smtClean="0"/>
              <a:t>Dužina hromozoma 1-10 x 10 </a:t>
            </a:r>
            <a:r>
              <a:rPr lang="sl-SI" sz="2400" baseline="30000" dirty="0" smtClean="0"/>
              <a:t>6 </a:t>
            </a:r>
            <a:r>
              <a:rPr lang="sl-SI" sz="2400" dirty="0" smtClean="0"/>
              <a:t>bp (base pair-</a:t>
            </a:r>
            <a:r>
              <a:rPr lang="en-US" sz="2400" dirty="0" smtClean="0"/>
              <a:t> </a:t>
            </a:r>
            <a:r>
              <a:rPr lang="sl-SI" sz="2400" dirty="0" smtClean="0"/>
              <a:t>parova baza)</a:t>
            </a:r>
          </a:p>
        </p:txBody>
      </p:sp>
      <p:pic>
        <p:nvPicPr>
          <p:cNvPr id="11267" name="Picture 3" descr="YU Om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685800"/>
            <a:ext cx="7239000" cy="1206500"/>
          </a:xfrm>
          <a:noFill/>
        </p:spPr>
      </p:pic>
      <p:pic>
        <p:nvPicPr>
          <p:cNvPr id="11268" name="Picture 4" descr="YU Hromoz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2362200"/>
            <a:ext cx="2971800" cy="3571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191000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</a:pPr>
            <a:r>
              <a:rPr lang="sl-SI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 karakteristika genetskog materijala  održavanje identiteta bioloških vrsta koje se prenosi sa roditelja na potomstvo.</a:t>
            </a:r>
          </a:p>
          <a:p>
            <a:pPr algn="just">
              <a:buClr>
                <a:schemeClr val="tx1"/>
              </a:buClr>
            </a:pPr>
            <a:r>
              <a:rPr lang="sl-SI" sz="2400" dirty="0" smtClean="0"/>
              <a:t>Sposobnost prilagođavanja uslovima sredine fenotipske promene- </a:t>
            </a:r>
            <a:r>
              <a:rPr lang="sl-SI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modifikacije. </a:t>
            </a:r>
          </a:p>
          <a:p>
            <a:pPr algn="just">
              <a:buClr>
                <a:schemeClr val="tx1"/>
              </a:buClr>
            </a:pPr>
            <a:r>
              <a:rPr lang="sl-SI" sz="2400" dirty="0" smtClean="0"/>
              <a:t>Veća verovatnoća nastanka greške kod bakterija genotipske promene- </a:t>
            </a:r>
            <a:r>
              <a:rPr lang="sl-SI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mutacije.</a:t>
            </a:r>
          </a:p>
          <a:p>
            <a:pPr algn="just">
              <a:buClr>
                <a:schemeClr val="tx1"/>
              </a:buClr>
            </a:pPr>
            <a:r>
              <a:rPr lang="sl-SI" sz="2400" dirty="0" smtClean="0"/>
              <a:t>Repair mehanizmi- polimeraze i SOS sistem 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90600" y="5334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3200" dirty="0">
                <a:solidFill>
                  <a:srgbClr val="00FFFF"/>
                </a:solidFill>
              </a:rPr>
              <a:t>	</a:t>
            </a:r>
            <a:r>
              <a:rPr lang="sl-SI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Modifikacije i mutacije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19548"/>
            <a:ext cx="8686800" cy="5181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sl-SI" dirty="0" smtClean="0">
                <a:solidFill>
                  <a:srgbClr val="CC3300"/>
                </a:solidFill>
              </a:rPr>
              <a:t>   		</a:t>
            </a:r>
            <a:r>
              <a:rPr lang="sl-SI" dirty="0" smtClean="0">
                <a:solidFill>
                  <a:srgbClr val="CC3300"/>
                </a:solidFill>
              </a:rPr>
              <a:t>                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Modifikacije</a:t>
            </a:r>
            <a:endParaRPr lang="sl-SI" dirty="0" smtClean="0">
              <a:solidFill>
                <a:srgbClr val="CC3300"/>
              </a:solidFill>
            </a:endParaRPr>
          </a:p>
          <a:p>
            <a:pPr>
              <a:buClr>
                <a:schemeClr val="tx1"/>
              </a:buClr>
            </a:pPr>
            <a:r>
              <a:rPr lang="sl-SI" sz="2800" b="1" dirty="0" smtClean="0">
                <a:solidFill>
                  <a:srgbClr val="FFFFCC"/>
                </a:solidFill>
              </a:rPr>
              <a:t>Fenotipske promene reverzibilnog karaktera</a:t>
            </a:r>
          </a:p>
          <a:p>
            <a:pPr>
              <a:buClr>
                <a:schemeClr val="tx1"/>
              </a:buClr>
            </a:pPr>
            <a:r>
              <a:rPr lang="sl-SI" sz="2800" b="1" dirty="0" smtClean="0">
                <a:solidFill>
                  <a:srgbClr val="FFFFCC"/>
                </a:solidFill>
              </a:rPr>
              <a:t>L - oblici bakterija - sferoplasti i protoplasti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sl-SI" sz="2800" dirty="0" smtClean="0"/>
              <a:t>   - forme bez ćelijskog zida</a:t>
            </a:r>
          </a:p>
          <a:p>
            <a:pPr>
              <a:buClr>
                <a:schemeClr val="tx1"/>
              </a:buClr>
            </a:pPr>
            <a:r>
              <a:rPr lang="sl-SI" sz="2800" dirty="0" smtClean="0"/>
              <a:t>Varijacije- izgled kolonija </a:t>
            </a:r>
            <a:r>
              <a:rPr lang="sl-SI" sz="2800" b="1" dirty="0" smtClean="0">
                <a:solidFill>
                  <a:srgbClr val="FFFFCC"/>
                </a:solidFill>
              </a:rPr>
              <a:t>S-glatke –smooth i R-rapave-rough</a:t>
            </a:r>
          </a:p>
          <a:p>
            <a:pPr>
              <a:buClr>
                <a:schemeClr val="tx1"/>
              </a:buClr>
            </a:pPr>
            <a:r>
              <a:rPr lang="sl-SI" sz="2800" dirty="0" smtClean="0"/>
              <a:t>Povratkom prvobitnih uslova sredine vraćaju se i izvorne fenotipske karakteristike bakterija</a:t>
            </a:r>
            <a:r>
              <a:rPr lang="sl-SI" dirty="0" smtClean="0"/>
              <a:t>  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19599"/>
            <a:ext cx="3352800" cy="216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91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b="1" dirty="0" smtClean="0">
                <a:solidFill>
                  <a:srgbClr val="CC3300"/>
                </a:solidFill>
              </a:rPr>
              <a:t>   		</a:t>
            </a:r>
            <a:r>
              <a:rPr lang="sl-SI" b="1" dirty="0" smtClean="0">
                <a:solidFill>
                  <a:srgbClr val="FF7C80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</a:rPr>
              <a:t>Mutacije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l-SI" sz="3600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Nasledne promene redosleda baza u DNK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b="1" dirty="0" smtClean="0">
                <a:solidFill>
                  <a:srgbClr val="FFFFCC"/>
                </a:solidFill>
              </a:rPr>
              <a:t>Prirodne-spontane mutacije i indukovane u laboratorijskim uslovima</a:t>
            </a:r>
            <a:endParaRPr lang="en-US" sz="2800" b="1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sl-SI" sz="2800" dirty="0" smtClean="0"/>
              <a:t>Greške prilikom replikacije 1 na 10.000 baza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sl-SI" sz="2800" dirty="0" smtClean="0"/>
              <a:t>DNK replikaze imaju mogućnost provere i u slučaju greške egzonukleaznu aktivnost </a:t>
            </a:r>
            <a:endParaRPr lang="sl-SI" sz="2800" dirty="0" smtClean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Agensi provociraju nastanak mutacija- hemijski, fizički i biološki mutageni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912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sl-SI" b="1" dirty="0" smtClean="0">
                <a:solidFill>
                  <a:srgbClr val="CC3300"/>
                </a:solidFill>
              </a:rPr>
              <a:t>   	</a:t>
            </a:r>
            <a:r>
              <a:rPr lang="sl-SI" b="1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</a:rPr>
              <a:t>Podela mutacija prema veličini 			promenjenog segmenta DNK</a:t>
            </a:r>
          </a:p>
          <a:p>
            <a:pPr>
              <a:buClr>
                <a:schemeClr val="tx1"/>
              </a:buClr>
              <a:buFontTx/>
              <a:buNone/>
            </a:pPr>
            <a:endParaRPr lang="sl-SI" dirty="0" smtClean="0">
              <a:solidFill>
                <a:srgbClr val="FFFFCC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l-SI" sz="2800" b="1" dirty="0" smtClean="0">
                <a:solidFill>
                  <a:srgbClr val="FFFFCC"/>
                </a:solidFill>
              </a:rPr>
              <a:t>Mikrolezije</a:t>
            </a:r>
            <a:r>
              <a:rPr lang="sl-SI" sz="2800" dirty="0" smtClean="0">
                <a:solidFill>
                  <a:srgbClr val="FFFF99"/>
                </a:solidFill>
              </a:rPr>
              <a:t> </a:t>
            </a:r>
            <a:r>
              <a:rPr lang="sl-SI" sz="2800" dirty="0" smtClean="0"/>
              <a:t>- tačkaste mutacije- supstitucija, delecija, insercija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l-SI" sz="2800" b="1" dirty="0" smtClean="0">
                <a:solidFill>
                  <a:srgbClr val="FFFFCC"/>
                </a:solidFill>
              </a:rPr>
              <a:t>Makrolezije </a:t>
            </a:r>
            <a:r>
              <a:rPr lang="sl-SI" sz="2800" dirty="0" smtClean="0"/>
              <a:t>- delecije, duplikacije, inverzije, insercije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l-SI" sz="2800" dirty="0" smtClean="0"/>
              <a:t>Mutacije mogu biti vidljive i skrivene odnosno sa ili bez fenotipske ekspresije</a:t>
            </a:r>
          </a:p>
          <a:p>
            <a:pPr>
              <a:buClr>
                <a:schemeClr val="tx1"/>
              </a:buClr>
            </a:pPr>
            <a:endParaRPr lang="sl-SI" sz="3600" dirty="0" smtClean="0"/>
          </a:p>
          <a:p>
            <a:pPr>
              <a:buClr>
                <a:schemeClr val="tx1"/>
              </a:buClr>
            </a:pPr>
            <a:endParaRPr lang="sl-SI" sz="3600" dirty="0" smtClean="0"/>
          </a:p>
          <a:p>
            <a:pPr>
              <a:buClr>
                <a:schemeClr val="tx1"/>
              </a:buClr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YU Tipovi mutacij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"/>
            <a:ext cx="8153400" cy="611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sl-SI" sz="3200" b="1" dirty="0" smtClean="0">
                <a:solidFill>
                  <a:srgbClr val="00FFFF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Mutacije</a:t>
            </a:r>
            <a:br>
              <a:rPr lang="sl-SI" sz="3200" b="1" dirty="0" smtClean="0">
                <a:solidFill>
                  <a:srgbClr val="FFFFCC"/>
                </a:solidFill>
                <a:effectLst/>
              </a:rPr>
            </a:b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60419" name="Picture 3" descr="YU Frameshift mutaci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95400"/>
            <a:ext cx="73152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8229600" cy="1219200"/>
          </a:xfrm>
        </p:spPr>
        <p:txBody>
          <a:bodyPr/>
          <a:lstStyle/>
          <a:p>
            <a:r>
              <a:rPr lang="sl-SI" sz="3200" b="1" dirty="0" smtClean="0">
                <a:solidFill>
                  <a:srgbClr val="FFFFCC"/>
                </a:solidFill>
                <a:effectLst/>
              </a:rPr>
              <a:t>Mutacije – uzrok biodiverziteta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69288" cy="4114800"/>
          </a:xfrm>
        </p:spPr>
        <p:txBody>
          <a:bodyPr/>
          <a:lstStyle/>
          <a:p>
            <a:r>
              <a:rPr lang="sl-SI" altLang="en-US" b="1" dirty="0" smtClean="0">
                <a:solidFill>
                  <a:srgbClr val="FFFFCC"/>
                </a:solidFill>
              </a:rPr>
              <a:t>2 </a:t>
            </a:r>
            <a:r>
              <a:rPr lang="en-US" altLang="en-US" b="1" dirty="0" smtClean="0">
                <a:solidFill>
                  <a:srgbClr val="FFFFCC"/>
                </a:solidFill>
              </a:rPr>
              <a:t>x 10</a:t>
            </a:r>
            <a:r>
              <a:rPr lang="en-US" altLang="en-US" b="1" baseline="30000" dirty="0" smtClean="0">
                <a:solidFill>
                  <a:srgbClr val="FFFFCC"/>
                </a:solidFill>
              </a:rPr>
              <a:t>10</a:t>
            </a:r>
            <a:r>
              <a:rPr lang="en-US" altLang="en-US" b="1" dirty="0" smtClean="0">
                <a:solidFill>
                  <a:srgbClr val="FFFFCC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FFCC"/>
                </a:solidFill>
              </a:rPr>
              <a:t>Escherchia</a:t>
            </a:r>
            <a:r>
              <a:rPr lang="en-US" altLang="en-US" b="1" i="1" dirty="0" smtClean="0">
                <a:solidFill>
                  <a:srgbClr val="FFFFCC"/>
                </a:solidFill>
              </a:rPr>
              <a:t> coli</a:t>
            </a:r>
            <a:r>
              <a:rPr lang="en-US" altLang="en-US" b="1" dirty="0" smtClean="0">
                <a:solidFill>
                  <a:srgbClr val="FFFFCC"/>
                </a:solidFill>
              </a:rPr>
              <a:t> </a:t>
            </a:r>
            <a:r>
              <a:rPr lang="sl-SI" altLang="en-US" dirty="0" smtClean="0"/>
              <a:t>dnevno se </a:t>
            </a:r>
            <a:r>
              <a:rPr lang="en-US" altLang="en-US" dirty="0" smtClean="0"/>
              <a:t>“</a:t>
            </a:r>
            <a:r>
              <a:rPr lang="sl-SI" altLang="en-US" dirty="0" smtClean="0"/>
              <a:t>stvori</a:t>
            </a:r>
            <a:r>
              <a:rPr lang="en-US" altLang="en-US" dirty="0" smtClean="0"/>
              <a:t>”</a:t>
            </a:r>
            <a:r>
              <a:rPr lang="sl-SI" altLang="en-US" dirty="0" smtClean="0"/>
              <a:t> u debelom crevu ljudi </a:t>
            </a:r>
          </a:p>
          <a:p>
            <a:r>
              <a:rPr lang="en-US" altLang="en-US" b="1" dirty="0" smtClean="0">
                <a:solidFill>
                  <a:srgbClr val="FFFFCC"/>
                </a:solidFill>
              </a:rPr>
              <a:t>1 x 10</a:t>
            </a:r>
            <a:r>
              <a:rPr lang="en-US" altLang="en-US" b="1" baseline="30000" dirty="0" smtClean="0">
                <a:solidFill>
                  <a:srgbClr val="FFFFCC"/>
                </a:solidFill>
              </a:rPr>
              <a:t>–7</a:t>
            </a:r>
            <a:r>
              <a:rPr lang="en-US" altLang="en-US" b="1" dirty="0" smtClean="0">
                <a:solidFill>
                  <a:srgbClr val="FFFFCC"/>
                </a:solidFill>
              </a:rPr>
              <a:t> </a:t>
            </a:r>
            <a:r>
              <a:rPr lang="sl-SI" altLang="en-US" b="1" dirty="0" smtClean="0">
                <a:solidFill>
                  <a:srgbClr val="FFFFCC"/>
                </a:solidFill>
              </a:rPr>
              <a:t>mutacija po genu po deobi </a:t>
            </a:r>
          </a:p>
          <a:p>
            <a:r>
              <a:rPr lang="en-US" altLang="en-US" b="1" dirty="0" smtClean="0">
                <a:solidFill>
                  <a:srgbClr val="FFFFCC"/>
                </a:solidFill>
              </a:rPr>
              <a:t>4300 </a:t>
            </a:r>
            <a:r>
              <a:rPr lang="sl-SI" altLang="en-US" b="1" dirty="0" smtClean="0">
                <a:solidFill>
                  <a:srgbClr val="FFFFCC"/>
                </a:solidFill>
              </a:rPr>
              <a:t>gena </a:t>
            </a:r>
            <a:r>
              <a:rPr lang="sl-SI" altLang="en-US" dirty="0" smtClean="0"/>
              <a:t>ima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E. coli</a:t>
            </a:r>
            <a:endParaRPr lang="en-US" altLang="en-US" dirty="0" smtClean="0"/>
          </a:p>
          <a:p>
            <a:pPr>
              <a:buClr>
                <a:schemeClr val="tx1"/>
              </a:buClr>
              <a:buFontTx/>
              <a:buChar char="»"/>
            </a:pPr>
            <a:r>
              <a:rPr lang="en-US" altLang="en-US" sz="3200" b="1" dirty="0" smtClean="0">
                <a:solidFill>
                  <a:srgbClr val="FFFFCC"/>
                </a:solidFill>
              </a:rPr>
              <a:t>9 x 10</a:t>
            </a:r>
            <a:r>
              <a:rPr lang="en-US" altLang="en-US" sz="3200" b="1" baseline="30000" dirty="0" smtClean="0">
                <a:solidFill>
                  <a:srgbClr val="FFFFCC"/>
                </a:solidFill>
              </a:rPr>
              <a:t>6</a:t>
            </a:r>
            <a:r>
              <a:rPr lang="en-US" altLang="en-US" sz="3200" b="1" dirty="0" smtClean="0">
                <a:solidFill>
                  <a:srgbClr val="FFFFCC"/>
                </a:solidFill>
              </a:rPr>
              <a:t> </a:t>
            </a:r>
            <a:r>
              <a:rPr lang="sl-SI" altLang="en-US" sz="3200" b="1" dirty="0" smtClean="0">
                <a:solidFill>
                  <a:srgbClr val="FFFFCC"/>
                </a:solidFill>
              </a:rPr>
              <a:t>mu</a:t>
            </a:r>
            <a:r>
              <a:rPr lang="en-US" altLang="en-US" sz="3200" b="1" dirty="0" smtClean="0">
                <a:solidFill>
                  <a:srgbClr val="FFFFCC"/>
                </a:solidFill>
              </a:rPr>
              <a:t>t</a:t>
            </a:r>
            <a:r>
              <a:rPr lang="sl-SI" altLang="en-US" sz="3200" b="1" dirty="0" smtClean="0">
                <a:solidFill>
                  <a:srgbClr val="FFFFCC"/>
                </a:solidFill>
              </a:rPr>
              <a:t>anata </a:t>
            </a:r>
            <a:r>
              <a:rPr lang="en-US" altLang="en-US" sz="3200" b="1" dirty="0" smtClean="0">
                <a:solidFill>
                  <a:srgbClr val="FFFFCC"/>
                </a:solidFill>
              </a:rPr>
              <a:t>d</a:t>
            </a:r>
            <a:r>
              <a:rPr lang="sl-SI" altLang="en-US" sz="3200" b="1" dirty="0" smtClean="0">
                <a:solidFill>
                  <a:srgbClr val="FFFFCC"/>
                </a:solidFill>
              </a:rPr>
              <a:t>nevno kod ljudi</a:t>
            </a:r>
            <a:endParaRPr lang="en-US" sz="3200" b="1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096000" cy="1462088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FFFFCC"/>
                </a:solidFill>
                <a:effectLst/>
              </a:rPr>
              <a:t>Genetske</a:t>
            </a:r>
            <a:r>
              <a:rPr lang="en-US" sz="3200" b="1" dirty="0" smtClean="0">
                <a:solidFill>
                  <a:srgbClr val="FFFFCC"/>
                </a:solidFill>
                <a:effectLst/>
              </a:rPr>
              <a:t> 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r</a:t>
            </a:r>
            <a:r>
              <a:rPr lang="en-US" sz="3200" b="1" dirty="0" err="1" smtClean="0">
                <a:solidFill>
                  <a:srgbClr val="FFFFCC"/>
                </a:solidFill>
                <a:effectLst/>
              </a:rPr>
              <a:t>ekombinacije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                                   - kombinacije dva organizma</a:t>
            </a:r>
            <a:r>
              <a:rPr lang="en-US" b="1" dirty="0" smtClean="0">
                <a:solidFill>
                  <a:srgbClr val="FFFFCC"/>
                </a:solidFill>
                <a:effectLst/>
              </a:rPr>
              <a:t> </a:t>
            </a:r>
          </a:p>
        </p:txBody>
      </p:sp>
      <p:pic>
        <p:nvPicPr>
          <p:cNvPr id="62467" name="Picture 3" descr="YU Rekombinacija arg tr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2057399"/>
            <a:ext cx="5181600" cy="422305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42672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sl-SI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mehanizma prenošenja genetskog materijala</a:t>
            </a:r>
          </a:p>
          <a:p>
            <a:pPr>
              <a:buClr>
                <a:schemeClr val="tx1"/>
              </a:buClr>
              <a:buFontTx/>
              <a:buNone/>
            </a:pPr>
            <a:endParaRPr lang="sl-SI" dirty="0" smtClean="0">
              <a:solidFill>
                <a:srgbClr val="FFFFCC"/>
              </a:solidFill>
            </a:endParaRPr>
          </a:p>
          <a:p>
            <a:pPr>
              <a:buClr>
                <a:schemeClr val="tx1"/>
              </a:buClr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Transformacija</a:t>
            </a:r>
          </a:p>
          <a:p>
            <a:pPr>
              <a:buClr>
                <a:schemeClr val="tx1"/>
              </a:buClr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Transdukcija</a:t>
            </a:r>
          </a:p>
          <a:p>
            <a:pPr>
              <a:buClr>
                <a:schemeClr val="tx1"/>
              </a:buClr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Konjugacija</a:t>
            </a:r>
          </a:p>
          <a:p>
            <a:pPr>
              <a:buClr>
                <a:schemeClr val="tx1"/>
              </a:buClr>
            </a:pPr>
            <a:r>
              <a:rPr lang="sl-SI" sz="2800" dirty="0" smtClean="0"/>
              <a:t>ćelija čiji se fragment DNK prenosi- </a:t>
            </a:r>
            <a:r>
              <a:rPr lang="sl-SI" sz="2800" b="1" dirty="0" smtClean="0">
                <a:solidFill>
                  <a:srgbClr val="FFFFCC"/>
                </a:solidFill>
              </a:rPr>
              <a:t>donor</a:t>
            </a:r>
          </a:p>
          <a:p>
            <a:pPr>
              <a:buClr>
                <a:schemeClr val="tx1"/>
              </a:buClr>
            </a:pPr>
            <a:r>
              <a:rPr lang="sl-SI" sz="2800" dirty="0" smtClean="0"/>
              <a:t>ćelija koja prima genetski materijal- </a:t>
            </a:r>
            <a:r>
              <a:rPr lang="sl-SI" sz="2800" b="1" dirty="0" smtClean="0">
                <a:solidFill>
                  <a:srgbClr val="FFFFCC"/>
                </a:solidFill>
              </a:rPr>
              <a:t>recipijent</a:t>
            </a:r>
          </a:p>
          <a:p>
            <a:pPr>
              <a:buClr>
                <a:schemeClr val="tx1"/>
              </a:buClr>
            </a:pPr>
            <a:endParaRPr lang="sl-SI" sz="28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renos reyistencije-be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477000" cy="4856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609600"/>
            <a:ext cx="5334000" cy="9144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dirty="0" smtClean="0"/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Replikacija kod bakterija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sz="3200" b="1" dirty="0" smtClean="0">
              <a:solidFill>
                <a:srgbClr val="FF7C80"/>
              </a:solidFill>
            </a:endParaRPr>
          </a:p>
        </p:txBody>
      </p:sp>
      <p:pic>
        <p:nvPicPr>
          <p:cNvPr id="12291" name="Picture 3" descr="YU Paralelni lan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685800"/>
            <a:ext cx="2901950" cy="4648200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854200"/>
            <a:ext cx="5715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</a:t>
            </a:r>
            <a:r>
              <a:rPr lang="sl-SI" sz="2400" dirty="0">
                <a:latin typeface="+mn-lt"/>
              </a:rPr>
              <a:t>Replikacija započinje u blizini mezozoma na jasno definisanim mestima hromozomskog </a:t>
            </a:r>
            <a:r>
              <a:rPr lang="sl-SI" sz="2400" dirty="0" smtClean="0">
                <a:latin typeface="+mn-lt"/>
              </a:rPr>
              <a:t>prstena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rgbClr val="FF9999"/>
                </a:solidFill>
                <a:latin typeface="+mn-lt"/>
              </a:rPr>
              <a:t>- </a:t>
            </a:r>
            <a:r>
              <a:rPr lang="en-US" sz="2800" b="1" dirty="0">
                <a:solidFill>
                  <a:srgbClr val="FFFFCC"/>
                </a:solidFill>
                <a:latin typeface="+mn-lt"/>
              </a:rPr>
              <a:t>origin</a:t>
            </a:r>
          </a:p>
          <a:p>
            <a:pPr marL="457200" indent="-457200" eaLnBrk="0" hangingPunct="0"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endParaRPr lang="sl-SI" sz="2800" dirty="0">
              <a:solidFill>
                <a:srgbClr val="FFFF99"/>
              </a:solidFill>
              <a:latin typeface="+mn-lt"/>
            </a:endParaRPr>
          </a:p>
          <a:p>
            <a:pPr marL="342900" indent="-342900" eaLnBrk="0" hangingPunct="0"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n-lt"/>
              </a:rPr>
              <a:t>Bakterijski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hromo</a:t>
            </a:r>
            <a:r>
              <a:rPr lang="sl-SI" sz="2400" dirty="0">
                <a:latin typeface="+mn-lt"/>
              </a:rPr>
              <a:t>z</a:t>
            </a:r>
            <a:r>
              <a:rPr lang="en-US" sz="2400" dirty="0" err="1">
                <a:latin typeface="+mn-lt"/>
              </a:rPr>
              <a:t>om</a:t>
            </a:r>
            <a:r>
              <a:rPr lang="en-US" sz="2400" dirty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plazmidi</a:t>
            </a:r>
            <a:r>
              <a:rPr lang="sl-SI" sz="2400" dirty="0">
                <a:latin typeface="+mn-lt"/>
              </a:rPr>
              <a:t> jedno mesto započinjanja replikacije </a:t>
            </a:r>
            <a:r>
              <a:rPr lang="sl-SI" sz="2400" b="1" dirty="0">
                <a:solidFill>
                  <a:srgbClr val="FF9999"/>
                </a:solidFill>
                <a:latin typeface="+mn-lt"/>
              </a:rPr>
              <a:t>– </a:t>
            </a:r>
            <a:r>
              <a:rPr lang="sl-SI" sz="2800" b="1" dirty="0">
                <a:solidFill>
                  <a:srgbClr val="FFFFCC"/>
                </a:solidFill>
                <a:latin typeface="+mn-lt"/>
              </a:rPr>
              <a:t>jedan replikon</a:t>
            </a:r>
            <a:endParaRPr lang="en-US" sz="2800" b="1" dirty="0">
              <a:solidFill>
                <a:srgbClr val="FFFF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7696200" cy="598011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	</a:t>
            </a:r>
            <a:endParaRPr lang="sl-SI" sz="2800" dirty="0" smtClean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400" dirty="0" smtClean="0">
                <a:solidFill>
                  <a:srgbClr val="FFFF99"/>
                </a:solidFill>
              </a:rPr>
              <a:t>	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Transformacija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sl-SI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400" dirty="0" smtClean="0"/>
              <a:t>prihvatanje slobodne DNK iz spoljašnje sredine, unošenje i integrisanje u genom</a:t>
            </a:r>
          </a:p>
        </p:txBody>
      </p:sp>
      <p:pic>
        <p:nvPicPr>
          <p:cNvPr id="65539" name="Picture 3" descr="YU Cakana transformacija shad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276600"/>
            <a:ext cx="8382000" cy="228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04800"/>
            <a:ext cx="7772400" cy="582771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</a:t>
            </a:r>
            <a:r>
              <a:rPr lang="sl-SI" sz="2800" dirty="0" smtClean="0">
                <a:solidFill>
                  <a:srgbClr val="00FFFF"/>
                </a:solidFill>
              </a:rPr>
              <a:t>	              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Transdukcija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l-SI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l-SI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prenos genetskog materijala iz donorske u recipijentnu ćeliju posredstvom bakteriofaga- virusi</a:t>
            </a:r>
          </a:p>
        </p:txBody>
      </p:sp>
      <p:pic>
        <p:nvPicPr>
          <p:cNvPr id="66563" name="Picture 3" descr="YU Cakana transdukcija sen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0"/>
            <a:ext cx="8305800" cy="2041525"/>
          </a:xfrm>
          <a:noFill/>
        </p:spPr>
      </p:pic>
      <p:pic>
        <p:nvPicPr>
          <p:cNvPr id="66564" name="Picture 4" descr="Bakteriofa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81800" y="381000"/>
            <a:ext cx="1622425" cy="1981200"/>
          </a:xfrm>
          <a:noFill/>
        </p:spPr>
      </p:pic>
      <p:pic>
        <p:nvPicPr>
          <p:cNvPr id="66565" name="Picture 5" descr="Cakani fag ma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4651"/>
            <a:ext cx="1600200" cy="15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YU Cakana transdukcija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990600"/>
            <a:ext cx="7924800" cy="504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	</a:t>
            </a:r>
            <a:r>
              <a:rPr lang="sl-SI" dirty="0" smtClean="0">
                <a:solidFill>
                  <a:srgbClr val="00FFFF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Konjugacija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sl-SI" sz="2800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prenos DNK direktnim kontaktom dve bakterijske ćelije</a:t>
            </a:r>
            <a:endParaRPr lang="en-US" sz="2800" dirty="0" smtClean="0"/>
          </a:p>
        </p:txBody>
      </p:sp>
      <p:pic>
        <p:nvPicPr>
          <p:cNvPr id="68611" name="Picture 3" descr="F07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2743200"/>
            <a:ext cx="4800600" cy="3475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105400"/>
            <a:ext cx="8382000" cy="1219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sl-SI" sz="2400" smtClean="0"/>
              <a:t>Proces konjugacije prenošenje segmenta DNK donorske-muške F+ / Hfr ćelija u recipijentnu-žensku ćeliju F-</a:t>
            </a:r>
          </a:p>
          <a:p>
            <a:pPr>
              <a:buClr>
                <a:schemeClr val="tx1"/>
              </a:buClr>
            </a:pPr>
            <a:endParaRPr lang="sl-SI" sz="2400" smtClean="0">
              <a:solidFill>
                <a:srgbClr val="FFFF99"/>
              </a:solidFill>
            </a:endParaRPr>
          </a:p>
          <a:p>
            <a:pPr>
              <a:buClr>
                <a:schemeClr val="tx1"/>
              </a:buClr>
            </a:pPr>
            <a:endParaRPr lang="en-US" sz="2800" smtClean="0"/>
          </a:p>
        </p:txBody>
      </p:sp>
      <p:pic>
        <p:nvPicPr>
          <p:cNvPr id="69635" name="Picture 3" descr="plazmid-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3200" dirty="0">
                <a:solidFill>
                  <a:srgbClr val="00FFFF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Konjugacija</a:t>
            </a:r>
            <a:endParaRPr lang="en-US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610600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sl-SI" sz="2800" dirty="0" smtClean="0"/>
              <a:t>Primaran F faktor plazmid koji ima set neophodnih gena </a:t>
            </a:r>
            <a:r>
              <a:rPr lang="sl-SI" sz="2800" dirty="0" smtClean="0">
                <a:solidFill>
                  <a:srgbClr val="FFFFCC"/>
                </a:solidFill>
              </a:rPr>
              <a:t>– tra operon </a:t>
            </a:r>
            <a:r>
              <a:rPr lang="sl-SI" sz="2800" dirty="0" smtClean="0"/>
              <a:t>za organizaciju konjugacije- uključujući i formiranje </a:t>
            </a:r>
            <a:r>
              <a:rPr lang="sl-SI" sz="2800" dirty="0" smtClean="0">
                <a:solidFill>
                  <a:srgbClr val="FFFFCC"/>
                </a:solidFill>
              </a:rPr>
              <a:t>konjugacionih pila</a:t>
            </a:r>
          </a:p>
          <a:p>
            <a:pPr>
              <a:buClr>
                <a:schemeClr val="tx1"/>
              </a:buClr>
            </a:pPr>
            <a:endParaRPr lang="sl-SI" sz="2800" dirty="0" smtClean="0">
              <a:solidFill>
                <a:srgbClr val="FFFF99"/>
              </a:solidFill>
            </a:endParaRPr>
          </a:p>
          <a:p>
            <a:pPr>
              <a:buClr>
                <a:schemeClr val="tx1"/>
              </a:buClr>
            </a:pPr>
            <a:endParaRPr lang="en-US" sz="2800" dirty="0" smtClean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447800" y="609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3200" b="1" dirty="0">
                <a:solidFill>
                  <a:srgbClr val="FFFFCC"/>
                </a:solidFill>
                <a:latin typeface="+mn-lt"/>
              </a:rPr>
              <a:t>Konjugacija</a:t>
            </a:r>
            <a:endParaRPr lang="en-US" sz="3200" b="1" dirty="0">
              <a:solidFill>
                <a:srgbClr val="FFFFCC"/>
              </a:solidFill>
              <a:latin typeface="+mn-lt"/>
            </a:endParaRPr>
          </a:p>
        </p:txBody>
      </p:sp>
      <p:pic>
        <p:nvPicPr>
          <p:cNvPr id="70660" name="Picture 4" descr="YU Cakana konjugacija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3200400"/>
            <a:ext cx="63246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Segmenti DNK sposobni da se premeštaju sa jednog na drugo mesto unutar ili između DNK molekula - </a:t>
            </a:r>
            <a:r>
              <a:rPr lang="sl-SI" sz="2800" b="1" dirty="0" smtClean="0">
                <a:solidFill>
                  <a:srgbClr val="FFFFCC"/>
                </a:solidFill>
              </a:rPr>
              <a:t>transpozibilni elementi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Nisu samoreplikujući moraju da se ugrade u replikone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Neophodna funkcija- enzim koji obezbeđuje traspoziciju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Ne zahtevaju komplementarnost homolognih delova genoma, insercija na mesta gde geni nikada nisu bili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3200" b="1" dirty="0">
                <a:solidFill>
                  <a:srgbClr val="FFFFCC"/>
                </a:solidFill>
                <a:latin typeface="+mn-lt"/>
              </a:rPr>
              <a:t>Transpozibilni elementi</a:t>
            </a:r>
            <a:endParaRPr lang="en-US" sz="3200" b="1" dirty="0">
              <a:solidFill>
                <a:srgbClr val="FFFF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9154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Više klasa</a:t>
            </a: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rgbClr val="FFFFCC"/>
                </a:solidFill>
              </a:rPr>
              <a:t>insercione sekvence i kompozitni transpozoni </a:t>
            </a:r>
            <a:r>
              <a:rPr lang="sr-Latn-RS" sz="2800" b="1" dirty="0">
                <a:solidFill>
                  <a:srgbClr val="FFFFCC"/>
                </a:solidFill>
              </a:rPr>
              <a:t> </a:t>
            </a:r>
            <a:r>
              <a:rPr lang="sl-SI" sz="2800" dirty="0" smtClean="0"/>
              <a:t>– imaju </a:t>
            </a:r>
            <a:r>
              <a:rPr lang="en-US" sz="2800" dirty="0" smtClean="0"/>
              <a:t>“</a:t>
            </a:r>
            <a:r>
              <a:rPr lang="sl-SI" sz="2800" dirty="0" smtClean="0"/>
              <a:t>lepljive</a:t>
            </a:r>
            <a:r>
              <a:rPr lang="en-US" sz="2800" dirty="0" smtClean="0"/>
              <a:t>”</a:t>
            </a:r>
            <a:r>
              <a:rPr lang="sl-SI" sz="2800" dirty="0" smtClean="0"/>
              <a:t> krajeve</a:t>
            </a: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rgbClr val="FFFFCC"/>
                </a:solidFill>
              </a:rPr>
              <a:t>TnA transpozoni- </a:t>
            </a:r>
            <a:r>
              <a:rPr lang="en-US" sz="2800" dirty="0" err="1" smtClean="0"/>
              <a:t>nemaju</a:t>
            </a:r>
            <a:r>
              <a:rPr lang="en-US" sz="2800" dirty="0" smtClean="0"/>
              <a:t> </a:t>
            </a:r>
            <a:r>
              <a:rPr lang="en-US" sz="2800" dirty="0" err="1" smtClean="0"/>
              <a:t>terminalne</a:t>
            </a:r>
            <a:r>
              <a:rPr lang="en-US" sz="2800" dirty="0" smtClean="0"/>
              <a:t> </a:t>
            </a:r>
            <a:r>
              <a:rPr lang="en-US" sz="2800" dirty="0" err="1" smtClean="0"/>
              <a:t>insercione</a:t>
            </a:r>
            <a:r>
              <a:rPr lang="en-US" sz="2800" dirty="0" smtClean="0"/>
              <a:t> </a:t>
            </a:r>
            <a:r>
              <a:rPr lang="en-US" sz="2800" dirty="0" err="1" smtClean="0"/>
              <a:t>sekvence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smtClean="0"/>
              <a:t>– </a:t>
            </a:r>
            <a:r>
              <a:rPr lang="sr-Latn-RS" sz="2800" dirty="0" smtClean="0"/>
              <a:t>imaju enzime </a:t>
            </a:r>
            <a:r>
              <a:rPr lang="sl-SI" sz="2800" dirty="0" smtClean="0"/>
              <a:t>transpozaze </a:t>
            </a:r>
            <a:r>
              <a:rPr lang="sl-SI" sz="2800" dirty="0"/>
              <a:t>i </a:t>
            </a:r>
            <a:r>
              <a:rPr lang="sl-SI" sz="2800" dirty="0" smtClean="0"/>
              <a:t>resolvaze</a:t>
            </a: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rgbClr val="FFFFCC"/>
                </a:solidFill>
              </a:rPr>
              <a:t>transpozoni udruženi sa bakteriofagom</a:t>
            </a:r>
            <a:r>
              <a:rPr lang="sl-SI" sz="2400" b="1" dirty="0" smtClean="0">
                <a:solidFill>
                  <a:srgbClr val="FFFFCC"/>
                </a:solidFill>
              </a:rPr>
              <a:t> </a:t>
            </a:r>
            <a:endParaRPr lang="en-US" sz="2400" b="1" dirty="0" smtClean="0">
              <a:solidFill>
                <a:srgbClr val="FFFFCC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295400" y="838200"/>
            <a:ext cx="6035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3200" b="1" dirty="0">
                <a:solidFill>
                  <a:srgbClr val="FFFFCC"/>
                </a:solidFill>
                <a:latin typeface="+mn-lt"/>
              </a:rPr>
              <a:t>Klase transpozibilnih elementa</a:t>
            </a:r>
            <a:endParaRPr lang="en-US" sz="3200" b="1" dirty="0">
              <a:solidFill>
                <a:srgbClr val="FFFFCC"/>
              </a:solidFill>
              <a:latin typeface="+mn-lt"/>
            </a:endParaRPr>
          </a:p>
          <a:p>
            <a:pPr eaLnBrk="0" hangingPunct="0"/>
            <a:endParaRPr lang="en-US" sz="3200" b="1" dirty="0">
              <a:solidFill>
                <a:srgbClr val="FFFF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rgbClr val="00FFFF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Inserciona sekvenca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1" name="Picture 3" descr="YU IS Transpozoni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590800"/>
            <a:ext cx="7772400" cy="2478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467600" cy="1219200"/>
          </a:xfrm>
        </p:spPr>
        <p:txBody>
          <a:bodyPr/>
          <a:lstStyle/>
          <a:p>
            <a:r>
              <a:rPr lang="sl-SI" dirty="0" smtClean="0"/>
              <a:t>	</a:t>
            </a:r>
            <a:r>
              <a:rPr lang="sl-SI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Kompozitni transpozoni </a:t>
            </a:r>
            <a:endParaRPr lang="en-US" sz="3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5" name="Picture 3" descr="YU Kompozitni transpozon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438400"/>
            <a:ext cx="7772400" cy="3279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608513" cy="64008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	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FF7C80"/>
                </a:solidFill>
              </a:rPr>
              <a:t>	</a:t>
            </a:r>
            <a:r>
              <a:rPr lang="en-US" sz="2800" dirty="0" smtClean="0">
                <a:solidFill>
                  <a:srgbClr val="FFFFCC"/>
                </a:solidFill>
              </a:rPr>
              <a:t>	</a:t>
            </a:r>
            <a:r>
              <a:rPr lang="sl-SI" sz="2800" b="1" dirty="0" smtClean="0">
                <a:solidFill>
                  <a:srgbClr val="FFFFCC"/>
                </a:solidFill>
              </a:rPr>
              <a:t>Replikacija </a:t>
            </a:r>
            <a:r>
              <a:rPr lang="en-US" sz="2800" b="1" dirty="0" smtClean="0">
                <a:solidFill>
                  <a:srgbClr val="FFFFCC"/>
                </a:solidFill>
              </a:rPr>
              <a:t>	</a:t>
            </a:r>
            <a:r>
              <a:rPr lang="sl-SI" sz="2800" b="1" dirty="0" smtClean="0">
                <a:solidFill>
                  <a:srgbClr val="FFFFCC"/>
                </a:solidFill>
              </a:rPr>
              <a:t>hromozoma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sl-SI" sz="2400" b="1" dirty="0" smtClean="0">
                <a:solidFill>
                  <a:srgbClr val="FFFFCC"/>
                </a:solidFill>
              </a:rPr>
              <a:t>semikonzervativan način </a:t>
            </a:r>
            <a:r>
              <a:rPr lang="sl-SI" sz="2400" dirty="0" smtClean="0"/>
              <a:t>pri čemu na modelu roditeljskih lanaca sintetišu novi komplementarni lanci</a:t>
            </a:r>
            <a:endParaRPr lang="en-US" sz="2400" dirty="0" smtClean="0"/>
          </a:p>
          <a:p>
            <a:r>
              <a:rPr lang="sl-SI" sz="2400" b="1" dirty="0" smtClean="0">
                <a:solidFill>
                  <a:srgbClr val="FFFFCC"/>
                </a:solidFill>
              </a:rPr>
              <a:t>Replikacija- DNK zavisna DNK polimeraza III, I</a:t>
            </a:r>
          </a:p>
          <a:p>
            <a:r>
              <a:rPr lang="sl-SI" sz="2400" b="1" dirty="0" smtClean="0">
                <a:solidFill>
                  <a:srgbClr val="FFFFCC"/>
                </a:solidFill>
              </a:rPr>
              <a:t>DNK polimeraza II</a:t>
            </a:r>
            <a:r>
              <a:rPr lang="sl-SI" sz="2400" dirty="0" smtClean="0">
                <a:solidFill>
                  <a:srgbClr val="FFFFCC"/>
                </a:solidFill>
              </a:rPr>
              <a:t> </a:t>
            </a:r>
            <a:r>
              <a:rPr lang="sl-SI" sz="2400" dirty="0" smtClean="0"/>
              <a:t>uloga u SOS repair</a:t>
            </a:r>
          </a:p>
        </p:txBody>
      </p:sp>
      <p:pic>
        <p:nvPicPr>
          <p:cNvPr id="13315" name="Picture 3" descr="YU Semikonze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762000"/>
            <a:ext cx="3556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YU Transpozoni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381000"/>
            <a:ext cx="4724400" cy="601287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1462088"/>
          </a:xfrm>
        </p:spPr>
        <p:txBody>
          <a:bodyPr/>
          <a:lstStyle/>
          <a:p>
            <a:r>
              <a:rPr lang="sl-SI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Insercija plazmida u hromozom - 	epizomi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76803" name="Picture 3" descr="YU Integracija u hromozom integr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752600"/>
            <a:ext cx="5410200" cy="4200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FFFFCC"/>
                </a:solidFill>
                <a:effectLst/>
              </a:rPr>
              <a:t>Plazmid koji kodira više determinanti rezistencije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77827" name="Picture 3" descr="YU Primer miltipne rezistencij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676400"/>
            <a:ext cx="6629400" cy="4371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CC"/>
                </a:solidFill>
                <a:effectLst/>
              </a:rPr>
              <a:t>Ograni</a:t>
            </a:r>
            <a:r>
              <a:rPr lang="sr-Latn-CS" sz="3200" b="1" dirty="0" smtClean="0">
                <a:solidFill>
                  <a:srgbClr val="FFFFCC"/>
                </a:solidFill>
                <a:effectLst/>
              </a:rPr>
              <a:t>čenja konvencionalne mikrobiološke dijagnostike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458200" cy="47101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Izolacija i identifikacija mikroorganizama</a:t>
            </a:r>
            <a:endParaRPr lang="en-US" sz="24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000" dirty="0" smtClean="0"/>
              <a:t>Potreba za specijalnim podlogama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000" dirty="0" smtClean="0"/>
              <a:t>Dugo vreme kultivisanja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000" dirty="0" smtClean="0"/>
              <a:t>Određeni mikroorganizmi ne mogu se izolovati na hranljivim podlogama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000" dirty="0" smtClean="0"/>
              <a:t>Veoma zarazni mikrorganizmi odnosno zoonoze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Detekcija antigena </a:t>
            </a:r>
            <a:endParaRPr lang="en-US" sz="24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000" dirty="0" smtClean="0"/>
              <a:t>Problem detekcije mikroorganizma  prisutnih u malom broju</a:t>
            </a:r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000" dirty="0" smtClean="0"/>
              <a:t>Zavisi  od uzimanja uzoraka 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Serološka ispitivanja  - reakcije antigena i antitela</a:t>
            </a:r>
            <a:endParaRPr lang="en-US" sz="24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000" dirty="0" smtClean="0"/>
              <a:t>Problem rana faza infekcije </a:t>
            </a: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1600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A33A65-2539-4777-A79A-5CE719235C4D}" type="slidenum">
              <a:rPr lang="da-DK"/>
              <a:pPr>
                <a:defRPr/>
              </a:pPr>
              <a:t>54</a:t>
            </a:fld>
            <a:endParaRPr lang="da-DK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400" dirty="0" smtClean="0"/>
              <a:t>Dobra metoda mikrobiološkog ispitivanje treba da se odlikuje adekvatnom</a:t>
            </a:r>
            <a:r>
              <a:rPr lang="en-US" sz="2400" dirty="0" smtClean="0"/>
              <a:t>:</a:t>
            </a:r>
            <a:endParaRPr lang="sr-Latn-CS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400" b="1" dirty="0" smtClean="0">
                <a:solidFill>
                  <a:srgbClr val="FFFFCC"/>
                </a:solidFill>
              </a:rPr>
              <a:t>Senzitivnošću</a:t>
            </a:r>
            <a:r>
              <a:rPr lang="sr-Latn-C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sr-Latn-CS" sz="2400" dirty="0" smtClean="0"/>
              <a:t>– otkriva uzročnika i u veoma malom broju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400" b="1" dirty="0" smtClean="0">
                <a:solidFill>
                  <a:srgbClr val="FFFFCC"/>
                </a:solidFill>
              </a:rPr>
              <a:t>Specifičnošću</a:t>
            </a:r>
            <a:r>
              <a:rPr lang="sr-Latn-C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sr-Latn-CS" sz="2400" dirty="0" smtClean="0"/>
              <a:t>– pozitivni rezultati samo prema datom uzročniku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Clr>
                <a:srgbClr val="FF9999"/>
              </a:buClr>
              <a:buFont typeface="Arial" panose="020B0604020202020204" pitchFamily="34" charset="0"/>
              <a:buChar char="•"/>
              <a:defRPr/>
            </a:pPr>
            <a:r>
              <a:rPr lang="sr-Latn-CS" sz="2400" b="1" dirty="0" smtClean="0">
                <a:solidFill>
                  <a:srgbClr val="FFFFCC"/>
                </a:solidFill>
              </a:rPr>
              <a:t>Jednostavnošću</a:t>
            </a:r>
            <a:r>
              <a:rPr lang="sr-Latn-C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sr-Latn-CS" sz="2400" dirty="0" smtClean="0"/>
              <a:t>– lako se izvodi i nije skup za rutinsku dijagnostiku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 typeface="Arial" charset="0"/>
              <a:buNone/>
              <a:defRPr/>
            </a:pPr>
            <a:endParaRPr lang="en-US" sz="2000" dirty="0" smtClean="0">
              <a:solidFill>
                <a:schemeClr val="hlin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0112" y="685800"/>
            <a:ext cx="8229600" cy="6540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200" b="1" dirty="0">
                <a:solidFill>
                  <a:srgbClr val="FFFFCC"/>
                </a:solidFill>
                <a:latin typeface="+mj-lt"/>
                <a:ea typeface="+mj-ea"/>
                <a:cs typeface="+mj-cs"/>
              </a:rPr>
              <a:t>Primena tehnike molekularne biologije u mikrobiološkoj dijagnostici</a:t>
            </a:r>
            <a:endParaRPr lang="en-US" sz="3200" b="1" dirty="0">
              <a:solidFill>
                <a:srgbClr val="FFFF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sr-Latn-CS" sz="2800" b="1" dirty="0" smtClean="0">
                <a:solidFill>
                  <a:srgbClr val="FFFFCC"/>
                </a:solidFill>
                <a:effectLst/>
              </a:rPr>
              <a:t>Primena tehnike molekularne biologije u mikrobiološkoj dijagnostici</a:t>
            </a:r>
            <a:endParaRPr lang="en-US" sz="28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4786313"/>
          </a:xfrm>
        </p:spPr>
        <p:txBody>
          <a:bodyPr/>
          <a:lstStyle/>
          <a:p>
            <a:pPr>
              <a:defRPr/>
            </a:pPr>
            <a:r>
              <a:rPr lang="sr-Latn-C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Genske probe </a:t>
            </a:r>
            <a:r>
              <a:rPr lang="sr-Latn-CS" sz="2400" dirty="0" smtClean="0"/>
              <a:t>– klonirani segmenti nukleinskih kiselina prepoznaju komplementarne sekvence genoma mikroorganizama</a:t>
            </a:r>
            <a:endParaRPr lang="en-US" sz="2400" dirty="0" smtClean="0"/>
          </a:p>
          <a:p>
            <a:pPr>
              <a:defRPr/>
            </a:pP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r>
              <a:rPr lang="sr-Latn-C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polymerase chain reaction – lančana reakcija polimeraze </a:t>
            </a:r>
            <a:r>
              <a:rPr lang="sr-Latn-CS" sz="2400" dirty="0" smtClean="0"/>
              <a:t>– umnožavanje specifične sekvence DNK u orgomnom broju kopija u kratkom vremenskom periodu </a:t>
            </a:r>
            <a:endParaRPr lang="sr-Latn-CS" sz="2000" dirty="0" smtClean="0"/>
          </a:p>
          <a:p>
            <a:pPr lvl="1">
              <a:defRPr/>
            </a:pPr>
            <a:r>
              <a:rPr lang="hr-HR" sz="2000" dirty="0" smtClean="0"/>
              <a:t>Godine 1983. Kary Mullis je pronašao PCR metodu 1983 godine a 1993 dobio Nobelovu nagradu za hemiju</a:t>
            </a:r>
            <a:endParaRPr lang="en-US" sz="2000" dirty="0" smtClean="0"/>
          </a:p>
        </p:txBody>
      </p:sp>
      <p:pic>
        <p:nvPicPr>
          <p:cNvPr id="81924" name="Picture 5" descr="http://www.scienceguardian.com/blog/wp-content/uploads/nar/newaidsreview-mullisnob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334" y="4038600"/>
            <a:ext cx="3068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P339-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33800"/>
            <a:ext cx="1824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3124200" cy="990600"/>
          </a:xfrm>
        </p:spPr>
        <p:txBody>
          <a:bodyPr/>
          <a:lstStyle/>
          <a:p>
            <a:pPr>
              <a:defRPr/>
            </a:pPr>
            <a:r>
              <a:rPr lang="sr-Latn-C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Genske probe</a:t>
            </a:r>
            <a:endParaRPr lang="en-US" sz="2800" b="1" dirty="0">
              <a:solidFill>
                <a:srgbClr val="FFFFCC"/>
              </a:solidFill>
            </a:endParaRPr>
          </a:p>
        </p:txBody>
      </p:sp>
      <p:pic>
        <p:nvPicPr>
          <p:cNvPr id="82947" name="Content Placeholder 12" descr="In situ hibridizacija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76225"/>
            <a:ext cx="4953000" cy="3933825"/>
          </a:xfrm>
        </p:spPr>
      </p:pic>
      <p:pic>
        <p:nvPicPr>
          <p:cNvPr id="82948" name="Content Placeholder 4" descr="In situ hibridizacij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91000"/>
            <a:ext cx="4959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http://schoolworkhelper.net/wp-content/uploads/2011/06/PC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44196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users.ugent.be/~avierstr/principles/pcrstep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5715000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Amp_10_PCR ma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063875" cy="327660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8067" name="Picture 3" descr="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429000"/>
            <a:ext cx="3529013" cy="231298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8068" name="Picture 3" descr="FTA_punch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33400"/>
            <a:ext cx="3589338" cy="254635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648200"/>
            <a:ext cx="7696200" cy="18288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800" b="1" dirty="0" smtClean="0"/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sl-SI" sz="2400" b="1" dirty="0" smtClean="0"/>
              <a:t>Kontinuirana elongacija 5</a:t>
            </a:r>
            <a:r>
              <a:rPr lang="en-US" sz="2400" b="1" dirty="0" smtClean="0"/>
              <a:t>’</a:t>
            </a:r>
            <a:r>
              <a:rPr lang="sl-SI" sz="2400" b="1" dirty="0" smtClean="0"/>
              <a:t>          </a:t>
            </a:r>
            <a:r>
              <a:rPr lang="en-US" sz="2400" b="1" dirty="0" smtClean="0"/>
              <a:t> </a:t>
            </a:r>
            <a:r>
              <a:rPr lang="sl-SI" sz="2400" b="1" dirty="0" smtClean="0"/>
              <a:t>            3</a:t>
            </a:r>
            <a:r>
              <a:rPr lang="en-US" sz="2400" b="1" dirty="0" smtClean="0"/>
              <a:t> ‘</a:t>
            </a:r>
            <a:r>
              <a:rPr lang="sl-SI" sz="2400" b="1" dirty="0" smtClean="0"/>
              <a:t>smeru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sl-SI" sz="2400" b="1" dirty="0" smtClean="0"/>
              <a:t>Fragmentirana sinteza 3</a:t>
            </a:r>
            <a:r>
              <a:rPr lang="en-US" sz="2400" b="1" dirty="0" smtClean="0"/>
              <a:t>’ </a:t>
            </a:r>
            <a:r>
              <a:rPr lang="sl-SI" sz="2400" b="1" dirty="0" smtClean="0"/>
              <a:t>                       </a:t>
            </a:r>
            <a:r>
              <a:rPr lang="en-US" sz="2400" b="1" dirty="0" smtClean="0"/>
              <a:t>  </a:t>
            </a:r>
            <a:r>
              <a:rPr lang="sl-SI" sz="2400" b="1" dirty="0" smtClean="0"/>
              <a:t>5</a:t>
            </a:r>
            <a:r>
              <a:rPr lang="en-US" sz="2400" b="1" dirty="0" smtClean="0"/>
              <a:t> ‘</a:t>
            </a:r>
            <a:r>
              <a:rPr lang="sl-SI" sz="2400" b="1" dirty="0" smtClean="0"/>
              <a:t> smeru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sz="2400" b="1" dirty="0" smtClean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105400" y="5486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181600" y="609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391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l-SI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Replikacija se odigrava u oba pravca</a:t>
            </a:r>
          </a:p>
          <a:p>
            <a:pPr eaLnBrk="0" hangingPunct="0">
              <a:defRPr/>
            </a:pPr>
            <a:endParaRPr lang="sl-SI" sz="3200" b="1" dirty="0">
              <a:solidFill>
                <a:srgbClr val="FFFFCC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/>
          </a:p>
        </p:txBody>
      </p:sp>
      <p:pic>
        <p:nvPicPr>
          <p:cNvPr id="14342" name="Picture 6" descr="YU Dva lan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90600"/>
            <a:ext cx="6248400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onnect g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00400"/>
            <a:ext cx="3886200" cy="2894013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5" cstate="print"/>
          <a:srcRect t="22496" r="64954" b="11259"/>
          <a:stretch>
            <a:fillRect/>
          </a:stretch>
        </p:blipFill>
        <p:spPr bwMode="auto">
          <a:xfrm>
            <a:off x="5181600" y="457200"/>
            <a:ext cx="28194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381000"/>
          <a:ext cx="2971800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Bitmap Image" r:id="rId6" imgW="3742857" imgH="3266667" progId="Paint.Picture">
                  <p:embed/>
                </p:oleObj>
              </mc:Choice>
              <mc:Fallback>
                <p:oleObj name="Bitmap Image" r:id="rId6" imgW="3742857" imgH="326666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1000"/>
                        <a:ext cx="2971800" cy="2593975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D6009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705600" cy="914400"/>
          </a:xfrm>
        </p:spPr>
        <p:txBody>
          <a:bodyPr/>
          <a:lstStyle/>
          <a:p>
            <a:r>
              <a:rPr lang="sr-Latn-CS" sz="3200" b="1" dirty="0" smtClean="0">
                <a:solidFill>
                  <a:srgbClr val="FFFFCC"/>
                </a:solidFill>
                <a:effectLst/>
              </a:rPr>
              <a:t>Sekvenciranje genoma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94211" name="Picture 2" descr="http://upload.wikimedia.org/wikipedia/commons/c/cb/Sequen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339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http://dna-sequencing-service.com/wp-content/uploads/2010/04/dna-sequencing-image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41148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6" descr="dna sequenc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05200"/>
            <a:ext cx="32385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sl-SI" sz="24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sl-SI" sz="20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sl-SI" sz="2400" b="1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en-US" sz="2000" b="1" smtClean="0"/>
          </a:p>
        </p:txBody>
      </p:sp>
      <p:pic>
        <p:nvPicPr>
          <p:cNvPr id="15363" name="Picture 3" descr="YU Divna slika viljus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143000"/>
            <a:ext cx="8610600" cy="482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219200"/>
          </a:xfrm>
        </p:spPr>
        <p:txBody>
          <a:bodyPr/>
          <a:lstStyle/>
          <a:p>
            <a:pPr algn="l">
              <a:defRPr/>
            </a:pPr>
            <a:r>
              <a:rPr lang="sr-Latn-CS" sz="2800" b="1" dirty="0" smtClean="0">
                <a:solidFill>
                  <a:srgbClr val="FFFFCC"/>
                </a:solidFill>
                <a:effectLst/>
              </a:rPr>
              <a:t>Enzimi uključeni u replikaciju </a:t>
            </a:r>
            <a:r>
              <a:rPr lang="it-IT" sz="2800" b="1" i="1" dirty="0" smtClean="0">
                <a:solidFill>
                  <a:srgbClr val="FFFFCC"/>
                </a:solidFill>
                <a:effectLst/>
              </a:rPr>
              <a:t>Escherichia coli</a:t>
            </a:r>
            <a:r>
              <a:rPr lang="hr-HR" b="1" i="1" dirty="0" smtClean="0">
                <a:solidFill>
                  <a:srgbClr val="FFFFCC"/>
                </a:solidFill>
              </a:rPr>
              <a:t/>
            </a:r>
            <a:br>
              <a:rPr lang="hr-HR" b="1" i="1" dirty="0" smtClean="0">
                <a:solidFill>
                  <a:srgbClr val="FFFFCC"/>
                </a:solidFill>
              </a:rPr>
            </a:br>
            <a:endParaRPr lang="en-GB" i="1" dirty="0" smtClean="0">
              <a:solidFill>
                <a:srgbClr val="FFFFCC"/>
              </a:solidFill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DNA-polimeraze: Pol III holoenzim</a:t>
            </a:r>
            <a:r>
              <a:rPr lang="sr-Latn-CS" sz="2400" dirty="0" smtClean="0"/>
              <a:t>, Pol I</a:t>
            </a:r>
            <a:r>
              <a:rPr lang="it-IT" sz="2400" dirty="0" smtClean="0"/>
              <a:t>                          </a:t>
            </a:r>
            <a:endParaRPr lang="sr-Latn-RS" sz="2400" dirty="0" smtClean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RNA-polimeraza: DnaG (=primaza)</a:t>
            </a:r>
            <a:endParaRPr lang="hr-HR" sz="2400" dirty="0" smtClean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DNA-</a:t>
            </a:r>
            <a:r>
              <a:rPr lang="en-US" sz="2400" dirty="0" err="1" smtClean="0"/>
              <a:t>ligaza</a:t>
            </a:r>
            <a:r>
              <a:rPr lang="en-US" sz="2400" dirty="0" smtClean="0"/>
              <a:t> (+NAD)</a:t>
            </a:r>
            <a:endParaRPr lang="hr-HR" sz="2400" dirty="0" smtClean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Helikaza</a:t>
            </a:r>
            <a:r>
              <a:rPr lang="en-US" sz="2400" dirty="0" smtClean="0"/>
              <a:t>: </a:t>
            </a:r>
            <a:r>
              <a:rPr lang="en-US" sz="2400" dirty="0" err="1" smtClean="0"/>
              <a:t>DnaB</a:t>
            </a:r>
            <a:r>
              <a:rPr lang="en-US" sz="2400" dirty="0" smtClean="0"/>
              <a:t> (+ATP)</a:t>
            </a:r>
            <a:endParaRPr lang="hr-HR" sz="2400" dirty="0" smtClean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Topoizomeraza</a:t>
            </a:r>
            <a:r>
              <a:rPr lang="en-US" sz="2400" dirty="0" smtClean="0"/>
              <a:t>: </a:t>
            </a:r>
            <a:r>
              <a:rPr lang="en-US" sz="2400" dirty="0" err="1" smtClean="0"/>
              <a:t>giraza</a:t>
            </a:r>
            <a:r>
              <a:rPr lang="en-US" sz="2400" dirty="0" smtClean="0"/>
              <a:t> (+ATP)</a:t>
            </a:r>
            <a:endParaRPr lang="hr-HR" sz="2400" dirty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Protein SSB ("single-strand bin</a:t>
            </a:r>
            <a:r>
              <a:rPr lang="sr-Latn-CS" sz="2400" dirty="0" smtClean="0"/>
              <a:t>d</a:t>
            </a:r>
            <a:r>
              <a:rPr lang="en-US" sz="2400" dirty="0" err="1" smtClean="0"/>
              <a:t>ing</a:t>
            </a:r>
            <a:r>
              <a:rPr lang="en-US" sz="2400" dirty="0" smtClean="0"/>
              <a:t> protein")</a:t>
            </a:r>
            <a:endParaRPr lang="hr-HR" sz="2400" dirty="0" smtClean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hr-HR" sz="2400" dirty="0"/>
              <a:t>Z</a:t>
            </a:r>
            <a:r>
              <a:rPr lang="en-US" sz="2400" dirty="0" err="1" smtClean="0"/>
              <a:t>apočinjanje</a:t>
            </a:r>
            <a:r>
              <a:rPr lang="en-US" sz="2400" dirty="0" smtClean="0"/>
              <a:t> </a:t>
            </a:r>
            <a:r>
              <a:rPr lang="en-US" sz="2400" dirty="0" err="1" smtClean="0"/>
              <a:t>sinteze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sr-Latn-CS" sz="2400" dirty="0" smtClean="0"/>
              <a:t>replikonu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OriC</a:t>
            </a:r>
            <a:r>
              <a:rPr lang="en-US" sz="2400" dirty="0" smtClean="0"/>
              <a:t>):</a:t>
            </a:r>
            <a:endParaRPr lang="hr-HR" sz="2400" dirty="0" smtClean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Primo</a:t>
            </a:r>
            <a:r>
              <a:rPr lang="sr-Latn-RS" sz="2400" dirty="0"/>
              <a:t>z</a:t>
            </a:r>
            <a:r>
              <a:rPr lang="en-US" sz="2400" dirty="0" smtClean="0"/>
              <a:t>om (</a:t>
            </a:r>
            <a:r>
              <a:rPr lang="en-US" sz="2400" dirty="0" err="1" smtClean="0"/>
              <a:t>DnaA</a:t>
            </a:r>
            <a:r>
              <a:rPr lang="en-US" sz="2400" dirty="0" smtClean="0"/>
              <a:t>, </a:t>
            </a:r>
            <a:r>
              <a:rPr lang="en-US" sz="2400" dirty="0" err="1" smtClean="0"/>
              <a:t>DnaB</a:t>
            </a:r>
            <a:r>
              <a:rPr lang="en-US" sz="2400" dirty="0" smtClean="0"/>
              <a:t>, </a:t>
            </a:r>
            <a:r>
              <a:rPr lang="en-US" sz="2400" dirty="0" err="1" smtClean="0"/>
              <a:t>DnaC</a:t>
            </a:r>
            <a:r>
              <a:rPr lang="en-US" sz="2400" dirty="0" smtClean="0"/>
              <a:t>, HU, </a:t>
            </a:r>
            <a:r>
              <a:rPr lang="en-US" sz="2400" dirty="0" err="1" smtClean="0"/>
              <a:t>giraza</a:t>
            </a:r>
            <a:r>
              <a:rPr lang="en-US" sz="2400" dirty="0" smtClean="0"/>
              <a:t>, SSB)</a:t>
            </a:r>
            <a:endParaRPr lang="sr-Latn-CS" sz="2400" dirty="0" smtClean="0"/>
          </a:p>
          <a:p>
            <a:pPr marL="617220" indent="-342900">
              <a:buClr>
                <a:srgbClr val="FF9999"/>
              </a:buClr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 indent="0">
              <a:buClr>
                <a:srgbClr val="FF9999"/>
              </a:buClr>
              <a:buNone/>
            </a:pP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FFCC"/>
                </a:solidFill>
              </a:rPr>
              <a:t>Za</a:t>
            </a:r>
            <a:r>
              <a:rPr lang="en-US" sz="2400" b="1" dirty="0" smtClean="0">
                <a:solidFill>
                  <a:srgbClr val="FFFFCC"/>
                </a:solidFill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</a:rPr>
              <a:t>replikaciju</a:t>
            </a:r>
            <a:r>
              <a:rPr lang="en-US" sz="2400" b="1" dirty="0" smtClean="0">
                <a:solidFill>
                  <a:srgbClr val="FFFFCC"/>
                </a:solidFill>
              </a:rPr>
              <a:t> </a:t>
            </a:r>
            <a:r>
              <a:rPr lang="sr-Latn-CS" sz="2400" b="1" dirty="0" smtClean="0">
                <a:solidFill>
                  <a:srgbClr val="FFFFCC"/>
                </a:solidFill>
              </a:rPr>
              <a:t>h</a:t>
            </a:r>
            <a:r>
              <a:rPr lang="en-US" sz="2400" b="1" dirty="0" err="1" smtClean="0">
                <a:solidFill>
                  <a:srgbClr val="FFFFCC"/>
                </a:solidFill>
              </a:rPr>
              <a:t>romo</a:t>
            </a:r>
            <a:r>
              <a:rPr lang="sr-Latn-CS" sz="2400" b="1" dirty="0" smtClean="0">
                <a:solidFill>
                  <a:srgbClr val="FFFFCC"/>
                </a:solidFill>
              </a:rPr>
              <a:t>z</a:t>
            </a:r>
            <a:r>
              <a:rPr lang="en-US" sz="2400" b="1" dirty="0" err="1" smtClean="0">
                <a:solidFill>
                  <a:srgbClr val="FFFFCC"/>
                </a:solidFill>
              </a:rPr>
              <a:t>oma</a:t>
            </a:r>
            <a:r>
              <a:rPr lang="sr-Latn-CS" sz="2400" b="1" dirty="0" smtClean="0">
                <a:solidFill>
                  <a:srgbClr val="FFFFCC"/>
                </a:solidFill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</a:rPr>
              <a:t>potrebno</a:t>
            </a:r>
            <a:r>
              <a:rPr lang="en-US" sz="2400" b="1" dirty="0" smtClean="0">
                <a:solidFill>
                  <a:srgbClr val="FFFFCC"/>
                </a:solidFill>
              </a:rPr>
              <a:t> </a:t>
            </a:r>
            <a:r>
              <a:rPr lang="sr-Latn-CS" sz="2400" b="1" dirty="0" smtClean="0">
                <a:solidFill>
                  <a:srgbClr val="FFFFCC"/>
                </a:solidFill>
              </a:rPr>
              <a:t>je </a:t>
            </a:r>
            <a:r>
              <a:rPr lang="en-US" sz="2400" b="1" dirty="0" err="1" smtClean="0">
                <a:solidFill>
                  <a:srgbClr val="FFFFCC"/>
                </a:solidFill>
              </a:rPr>
              <a:t>više</a:t>
            </a:r>
            <a:r>
              <a:rPr lang="en-US" sz="2400" b="1" dirty="0" smtClean="0">
                <a:solidFill>
                  <a:srgbClr val="FFFFCC"/>
                </a:solidFill>
              </a:rPr>
              <a:t> od </a:t>
            </a:r>
            <a:r>
              <a:rPr lang="sr-Latn-CS" sz="2400" b="1" dirty="0" smtClean="0">
                <a:solidFill>
                  <a:srgbClr val="FFFFCC"/>
                </a:solidFill>
              </a:rPr>
              <a:t>		</a:t>
            </a:r>
            <a:r>
              <a:rPr lang="en-US" sz="2400" b="1" dirty="0" smtClean="0">
                <a:solidFill>
                  <a:srgbClr val="FFFFCC"/>
                </a:solidFill>
              </a:rPr>
              <a:t>20 </a:t>
            </a:r>
            <a:r>
              <a:rPr lang="en-US" sz="2400" b="1" dirty="0" err="1" smtClean="0">
                <a:solidFill>
                  <a:srgbClr val="FFFFCC"/>
                </a:solidFill>
              </a:rPr>
              <a:t>različitih</a:t>
            </a:r>
            <a:r>
              <a:rPr lang="en-US" sz="2400" b="1" dirty="0" smtClean="0">
                <a:solidFill>
                  <a:srgbClr val="FFFFCC"/>
                </a:solidFill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</a:rPr>
              <a:t>proteina</a:t>
            </a:r>
            <a:r>
              <a:rPr lang="en-US" sz="2400" b="1" dirty="0" smtClean="0">
                <a:solidFill>
                  <a:srgbClr val="FFFFCC"/>
                </a:solidFill>
              </a:rPr>
              <a:t>!</a:t>
            </a:r>
            <a:endParaRPr lang="en-GB" sz="2400" b="1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2192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Replikacija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bakterija</a:t>
            </a:r>
            <a:endParaRPr lang="en-US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Content Placeholder 6" descr="replikacija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825" y="1600200"/>
            <a:ext cx="830897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14660</TotalTime>
  <Words>899</Words>
  <Application>Microsoft Office PowerPoint</Application>
  <PresentationFormat>On-screen Show (4:3)</PresentationFormat>
  <Paragraphs>260</Paragraphs>
  <Slides>61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Symbol</vt:lpstr>
      <vt:lpstr>Tahoma</vt:lpstr>
      <vt:lpstr>Times New Roman</vt:lpstr>
      <vt:lpstr>Wingdings</vt:lpstr>
      <vt:lpstr>Wingdings 2</vt:lpstr>
      <vt:lpstr>Paper</vt:lpstr>
      <vt:lpstr>Bitmap Image</vt:lpstr>
      <vt:lpstr>Genetika bakterija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Enzimi uključeni u replikaciju Escherichia coli </vt:lpstr>
      <vt:lpstr>Replikacija bakterija</vt:lpstr>
      <vt:lpstr>PowerPoint Presentation</vt:lpstr>
      <vt:lpstr> Razmnožavanje bakterija</vt:lpstr>
      <vt:lpstr> Kriva rasta</vt:lpstr>
      <vt:lpstr> Generacijsko vreme </vt:lpstr>
      <vt:lpstr>PowerPoint Presentation</vt:lpstr>
      <vt:lpstr>PowerPoint Presentation</vt:lpstr>
      <vt:lpstr>PowerPoint Presentation</vt:lpstr>
      <vt:lpstr>PowerPoint Presentation</vt:lpstr>
      <vt:lpstr>Kontrola enzimske aktivnosti</vt:lpstr>
      <vt:lpstr>PowerPoint Presentation</vt:lpstr>
      <vt:lpstr> Operon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Preživljavanje bakterija</vt:lpstr>
      <vt:lpstr>PowerPoint Presentation</vt:lpstr>
      <vt:lpstr>Geni na plazmidima determinišu rezistenciju prema antibioticima, faktore virulencije –kolonizacije i toksine.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Mutacije </vt:lpstr>
      <vt:lpstr>Mutacije – uzrok biodiverziteta</vt:lpstr>
      <vt:lpstr>Genetske rekombinacije                                   - kombinacije dva organizma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Inserciona sekvenca</vt:lpstr>
      <vt:lpstr> Kompozitni transpozoni </vt:lpstr>
      <vt:lpstr>PowerPoint Presentation</vt:lpstr>
      <vt:lpstr> Insercija plazmida u hromozom -  epizomi</vt:lpstr>
      <vt:lpstr>Plazmid koji kodira više determinanti rezistencije</vt:lpstr>
      <vt:lpstr>Ograničenja konvencionalne mikrobiološke dijagnostike</vt:lpstr>
      <vt:lpstr>PowerPoint Presentation</vt:lpstr>
      <vt:lpstr>Primena tehnike molekularne biologije u mikrobiološkoj dijagnostici</vt:lpstr>
      <vt:lpstr>Genske probe</vt:lpstr>
      <vt:lpstr>PowerPoint Presentation</vt:lpstr>
      <vt:lpstr>PowerPoint Presentation</vt:lpstr>
      <vt:lpstr>PowerPoint Presentation</vt:lpstr>
      <vt:lpstr>PowerPoint Presentation</vt:lpstr>
      <vt:lpstr>Sekvenciranje genoma</vt:lpstr>
    </vt:vector>
  </TitlesOfParts>
  <Company>VET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T14</cp:lastModifiedBy>
  <cp:revision>242</cp:revision>
  <dcterms:created xsi:type="dcterms:W3CDTF">2002-10-17T22:18:13Z</dcterms:created>
  <dcterms:modified xsi:type="dcterms:W3CDTF">2024-10-23T06:32:55Z</dcterms:modified>
</cp:coreProperties>
</file>