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259" r:id="rId3"/>
    <p:sldId id="260" r:id="rId4"/>
    <p:sldId id="261" r:id="rId5"/>
    <p:sldId id="262" r:id="rId6"/>
    <p:sldId id="263" r:id="rId7"/>
    <p:sldId id="275" r:id="rId8"/>
    <p:sldId id="276" r:id="rId9"/>
    <p:sldId id="265" r:id="rId10"/>
    <p:sldId id="278" r:id="rId11"/>
    <p:sldId id="267" r:id="rId12"/>
    <p:sldId id="268" r:id="rId13"/>
    <p:sldId id="279" r:id="rId14"/>
    <p:sldId id="280" r:id="rId15"/>
    <p:sldId id="281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59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90DE4-FCC4-4E2E-8861-3274EACDB16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367FD6-B7EB-447F-A845-40D822DE6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22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DEE03-558E-4B13-A740-C57BEA697BD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65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4E0F-4BDE-428C-AAEC-31990A6B22E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D4CC2-6516-426A-8A7D-B45CCBE32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71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4E0F-4BDE-428C-AAEC-31990A6B22E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D4CC2-6516-426A-8A7D-B45CCBE32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390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4E0F-4BDE-428C-AAEC-31990A6B22E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D4CC2-6516-426A-8A7D-B45CCBE32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458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4E0F-4BDE-428C-AAEC-31990A6B22E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D4CC2-6516-426A-8A7D-B45CCBE32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54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4E0F-4BDE-428C-AAEC-31990A6B22E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D4CC2-6516-426A-8A7D-B45CCBE32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207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4E0F-4BDE-428C-AAEC-31990A6B22E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D4CC2-6516-426A-8A7D-B45CCBE32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22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4E0F-4BDE-428C-AAEC-31990A6B22E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D4CC2-6516-426A-8A7D-B45CCBE32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60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4E0F-4BDE-428C-AAEC-31990A6B22E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D4CC2-6516-426A-8A7D-B45CCBE32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39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4E0F-4BDE-428C-AAEC-31990A6B22E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D4CC2-6516-426A-8A7D-B45CCBE32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154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4E0F-4BDE-428C-AAEC-31990A6B22E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D4CC2-6516-426A-8A7D-B45CCBE32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50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4E0F-4BDE-428C-AAEC-31990A6B22E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D4CC2-6516-426A-8A7D-B45CCBE32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0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A4E0F-4BDE-428C-AAEC-31990A6B22E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D4CC2-6516-426A-8A7D-B45CCBE32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62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emf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microsoft.com/office/2007/relationships/hdphoto" Target="../media/hdphoto2.wdp"/><Relationship Id="rId4" Type="http://schemas.openxmlformats.org/officeDocument/2006/relationships/image" Target="../media/image23.pn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669263" y="862557"/>
            <a:ext cx="6853473" cy="2209045"/>
          </a:xfrm>
          <a:prstGeom prst="roundRect">
            <a:avLst/>
          </a:prstGeom>
          <a:solidFill>
            <a:schemeClr val="accent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85999" y="1366914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600" b="1" dirty="0" smtClean="0">
                <a:solidFill>
                  <a:schemeClr val="bg1"/>
                </a:solidFill>
                <a:latin typeface="Candara" pitchFamily="34" charset="0"/>
              </a:rPr>
              <a:t>ИЗОЛАЦИЈ</a:t>
            </a:r>
            <a:r>
              <a:rPr lang="sr-Latn-RS" sz="3600" b="1" dirty="0" smtClean="0">
                <a:solidFill>
                  <a:schemeClr val="bg1"/>
                </a:solidFill>
                <a:latin typeface="Candara" pitchFamily="34" charset="0"/>
              </a:rPr>
              <a:t>A </a:t>
            </a:r>
            <a:r>
              <a:rPr lang="sr-Cyrl-RS" sz="3600" b="1" dirty="0">
                <a:solidFill>
                  <a:schemeClr val="bg1"/>
                </a:solidFill>
                <a:latin typeface="Candara" pitchFamily="34" charset="0"/>
              </a:rPr>
              <a:t>БАКТЕРИЈА</a:t>
            </a:r>
          </a:p>
          <a:p>
            <a:pPr algn="ctr"/>
            <a:r>
              <a:rPr lang="sr-Cyrl-RS" sz="3600" b="1" dirty="0" smtClean="0">
                <a:solidFill>
                  <a:schemeClr val="bg1"/>
                </a:solidFill>
                <a:latin typeface="Candara" pitchFamily="34" charset="0"/>
              </a:rPr>
              <a:t>ИДЕНТИФИКАЦИЈА БАКТЕРИЈА</a:t>
            </a:r>
          </a:p>
        </p:txBody>
      </p:sp>
    </p:spTree>
    <p:extLst>
      <p:ext uri="{BB962C8B-B14F-4D97-AF65-F5344CB8AC3E}">
        <p14:creationId xmlns:p14="http://schemas.microsoft.com/office/powerpoint/2010/main" val="274223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7775" y="121467"/>
            <a:ext cx="114783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ndara" pitchFamily="34" charset="0"/>
              </a:rPr>
              <a:t>5. </a:t>
            </a:r>
            <a:r>
              <a:rPr lang="sr-Cyrl-RS" sz="2400" b="1" dirty="0">
                <a:solidFill>
                  <a:srgbClr val="002060"/>
                </a:solidFill>
                <a:latin typeface="Candara" pitchFamily="34" charset="0"/>
              </a:rPr>
              <a:t>Физиолошке и биохемијске особине</a:t>
            </a:r>
            <a:endParaRPr lang="en-US" sz="2400" b="1" dirty="0">
              <a:solidFill>
                <a:srgbClr val="002060"/>
              </a:solidFill>
              <a:latin typeface="Candara" pitchFamily="34" charset="0"/>
            </a:endParaRPr>
          </a:p>
          <a:p>
            <a:r>
              <a:rPr lang="sr-Cyrl-RS" sz="2400" dirty="0">
                <a:solidFill>
                  <a:srgbClr val="002060"/>
                </a:solidFill>
                <a:latin typeface="Candara" pitchFamily="34" charset="0"/>
              </a:rPr>
              <a:t>Физиолошке особине – услови култивисања (однос према темп., кисеонику, </a:t>
            </a:r>
            <a:r>
              <a:rPr lang="sr-Latn-RS" sz="2400" dirty="0">
                <a:solidFill>
                  <a:srgbClr val="002060"/>
                </a:solidFill>
                <a:latin typeface="Candara" pitchFamily="34" charset="0"/>
              </a:rPr>
              <a:t>pH</a:t>
            </a:r>
            <a:r>
              <a:rPr lang="sr-Cyrl-RS" sz="2400" dirty="0" smtClean="0">
                <a:solidFill>
                  <a:srgbClr val="002060"/>
                </a:solidFill>
                <a:latin typeface="Candara" pitchFamily="34" charset="0"/>
              </a:rPr>
              <a:t>)</a:t>
            </a:r>
          </a:p>
          <a:p>
            <a:endParaRPr lang="sr-Cyrl-RS" sz="2400" dirty="0">
              <a:solidFill>
                <a:srgbClr val="002060"/>
              </a:solidFill>
              <a:latin typeface="Candara" pitchFamily="34" charset="0"/>
            </a:endParaRPr>
          </a:p>
          <a:p>
            <a:r>
              <a:rPr lang="sr-Cyrl-RS" sz="2400" dirty="0">
                <a:solidFill>
                  <a:srgbClr val="002060"/>
                </a:solidFill>
                <a:latin typeface="Candara" pitchFamily="34" charset="0"/>
              </a:rPr>
              <a:t>Биохемијске особине - Метаболички профил, утврђивање способности разлагања појединих једињења, реаговање са одређ. супстратима</a:t>
            </a:r>
            <a:r>
              <a:rPr lang="en-US" sz="2400" dirty="0">
                <a:solidFill>
                  <a:srgbClr val="002060"/>
                </a:solidFill>
                <a:latin typeface="Candara" pitchFamily="34" charset="0"/>
              </a:rPr>
              <a:t>, </a:t>
            </a:r>
            <a:r>
              <a:rPr lang="sr-Cyrl-RS" sz="2400" dirty="0">
                <a:solidFill>
                  <a:srgbClr val="002060"/>
                </a:solidFill>
                <a:latin typeface="Candara" pitchFamily="34" charset="0"/>
              </a:rPr>
              <a:t>ензимска активност...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75" y="4299791"/>
            <a:ext cx="11857748" cy="2430991"/>
          </a:xfrm>
          <a:prstGeom prst="rect">
            <a:avLst/>
          </a:prstGeom>
        </p:spPr>
      </p:pic>
      <p:pic>
        <p:nvPicPr>
          <p:cNvPr id="4" name="Picture 3" descr="C:\Users\Isidora\Desktop\HBTF-MtnRKi3kJ4pd4kGr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57" y="2165281"/>
            <a:ext cx="2976078" cy="202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Isidora\Desktop\OSC_Microbio_09_03_p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429" y="2184841"/>
            <a:ext cx="3039504" cy="20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0515" y="2347727"/>
            <a:ext cx="2418878" cy="166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6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sidora\Desktop\360_F_335010211_gISMrFYU329fIqAsetrD7kpVeIfXRfv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123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321743"/>
            <a:ext cx="3689915" cy="2536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965936" y="434566"/>
            <a:ext cx="8487100" cy="1885122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66273" y="703065"/>
            <a:ext cx="108241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2400" b="1" dirty="0">
                <a:latin typeface="Candara" pitchFamily="34" charset="0"/>
              </a:rPr>
              <a:t>6. Антигенска грађа </a:t>
            </a:r>
          </a:p>
          <a:p>
            <a:pPr algn="ctr"/>
            <a:r>
              <a:rPr lang="sr-Cyrl-RS" sz="2400" dirty="0">
                <a:latin typeface="Candara" pitchFamily="34" charset="0"/>
              </a:rPr>
              <a:t>Испитивање присуства бактеријских антигена применом </a:t>
            </a:r>
            <a:endParaRPr lang="sr-Latn-RS" sz="2400" dirty="0" smtClean="0">
              <a:latin typeface="Candara" pitchFamily="34" charset="0"/>
            </a:endParaRPr>
          </a:p>
          <a:p>
            <a:pPr algn="ctr"/>
            <a:r>
              <a:rPr lang="sr-Cyrl-RS" sz="2400" dirty="0" smtClean="0">
                <a:latin typeface="Candara" pitchFamily="34" charset="0"/>
              </a:rPr>
              <a:t>специфичних </a:t>
            </a:r>
            <a:r>
              <a:rPr lang="sr-Cyrl-RS" sz="2400" dirty="0">
                <a:latin typeface="Candara" pitchFamily="34" charset="0"/>
              </a:rPr>
              <a:t>антитела (за одређивање серогрупе/серотипа)</a:t>
            </a:r>
          </a:p>
        </p:txBody>
      </p:sp>
    </p:spTree>
    <p:extLst>
      <p:ext uri="{BB962C8B-B14F-4D97-AF65-F5344CB8AC3E}">
        <p14:creationId xmlns:p14="http://schemas.microsoft.com/office/powerpoint/2010/main" val="338230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67378" y="0"/>
            <a:ext cx="12259377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C:\Users\Isidora\Desktop\download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283" y="4610831"/>
            <a:ext cx="3326946" cy="221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Isidora\Desktop\5c96b2ac240000f900c86954.jpe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80" b="9751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9" y="947821"/>
            <a:ext cx="5257800" cy="235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1695" y="78940"/>
            <a:ext cx="1164588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400" b="1" dirty="0">
                <a:solidFill>
                  <a:schemeClr val="bg1"/>
                </a:solidFill>
                <a:latin typeface="Candara" pitchFamily="34" charset="0"/>
              </a:rPr>
              <a:t>7. Биолошки оглед</a:t>
            </a:r>
          </a:p>
          <a:p>
            <a:pPr algn="just"/>
            <a:r>
              <a:rPr lang="sr-Cyrl-RS" sz="2400" dirty="0">
                <a:solidFill>
                  <a:schemeClr val="bg1"/>
                </a:solidFill>
                <a:latin typeface="Candara" pitchFamily="34" charset="0"/>
              </a:rPr>
              <a:t>Застарело али понекад неопходно</a:t>
            </a:r>
            <a:r>
              <a:rPr lang="en-US" sz="2400" dirty="0">
                <a:solidFill>
                  <a:schemeClr val="bg1"/>
                </a:solidFill>
                <a:latin typeface="Candara" pitchFamily="34" charset="0"/>
              </a:rPr>
              <a:t> (</a:t>
            </a:r>
            <a:r>
              <a:rPr lang="sr-Cyrl-RS" sz="2400" dirty="0">
                <a:solidFill>
                  <a:schemeClr val="bg1"/>
                </a:solidFill>
                <a:latin typeface="Candara" pitchFamily="34" charset="0"/>
              </a:rPr>
              <a:t>не могу да се култивишу на х.п., испитивање вируленције изолованог соја, доказивање токсина...</a:t>
            </a:r>
            <a:r>
              <a:rPr lang="en-US" sz="2400" dirty="0" smtClean="0">
                <a:solidFill>
                  <a:schemeClr val="bg1"/>
                </a:solidFill>
                <a:latin typeface="Candara" pitchFamily="34" charset="0"/>
              </a:rPr>
              <a:t>)</a:t>
            </a:r>
            <a:endParaRPr lang="sr-Cyrl-RS" sz="2400" dirty="0" smtClean="0">
              <a:solidFill>
                <a:schemeClr val="bg1"/>
              </a:solidFill>
              <a:latin typeface="Candara" pitchFamily="34" charset="0"/>
            </a:endParaRPr>
          </a:p>
          <a:p>
            <a:pPr algn="just"/>
            <a:endParaRPr lang="sr-Cyrl-RS" sz="2400" dirty="0">
              <a:solidFill>
                <a:schemeClr val="bg1"/>
              </a:solidFill>
              <a:latin typeface="Candara" pitchFamily="34" charset="0"/>
            </a:endParaRPr>
          </a:p>
          <a:p>
            <a:pPr algn="just"/>
            <a:endParaRPr lang="en-US" sz="2400" dirty="0">
              <a:solidFill>
                <a:schemeClr val="bg1"/>
              </a:solidFill>
              <a:latin typeface="Candara" pitchFamily="34" charset="0"/>
            </a:endParaRPr>
          </a:p>
          <a:p>
            <a:pPr algn="just"/>
            <a:r>
              <a:rPr lang="sr-Cyrl-RS" sz="2800" dirty="0" smtClean="0">
                <a:solidFill>
                  <a:schemeClr val="bg1"/>
                </a:solidFill>
                <a:latin typeface="Candara" pitchFamily="34" charset="0"/>
              </a:rPr>
              <a:t>Кохови </a:t>
            </a:r>
            <a:r>
              <a:rPr lang="sr-Cyrl-RS" sz="2800" dirty="0">
                <a:solidFill>
                  <a:schemeClr val="bg1"/>
                </a:solidFill>
                <a:latin typeface="Candara" pitchFamily="34" charset="0"/>
              </a:rPr>
              <a:t>постулати: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14732" y="2522818"/>
            <a:ext cx="6362267" cy="391921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799" y="2631562"/>
            <a:ext cx="60198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Cyrl-RS" sz="2400" dirty="0">
                <a:solidFill>
                  <a:schemeClr val="bg1"/>
                </a:solidFill>
                <a:latin typeface="Candara" pitchFamily="34" charset="0"/>
              </a:rPr>
              <a:t>1.Суспектни агенс присутан код свих оболелих јединки</a:t>
            </a:r>
          </a:p>
          <a:p>
            <a:pPr algn="just"/>
            <a:r>
              <a:rPr lang="sr-Cyrl-RS" sz="2400" dirty="0">
                <a:solidFill>
                  <a:schemeClr val="bg1"/>
                </a:solidFill>
                <a:latin typeface="Candara" pitchFamily="34" charset="0"/>
              </a:rPr>
              <a:t>2.Инфективни агенс мора бити изолован у чистој култури</a:t>
            </a:r>
          </a:p>
          <a:p>
            <a:pPr algn="just"/>
            <a:r>
              <a:rPr lang="sr-Cyrl-RS" sz="2400" dirty="0">
                <a:solidFill>
                  <a:schemeClr val="bg1"/>
                </a:solidFill>
                <a:latin typeface="Candara" pitchFamily="34" charset="0"/>
              </a:rPr>
              <a:t>3.Након вештачке инфекције лаб.животиње микроорганизам мора да изазове оригиналну болест</a:t>
            </a:r>
          </a:p>
          <a:p>
            <a:pPr algn="just"/>
            <a:r>
              <a:rPr lang="sr-Cyrl-RS" sz="2400" dirty="0">
                <a:solidFill>
                  <a:schemeClr val="bg1"/>
                </a:solidFill>
                <a:latin typeface="Candara" pitchFamily="34" charset="0"/>
              </a:rPr>
              <a:t>4. Инфективни агенс мора бити реизолован из материјала пореклом од животиња након експерименталне инфекције</a:t>
            </a:r>
          </a:p>
          <a:p>
            <a:pPr algn="just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4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7"/>
            <a:ext cx="12192000" cy="685288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965936" y="434566"/>
            <a:ext cx="8487100" cy="835969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398745" y="576908"/>
            <a:ext cx="577515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>
                <a:latin typeface="Candara" pitchFamily="34" charset="0"/>
              </a:rPr>
              <a:t>8. Молекуларне методе</a:t>
            </a:r>
            <a:endParaRPr lang="en-US" sz="2800" b="1" dirty="0">
              <a:latin typeface="Candara" pitchFamily="34" charset="0"/>
            </a:endParaRPr>
          </a:p>
          <a:p>
            <a:endParaRPr lang="en-US" dirty="0"/>
          </a:p>
        </p:txBody>
      </p:sp>
      <p:pic>
        <p:nvPicPr>
          <p:cNvPr id="6" name="Picture 2" descr="C:\Users\Isidora\Desktop\105508_imag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63" b="88125" l="21125" r="78625">
                        <a14:foregroundMark x1="39500" y1="92656" x2="66000" y2="88750"/>
                        <a14:foregroundMark x1="30625" y1="95000" x2="64625" y2="94688"/>
                        <a14:foregroundMark x1="74875" y1="97813" x2="74875" y2="75625"/>
                        <a14:backgroundMark x1="46500" y1="87656" x2="72750" y2="85313"/>
                        <a14:backgroundMark x1="51250" y1="92344" x2="63375" y2="91094"/>
                        <a14:backgroundMark x1="74625" y1="93125" x2="74375" y2="77656"/>
                        <a14:backgroundMark x1="74000" y1="85625" x2="76500" y2="75000"/>
                        <a14:backgroundMark x1="55875" y1="90781" x2="64125" y2="8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713" y="2859142"/>
            <a:ext cx="5173304" cy="413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36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78" y="1535775"/>
            <a:ext cx="4648603" cy="27510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3137" y="0"/>
            <a:ext cx="566051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800" b="1" dirty="0" smtClean="0">
                <a:latin typeface="Candara" pitchFamily="34" charset="0"/>
              </a:rPr>
              <a:t>9</a:t>
            </a:r>
            <a:r>
              <a:rPr lang="sr-Cyrl-RS" sz="2800" b="1" dirty="0">
                <a:latin typeface="Candara" pitchFamily="34" charset="0"/>
              </a:rPr>
              <a:t>. Отпорност на </a:t>
            </a:r>
            <a:r>
              <a:rPr lang="sr-Cyrl-RS" sz="2800" b="1" dirty="0" smtClean="0">
                <a:latin typeface="Candara" pitchFamily="34" charset="0"/>
              </a:rPr>
              <a:t>антимикробна</a:t>
            </a:r>
            <a:r>
              <a:rPr lang="sr-Latn-RS" sz="2800" b="1" dirty="0" smtClean="0">
                <a:latin typeface="Candara" pitchFamily="34" charset="0"/>
              </a:rPr>
              <a:t>                            </a:t>
            </a:r>
            <a:endParaRPr lang="sr-Latn-RS" sz="2800" b="1" dirty="0">
              <a:latin typeface="Candara" pitchFamily="34" charset="0"/>
            </a:endParaRPr>
          </a:p>
          <a:p>
            <a:r>
              <a:rPr lang="sr-Cyrl-RS" sz="2800" b="1" dirty="0" smtClean="0">
                <a:latin typeface="Candara" pitchFamily="34" charset="0"/>
              </a:rPr>
              <a:t>средства</a:t>
            </a:r>
            <a:endParaRPr lang="en-US" sz="2800" b="1" dirty="0">
              <a:latin typeface="Candara" pitchFamily="34" charset="0"/>
            </a:endParaRPr>
          </a:p>
          <a:p>
            <a:r>
              <a:rPr lang="en-US" sz="2800" b="1" dirty="0">
                <a:latin typeface="Candara" pitchFamily="34" charset="0"/>
              </a:rPr>
              <a:t>-</a:t>
            </a:r>
            <a:r>
              <a:rPr lang="sr-Cyrl-RS" sz="2800" dirty="0">
                <a:latin typeface="Candara" pitchFamily="34" charset="0"/>
              </a:rPr>
              <a:t>Природна </a:t>
            </a:r>
            <a:r>
              <a:rPr lang="sr-Cyrl-RS" sz="2800" dirty="0" smtClean="0">
                <a:latin typeface="Candara" pitchFamily="34" charset="0"/>
              </a:rPr>
              <a:t>отпорност</a:t>
            </a:r>
            <a:endParaRPr lang="sr-Latn-RS" sz="2800" dirty="0" smtClean="0">
              <a:latin typeface="Candara" pitchFamily="34" charset="0"/>
            </a:endParaRPr>
          </a:p>
          <a:p>
            <a:endParaRPr lang="sr-Latn-RS" sz="2800" dirty="0">
              <a:latin typeface="Candara" pitchFamily="34" charset="0"/>
            </a:endParaRPr>
          </a:p>
          <a:p>
            <a:endParaRPr lang="sr-Latn-RS" sz="2800" dirty="0" smtClean="0">
              <a:latin typeface="Candara" pitchFamily="34" charset="0"/>
            </a:endParaRPr>
          </a:p>
          <a:p>
            <a:endParaRPr lang="sr-Latn-RS" sz="2800" dirty="0">
              <a:latin typeface="Candara" pitchFamily="34" charset="0"/>
            </a:endParaRPr>
          </a:p>
          <a:p>
            <a:endParaRPr lang="sr-Latn-RS" sz="2800" dirty="0" smtClean="0">
              <a:latin typeface="Candara" pitchFamily="34" charset="0"/>
            </a:endParaRPr>
          </a:p>
          <a:p>
            <a:endParaRPr lang="sr-Latn-RS" sz="2800" dirty="0">
              <a:latin typeface="Candara" pitchFamily="34" charset="0"/>
            </a:endParaRPr>
          </a:p>
          <a:p>
            <a:endParaRPr lang="sr-Cyrl-RS" sz="2800" dirty="0">
              <a:latin typeface="Candara" pitchFamily="34" charset="0"/>
            </a:endParaRPr>
          </a:p>
          <a:p>
            <a:endParaRPr lang="sr-Cyrl-RS" sz="2800" dirty="0">
              <a:latin typeface="Candara" pitchFamily="34" charset="0"/>
            </a:endParaRPr>
          </a:p>
          <a:p>
            <a:endParaRPr lang="sr-Latn-RS" sz="2800" b="1" dirty="0" smtClean="0">
              <a:latin typeface="Candara" pitchFamily="34" charset="0"/>
            </a:endParaRPr>
          </a:p>
        </p:txBody>
      </p:sp>
      <p:pic>
        <p:nvPicPr>
          <p:cNvPr id="4" name="Picture 3" descr="Vitek i BD pHOENIX-0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647" y="1840444"/>
            <a:ext cx="5438775" cy="24574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381550" y="304669"/>
            <a:ext cx="549602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>
                <a:latin typeface="Candara" pitchFamily="34" charset="0"/>
              </a:rPr>
              <a:t>10. Аутоматски и полуаутоматски системи за идентификацију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52" y="4420307"/>
            <a:ext cx="3261643" cy="2194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024" y="4235340"/>
            <a:ext cx="3836019" cy="256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13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943277" y="279133"/>
            <a:ext cx="10087276" cy="6294922"/>
          </a:xfrm>
          <a:prstGeom prst="roundRect">
            <a:avLst/>
          </a:prstGeom>
          <a:solidFill>
            <a:schemeClr val="bg1">
              <a:alpha val="7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68379" y="462013"/>
            <a:ext cx="9024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b="1" dirty="0">
                <a:solidFill>
                  <a:srgbClr val="002060"/>
                </a:solidFill>
                <a:latin typeface="Candara" pitchFamily="34" charset="0"/>
              </a:rPr>
              <a:t>ПРИМАРНА ИДЕНТИФИКАЦИЈА </a:t>
            </a:r>
            <a:r>
              <a:rPr lang="sr-Cyrl-RS" sz="2400" b="1" dirty="0" smtClean="0">
                <a:solidFill>
                  <a:srgbClr val="002060"/>
                </a:solidFill>
                <a:latin typeface="Candara" pitchFamily="34" charset="0"/>
              </a:rPr>
              <a:t>БАКТЕРИЈА </a:t>
            </a:r>
          </a:p>
          <a:p>
            <a:pPr algn="ctr"/>
            <a:r>
              <a:rPr lang="sr-Cyrl-RS" sz="2400" b="1" dirty="0" smtClean="0">
                <a:solidFill>
                  <a:srgbClr val="002060"/>
                </a:solidFill>
                <a:latin typeface="Candara" pitchFamily="34" charset="0"/>
              </a:rPr>
              <a:t>(део рутинских, конвенционалних, класичних метода)</a:t>
            </a:r>
            <a:endParaRPr lang="en-US" sz="2400" b="1" dirty="0">
              <a:solidFill>
                <a:srgbClr val="002060"/>
              </a:solidFill>
              <a:latin typeface="Candar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91221" y="1572143"/>
            <a:ext cx="9601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sr-Cyrl-RS" sz="2400" b="1" dirty="0">
                <a:latin typeface="Candara" pitchFamily="34" charset="0"/>
              </a:rPr>
              <a:t>Бојење по Граму (утврђивање морф. и тинкт. особина) или брзо утврђивање Гр+ и Гр- тестом са </a:t>
            </a:r>
            <a:r>
              <a:rPr lang="en-US" sz="2400" b="1" dirty="0">
                <a:latin typeface="Candara" pitchFamily="34" charset="0"/>
              </a:rPr>
              <a:t>3% </a:t>
            </a:r>
            <a:r>
              <a:rPr lang="en-US" sz="2400" b="1" dirty="0" smtClean="0">
                <a:latin typeface="Candara" pitchFamily="34" charset="0"/>
              </a:rPr>
              <a:t>KOH</a:t>
            </a:r>
            <a:endParaRPr lang="sr-Latn-RS" sz="2400" b="1" dirty="0" smtClean="0">
              <a:latin typeface="Candara" pitchFamily="34" charset="0"/>
            </a:endParaRPr>
          </a:p>
          <a:p>
            <a:pPr marL="342900" indent="-342900" algn="ctr">
              <a:buAutoNum type="arabicPeriod"/>
            </a:pPr>
            <a:endParaRPr lang="en-US" sz="2400" b="1" dirty="0">
              <a:latin typeface="Candara" pitchFamily="34" charset="0"/>
            </a:endParaRPr>
          </a:p>
          <a:p>
            <a:pPr marL="342900" indent="-342900" algn="ctr">
              <a:buAutoNum type="arabicPeriod"/>
            </a:pPr>
            <a:r>
              <a:rPr lang="sr-Cyrl-RS" sz="2400" b="1" dirty="0">
                <a:latin typeface="Candara" pitchFamily="34" charset="0"/>
              </a:rPr>
              <a:t>Раст на </a:t>
            </a:r>
            <a:r>
              <a:rPr lang="sr-Latn-RS" sz="2400" b="1" dirty="0">
                <a:latin typeface="Candara" pitchFamily="34" charset="0"/>
              </a:rPr>
              <a:t>MacConkey </a:t>
            </a:r>
            <a:r>
              <a:rPr lang="sr-Cyrl-RS" sz="2400" b="1" dirty="0" smtClean="0">
                <a:latin typeface="Candara" pitchFamily="34" charset="0"/>
              </a:rPr>
              <a:t>агару</a:t>
            </a:r>
            <a:endParaRPr lang="sr-Latn-RS" sz="2400" b="1" dirty="0" smtClean="0">
              <a:latin typeface="Candara" pitchFamily="34" charset="0"/>
            </a:endParaRPr>
          </a:p>
          <a:p>
            <a:pPr marL="342900" indent="-342900" algn="ctr">
              <a:buAutoNum type="arabicPeriod"/>
            </a:pPr>
            <a:endParaRPr lang="sr-Cyrl-RS" sz="2400" b="1" dirty="0">
              <a:latin typeface="Candara" pitchFamily="34" charset="0"/>
            </a:endParaRPr>
          </a:p>
          <a:p>
            <a:pPr marL="342900" indent="-342900" algn="ctr">
              <a:buAutoNum type="arabicPeriod"/>
            </a:pPr>
            <a:r>
              <a:rPr lang="sr-Cyrl-RS" sz="2400" b="1" dirty="0">
                <a:latin typeface="Candara" pitchFamily="34" charset="0"/>
              </a:rPr>
              <a:t>Каталаза </a:t>
            </a:r>
            <a:r>
              <a:rPr lang="sr-Cyrl-RS" sz="2400" b="1" dirty="0" smtClean="0">
                <a:latin typeface="Candara" pitchFamily="34" charset="0"/>
              </a:rPr>
              <a:t>тест</a:t>
            </a:r>
            <a:endParaRPr lang="sr-Latn-RS" sz="2400" b="1" dirty="0" smtClean="0">
              <a:latin typeface="Candara" pitchFamily="34" charset="0"/>
            </a:endParaRPr>
          </a:p>
          <a:p>
            <a:pPr marL="342900" indent="-342900" algn="ctr">
              <a:buAutoNum type="arabicPeriod"/>
            </a:pPr>
            <a:endParaRPr lang="sr-Cyrl-RS" sz="2400" b="1" dirty="0">
              <a:latin typeface="Candara" pitchFamily="34" charset="0"/>
            </a:endParaRPr>
          </a:p>
          <a:p>
            <a:pPr marL="342900" indent="-342900" algn="ctr">
              <a:buAutoNum type="arabicPeriod"/>
            </a:pPr>
            <a:r>
              <a:rPr lang="sr-Cyrl-RS" sz="2400" b="1" dirty="0">
                <a:latin typeface="Candara" pitchFamily="34" charset="0"/>
              </a:rPr>
              <a:t>Оксидаза </a:t>
            </a:r>
            <a:r>
              <a:rPr lang="sr-Cyrl-RS" sz="2400" b="1" dirty="0" smtClean="0">
                <a:latin typeface="Candara" pitchFamily="34" charset="0"/>
              </a:rPr>
              <a:t>тест</a:t>
            </a:r>
            <a:endParaRPr lang="sr-Latn-RS" sz="2400" b="1" dirty="0" smtClean="0">
              <a:latin typeface="Candara" pitchFamily="34" charset="0"/>
            </a:endParaRPr>
          </a:p>
          <a:p>
            <a:pPr marL="342900" indent="-342900" algn="ctr">
              <a:buAutoNum type="arabicPeriod"/>
            </a:pPr>
            <a:endParaRPr lang="sr-Cyrl-RS" sz="2400" b="1" dirty="0">
              <a:latin typeface="Candara" pitchFamily="34" charset="0"/>
            </a:endParaRPr>
          </a:p>
          <a:p>
            <a:pPr marL="342900" indent="-342900" algn="ctr">
              <a:buAutoNum type="arabicPeriod"/>
            </a:pPr>
            <a:r>
              <a:rPr lang="sr-Cyrl-RS" sz="2400" b="1" dirty="0">
                <a:latin typeface="Candara" pitchFamily="34" charset="0"/>
              </a:rPr>
              <a:t>Тест </a:t>
            </a:r>
            <a:r>
              <a:rPr lang="sr-Cyrl-RS" sz="2400" b="1" dirty="0" smtClean="0">
                <a:latin typeface="Candara" pitchFamily="34" charset="0"/>
              </a:rPr>
              <a:t>покретљивости</a:t>
            </a:r>
            <a:endParaRPr lang="sr-Latn-RS" sz="2400" b="1" dirty="0" smtClean="0">
              <a:latin typeface="Candara" pitchFamily="34" charset="0"/>
            </a:endParaRPr>
          </a:p>
          <a:p>
            <a:pPr marL="342900" indent="-342900" algn="ctr">
              <a:buAutoNum type="arabicPeriod"/>
            </a:pPr>
            <a:endParaRPr lang="sr-Cyrl-RS" sz="2400" b="1" dirty="0">
              <a:latin typeface="Candara" pitchFamily="34" charset="0"/>
            </a:endParaRPr>
          </a:p>
          <a:p>
            <a:pPr marL="342900" indent="-342900" algn="ctr">
              <a:buAutoNum type="arabicPeriod"/>
            </a:pPr>
            <a:r>
              <a:rPr lang="sr-Cyrl-RS" sz="2400" b="1" dirty="0">
                <a:latin typeface="Candara" pitchFamily="34" charset="0"/>
              </a:rPr>
              <a:t>Испитивање оксидативно-ферментативне способности (О-</a:t>
            </a:r>
            <a:r>
              <a:rPr lang="en-US" sz="2400" b="1" dirty="0">
                <a:latin typeface="Candara" pitchFamily="34" charset="0"/>
              </a:rPr>
              <a:t>F </a:t>
            </a:r>
            <a:r>
              <a:rPr lang="sr-Cyrl-RS" sz="2400" b="1" dirty="0">
                <a:latin typeface="Candara" pitchFamily="34" charset="0"/>
              </a:rPr>
              <a:t>тест)</a:t>
            </a:r>
            <a:endParaRPr lang="en-US" sz="2400" b="1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1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375" y="173583"/>
            <a:ext cx="1212862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sr-Cyrl-RS" sz="2400" b="1" dirty="0">
                <a:solidFill>
                  <a:srgbClr val="002060"/>
                </a:solidFill>
                <a:latin typeface="Candara" pitchFamily="34" charset="0"/>
              </a:rPr>
              <a:t>Бојење по Граму (утврђивање морф. и тинкт. особина) или брзо утврђивање Гр+ и Гр- тестом са </a:t>
            </a:r>
            <a:r>
              <a:rPr lang="en-US" sz="2400" b="1" dirty="0">
                <a:solidFill>
                  <a:srgbClr val="002060"/>
                </a:solidFill>
                <a:latin typeface="Candara" pitchFamily="34" charset="0"/>
              </a:rPr>
              <a:t>3% KOH</a:t>
            </a:r>
            <a:endParaRPr lang="sr-Cyrl-RS" sz="2400" b="1" dirty="0">
              <a:solidFill>
                <a:srgbClr val="002060"/>
              </a:solidFill>
              <a:latin typeface="Candara" pitchFamily="34" charset="0"/>
            </a:endParaRPr>
          </a:p>
          <a:p>
            <a:pPr marL="342900" indent="-342900">
              <a:buAutoNum type="arabicPeriod"/>
            </a:pPr>
            <a:endParaRPr lang="sr-Cyrl-RS" sz="2400" b="1" dirty="0">
              <a:solidFill>
                <a:srgbClr val="002060"/>
              </a:solidFill>
              <a:latin typeface="Candara" pitchFamily="34" charset="0"/>
            </a:endParaRPr>
          </a:p>
          <a:p>
            <a:pPr marL="342900" indent="-342900">
              <a:buAutoNum type="arabicPeriod"/>
            </a:pPr>
            <a:endParaRPr lang="sr-Cyrl-RS" sz="2400" b="1" dirty="0">
              <a:solidFill>
                <a:srgbClr val="002060"/>
              </a:solidFill>
              <a:latin typeface="Candara" pitchFamily="34" charset="0"/>
            </a:endParaRPr>
          </a:p>
          <a:p>
            <a:pPr marL="342900" indent="-342900">
              <a:buAutoNum type="arabicPeriod"/>
            </a:pPr>
            <a:endParaRPr lang="sr-Cyrl-RS" sz="2400" b="1" dirty="0">
              <a:solidFill>
                <a:srgbClr val="002060"/>
              </a:solidFill>
              <a:latin typeface="Candara" pitchFamily="34" charset="0"/>
            </a:endParaRPr>
          </a:p>
          <a:p>
            <a:pPr marL="342900" indent="-342900">
              <a:buAutoNum type="arabicPeriod"/>
            </a:pPr>
            <a:endParaRPr lang="sr-Cyrl-RS" sz="2400" b="1" dirty="0">
              <a:solidFill>
                <a:srgbClr val="002060"/>
              </a:solidFill>
              <a:latin typeface="Candara" pitchFamily="34" charset="0"/>
            </a:endParaRPr>
          </a:p>
          <a:p>
            <a:pPr marL="342900" indent="-342900">
              <a:buAutoNum type="arabicPeriod"/>
            </a:pPr>
            <a:endParaRPr lang="sr-Cyrl-RS" sz="2400" b="1" dirty="0">
              <a:solidFill>
                <a:srgbClr val="002060"/>
              </a:solidFill>
              <a:latin typeface="Candara" pitchFamily="34" charset="0"/>
            </a:endParaRPr>
          </a:p>
          <a:p>
            <a:pPr marL="342900" indent="-342900">
              <a:buAutoNum type="arabicPeriod"/>
            </a:pPr>
            <a:endParaRPr lang="sr-Cyrl-RS" sz="2400" b="1" dirty="0">
              <a:solidFill>
                <a:srgbClr val="002060"/>
              </a:solidFill>
              <a:latin typeface="Candara" pitchFamily="34" charset="0"/>
            </a:endParaRPr>
          </a:p>
          <a:p>
            <a:endParaRPr lang="sr-Cyrl-RS" sz="2400" b="1" dirty="0">
              <a:solidFill>
                <a:srgbClr val="002060"/>
              </a:solidFill>
              <a:latin typeface="Candara" pitchFamily="34" charset="0"/>
            </a:endParaRPr>
          </a:p>
          <a:p>
            <a:r>
              <a:rPr lang="sr-Cyrl-RS" sz="2400" b="1" dirty="0" smtClean="0">
                <a:solidFill>
                  <a:srgbClr val="002060"/>
                </a:solidFill>
                <a:latin typeface="Candara" pitchFamily="34" charset="0"/>
              </a:rPr>
              <a:t>2</a:t>
            </a:r>
            <a:r>
              <a:rPr lang="sr-Cyrl-RS" sz="2400" b="1" dirty="0">
                <a:solidFill>
                  <a:srgbClr val="002060"/>
                </a:solidFill>
                <a:latin typeface="Candara" pitchFamily="34" charset="0"/>
              </a:rPr>
              <a:t>.   Раст на </a:t>
            </a:r>
            <a:r>
              <a:rPr lang="sr-Latn-RS" sz="2400" b="1" i="1" dirty="0">
                <a:solidFill>
                  <a:srgbClr val="002060"/>
                </a:solidFill>
                <a:latin typeface="Candara" pitchFamily="34" charset="0"/>
              </a:rPr>
              <a:t>MacConkey</a:t>
            </a:r>
            <a:r>
              <a:rPr lang="sr-Latn-RS" sz="2400" b="1" dirty="0">
                <a:solidFill>
                  <a:srgbClr val="002060"/>
                </a:solidFill>
                <a:latin typeface="Candara" pitchFamily="34" charset="0"/>
              </a:rPr>
              <a:t> </a:t>
            </a:r>
            <a:r>
              <a:rPr lang="sr-Cyrl-RS" sz="2400" b="1" dirty="0">
                <a:solidFill>
                  <a:srgbClr val="002060"/>
                </a:solidFill>
                <a:latin typeface="Candara" pitchFamily="34" charset="0"/>
              </a:rPr>
              <a:t>агару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353" y="1229922"/>
            <a:ext cx="4840335" cy="204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Isidora\Desktop\download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53" y="4059527"/>
            <a:ext cx="4984750" cy="258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Isidora\Desktop\praktikum za prof Marinu NOVOc\slike praktikum\Testovi\test sa 3% koh - gr -.2jpeg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967" y="1094722"/>
            <a:ext cx="2831698" cy="231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27688" y="4568815"/>
            <a:ext cx="3581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solidFill>
                  <a:srgbClr val="002060"/>
                </a:solidFill>
                <a:latin typeface="Candara" pitchFamily="34" charset="0"/>
              </a:rPr>
              <a:t>Диференцијација Грам негативних бактерија на лактоза позитивне и лактоза негативне</a:t>
            </a:r>
            <a:endParaRPr lang="en-US" sz="2400" dirty="0">
              <a:solidFill>
                <a:srgbClr val="002060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59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0656" y="-931824"/>
            <a:ext cx="1184193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 startAt="3"/>
            </a:pPr>
            <a:endParaRPr lang="sr-Cyrl-RS" sz="2400" b="1" dirty="0">
              <a:solidFill>
                <a:srgbClr val="002060"/>
              </a:solidFill>
              <a:latin typeface="Candara" pitchFamily="34" charset="0"/>
            </a:endParaRPr>
          </a:p>
          <a:p>
            <a:pPr marL="457200" indent="-457200">
              <a:buAutoNum type="arabicPeriod" startAt="3"/>
            </a:pPr>
            <a:endParaRPr lang="sr-Cyrl-RS" sz="2400" b="1" dirty="0">
              <a:solidFill>
                <a:srgbClr val="002060"/>
              </a:solidFill>
              <a:latin typeface="Candara" pitchFamily="34" charset="0"/>
            </a:endParaRPr>
          </a:p>
          <a:p>
            <a:pPr marL="457200" indent="-457200">
              <a:buAutoNum type="arabicPeriod" startAt="3"/>
            </a:pPr>
            <a:endParaRPr lang="sr-Cyrl-RS" sz="2400" b="1" dirty="0">
              <a:solidFill>
                <a:srgbClr val="002060"/>
              </a:solidFill>
              <a:latin typeface="Candara" pitchFamily="34" charset="0"/>
            </a:endParaRPr>
          </a:p>
          <a:p>
            <a:pPr marL="457200" indent="-457200">
              <a:buAutoNum type="arabicPeriod" startAt="3"/>
            </a:pPr>
            <a:r>
              <a:rPr lang="sr-Cyrl-RS" sz="2400" b="1" dirty="0">
                <a:solidFill>
                  <a:srgbClr val="002060"/>
                </a:solidFill>
                <a:latin typeface="Candara" pitchFamily="34" charset="0"/>
              </a:rPr>
              <a:t>Каталаза тест </a:t>
            </a:r>
            <a:r>
              <a:rPr lang="sr-Cyrl-RS" sz="2400" dirty="0">
                <a:solidFill>
                  <a:srgbClr val="002060"/>
                </a:solidFill>
                <a:latin typeface="Candara" pitchFamily="34" charset="0"/>
              </a:rPr>
              <a:t>(нпр. разликовање </a:t>
            </a:r>
            <a:r>
              <a:rPr lang="sr-Latn-RS" sz="2400" i="1" dirty="0">
                <a:solidFill>
                  <a:srgbClr val="002060"/>
                </a:solidFill>
                <a:latin typeface="Candara" pitchFamily="34" charset="0"/>
              </a:rPr>
              <a:t>Staphylococcus</a:t>
            </a:r>
            <a:r>
              <a:rPr lang="sr-Latn-RS" sz="2400" dirty="0">
                <a:solidFill>
                  <a:srgbClr val="002060"/>
                </a:solidFill>
                <a:latin typeface="Candara" pitchFamily="34" charset="0"/>
              </a:rPr>
              <a:t> spp. </a:t>
            </a:r>
            <a:r>
              <a:rPr lang="sr-Cyrl-RS" sz="2400" dirty="0">
                <a:solidFill>
                  <a:srgbClr val="002060"/>
                </a:solidFill>
                <a:latin typeface="Candara" pitchFamily="34" charset="0"/>
              </a:rPr>
              <a:t>од </a:t>
            </a:r>
            <a:r>
              <a:rPr lang="en-US" sz="2400" i="1" dirty="0">
                <a:solidFill>
                  <a:srgbClr val="002060"/>
                </a:solidFill>
                <a:latin typeface="Candara" pitchFamily="34" charset="0"/>
              </a:rPr>
              <a:t>Streptococcus</a:t>
            </a:r>
            <a:r>
              <a:rPr lang="en-US" sz="2400" dirty="0">
                <a:solidFill>
                  <a:srgbClr val="002060"/>
                </a:solidFill>
                <a:latin typeface="Candara" pitchFamily="34" charset="0"/>
              </a:rPr>
              <a:t> spp.</a:t>
            </a:r>
            <a:r>
              <a:rPr lang="sr-Cyrl-RS" sz="2400" dirty="0">
                <a:solidFill>
                  <a:srgbClr val="002060"/>
                </a:solidFill>
                <a:latin typeface="Candara" pitchFamily="34" charset="0"/>
              </a:rPr>
              <a:t>)</a:t>
            </a:r>
          </a:p>
          <a:p>
            <a:pPr marL="457200" indent="-457200">
              <a:buAutoNum type="arabicPeriod" startAt="3"/>
            </a:pPr>
            <a:endParaRPr lang="sr-Cyrl-RS" sz="2400" b="1" dirty="0">
              <a:solidFill>
                <a:srgbClr val="002060"/>
              </a:solidFill>
              <a:latin typeface="Candara" pitchFamily="34" charset="0"/>
            </a:endParaRPr>
          </a:p>
          <a:p>
            <a:pPr marL="457200" indent="-457200">
              <a:buAutoNum type="arabicPeriod" startAt="3"/>
            </a:pPr>
            <a:endParaRPr lang="sr-Cyrl-RS" sz="2400" b="1" dirty="0">
              <a:solidFill>
                <a:srgbClr val="002060"/>
              </a:solidFill>
              <a:latin typeface="Candara" pitchFamily="34" charset="0"/>
            </a:endParaRPr>
          </a:p>
          <a:p>
            <a:pPr marL="457200" indent="-457200">
              <a:buAutoNum type="arabicPeriod" startAt="3"/>
            </a:pPr>
            <a:endParaRPr lang="sr-Cyrl-RS" sz="2400" b="1" dirty="0">
              <a:solidFill>
                <a:srgbClr val="002060"/>
              </a:solidFill>
              <a:latin typeface="Candara" pitchFamily="34" charset="0"/>
            </a:endParaRPr>
          </a:p>
          <a:p>
            <a:pPr marL="457200" indent="-457200">
              <a:buAutoNum type="arabicPeriod" startAt="3"/>
            </a:pPr>
            <a:endParaRPr lang="sr-Cyrl-RS" sz="2400" b="1" dirty="0">
              <a:solidFill>
                <a:srgbClr val="002060"/>
              </a:solidFill>
              <a:latin typeface="Candara" pitchFamily="34" charset="0"/>
            </a:endParaRPr>
          </a:p>
          <a:p>
            <a:pPr marL="457200" indent="-457200">
              <a:buAutoNum type="arabicPeriod" startAt="3"/>
            </a:pPr>
            <a:endParaRPr lang="sr-Cyrl-RS" sz="2400" b="1" dirty="0">
              <a:solidFill>
                <a:srgbClr val="002060"/>
              </a:solidFill>
              <a:latin typeface="Candara" pitchFamily="34" charset="0"/>
            </a:endParaRPr>
          </a:p>
          <a:p>
            <a:pPr marL="457200" indent="-457200">
              <a:buAutoNum type="arabicPeriod" startAt="3"/>
            </a:pPr>
            <a:endParaRPr lang="sr-Cyrl-RS" sz="2400" b="1" dirty="0">
              <a:solidFill>
                <a:srgbClr val="002060"/>
              </a:solidFill>
              <a:latin typeface="Candara" pitchFamily="34" charset="0"/>
            </a:endParaRPr>
          </a:p>
          <a:p>
            <a:pPr marL="457200" indent="-457200">
              <a:buAutoNum type="arabicPeriod" startAt="3"/>
            </a:pPr>
            <a:endParaRPr lang="sr-Cyrl-RS" sz="2400" b="1" dirty="0">
              <a:solidFill>
                <a:srgbClr val="002060"/>
              </a:solidFill>
              <a:latin typeface="Candara" pitchFamily="34" charset="0"/>
            </a:endParaRPr>
          </a:p>
          <a:p>
            <a:pPr marL="342900" indent="-342900">
              <a:buAutoNum type="arabicPeriod"/>
            </a:pPr>
            <a:endParaRPr lang="sr-Cyrl-RS" sz="2400" b="1" dirty="0">
              <a:solidFill>
                <a:srgbClr val="002060"/>
              </a:solidFill>
              <a:latin typeface="Candara" pitchFamily="34" charset="0"/>
            </a:endParaRPr>
          </a:p>
          <a:p>
            <a:endParaRPr lang="sr-Cyrl-RS" sz="2400" b="1" dirty="0">
              <a:solidFill>
                <a:srgbClr val="002060"/>
              </a:solidFill>
              <a:latin typeface="Candara" pitchFamily="34" charset="0"/>
            </a:endParaRPr>
          </a:p>
          <a:p>
            <a:r>
              <a:rPr lang="sr-Cyrl-RS" sz="2400" b="1" dirty="0">
                <a:solidFill>
                  <a:srgbClr val="002060"/>
                </a:solidFill>
                <a:latin typeface="Candara" pitchFamily="34" charset="0"/>
              </a:rPr>
              <a:t>4. Оксидаза тест</a:t>
            </a:r>
            <a:endParaRPr lang="en-US" sz="2400" b="1" dirty="0">
              <a:solidFill>
                <a:srgbClr val="002060"/>
              </a:solidFill>
              <a:latin typeface="Candara" pitchFamily="34" charset="0"/>
            </a:endParaRPr>
          </a:p>
          <a:p>
            <a:endParaRPr lang="en-US" sz="2400" b="1" dirty="0">
              <a:solidFill>
                <a:srgbClr val="002060"/>
              </a:solidFill>
              <a:latin typeface="Candara" pitchFamily="34" charset="0"/>
            </a:endParaRPr>
          </a:p>
          <a:p>
            <a:endParaRPr lang="sr-Cyrl-RS" sz="2400" b="1" dirty="0">
              <a:solidFill>
                <a:srgbClr val="002060"/>
              </a:solidFill>
              <a:latin typeface="Candara" pitchFamily="34" charset="0"/>
            </a:endParaRPr>
          </a:p>
        </p:txBody>
      </p:sp>
      <p:pic>
        <p:nvPicPr>
          <p:cNvPr id="7170" name="Picture 2" descr="C:\Users\Isidora\Desktop\downloa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728" y="1646550"/>
            <a:ext cx="3581400" cy="10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Isidora\Desktop\catalase-te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8" y="889374"/>
            <a:ext cx="5181600" cy="279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043" y="3908694"/>
            <a:ext cx="4726308" cy="2705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3295" y="1330860"/>
            <a:ext cx="2145189" cy="15235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4252" y="4052862"/>
            <a:ext cx="3179972" cy="236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8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6200"/>
            <a:ext cx="11125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400" b="1" dirty="0">
                <a:solidFill>
                  <a:srgbClr val="002060"/>
                </a:solidFill>
                <a:latin typeface="Candara" pitchFamily="34" charset="0"/>
              </a:rPr>
              <a:t>5.Тест покретљивости</a:t>
            </a:r>
          </a:p>
          <a:p>
            <a:pPr marL="342900" indent="-342900">
              <a:buAutoNum type="arabicPeriod"/>
            </a:pPr>
            <a:endParaRPr lang="sr-Cyrl-RS" sz="2400" b="1" dirty="0">
              <a:solidFill>
                <a:srgbClr val="002060"/>
              </a:solidFill>
              <a:latin typeface="Candara" pitchFamily="34" charset="0"/>
            </a:endParaRPr>
          </a:p>
          <a:p>
            <a:pPr marL="342900" indent="-342900">
              <a:buAutoNum type="arabicPeriod"/>
            </a:pPr>
            <a:endParaRPr lang="sr-Cyrl-RS" sz="2400" b="1" dirty="0">
              <a:solidFill>
                <a:srgbClr val="002060"/>
              </a:solidFill>
              <a:latin typeface="Candara" pitchFamily="34" charset="0"/>
            </a:endParaRPr>
          </a:p>
          <a:p>
            <a:pPr marL="342900" indent="-342900">
              <a:buAutoNum type="arabicPeriod"/>
            </a:pPr>
            <a:endParaRPr lang="sr-Cyrl-RS" sz="2400" b="1" dirty="0">
              <a:solidFill>
                <a:srgbClr val="002060"/>
              </a:solidFill>
              <a:latin typeface="Candara" pitchFamily="34" charset="0"/>
            </a:endParaRPr>
          </a:p>
          <a:p>
            <a:pPr marL="342900" indent="-342900">
              <a:buAutoNum type="arabicPeriod"/>
            </a:pPr>
            <a:endParaRPr lang="en-US" sz="2400" b="1" dirty="0">
              <a:solidFill>
                <a:srgbClr val="002060"/>
              </a:solidFill>
              <a:latin typeface="Candara" pitchFamily="34" charset="0"/>
            </a:endParaRPr>
          </a:p>
          <a:p>
            <a:pPr marL="342900" indent="-342900">
              <a:buAutoNum type="arabicPeriod"/>
            </a:pPr>
            <a:endParaRPr lang="en-US" sz="2400" b="1" dirty="0">
              <a:solidFill>
                <a:srgbClr val="002060"/>
              </a:solidFill>
              <a:latin typeface="Candara" pitchFamily="34" charset="0"/>
            </a:endParaRPr>
          </a:p>
          <a:p>
            <a:pPr marL="342900" indent="-342900">
              <a:buAutoNum type="arabicPeriod"/>
            </a:pPr>
            <a:endParaRPr lang="sr-Cyrl-RS" sz="2400" b="1" dirty="0">
              <a:solidFill>
                <a:srgbClr val="002060"/>
              </a:solidFill>
              <a:latin typeface="Candara" pitchFamily="34" charset="0"/>
            </a:endParaRPr>
          </a:p>
          <a:p>
            <a:pPr marL="342900" indent="-342900">
              <a:buAutoNum type="arabicPeriod"/>
            </a:pPr>
            <a:endParaRPr lang="sr-Cyrl-RS" sz="2400" b="1" dirty="0">
              <a:solidFill>
                <a:srgbClr val="002060"/>
              </a:solidFill>
              <a:latin typeface="Candara" pitchFamily="34" charset="0"/>
            </a:endParaRPr>
          </a:p>
          <a:p>
            <a:pPr marL="342900" indent="-342900">
              <a:buAutoNum type="arabicPeriod"/>
            </a:pPr>
            <a:endParaRPr lang="sr-Cyrl-RS" sz="2400" b="1" dirty="0">
              <a:solidFill>
                <a:srgbClr val="002060"/>
              </a:solidFill>
              <a:latin typeface="Candara" pitchFamily="34" charset="0"/>
            </a:endParaRPr>
          </a:p>
          <a:p>
            <a:pPr marL="342900" indent="-342900">
              <a:buAutoNum type="arabicPeriod"/>
            </a:pPr>
            <a:endParaRPr lang="sr-Cyrl-RS" sz="2400" b="1" dirty="0">
              <a:solidFill>
                <a:srgbClr val="002060"/>
              </a:solidFill>
              <a:latin typeface="Candara" pitchFamily="34" charset="0"/>
            </a:endParaRPr>
          </a:p>
          <a:p>
            <a:endParaRPr lang="en-US" sz="2400" b="1" dirty="0">
              <a:solidFill>
                <a:srgbClr val="002060"/>
              </a:solidFill>
              <a:latin typeface="Candar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014" y="602903"/>
            <a:ext cx="9019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solidFill>
                  <a:srgbClr val="002060"/>
                </a:solidFill>
                <a:latin typeface="Candara" pitchFamily="34" charset="0"/>
              </a:rPr>
              <a:t>Нативни препарат или получврста подлога – </a:t>
            </a:r>
            <a:r>
              <a:rPr lang="en-US" sz="2400" i="1" dirty="0">
                <a:solidFill>
                  <a:srgbClr val="002060"/>
                </a:solidFill>
                <a:latin typeface="Candara" pitchFamily="34" charset="0"/>
              </a:rPr>
              <a:t>TTC</a:t>
            </a:r>
            <a:r>
              <a:rPr lang="sr-Cyrl-RS" sz="2400" dirty="0">
                <a:solidFill>
                  <a:srgbClr val="002060"/>
                </a:solidFill>
                <a:latin typeface="Candara" pitchFamily="34" charset="0"/>
              </a:rPr>
              <a:t> подлога</a:t>
            </a:r>
            <a:endParaRPr lang="en-US" sz="2400" dirty="0">
              <a:solidFill>
                <a:srgbClr val="002060"/>
              </a:solidFill>
              <a:latin typeface="Candara" pitchFamily="34" charset="0"/>
            </a:endParaRPr>
          </a:p>
        </p:txBody>
      </p:sp>
      <p:pic>
        <p:nvPicPr>
          <p:cNvPr id="8194" name="Picture 2" descr="C:\Users\Isidora\Desktop\motility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54" y="2360378"/>
            <a:ext cx="3706089" cy="374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Isidora\Desktop\FFJorrsxyRIuWe.nq.FHE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329" y="1810562"/>
            <a:ext cx="42164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0240" y="2080616"/>
            <a:ext cx="3662092" cy="270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59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lenovo\Pictures\FVM\OF test (2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193" y="845916"/>
            <a:ext cx="5638799" cy="38804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71466" y="201498"/>
            <a:ext cx="109729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>
                <a:solidFill>
                  <a:srgbClr val="002060"/>
                </a:solidFill>
                <a:latin typeface="Candara" pitchFamily="34" charset="0"/>
              </a:rPr>
              <a:t>6.Испитивање оксидативно-ферментативне способности (О-</a:t>
            </a:r>
            <a:r>
              <a:rPr lang="en-US" sz="2400" b="1" dirty="0">
                <a:solidFill>
                  <a:srgbClr val="002060"/>
                </a:solidFill>
                <a:latin typeface="Candara" pitchFamily="34" charset="0"/>
              </a:rPr>
              <a:t>F </a:t>
            </a:r>
            <a:r>
              <a:rPr lang="sr-Cyrl-RS" sz="2400" b="1" dirty="0">
                <a:solidFill>
                  <a:srgbClr val="002060"/>
                </a:solidFill>
                <a:latin typeface="Candara" pitchFamily="34" charset="0"/>
              </a:rPr>
              <a:t>тест)</a:t>
            </a:r>
            <a:endParaRPr lang="en-US" sz="2400" b="1" dirty="0">
              <a:solidFill>
                <a:srgbClr val="002060"/>
              </a:solidFill>
              <a:latin typeface="Candara" pitchFamily="34" charset="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30993" y="4854327"/>
            <a:ext cx="80772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dirty="0">
                <a:latin typeface="Candara" pitchFamily="34" charset="0"/>
              </a:rPr>
              <a:t>Незасејана подлога – зелене боје</a:t>
            </a:r>
          </a:p>
          <a:p>
            <a:pPr algn="ctr"/>
            <a:r>
              <a:rPr lang="sr-Cyrl-RS" dirty="0">
                <a:latin typeface="Candara" pitchFamily="34" charset="0"/>
              </a:rPr>
              <a:t>Разлагање глукозе – промена боје услед присуства индикатора који мења боју у киселој средини</a:t>
            </a:r>
          </a:p>
          <a:p>
            <a:pPr algn="ctr"/>
            <a:r>
              <a:rPr lang="sr-Cyrl-RS" dirty="0">
                <a:latin typeface="Candara" pitchFamily="34" charset="0"/>
              </a:rPr>
              <a:t>Разлагање глукозе  у аеробним и у анаеробним условима – у питању је фак.анаероб (ферментативни тип метаболизма)</a:t>
            </a:r>
          </a:p>
          <a:p>
            <a:pPr algn="ctr"/>
            <a:r>
              <a:rPr lang="sr-Cyrl-RS" dirty="0">
                <a:latin typeface="Candara" pitchFamily="34" charset="0"/>
              </a:rPr>
              <a:t>Разл. глукозе само у аеробним условима – у питању је стриктни аероб (оксидативни тип метаболизма)</a:t>
            </a:r>
            <a:endParaRPr lang="en-US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75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2080" y="129575"/>
            <a:ext cx="8458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Candara" pitchFamily="34" charset="0"/>
              </a:rPr>
              <a:t>1. </a:t>
            </a:r>
            <a:r>
              <a:rPr lang="sr-Cyrl-RS" sz="2000" b="1" dirty="0" smtClean="0">
                <a:solidFill>
                  <a:srgbClr val="002060"/>
                </a:solidFill>
                <a:latin typeface="Candara" pitchFamily="34" charset="0"/>
              </a:rPr>
              <a:t>Директни препарати, </a:t>
            </a:r>
            <a:r>
              <a:rPr lang="sr-Cyrl-RS" sz="2000" b="1" dirty="0">
                <a:solidFill>
                  <a:srgbClr val="002060"/>
                </a:solidFill>
                <a:latin typeface="Candara" pitchFamily="34" charset="0"/>
              </a:rPr>
              <a:t>о</a:t>
            </a:r>
            <a:r>
              <a:rPr lang="sr-Cyrl-RS" sz="2000" b="1" dirty="0" smtClean="0">
                <a:solidFill>
                  <a:srgbClr val="002060"/>
                </a:solidFill>
                <a:latin typeface="Candara" pitchFamily="34" charset="0"/>
              </a:rPr>
              <a:t>дабир </a:t>
            </a:r>
            <a:r>
              <a:rPr lang="sr-Cyrl-RS" sz="2000" b="1" dirty="0">
                <a:solidFill>
                  <a:srgbClr val="002060"/>
                </a:solidFill>
                <a:latin typeface="Candara" pitchFamily="34" charset="0"/>
              </a:rPr>
              <a:t>хр. подлога и засејавање материјала на хранљиве подлоге 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sr-Cyrl-RS" dirty="0">
                <a:solidFill>
                  <a:srgbClr val="002060"/>
                </a:solidFill>
                <a:latin typeface="Candara" pitchFamily="34" charset="0"/>
              </a:rPr>
              <a:t>Течни узорци – </a:t>
            </a:r>
            <a:r>
              <a:rPr lang="sr-Cyrl-RS" dirty="0" smtClean="0">
                <a:solidFill>
                  <a:srgbClr val="002060"/>
                </a:solidFill>
                <a:latin typeface="Candara" pitchFamily="34" charset="0"/>
              </a:rPr>
              <a:t>хомогенизација, разблажење</a:t>
            </a:r>
            <a:endParaRPr lang="sr-Cyrl-RS" dirty="0">
              <a:solidFill>
                <a:srgbClr val="002060"/>
              </a:solidFill>
              <a:latin typeface="Candara" pitchFamily="34" charset="0"/>
            </a:endParaRPr>
          </a:p>
          <a:p>
            <a:pPr marL="285750" indent="-285750" algn="ctr">
              <a:buFont typeface="Arial" pitchFamily="34" charset="0"/>
              <a:buChar char="•"/>
            </a:pPr>
            <a:r>
              <a:rPr lang="sr-Cyrl-RS" dirty="0">
                <a:solidFill>
                  <a:srgbClr val="002060"/>
                </a:solidFill>
                <a:latin typeface="Candara" pitchFamily="34" charset="0"/>
              </a:rPr>
              <a:t>Органи – </a:t>
            </a:r>
            <a:r>
              <a:rPr lang="sr-Cyrl-RS" dirty="0" smtClean="0">
                <a:solidFill>
                  <a:srgbClr val="002060"/>
                </a:solidFill>
                <a:latin typeface="Candara" pitchFamily="34" charset="0"/>
              </a:rPr>
              <a:t>нпр. </a:t>
            </a:r>
            <a:r>
              <a:rPr lang="sr-Cyrl-RS" dirty="0">
                <a:solidFill>
                  <a:srgbClr val="002060"/>
                </a:solidFill>
                <a:latin typeface="Candara" pitchFamily="34" charset="0"/>
              </a:rPr>
              <a:t>е</a:t>
            </a:r>
            <a:r>
              <a:rPr lang="sr-Cyrl-RS" dirty="0" smtClean="0">
                <a:solidFill>
                  <a:srgbClr val="002060"/>
                </a:solidFill>
                <a:latin typeface="Candara" pitchFamily="34" charset="0"/>
              </a:rPr>
              <a:t>зом </a:t>
            </a:r>
            <a:r>
              <a:rPr lang="sr-Cyrl-RS" dirty="0">
                <a:solidFill>
                  <a:srgbClr val="002060"/>
                </a:solidFill>
                <a:latin typeface="Candara" pitchFamily="34" charset="0"/>
              </a:rPr>
              <a:t>из </a:t>
            </a:r>
            <a:r>
              <a:rPr lang="sr-Cyrl-RS" dirty="0" smtClean="0">
                <a:solidFill>
                  <a:srgbClr val="002060"/>
                </a:solidFill>
                <a:latin typeface="Candara" pitchFamily="34" charset="0"/>
              </a:rPr>
              <a:t>дубине, хомогенизација, разблажење</a:t>
            </a:r>
            <a:endParaRPr lang="sr-Cyrl-RS" dirty="0">
              <a:solidFill>
                <a:srgbClr val="002060"/>
              </a:solidFill>
              <a:latin typeface="Candara" pitchFamily="34" charset="0"/>
            </a:endParaRPr>
          </a:p>
          <a:p>
            <a:pPr marL="285750" indent="-285750" algn="ctr">
              <a:buFont typeface="Arial" pitchFamily="34" charset="0"/>
              <a:buChar char="•"/>
            </a:pPr>
            <a:r>
              <a:rPr lang="sr-Cyrl-RS" dirty="0">
                <a:solidFill>
                  <a:srgbClr val="002060"/>
                </a:solidFill>
                <a:latin typeface="Candara" pitchFamily="34" charset="0"/>
              </a:rPr>
              <a:t>Брисеви – директно на подлоге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latin typeface="Candar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79370" y="2029279"/>
            <a:ext cx="6560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Candara" pitchFamily="34" charset="0"/>
              </a:rPr>
              <a:t>2. </a:t>
            </a:r>
            <a:r>
              <a:rPr lang="sr-Cyrl-RS" sz="2000" b="1" dirty="0">
                <a:solidFill>
                  <a:srgbClr val="002060"/>
                </a:solidFill>
                <a:latin typeface="Candara" pitchFamily="34" charset="0"/>
              </a:rPr>
              <a:t>Инкубација у термостату</a:t>
            </a:r>
            <a:r>
              <a:rPr lang="en-US" sz="2000" b="1" dirty="0">
                <a:solidFill>
                  <a:srgbClr val="002060"/>
                </a:solidFill>
                <a:latin typeface="Candara" pitchFamily="34" charset="0"/>
              </a:rPr>
              <a:t> </a:t>
            </a:r>
            <a:r>
              <a:rPr lang="sr-Cyrl-RS" sz="2000" b="1" dirty="0">
                <a:solidFill>
                  <a:srgbClr val="002060"/>
                </a:solidFill>
                <a:latin typeface="Candara" pitchFamily="34" charset="0"/>
              </a:rPr>
              <a:t>( обично 24 часа, 37</a:t>
            </a:r>
            <a:r>
              <a:rPr lang="en-US" sz="2000" b="1" dirty="0">
                <a:solidFill>
                  <a:srgbClr val="002060"/>
                </a:solidFill>
                <a:latin typeface="Candara" pitchFamily="34" charset="0"/>
              </a:rPr>
              <a:t>c</a:t>
            </a:r>
            <a:r>
              <a:rPr lang="en-US" sz="2000" dirty="0">
                <a:solidFill>
                  <a:srgbClr val="002060"/>
                </a:solidFill>
              </a:rPr>
              <a:t>°</a:t>
            </a:r>
            <a:r>
              <a:rPr lang="sr-Cyrl-RS" sz="2000" dirty="0">
                <a:solidFill>
                  <a:srgbClr val="002060"/>
                </a:solidFill>
              </a:rPr>
              <a:t>)</a:t>
            </a:r>
            <a:endParaRPr lang="en-US" sz="2000" b="1" dirty="0">
              <a:solidFill>
                <a:srgbClr val="002060"/>
              </a:solidFill>
              <a:latin typeface="Candara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474451" y="1620352"/>
            <a:ext cx="0" cy="419100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923720" y="2750367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>
                <a:solidFill>
                  <a:srgbClr val="C00000"/>
                </a:solidFill>
                <a:latin typeface="Candara" pitchFamily="34" charset="0"/>
              </a:rPr>
              <a:t>КОЛОНИЈА</a:t>
            </a:r>
            <a:endParaRPr lang="en-US" sz="2800" b="1" dirty="0">
              <a:solidFill>
                <a:srgbClr val="C00000"/>
              </a:solidFill>
              <a:latin typeface="Candar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33652" y="3340912"/>
            <a:ext cx="3505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b="1" dirty="0">
                <a:solidFill>
                  <a:srgbClr val="C00000"/>
                </a:solidFill>
                <a:latin typeface="Candara" pitchFamily="34" charset="0"/>
              </a:rPr>
              <a:t>ФОРМАЦИЈА ВИДЉИВА ГОЛИМ ОКОМ </a:t>
            </a:r>
            <a:r>
              <a:rPr lang="en-US" b="1" dirty="0">
                <a:solidFill>
                  <a:srgbClr val="C00000"/>
                </a:solidFill>
                <a:latin typeface="Candara" pitchFamily="34" charset="0"/>
              </a:rPr>
              <a:t> </a:t>
            </a:r>
            <a:r>
              <a:rPr lang="sr-Cyrl-RS" b="1" dirty="0">
                <a:solidFill>
                  <a:srgbClr val="C00000"/>
                </a:solidFill>
                <a:latin typeface="Candara" pitchFamily="34" charset="0"/>
              </a:rPr>
              <a:t>НАСТАЛА КАО ПОСЛЕДИЦА БИНАРНИХ ДЕОБА ЈЕДНЕ </a:t>
            </a:r>
            <a:r>
              <a:rPr lang="sr-Cyrl-RS" b="1" dirty="0" smtClean="0">
                <a:solidFill>
                  <a:srgbClr val="C00000"/>
                </a:solidFill>
                <a:latin typeface="Candara" pitchFamily="34" charset="0"/>
              </a:rPr>
              <a:t>БАКТЕРИЈСКЕ ЋЕЛИЈЕ</a:t>
            </a:r>
            <a:endParaRPr lang="en-US" b="1" dirty="0">
              <a:solidFill>
                <a:srgbClr val="C00000"/>
              </a:solidFill>
              <a:latin typeface="Candara" pitchFamily="34" charset="0"/>
            </a:endParaRPr>
          </a:p>
        </p:txBody>
      </p:sp>
      <p:pic>
        <p:nvPicPr>
          <p:cNvPr id="17" name="Picture 2" descr="C:\Users\Isidora\Desktop\Staphylococcus_aureus_on-Blood-Agar-medi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86" b="96000" l="4720" r="95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59" y="2574608"/>
            <a:ext cx="3689268" cy="380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5703196" y="3800574"/>
            <a:ext cx="2237014" cy="228600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101711" y="6410745"/>
            <a:ext cx="9715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ndara" pitchFamily="34" charset="0"/>
              </a:rPr>
              <a:t>3</a:t>
            </a:r>
            <a:r>
              <a:rPr lang="en-US" sz="2000" b="1" dirty="0">
                <a:solidFill>
                  <a:srgbClr val="002060"/>
                </a:solidFill>
                <a:latin typeface="Candara" pitchFamily="34" charset="0"/>
              </a:rPr>
              <a:t>. </a:t>
            </a:r>
            <a:r>
              <a:rPr lang="sr-Cyrl-RS" sz="2000" b="1" dirty="0">
                <a:solidFill>
                  <a:srgbClr val="002060"/>
                </a:solidFill>
                <a:latin typeface="Candara" pitchFamily="34" charset="0"/>
              </a:rPr>
              <a:t>Идентификација – тестови (примарна идентификација, биохемија...</a:t>
            </a:r>
            <a:r>
              <a:rPr lang="en-US" sz="2000" b="1" dirty="0">
                <a:solidFill>
                  <a:srgbClr val="002060"/>
                </a:solidFill>
                <a:latin typeface="Candara" pitchFamily="34" charset="0"/>
              </a:rPr>
              <a:t>.</a:t>
            </a:r>
            <a:r>
              <a:rPr lang="sr-Cyrl-RS" sz="2000" b="1" dirty="0">
                <a:solidFill>
                  <a:srgbClr val="002060"/>
                </a:solidFill>
                <a:latin typeface="Candara" pitchFamily="34" charset="0"/>
              </a:rPr>
              <a:t>)</a:t>
            </a:r>
            <a:endParaRPr lang="en-US" sz="2000" b="1" dirty="0">
              <a:solidFill>
                <a:srgbClr val="002060"/>
              </a:solidFill>
              <a:latin typeface="Candara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460993" y="2400300"/>
            <a:ext cx="0" cy="419100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5488151" y="6151256"/>
            <a:ext cx="0" cy="3900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13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78192" y="3295434"/>
            <a:ext cx="495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>
                <a:solidFill>
                  <a:srgbClr val="002060"/>
                </a:solidFill>
                <a:latin typeface="Candara" pitchFamily="34" charset="0"/>
              </a:rPr>
              <a:t>НАЈЧЕШЋЕ: МЕШАНА КУЛТУРА</a:t>
            </a:r>
            <a:r>
              <a:rPr lang="en-US" sz="2400" b="1" dirty="0">
                <a:solidFill>
                  <a:srgbClr val="002060"/>
                </a:solidFill>
                <a:latin typeface="Candara" pitchFamily="34" charset="0"/>
              </a:rPr>
              <a:t>!</a:t>
            </a:r>
            <a:endParaRPr lang="sr-Cyrl-RS" sz="2400" b="1" dirty="0">
              <a:solidFill>
                <a:srgbClr val="002060"/>
              </a:solidFill>
              <a:latin typeface="Candara" pitchFamily="34" charset="0"/>
            </a:endParaRPr>
          </a:p>
          <a:p>
            <a:r>
              <a:rPr lang="sr-Cyrl-RS" sz="2400" b="1" dirty="0">
                <a:solidFill>
                  <a:srgbClr val="002060"/>
                </a:solidFill>
                <a:latin typeface="Candara" pitchFamily="34" charset="0"/>
              </a:rPr>
              <a:t>2 или више узрочника</a:t>
            </a:r>
            <a:r>
              <a:rPr lang="en-US" sz="2400" b="1" dirty="0">
                <a:solidFill>
                  <a:srgbClr val="002060"/>
                </a:solidFill>
                <a:latin typeface="Candara" pitchFamily="34" charset="0"/>
              </a:rPr>
              <a:t>;</a:t>
            </a:r>
            <a:endParaRPr lang="sr-Cyrl-RS" sz="2400" b="1" dirty="0">
              <a:solidFill>
                <a:srgbClr val="002060"/>
              </a:solidFill>
              <a:latin typeface="Candara" pitchFamily="34" charset="0"/>
            </a:endParaRPr>
          </a:p>
          <a:p>
            <a:r>
              <a:rPr lang="sr-Cyrl-RS" sz="2400" b="1" dirty="0">
                <a:solidFill>
                  <a:srgbClr val="002060"/>
                </a:solidFill>
                <a:latin typeface="Candara" pitchFamily="34" charset="0"/>
              </a:rPr>
              <a:t>узрочник + контаминација</a:t>
            </a:r>
            <a:r>
              <a:rPr lang="en-US" sz="2400" b="1" dirty="0">
                <a:solidFill>
                  <a:srgbClr val="002060"/>
                </a:solidFill>
                <a:latin typeface="Candara" pitchFamily="34" charset="0"/>
              </a:rPr>
              <a:t>;</a:t>
            </a:r>
            <a:r>
              <a:rPr lang="sr-Cyrl-RS" sz="2400" b="1" dirty="0">
                <a:solidFill>
                  <a:srgbClr val="002060"/>
                </a:solidFill>
                <a:latin typeface="Candara" pitchFamily="34" charset="0"/>
              </a:rPr>
              <a:t> </a:t>
            </a:r>
          </a:p>
          <a:p>
            <a:r>
              <a:rPr lang="sr-Cyrl-RS" sz="2400" b="1" dirty="0">
                <a:solidFill>
                  <a:srgbClr val="002060"/>
                </a:solidFill>
                <a:latin typeface="Candara" pitchFamily="34" charset="0"/>
              </a:rPr>
              <a:t>узрочник + нормална микробиота  </a:t>
            </a:r>
            <a:endParaRPr lang="en-US" sz="2400" b="1" dirty="0">
              <a:solidFill>
                <a:srgbClr val="002060"/>
              </a:solidFill>
              <a:latin typeface="Candara" pitchFamily="34" charset="0"/>
            </a:endParaRPr>
          </a:p>
        </p:txBody>
      </p:sp>
      <p:pic>
        <p:nvPicPr>
          <p:cNvPr id="1026" name="Picture 2" descr="C:\Users\Isidora\Desktop\Staphylococcus_aureus_on-Blood-Agar-med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146" y="384636"/>
            <a:ext cx="2743200" cy="283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146473" y="172485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ЧИСТА КУЛТУРА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696200" y="152400"/>
            <a:ext cx="3484830" cy="30174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 descr="C:\Users\Isidora\Desktop\gloved-hand-holding-petri-dish-with-bacteria-culture-picture-id109726331-1024x7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0" y="152400"/>
            <a:ext cx="3719946" cy="278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Isidora\Desktop\download.jf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72"/>
          <a:stretch/>
        </p:blipFill>
        <p:spPr bwMode="auto">
          <a:xfrm>
            <a:off x="513133" y="3046296"/>
            <a:ext cx="3048000" cy="261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5729607"/>
            <a:ext cx="1219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b="1" u="sng" dirty="0">
                <a:solidFill>
                  <a:srgbClr val="002060"/>
                </a:solidFill>
                <a:latin typeface="Candara" pitchFamily="34" charset="0"/>
              </a:rPr>
              <a:t>Методе за добијање појединачних колонија приликом засејавања материјала односно чистих култура приликом супкултивације</a:t>
            </a:r>
            <a:r>
              <a:rPr lang="sr-Cyrl-RS" sz="2400" b="1" dirty="0">
                <a:solidFill>
                  <a:srgbClr val="002060"/>
                </a:solidFill>
                <a:latin typeface="Candara" pitchFamily="34" charset="0"/>
              </a:rPr>
              <a:t>: </a:t>
            </a:r>
          </a:p>
          <a:p>
            <a:pPr algn="ctr"/>
            <a:r>
              <a:rPr lang="sr-Cyrl-RS" sz="2400" b="1" dirty="0">
                <a:solidFill>
                  <a:srgbClr val="C00000"/>
                </a:solidFill>
                <a:latin typeface="Candara" pitchFamily="34" charset="0"/>
              </a:rPr>
              <a:t>1. Метод исцрпљења            2. Метод разблажења</a:t>
            </a:r>
          </a:p>
          <a:p>
            <a:endParaRPr lang="en-US" sz="2400" b="1" dirty="0">
              <a:solidFill>
                <a:srgbClr val="00B050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53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sidora\Desktop\Screenshot (10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506" y="522777"/>
            <a:ext cx="4428836" cy="336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352800" y="76200"/>
            <a:ext cx="5638800" cy="53340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52800" y="118449"/>
            <a:ext cx="7762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>
                <a:solidFill>
                  <a:srgbClr val="002060"/>
                </a:solidFill>
                <a:latin typeface="Candara" pitchFamily="34" charset="0"/>
              </a:rPr>
              <a:t>1. МЕТОД ИСЦРПЉЕЊА – Метод са 3 езе </a:t>
            </a:r>
            <a:endParaRPr lang="en-US" sz="2400" b="1" dirty="0">
              <a:solidFill>
                <a:srgbClr val="002060"/>
              </a:solidFill>
              <a:latin typeface="Candara" pitchFamily="34" charset="0"/>
            </a:endParaRPr>
          </a:p>
        </p:txBody>
      </p:sp>
      <p:pic>
        <p:nvPicPr>
          <p:cNvPr id="2054" name="Picture 6" descr="C:\Users\Isidora\Desktop\enterococcus-faecalis-on-ag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138" y="4072648"/>
            <a:ext cx="3129481" cy="266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Isidora\Desktop\Staphylococcus_aureus_on-Blood-Agar-medi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934" y="3913457"/>
            <a:ext cx="2892188" cy="298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903" y="943373"/>
            <a:ext cx="6139244" cy="294552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5298540" y="5444244"/>
            <a:ext cx="174731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338723" y="4970353"/>
            <a:ext cx="2381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latin typeface="Candara" panose="020E0502030303020204" pitchFamily="34" charset="0"/>
              </a:rPr>
              <a:t>супкултивација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02587" y="5565590"/>
            <a:ext cx="2381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latin typeface="Candara" panose="020E0502030303020204" pitchFamily="34" charset="0"/>
              </a:rPr>
              <a:t>Директно засејавање</a:t>
            </a:r>
            <a:endParaRPr lang="en-US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12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191000" y="207818"/>
            <a:ext cx="3810000" cy="53340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246418" y="25631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>
                <a:solidFill>
                  <a:srgbClr val="002060"/>
                </a:solidFill>
                <a:latin typeface="Candara" pitchFamily="34" charset="0"/>
              </a:rPr>
              <a:t>2. МЕТОД РАЗБЛАЖЕЊА</a:t>
            </a:r>
            <a:endParaRPr lang="en-US" sz="2400" b="1" dirty="0">
              <a:solidFill>
                <a:srgbClr val="002060"/>
              </a:solidFill>
              <a:latin typeface="Candar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509" y="1031522"/>
            <a:ext cx="8103509" cy="53139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835" y="1140066"/>
            <a:ext cx="7955183" cy="532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77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29066" y="229530"/>
            <a:ext cx="5227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r-Cyrl-RS" sz="2800" b="1" dirty="0" smtClean="0">
                <a:solidFill>
                  <a:srgbClr val="FF0000"/>
                </a:solidFill>
                <a:latin typeface="Candara" pitchFamily="34" charset="0"/>
              </a:rPr>
              <a:t>ИДЕНТИФИКАЦИЈА БАКТЕРИЈА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3456" y="1433010"/>
            <a:ext cx="883920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ndara" pitchFamily="34" charset="0"/>
              </a:rPr>
              <a:t>1. </a:t>
            </a:r>
            <a:r>
              <a:rPr lang="sr-Cyrl-RS" sz="2800" b="1" dirty="0">
                <a:solidFill>
                  <a:srgbClr val="002060"/>
                </a:solidFill>
                <a:latin typeface="Candara" pitchFamily="34" charset="0"/>
              </a:rPr>
              <a:t>Морфолошки изглед на микроскопском препарату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Candara" pitchFamily="34" charset="0"/>
              </a:rPr>
              <a:t>2. T</a:t>
            </a:r>
            <a:r>
              <a:rPr lang="sr-Cyrl-RS" sz="2800" b="1" dirty="0">
                <a:solidFill>
                  <a:srgbClr val="002060"/>
                </a:solidFill>
                <a:latin typeface="Candara" pitchFamily="34" charset="0"/>
              </a:rPr>
              <a:t>инкторијана својства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Candara" pitchFamily="34" charset="0"/>
              </a:rPr>
              <a:t>3. </a:t>
            </a:r>
            <a:r>
              <a:rPr lang="sr-Cyrl-RS" sz="2800" b="1" dirty="0">
                <a:solidFill>
                  <a:srgbClr val="002060"/>
                </a:solidFill>
                <a:latin typeface="Candara" pitchFamily="34" charset="0"/>
              </a:rPr>
              <a:t>Услови култивисања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Candara" pitchFamily="34" charset="0"/>
              </a:rPr>
              <a:t>4. </a:t>
            </a:r>
            <a:r>
              <a:rPr lang="sr-Cyrl-RS" sz="2800" b="1" dirty="0">
                <a:solidFill>
                  <a:srgbClr val="002060"/>
                </a:solidFill>
                <a:latin typeface="Candara" pitchFamily="34" charset="0"/>
              </a:rPr>
              <a:t>Изглед колонија на чврстим подлогама и карактеристике раста у течној култури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Candara" pitchFamily="34" charset="0"/>
              </a:rPr>
              <a:t>5. </a:t>
            </a:r>
            <a:r>
              <a:rPr lang="sr-Cyrl-RS" sz="2800" b="1" dirty="0">
                <a:solidFill>
                  <a:srgbClr val="002060"/>
                </a:solidFill>
                <a:latin typeface="Candara" pitchFamily="34" charset="0"/>
              </a:rPr>
              <a:t>Физиолошке и биохемијске </a:t>
            </a:r>
            <a:r>
              <a:rPr lang="sr-Cyrl-RS" sz="2800" b="1" dirty="0" smtClean="0">
                <a:solidFill>
                  <a:srgbClr val="002060"/>
                </a:solidFill>
                <a:latin typeface="Candara" pitchFamily="34" charset="0"/>
              </a:rPr>
              <a:t>особине (8.)</a:t>
            </a:r>
            <a:endParaRPr lang="sr-Cyrl-RS" sz="2800" b="1" dirty="0">
              <a:solidFill>
                <a:srgbClr val="002060"/>
              </a:solidFill>
              <a:latin typeface="Candara" pitchFamily="34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Candara" pitchFamily="34" charset="0"/>
              </a:rPr>
              <a:t>6. </a:t>
            </a:r>
            <a:r>
              <a:rPr lang="sr-Cyrl-RS" sz="2800" b="1" dirty="0">
                <a:solidFill>
                  <a:srgbClr val="002060"/>
                </a:solidFill>
                <a:latin typeface="Candara" pitchFamily="34" charset="0"/>
              </a:rPr>
              <a:t>Антигенска </a:t>
            </a:r>
            <a:r>
              <a:rPr lang="sr-Cyrl-RS" sz="2800" b="1" dirty="0" smtClean="0">
                <a:solidFill>
                  <a:srgbClr val="002060"/>
                </a:solidFill>
                <a:latin typeface="Candara" pitchFamily="34" charset="0"/>
              </a:rPr>
              <a:t>грађа (10.,11.)</a:t>
            </a:r>
            <a:endParaRPr lang="sr-Cyrl-RS" sz="2800" b="1" dirty="0">
              <a:solidFill>
                <a:srgbClr val="002060"/>
              </a:solidFill>
              <a:latin typeface="Candara" pitchFamily="34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Candara" pitchFamily="34" charset="0"/>
              </a:rPr>
              <a:t>7. </a:t>
            </a:r>
            <a:r>
              <a:rPr lang="sr-Cyrl-RS" sz="2800" b="1" dirty="0">
                <a:solidFill>
                  <a:srgbClr val="002060"/>
                </a:solidFill>
                <a:latin typeface="Candara" pitchFamily="34" charset="0"/>
              </a:rPr>
              <a:t>Биолошки оглед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Candara" pitchFamily="34" charset="0"/>
              </a:rPr>
              <a:t>8. </a:t>
            </a:r>
            <a:r>
              <a:rPr lang="sr-Cyrl-RS" sz="2800" b="1" dirty="0">
                <a:solidFill>
                  <a:srgbClr val="002060"/>
                </a:solidFill>
                <a:latin typeface="Candara" pitchFamily="34" charset="0"/>
              </a:rPr>
              <a:t>Молекуларне </a:t>
            </a:r>
            <a:r>
              <a:rPr lang="sr-Cyrl-RS" sz="2800" b="1" dirty="0" smtClean="0">
                <a:solidFill>
                  <a:srgbClr val="002060"/>
                </a:solidFill>
                <a:latin typeface="Candara" pitchFamily="34" charset="0"/>
              </a:rPr>
              <a:t>методе (12.)</a:t>
            </a:r>
            <a:endParaRPr lang="sr-Cyrl-RS" sz="2800" b="1" dirty="0">
              <a:solidFill>
                <a:srgbClr val="002060"/>
              </a:solidFill>
              <a:latin typeface="Candara" pitchFamily="34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Candara" pitchFamily="34" charset="0"/>
              </a:rPr>
              <a:t>9. </a:t>
            </a:r>
            <a:r>
              <a:rPr lang="sr-Cyrl-RS" sz="2800" b="1" dirty="0">
                <a:solidFill>
                  <a:srgbClr val="002060"/>
                </a:solidFill>
                <a:latin typeface="Candara" pitchFamily="34" charset="0"/>
              </a:rPr>
              <a:t>Отпорност на антимикробна </a:t>
            </a:r>
            <a:r>
              <a:rPr lang="sr-Cyrl-RS" sz="2800" b="1" dirty="0" smtClean="0">
                <a:solidFill>
                  <a:srgbClr val="002060"/>
                </a:solidFill>
                <a:latin typeface="Candara" pitchFamily="34" charset="0"/>
              </a:rPr>
              <a:t>средства (9.)</a:t>
            </a:r>
            <a:endParaRPr lang="sr-Cyrl-RS" sz="2800" b="1" dirty="0">
              <a:solidFill>
                <a:srgbClr val="002060"/>
              </a:solidFill>
              <a:latin typeface="Candara" pitchFamily="34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Candara" pitchFamily="34" charset="0"/>
              </a:rPr>
              <a:t>10. </a:t>
            </a:r>
            <a:r>
              <a:rPr lang="sr-Cyrl-RS" sz="2800" b="1" dirty="0">
                <a:solidFill>
                  <a:srgbClr val="002060"/>
                </a:solidFill>
                <a:latin typeface="Candara" pitchFamily="34" charset="0"/>
              </a:rPr>
              <a:t>Аутоматски системи за идентификацију</a:t>
            </a:r>
          </a:p>
          <a:p>
            <a:endParaRPr lang="sr-Cyrl-RS" dirty="0"/>
          </a:p>
          <a:p>
            <a:endParaRPr lang="sr-Cyrl-RS" dirty="0"/>
          </a:p>
          <a:p>
            <a:endParaRPr lang="en-US" dirty="0"/>
          </a:p>
        </p:txBody>
      </p:sp>
      <p:sp>
        <p:nvSpPr>
          <p:cNvPr id="4" name="Right Brace 3"/>
          <p:cNvSpPr/>
          <p:nvPr/>
        </p:nvSpPr>
        <p:spPr>
          <a:xfrm>
            <a:off x="8682273" y="1433010"/>
            <a:ext cx="461727" cy="2514301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4000" y="2227153"/>
            <a:ext cx="2344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b="1" dirty="0">
                <a:solidFill>
                  <a:srgbClr val="002060"/>
                </a:solidFill>
                <a:latin typeface="Candara" pitchFamily="34" charset="0"/>
              </a:rPr>
              <a:t>(Рутинске, конвенционалне, класичне методе)</a:t>
            </a:r>
            <a:endParaRPr lang="en-US" b="1" dirty="0">
              <a:solidFill>
                <a:srgbClr val="002060"/>
              </a:solidFill>
              <a:latin typeface="Candara" pitchFamily="34" charset="0"/>
            </a:endParaRPr>
          </a:p>
          <a:p>
            <a:endParaRPr lang="en-US" dirty="0"/>
          </a:p>
        </p:txBody>
      </p:sp>
      <p:pic>
        <p:nvPicPr>
          <p:cNvPr id="7" name="Picture 2" descr="C:\Users\Isidora\Desktop\disease-questions-medical-concept-as-group-cancer-bacteria-cells-ebola-virus-shaped-as-question-mark-as-health-care-455796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762" y="3349782"/>
            <a:ext cx="2186483" cy="339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534" y="0"/>
            <a:ext cx="2957465" cy="184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8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3"/>
            <a:ext cx="12192000" cy="68518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921" y="-1"/>
            <a:ext cx="3908079" cy="487832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65936" y="434566"/>
            <a:ext cx="8487100" cy="1885122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48991" y="657695"/>
            <a:ext cx="798896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ndara" pitchFamily="34" charset="0"/>
              </a:rPr>
              <a:t>1. </a:t>
            </a:r>
            <a:r>
              <a:rPr lang="sr-Cyrl-RS" sz="2800" b="1" dirty="0">
                <a:latin typeface="Candara" pitchFamily="34" charset="0"/>
              </a:rPr>
              <a:t>Морфолошки изглед на микроскопском препарату (облик, величина, распоред, специјалне структуре)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526"/>
            <a:ext cx="4435224" cy="22404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224" y="4603720"/>
            <a:ext cx="3032123" cy="226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6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" y="0"/>
            <a:ext cx="1218707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" y="-1"/>
            <a:ext cx="4877546" cy="325300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188018" y="213184"/>
            <a:ext cx="5582652" cy="1336483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96000" y="376006"/>
            <a:ext cx="391806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Candara" pitchFamily="34" charset="0"/>
              </a:rPr>
              <a:t>2. </a:t>
            </a:r>
            <a:r>
              <a:rPr lang="sr-Cyrl-RS" sz="2800" b="1" dirty="0">
                <a:latin typeface="Candara" pitchFamily="34" charset="0"/>
              </a:rPr>
              <a:t>Способност бојења – </a:t>
            </a:r>
            <a:endParaRPr lang="sr-Latn-RS" sz="2800" b="1" dirty="0" smtClean="0">
              <a:latin typeface="Candara" pitchFamily="34" charset="0"/>
            </a:endParaRPr>
          </a:p>
          <a:p>
            <a:r>
              <a:rPr lang="sr-Cyrl-RS" sz="2800" b="1" dirty="0" smtClean="0">
                <a:latin typeface="Candara" pitchFamily="34" charset="0"/>
              </a:rPr>
              <a:t>тинкторијалне </a:t>
            </a:r>
            <a:r>
              <a:rPr lang="sr-Cyrl-RS" sz="2800" b="1" dirty="0">
                <a:latin typeface="Candara" pitchFamily="34" charset="0"/>
              </a:rPr>
              <a:t>особине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654" y="5200523"/>
            <a:ext cx="3133884" cy="165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8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16713"/>
            <a:ext cx="123395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Candara" pitchFamily="34" charset="0"/>
              </a:rPr>
              <a:t>3</a:t>
            </a:r>
            <a:r>
              <a:rPr lang="en-US" sz="2400" b="1" dirty="0">
                <a:solidFill>
                  <a:srgbClr val="002060"/>
                </a:solidFill>
                <a:latin typeface="Candara" pitchFamily="34" charset="0"/>
              </a:rPr>
              <a:t>. </a:t>
            </a:r>
            <a:r>
              <a:rPr lang="sr-Cyrl-RS" sz="2400" b="1" dirty="0">
                <a:solidFill>
                  <a:srgbClr val="002060"/>
                </a:solidFill>
                <a:latin typeface="Candara" pitchFamily="34" charset="0"/>
              </a:rPr>
              <a:t>Услови </a:t>
            </a:r>
            <a:r>
              <a:rPr lang="sr-Cyrl-RS" sz="2400" b="1" dirty="0" smtClean="0">
                <a:solidFill>
                  <a:srgbClr val="002060"/>
                </a:solidFill>
                <a:latin typeface="Candara" pitchFamily="34" charset="0"/>
              </a:rPr>
              <a:t>култивисања</a:t>
            </a:r>
            <a:r>
              <a:rPr lang="sr-Latn-RS" sz="2400" b="1" dirty="0" smtClean="0">
                <a:solidFill>
                  <a:srgbClr val="002060"/>
                </a:solidFill>
                <a:latin typeface="Candara" pitchFamily="34" charset="0"/>
              </a:rPr>
              <a:t> - </a:t>
            </a:r>
            <a:r>
              <a:rPr lang="sr-Cyrl-RS" sz="2400" dirty="0" smtClean="0">
                <a:solidFill>
                  <a:srgbClr val="002060"/>
                </a:solidFill>
                <a:latin typeface="Candara" pitchFamily="34" charset="0"/>
              </a:rPr>
              <a:t>Однос </a:t>
            </a:r>
            <a:r>
              <a:rPr lang="sr-Cyrl-RS" sz="2400" dirty="0">
                <a:solidFill>
                  <a:srgbClr val="002060"/>
                </a:solidFill>
                <a:latin typeface="Candara" pitchFamily="34" charset="0"/>
              </a:rPr>
              <a:t>према </a:t>
            </a:r>
            <a:r>
              <a:rPr lang="sr-Latn-RS" sz="2400" dirty="0" smtClean="0">
                <a:solidFill>
                  <a:srgbClr val="002060"/>
                </a:solidFill>
                <a:latin typeface="Candara" pitchFamily="34" charset="0"/>
              </a:rPr>
              <a:t>O2</a:t>
            </a:r>
            <a:r>
              <a:rPr lang="sr-Cyrl-RS" sz="2400" dirty="0" smtClean="0">
                <a:solidFill>
                  <a:srgbClr val="002060"/>
                </a:solidFill>
                <a:latin typeface="Candara" pitchFamily="34" charset="0"/>
              </a:rPr>
              <a:t>, </a:t>
            </a:r>
            <a:r>
              <a:rPr lang="sr-Latn-RS" sz="2400" dirty="0">
                <a:solidFill>
                  <a:srgbClr val="002060"/>
                </a:solidFill>
                <a:latin typeface="Candara" pitchFamily="34" charset="0"/>
              </a:rPr>
              <a:t>CO2, </a:t>
            </a:r>
            <a:r>
              <a:rPr lang="sr-Cyrl-RS" sz="2400" dirty="0" smtClean="0">
                <a:solidFill>
                  <a:srgbClr val="002060"/>
                </a:solidFill>
                <a:latin typeface="Candara" pitchFamily="34" charset="0"/>
              </a:rPr>
              <a:t>темп</a:t>
            </a:r>
            <a:r>
              <a:rPr lang="sr-Latn-RS" sz="2400" dirty="0" smtClean="0">
                <a:solidFill>
                  <a:srgbClr val="002060"/>
                </a:solidFill>
                <a:latin typeface="Candara" pitchFamily="34" charset="0"/>
              </a:rPr>
              <a:t>.</a:t>
            </a:r>
            <a:r>
              <a:rPr lang="sr-Cyrl-RS" sz="2400" dirty="0" smtClean="0">
                <a:solidFill>
                  <a:srgbClr val="002060"/>
                </a:solidFill>
                <a:latin typeface="Candara" pitchFamily="34" charset="0"/>
              </a:rPr>
              <a:t>, </a:t>
            </a:r>
            <a:r>
              <a:rPr lang="sr-Cyrl-RS" sz="2400" dirty="0">
                <a:solidFill>
                  <a:srgbClr val="002060"/>
                </a:solidFill>
                <a:latin typeface="Candara" pitchFamily="34" charset="0"/>
              </a:rPr>
              <a:t>време потребно за формирање </a:t>
            </a:r>
            <a:r>
              <a:rPr lang="sr-Cyrl-RS" sz="2400" dirty="0" smtClean="0">
                <a:solidFill>
                  <a:srgbClr val="002060"/>
                </a:solidFill>
                <a:latin typeface="Candara" pitchFamily="34" charset="0"/>
              </a:rPr>
              <a:t>к</a:t>
            </a:r>
            <a:r>
              <a:rPr lang="sr-Latn-RS" sz="2400" dirty="0" smtClean="0">
                <a:solidFill>
                  <a:srgbClr val="002060"/>
                </a:solidFill>
                <a:latin typeface="Candara" pitchFamily="34" charset="0"/>
              </a:rPr>
              <a:t>o</a:t>
            </a:r>
            <a:r>
              <a:rPr lang="sr-Cyrl-RS" sz="2400" dirty="0" smtClean="0">
                <a:solidFill>
                  <a:srgbClr val="002060"/>
                </a:solidFill>
                <a:latin typeface="Candara" pitchFamily="34" charset="0"/>
              </a:rPr>
              <a:t>л.</a:t>
            </a:r>
            <a:endParaRPr lang="sr-Cyrl-RS" sz="2400" dirty="0">
              <a:solidFill>
                <a:srgbClr val="002060"/>
              </a:solidFill>
              <a:latin typeface="Candar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" y="578378"/>
            <a:ext cx="1206045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ndara" pitchFamily="34" charset="0"/>
              </a:rPr>
              <a:t>4. </a:t>
            </a:r>
            <a:r>
              <a:rPr lang="sr-Cyrl-RS" sz="2400" b="1" dirty="0">
                <a:solidFill>
                  <a:srgbClr val="002060"/>
                </a:solidFill>
                <a:latin typeface="Candara" pitchFamily="34" charset="0"/>
              </a:rPr>
              <a:t>Изглед колонија на чврстим подлогама и карактеристике раста у течној култури</a:t>
            </a:r>
            <a:r>
              <a:rPr lang="en-US" sz="2400" b="1" dirty="0">
                <a:solidFill>
                  <a:srgbClr val="002060"/>
                </a:solidFill>
                <a:latin typeface="Candara" pitchFamily="34" charset="0"/>
              </a:rPr>
              <a:t> – </a:t>
            </a:r>
            <a:r>
              <a:rPr lang="sr-Cyrl-RS" sz="2400" b="1" dirty="0">
                <a:solidFill>
                  <a:srgbClr val="002060"/>
                </a:solidFill>
                <a:latin typeface="Candara" pitchFamily="34" charset="0"/>
              </a:rPr>
              <a:t>културелне особине</a:t>
            </a:r>
          </a:p>
          <a:p>
            <a:r>
              <a:rPr lang="sr-Cyrl-RS" sz="2400" b="1" dirty="0">
                <a:solidFill>
                  <a:srgbClr val="002060"/>
                </a:solidFill>
                <a:latin typeface="Candara" pitchFamily="34" charset="0"/>
              </a:rPr>
              <a:t>-</a:t>
            </a:r>
            <a:r>
              <a:rPr lang="sr-Cyrl-RS" sz="2400" dirty="0">
                <a:solidFill>
                  <a:srgbClr val="002060"/>
                </a:solidFill>
                <a:latin typeface="Candara" pitchFamily="34" charset="0"/>
              </a:rPr>
              <a:t>Облик, величина, однос према равни подлоге, изглед ивица, прозрачност, конзистенција, боја, мирис, покретљивост</a:t>
            </a:r>
            <a:endParaRPr lang="sr-Cyrl-RS" sz="2400" dirty="0">
              <a:latin typeface="Candara" pitchFamily="34" charset="0"/>
            </a:endParaRPr>
          </a:p>
          <a:p>
            <a:endParaRPr lang="sr-Cyrl-RS" sz="2400" dirty="0">
              <a:latin typeface="Candara" pitchFamily="34" charset="0"/>
            </a:endParaRPr>
          </a:p>
          <a:p>
            <a:endParaRPr lang="sr-Cyrl-RS" sz="2400" dirty="0">
              <a:latin typeface="Candara" pitchFamily="34" charset="0"/>
            </a:endParaRPr>
          </a:p>
          <a:p>
            <a:endParaRPr lang="sr-Cyrl-RS" sz="2400" dirty="0">
              <a:latin typeface="Candara" pitchFamily="34" charset="0"/>
            </a:endParaRPr>
          </a:p>
          <a:p>
            <a:endParaRPr lang="sr-Cyrl-RS" sz="2400" dirty="0">
              <a:latin typeface="Candara" pitchFamily="34" charset="0"/>
            </a:endParaRPr>
          </a:p>
          <a:p>
            <a:endParaRPr lang="sr-Cyrl-RS" sz="2400" dirty="0">
              <a:latin typeface="Candara" pitchFamily="34" charset="0"/>
            </a:endParaRPr>
          </a:p>
          <a:p>
            <a:endParaRPr lang="sr-Cyrl-RS" sz="2400" dirty="0">
              <a:latin typeface="Candara" pitchFamily="34" charset="0"/>
            </a:endParaRPr>
          </a:p>
          <a:p>
            <a:endParaRPr lang="sr-Cyrl-RS" sz="2400" dirty="0">
              <a:latin typeface="Candara" pitchFamily="34" charset="0"/>
            </a:endParaRPr>
          </a:p>
          <a:p>
            <a:endParaRPr lang="sr-Cyrl-RS" sz="2400" dirty="0">
              <a:latin typeface="Candara" pitchFamily="34" charset="0"/>
            </a:endParaRPr>
          </a:p>
          <a:p>
            <a:endParaRPr lang="sr-Cyrl-RS" sz="2400" dirty="0">
              <a:latin typeface="Candara" pitchFamily="34" charset="0"/>
            </a:endParaRPr>
          </a:p>
          <a:p>
            <a:r>
              <a:rPr lang="en-US" sz="2400" dirty="0">
                <a:latin typeface="Candara" pitchFamily="34" charset="0"/>
              </a:rPr>
              <a:t/>
            </a:r>
            <a:br>
              <a:rPr lang="en-US" sz="2400" dirty="0">
                <a:latin typeface="Candara" pitchFamily="34" charset="0"/>
              </a:rPr>
            </a:br>
            <a:endParaRPr lang="en-US" sz="2400" dirty="0">
              <a:latin typeface="Candara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029" y="3877881"/>
            <a:ext cx="3362425" cy="290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C:\Users\Andrea\AppData\Local\Microsoft\Windows\INetCache\Content.Word\S i R KOLONIJE-0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451" y="4647624"/>
            <a:ext cx="6237244" cy="246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C:\Users\Isidora\Desktop\maxresdefault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0" b="98315" l="10017" r="998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616" y="1583335"/>
            <a:ext cx="2763982" cy="250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Proteus mirabilis and Urinary Tract Infections. - Abstract - Europe PMC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226" y="2063132"/>
            <a:ext cx="2721429" cy="2506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4" descr="C:\Users\Isidora\Desktop\18eebfb2143934bbbbe602b9db2a2d8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1" y="2133024"/>
            <a:ext cx="27432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Isidora\Desktop\Overexpression-of-cdrAB-results-in-aggregation-in-liquid-culture-and-small-colonies-o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5" y="2141442"/>
            <a:ext cx="2667000" cy="250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243" y="5131227"/>
            <a:ext cx="2249877" cy="149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2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1474</TotalTime>
  <Words>640</Words>
  <Application>Microsoft Office PowerPoint</Application>
  <PresentationFormat>Widescreen</PresentationFormat>
  <Paragraphs>130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Candara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Isidora</dc:creator>
  <cp:lastModifiedBy>Isidora</cp:lastModifiedBy>
  <cp:revision>18</cp:revision>
  <dcterms:created xsi:type="dcterms:W3CDTF">2024-11-12T21:01:59Z</dcterms:created>
  <dcterms:modified xsi:type="dcterms:W3CDTF">2024-11-20T20:02:10Z</dcterms:modified>
</cp:coreProperties>
</file>