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79" r:id="rId3"/>
    <p:sldId id="268" r:id="rId4"/>
    <p:sldId id="269" r:id="rId5"/>
    <p:sldId id="275" r:id="rId6"/>
    <p:sldId id="267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4" d="100"/>
          <a:sy n="84" d="100"/>
        </p:scale>
        <p:origin x="14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33FA-F222-4215-87A9-27CDF84B1BB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6284-1648-432F-885A-93FB8960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6284-1648-432F-885A-93FB8960BD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6284-1648-432F-885A-93FB8960B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6284-1648-432F-885A-93FB8960BD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7852" y="228599"/>
            <a:ext cx="51816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3988" y="37969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atin typeface="Candara" pitchFamily="34" charset="0"/>
              </a:rPr>
              <a:t>ХРАНЉИВЕ ПОДЛОГЕ</a:t>
            </a:r>
            <a:endParaRPr lang="en-US" sz="3600" b="1" dirty="0">
              <a:latin typeface="Candara" pitchFamily="34" charset="0"/>
            </a:endParaRPr>
          </a:p>
        </p:txBody>
      </p:sp>
      <p:pic>
        <p:nvPicPr>
          <p:cNvPr id="4098" name="Picture 2" descr="C:\Users\Isidora\Desktop\Culture-media-used-in-microbi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5" y="1524000"/>
            <a:ext cx="8706875" cy="49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5979" y="1367135"/>
            <a:ext cx="83058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8919" y="3976132"/>
            <a:ext cx="8305800" cy="112926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8919" y="2844463"/>
            <a:ext cx="8305800" cy="104173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989" y="1367135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>
                <a:latin typeface="Candara" pitchFamily="34" charset="0"/>
              </a:rPr>
              <a:t>Медијуми који служе за култивисање </a:t>
            </a:r>
            <a:r>
              <a:rPr lang="sr-Cyrl-RS" b="1" dirty="0" smtClean="0">
                <a:latin typeface="Candara" pitchFamily="34" charset="0"/>
              </a:rPr>
              <a:t>бактерија </a:t>
            </a:r>
            <a:r>
              <a:rPr lang="sr-Cyrl-RS" b="1" dirty="0">
                <a:latin typeface="Candara" pitchFamily="34" charset="0"/>
              </a:rPr>
              <a:t>и </a:t>
            </a:r>
            <a:r>
              <a:rPr lang="sr-Cyrl-RS" b="1" dirty="0" smtClean="0">
                <a:latin typeface="Candara" pitchFamily="34" charset="0"/>
              </a:rPr>
              <a:t>гљивица– </a:t>
            </a:r>
            <a:r>
              <a:rPr lang="sr-Cyrl-RS" b="1" dirty="0">
                <a:latin typeface="Candara" pitchFamily="34" charset="0"/>
              </a:rPr>
              <a:t>гајење у </a:t>
            </a:r>
            <a:r>
              <a:rPr lang="sr-Latn-RS" b="1" i="1" dirty="0">
                <a:latin typeface="Candara" pitchFamily="34" charset="0"/>
              </a:rPr>
              <a:t>in vitro</a:t>
            </a:r>
            <a:r>
              <a:rPr lang="sr-Cyrl-RS" b="1" i="1" dirty="0">
                <a:latin typeface="Candara" pitchFamily="34" charset="0"/>
              </a:rPr>
              <a:t> </a:t>
            </a:r>
            <a:r>
              <a:rPr lang="sr-Cyrl-RS" b="1" dirty="0" smtClean="0">
                <a:latin typeface="Candara" pitchFamily="34" charset="0"/>
              </a:rPr>
              <a:t>условима</a:t>
            </a:r>
            <a:endParaRPr lang="en-US" b="1" dirty="0" smtClean="0">
              <a:latin typeface="Candara" pitchFamily="34" charset="0"/>
            </a:endParaRPr>
          </a:p>
          <a:p>
            <a:pPr algn="just"/>
            <a:r>
              <a:rPr lang="sr-Cyrl-RS" b="1" dirty="0" smtClean="0">
                <a:latin typeface="Candara" pitchFamily="34" charset="0"/>
              </a:rPr>
              <a:t>Циљ: обезбедитиуслове сличним у организму животиња/људи или другим за њих природним стаништима</a:t>
            </a:r>
            <a:endParaRPr lang="sr-Cyrl-RS" b="1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8689" y="3052802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>
                <a:latin typeface="Candara" pitchFamily="34" charset="0"/>
              </a:rPr>
              <a:t>Садрже све што је потребно да би један микроорганизам могао да расте и да се размножава + температура и </a:t>
            </a:r>
            <a:r>
              <a:rPr lang="sr-Cyrl-RS" b="1" dirty="0" smtClean="0">
                <a:latin typeface="Candara" pitchFamily="34" charset="0"/>
              </a:rPr>
              <a:t>кисеоник</a:t>
            </a:r>
            <a:r>
              <a:rPr lang="en-US" b="1" dirty="0" smtClean="0">
                <a:latin typeface="Candara" pitchFamily="34" charset="0"/>
              </a:rPr>
              <a:t>/</a:t>
            </a:r>
            <a:r>
              <a:rPr lang="sr-Cyrl-RS" b="1" dirty="0" smtClean="0">
                <a:latin typeface="Candara" pitchFamily="34" charset="0"/>
              </a:rPr>
              <a:t>угљен </a:t>
            </a:r>
            <a:r>
              <a:rPr lang="sr-Cyrl-RS" b="1" dirty="0">
                <a:latin typeface="Candara" pitchFamily="34" charset="0"/>
              </a:rPr>
              <a:t>диоксид</a:t>
            </a:r>
          </a:p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088" y="40222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andara" pitchFamily="34" charset="0"/>
              </a:rPr>
              <a:t>Вируси се као облигатни интрацелуларни паразити могу размножавати искључиво унутар живих ћелија – не расту на бактериолошким подлогама за бактерије и гљивице</a:t>
            </a:r>
            <a:r>
              <a:rPr lang="sr-Latn-RS" b="1" dirty="0" smtClean="0">
                <a:latin typeface="Candara" pitchFamily="34" charset="0"/>
              </a:rPr>
              <a:t>!</a:t>
            </a:r>
            <a:endParaRPr lang="sr-Cyrl-RS" b="1" dirty="0"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5656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sr-Cyrl-RS" sz="2400" dirty="0" smtClean="0">
                <a:latin typeface="Candara" pitchFamily="34" charset="0"/>
              </a:rPr>
              <a:t>Садрже посебне хранљиве материје за гајење само једне/неколико сродних врста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776" y="152400"/>
            <a:ext cx="7010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4101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6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СПЕЦИЈАЛНЕ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768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sr-Latn-RS" i="1" dirty="0" smtClean="0">
                <a:latin typeface="Candara" pitchFamily="34" charset="0"/>
              </a:rPr>
              <a:t>Leven</a:t>
            </a:r>
            <a:r>
              <a:rPr lang="en-US" i="1" dirty="0" smtClean="0">
                <a:latin typeface="Candara" pitchFamily="34" charset="0"/>
              </a:rPr>
              <a:t>stein </a:t>
            </a:r>
            <a:r>
              <a:rPr lang="sr-Latn-RS" i="1" dirty="0" smtClean="0">
                <a:latin typeface="Candara" pitchFamily="34" charset="0"/>
              </a:rPr>
              <a:t>Jensen</a:t>
            </a:r>
            <a:r>
              <a:rPr lang="sr-Latn-RS" dirty="0">
                <a:latin typeface="Candara" pitchFamily="34" charset="0"/>
              </a:rPr>
              <a:t>, </a:t>
            </a:r>
            <a:r>
              <a:rPr lang="sr-Latn-RS" i="1" dirty="0">
                <a:latin typeface="Candara" pitchFamily="34" charset="0"/>
              </a:rPr>
              <a:t>Middlebrook</a:t>
            </a:r>
            <a:r>
              <a:rPr lang="sr-Latn-RS" dirty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– </a:t>
            </a:r>
            <a:r>
              <a:rPr lang="sr-Latn-RS" i="1" dirty="0" smtClean="0">
                <a:latin typeface="Candara" pitchFamily="34" charset="0"/>
              </a:rPr>
              <a:t>Mycobacterium</a:t>
            </a:r>
            <a:r>
              <a:rPr lang="sr-Cyrl-RS" i="1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spp.</a:t>
            </a:r>
            <a:endParaRPr lang="sr-Cyrl-RS" dirty="0" smtClean="0">
              <a:latin typeface="Candara" pitchFamily="34" charset="0"/>
            </a:endParaRPr>
          </a:p>
          <a:p>
            <a:pPr>
              <a:defRPr/>
            </a:pPr>
            <a:r>
              <a:rPr lang="sr-Latn-RS" dirty="0" smtClean="0">
                <a:latin typeface="Candara" pitchFamily="34" charset="0"/>
              </a:rPr>
              <a:t>-</a:t>
            </a:r>
            <a:r>
              <a:rPr lang="sr-Cyrl-R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   </a:t>
            </a:r>
            <a:r>
              <a:rPr lang="sr-Cyrl-RS" dirty="0" smtClean="0">
                <a:latin typeface="Candara" pitchFamily="34" charset="0"/>
              </a:rPr>
              <a:t>Подлога по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i="1" dirty="0" smtClean="0">
                <a:latin typeface="Candara" pitchFamily="34" charset="0"/>
              </a:rPr>
              <a:t>Korthof-</a:t>
            </a:r>
            <a:r>
              <a:rPr lang="sr-Cyrl-RS" dirty="0" smtClean="0">
                <a:latin typeface="Candara" pitchFamily="34" charset="0"/>
              </a:rPr>
              <a:t>у</a:t>
            </a:r>
            <a:r>
              <a:rPr lang="sr-Latn-RS" dirty="0" smtClean="0">
                <a:latin typeface="Candara" pitchFamily="34" charset="0"/>
              </a:rPr>
              <a:t>, </a:t>
            </a:r>
            <a:r>
              <a:rPr lang="sr-Latn-RS" i="1" dirty="0">
                <a:latin typeface="Candara" pitchFamily="34" charset="0"/>
              </a:rPr>
              <a:t>EMJH</a:t>
            </a:r>
            <a:r>
              <a:rPr lang="sr-Latn-RS" dirty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подлога</a:t>
            </a:r>
            <a:r>
              <a:rPr lang="sr-Latn-RS" dirty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– </a:t>
            </a:r>
            <a:r>
              <a:rPr lang="sr-Latn-RS" i="1" dirty="0" smtClean="0">
                <a:latin typeface="Candara" pitchFamily="34" charset="0"/>
              </a:rPr>
              <a:t>Leptospira </a:t>
            </a:r>
            <a:r>
              <a:rPr lang="sr-Latn-RS" dirty="0" smtClean="0">
                <a:latin typeface="Candara" pitchFamily="34" charset="0"/>
              </a:rPr>
              <a:t>spp.</a:t>
            </a:r>
            <a:endParaRPr lang="sr-Latn-RS" dirty="0">
              <a:latin typeface="Candara" pitchFamily="34" charset="0"/>
            </a:endParaRPr>
          </a:p>
          <a:p>
            <a:pPr>
              <a:defRPr/>
            </a:pPr>
            <a:r>
              <a:rPr lang="sr-Latn-RS" dirty="0" smtClean="0">
                <a:latin typeface="Candara" pitchFamily="34" charset="0"/>
              </a:rPr>
              <a:t>-    </a:t>
            </a:r>
            <a:r>
              <a:rPr lang="sr-Latn-RS" i="1" dirty="0" smtClean="0">
                <a:latin typeface="Candara" pitchFamily="34" charset="0"/>
              </a:rPr>
              <a:t>Brucella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агар –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i="1" dirty="0" smtClean="0">
                <a:latin typeface="Candara" pitchFamily="34" charset="0"/>
              </a:rPr>
              <a:t>Brucella</a:t>
            </a:r>
            <a:r>
              <a:rPr lang="sr-Cyrl-RS" i="1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spp.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1" y="2057400"/>
            <a:ext cx="320833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696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4101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7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ПОДЛОГЕ</a:t>
            </a:r>
            <a:r>
              <a:rPr lang="sr-Cyrl-RS" sz="3200" b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СА ОБОЈЕНИМ СУПСТРАТОМ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25940"/>
            <a:ext cx="861060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sz="2000" u="sng" dirty="0" smtClean="0">
                <a:latin typeface="Candara" pitchFamily="34" charset="0"/>
              </a:rPr>
              <a:t>Принцип: </a:t>
            </a:r>
            <a:r>
              <a:rPr lang="sr-Cyrl-RS" sz="2000" dirty="0" smtClean="0">
                <a:latin typeface="Candara" pitchFamily="34" charset="0"/>
              </a:rPr>
              <a:t>Подлоге у себи имају инкорпорисана једињења коњугована са хромогеним или флуоресцентним бојама – бактерије које имају способност коришћења одређених једињења их уносе из подлоге и уграђују у себе</a:t>
            </a:r>
          </a:p>
          <a:p>
            <a:pPr algn="just">
              <a:defRPr/>
            </a:pPr>
            <a:r>
              <a:rPr lang="sr-Cyrl-RS" sz="2000" dirty="0" smtClean="0">
                <a:latin typeface="Candara" pitchFamily="34" charset="0"/>
              </a:rPr>
              <a:t>Колоније </a:t>
            </a:r>
            <a:r>
              <a:rPr lang="sr-Cyrl-RS" sz="2000" dirty="0">
                <a:latin typeface="Candara" pitchFamily="34" charset="0"/>
              </a:rPr>
              <a:t>различитих микроорганизама на овим подлогама имају различиту боју захваљујући њиховим различитим биохемијским карактеристикама</a:t>
            </a:r>
            <a:endParaRPr lang="sr-Latn-RS" sz="2000" dirty="0">
              <a:latin typeface="Candara" pitchFamily="34" charset="0"/>
            </a:endParaRPr>
          </a:p>
          <a:p>
            <a:pPr algn="just">
              <a:defRPr/>
            </a:pPr>
            <a:endParaRPr lang="sr-Latn-RS" sz="105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11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DIASALM</a:t>
            </a:r>
            <a:r>
              <a:rPr lang="sr-Latn-RS" dirty="0">
                <a:latin typeface="Candara" pitchFamily="34" charset="0"/>
              </a:rPr>
              <a:t>, </a:t>
            </a:r>
            <a:r>
              <a:rPr lang="sr-Latn-RS" dirty="0" smtClean="0">
                <a:latin typeface="Candara" pitchFamily="34" charset="0"/>
              </a:rPr>
              <a:t>UTI </a:t>
            </a:r>
            <a:r>
              <a:rPr lang="sr-Cyrl-RS" dirty="0" smtClean="0">
                <a:latin typeface="Candara" pitchFamily="34" charset="0"/>
              </a:rPr>
              <a:t>агар</a:t>
            </a:r>
            <a:endParaRPr lang="sr-Latn-RS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16386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" y="3318307"/>
            <a:ext cx="2854638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39" y="3118933"/>
            <a:ext cx="3218980" cy="32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Isidora\Desktop\CL46-1000Wx1000H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3" y="3182055"/>
            <a:ext cx="3092736" cy="30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Isidora\Desktop\HBTF-MtnRKi3kJ4pd4k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522041" cy="44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95600" y="228600"/>
            <a:ext cx="3124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28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Температура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sidora\Desktop\OSC_Microbio_09_03_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4" y="1295400"/>
            <a:ext cx="73741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29084" y="228600"/>
            <a:ext cx="17526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7359" y="379386"/>
            <a:ext cx="27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ndara" pitchFamily="34" charset="0"/>
              </a:rPr>
              <a:t>pH</a:t>
            </a:r>
            <a:endParaRPr lang="en-US" sz="40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4167" y="200363"/>
            <a:ext cx="5410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225188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ОДНОС ПРЕМА КИСЕОНИКУ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54" y="5459536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andara" pitchFamily="34" charset="0"/>
              </a:rPr>
              <a:t>Стриктни       Факултативни       Стриктни       Аеротолерантни    Микро-</a:t>
            </a:r>
          </a:p>
          <a:p>
            <a:r>
              <a:rPr lang="sr-Cyrl-RS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Candara" pitchFamily="34" charset="0"/>
              </a:rPr>
              <a:t> аероби              анаероби          анаероби              анаероби          аерофили                                                    аерофили      </a:t>
            </a:r>
          </a:p>
          <a:p>
            <a:r>
              <a:rPr lang="sr-Cyrl-RS" dirty="0" smtClean="0">
                <a:solidFill>
                  <a:schemeClr val="bg1"/>
                </a:solidFill>
                <a:latin typeface="Candara" pitchFamily="34" charset="0"/>
              </a:rPr>
              <a:t>аероби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3366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*Kapnofili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6" y="1020919"/>
            <a:ext cx="7636801" cy="52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7" y="990600"/>
            <a:ext cx="4838586" cy="322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083331" cy="315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63" y="4056613"/>
            <a:ext cx="2971800" cy="2653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563" y="304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Candara" panose="020E0502030303020204" pitchFamily="34" charset="0"/>
              </a:rPr>
              <a:t>ВИРУСИ</a:t>
            </a:r>
            <a:endParaRPr lang="en-US" sz="3200" dirty="0">
              <a:latin typeface="Candara" panose="020E0502030303020204" pitchFamily="34" charset="0"/>
            </a:endParaRPr>
          </a:p>
        </p:txBody>
      </p:sp>
      <p:pic>
        <p:nvPicPr>
          <p:cNvPr id="6" name="Picture 4" descr="C:\Users\Isidora\Desktop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46203"/>
            <a:ext cx="2263803" cy="22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71600" y="4419600"/>
            <a:ext cx="2286000" cy="2290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440341" y="4588100"/>
            <a:ext cx="2126320" cy="1980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Isidora\Desktop\prsktikum slike\slike iz starog praktikuma\2007.08.20 Mikrobiologija\Slike\tifovi\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3" y="4648200"/>
            <a:ext cx="2947645" cy="199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45" y="2379708"/>
            <a:ext cx="2899155" cy="21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199"/>
            <a:ext cx="2853219" cy="199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52940" y="940583"/>
            <a:ext cx="7838119" cy="91281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968951"/>
            <a:ext cx="739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Candara" pitchFamily="34" charset="0"/>
              </a:rPr>
              <a:t>У микробиолошким лабораторијама постоји посебна издвојена просторија за прављење подлога (купују се у прашкастом стању и припремају према прескрипцији) </a:t>
            </a:r>
          </a:p>
          <a:p>
            <a:endParaRPr lang="en-US" dirty="0"/>
          </a:p>
        </p:txBody>
      </p:sp>
      <p:pic>
        <p:nvPicPr>
          <p:cNvPr id="12290" name="Picture 2" descr="C:\Users\Isidora\Desktop\me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74711"/>
            <a:ext cx="2819400" cy="21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sidora\Desktop\5821621-4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8" y="23622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95158" y="228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Candara" panose="020E0502030303020204" pitchFamily="34" charset="0"/>
              </a:rPr>
              <a:t>БАКТЕРИЈЕ</a:t>
            </a: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76" y="2735478"/>
            <a:ext cx="3476191" cy="3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3" y="152400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>
                <a:solidFill>
                  <a:srgbClr val="C00000"/>
                </a:solidFill>
                <a:latin typeface="Candara" pitchFamily="34" charset="0"/>
              </a:rPr>
              <a:t>Према конзистенцији деле се на:</a:t>
            </a:r>
          </a:p>
          <a:p>
            <a:endParaRPr lang="sr-Cyrl-RS" sz="2000" b="1" u="sng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Течне (бујони)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Полутечне (полутечни агар)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Чврсте (агар)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5850" y="229732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b="1" dirty="0" smtClean="0">
                <a:latin typeface="Candara" pitchFamily="34" charset="0"/>
              </a:rPr>
              <a:t>Агар нема хранљиву вредност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b="1" dirty="0" smtClean="0">
                <a:latin typeface="Candara" pitchFamily="34" charset="0"/>
              </a:rPr>
              <a:t>Конзистенција зависи од количине додатог агара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17369" r="29213" b="28387"/>
          <a:stretch>
            <a:fillRect/>
          </a:stretch>
        </p:blipFill>
        <p:spPr bwMode="auto">
          <a:xfrm>
            <a:off x="6248400" y="152400"/>
            <a:ext cx="2070100" cy="202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Isidora\Desktop\nutrient-broth-500x5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56" y="152400"/>
            <a:ext cx="2023344" cy="20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>
                <a:solidFill>
                  <a:srgbClr val="C00000"/>
                </a:solidFill>
                <a:latin typeface="Candara" pitchFamily="34" charset="0"/>
              </a:rPr>
              <a:t>Према намени деле се на:</a:t>
            </a:r>
          </a:p>
          <a:p>
            <a:endParaRPr lang="sr-Cyrl-RS" sz="2000" b="1" u="sng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Основне хп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Обогаћене хп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Подлоге за обогаћивање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Селективне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Диференцијалне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Специјалне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Подлоге са обојеним супстратом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52" y="5029200"/>
            <a:ext cx="9348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7030A0"/>
                </a:solidFill>
                <a:latin typeface="Candara" pitchFamily="34" charset="0"/>
              </a:rPr>
              <a:t>Не постоји подлога која обезбеђује адекватне услове за култивисање свих м.о.</a:t>
            </a:r>
          </a:p>
          <a:p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Анамнеза </a:t>
            </a:r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из пропратног акта и налаз на </a:t>
            </a:r>
            <a:endParaRPr lang="sr-Cyrl-RS" sz="20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директно </a:t>
            </a:r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припремљеном препарату                  избор хранљивих подлога</a:t>
            </a:r>
            <a:endParaRPr lang="en-US" sz="2000" b="1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Изглед колонија на чврстим подлогама представља важан критеријум у идентификацији врсте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98528" y="5867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52400"/>
            <a:ext cx="64770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41012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1. ОСНОВНЕ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19391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andara" pitchFamily="34" charset="0"/>
              </a:rPr>
              <a:t>Хранљиви агар, хранљиви бујон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9957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Cyrl-RS" sz="2400" dirty="0" smtClean="0">
                <a:latin typeface="Candara" pitchFamily="34" charset="0"/>
              </a:rPr>
              <a:t>Садрже основне хранљиве материје (без неких посебних додатака)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Cyrl-RS" sz="2400" dirty="0" smtClean="0">
                <a:latin typeface="Candara" pitchFamily="34" charset="0"/>
              </a:rPr>
              <a:t>Погодују већини мање захтевних микроорганизама</a:t>
            </a:r>
            <a:endParaRPr lang="sr-Latn-RS" sz="2400" dirty="0">
              <a:latin typeface="Candara" pitchFamily="34" charset="0"/>
            </a:endParaRPr>
          </a:p>
        </p:txBody>
      </p:sp>
      <p:pic>
        <p:nvPicPr>
          <p:cNvPr id="6" name="Picture 2" descr="C:\Users\Isidora\Desktop\nutrient-broth-500x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75492"/>
            <a:ext cx="2247900" cy="22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743200"/>
            <a:ext cx="3476191" cy="3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52400"/>
            <a:ext cx="6934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4101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ndara" pitchFamily="34" charset="0"/>
              </a:rPr>
              <a:t>2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ОБОГАЋЕНЕ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1706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Крвни агар, чоколадни агар, серум агар, </a:t>
            </a:r>
            <a:r>
              <a:rPr lang="en-US" dirty="0" smtClean="0">
                <a:solidFill>
                  <a:prstClr val="black"/>
                </a:solidFill>
                <a:latin typeface="Candara" pitchFamily="34" charset="0"/>
              </a:rPr>
              <a:t>brain-heart infusion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агар</a:t>
            </a: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206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Cyrl-RS" sz="2400" dirty="0" smtClean="0">
                <a:latin typeface="Candara" pitchFamily="34" charset="0"/>
              </a:rPr>
              <a:t>Садрже основне хранљиве материје + додатке који погудују нутритивно захтевнијим микроорганизмима (дефибринисана крв, крвни серум)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Cyrl-RS" sz="2400" dirty="0" smtClean="0">
                <a:latin typeface="Candara" pitchFamily="34" charset="0"/>
              </a:rPr>
              <a:t>Њиховом применом могу се одредити нека својства м.о. - хемолиза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4338" name="Picture 2" descr="C:\Users\Isidora\Desktop\chocolate-agar-plate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Isidora\Desktop\Double-Red-Line_100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51179"/>
            <a:ext cx="3249374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Isidora\Desktop\Blood-agar-showing-golden-yellow-colonies-with-beta-hemoly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15" y="2987033"/>
            <a:ext cx="2500169" cy="29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971800" y="4343400"/>
            <a:ext cx="201374" cy="1412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2400"/>
            <a:ext cx="59436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24101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3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ПОДЛОГЕ</a:t>
            </a:r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ЗА ОБОГАЋИВАЊЕ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sr-Cyrl-RS" sz="2400" dirty="0" smtClean="0">
                <a:solidFill>
                  <a:prstClr val="black"/>
                </a:solidFill>
                <a:latin typeface="Candara" pitchFamily="34" charset="0"/>
              </a:rPr>
              <a:t>Служе за циљано откривање патогених бактерија у испитиваним узорцима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r-Cyrl-RS" sz="2400" dirty="0" smtClean="0">
                <a:solidFill>
                  <a:prstClr val="black"/>
                </a:solidFill>
                <a:latin typeface="Candara" pitchFamily="34" charset="0"/>
              </a:rPr>
              <a:t>Повећавање броја циљаних микроорганизама којих у узорку има мало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Salmonella </a:t>
            </a:r>
            <a:r>
              <a:rPr lang="en-US" dirty="0" smtClean="0">
                <a:solidFill>
                  <a:prstClr val="black"/>
                </a:solidFill>
                <a:latin typeface="Candara" pitchFamily="34" charset="0"/>
              </a:rPr>
              <a:t>spp. - </a:t>
            </a:r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Rapaport 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Vasiliadis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бујон, </a:t>
            </a:r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Selenit F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бујон, тетратионатни бујон</a:t>
            </a: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36" y="2722523"/>
            <a:ext cx="2362200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667000" cy="29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52400"/>
            <a:ext cx="6934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4567" y="241012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4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СЕЛЕКТИВНЕ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8061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Cyrl-RS" sz="2400" dirty="0" smtClean="0">
                <a:latin typeface="Candara" pitchFamily="34" charset="0"/>
              </a:rPr>
              <a:t>Селективно поспешују раст одређених м.о., а инхибишу раст      других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400" dirty="0" smtClean="0">
                <a:latin typeface="Candara" pitchFamily="34" charset="0"/>
              </a:rPr>
              <a:t>NaCl</a:t>
            </a:r>
            <a:r>
              <a:rPr lang="sr-Latn-RS" sz="2400" dirty="0">
                <a:latin typeface="Candara" pitchFamily="34" charset="0"/>
              </a:rPr>
              <a:t>, </a:t>
            </a:r>
            <a:r>
              <a:rPr lang="sr-Cyrl-RS" sz="2400" dirty="0" smtClean="0">
                <a:latin typeface="Candara" pitchFamily="34" charset="0"/>
              </a:rPr>
              <a:t>антибиотици, брилијант зелено, талијум-ацетат</a:t>
            </a:r>
            <a:endParaRPr lang="sr-Latn-RS" sz="2400" b="1" dirty="0"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34" y="2895600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400"/>
            <a:ext cx="80010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6424" y="24101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5. ДИФЕРЕНЦИЈАЛНЕ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sz="2400" u="sng" dirty="0" smtClean="0">
                <a:solidFill>
                  <a:prstClr val="black"/>
                </a:solidFill>
                <a:latin typeface="Candara" pitchFamily="34" charset="0"/>
              </a:rPr>
              <a:t>Принцип: </a:t>
            </a:r>
            <a:r>
              <a:rPr lang="sr-Cyrl-RS" sz="2400" dirty="0" smtClean="0">
                <a:solidFill>
                  <a:prstClr val="black"/>
                </a:solidFill>
                <a:latin typeface="Candara" pitchFamily="34" charset="0"/>
              </a:rPr>
              <a:t>Бактерије сличних морфолошких карактеристика се биохемијски разликују чиме је омогућена њихова диференцијација</a:t>
            </a:r>
            <a:endParaRPr lang="sr-Latn-RS" sz="2400" b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24" y="6324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Mac 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Conkey agar, XLD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агар</a:t>
            </a:r>
            <a:r>
              <a:rPr lang="en-US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ендо агар</a:t>
            </a:r>
            <a:endParaRPr lang="sr-Latn-R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5362" name="Picture 2" descr="C:\Users\Isidora\Desktop\prsktikum slike\bakteriologija slike\Kolonije\Razlika laktoza pozitivnih i negativnih -MacC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644426" cy="30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78731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/>
              <a:t>     </a:t>
            </a:r>
            <a:r>
              <a:rPr lang="en-US" b="1" i="1" dirty="0" smtClean="0"/>
              <a:t>E. Coli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en-US" b="1" i="1" dirty="0" smtClean="0"/>
              <a:t>Salmonella</a:t>
            </a:r>
            <a:r>
              <a:rPr lang="en-US" b="1" dirty="0" smtClean="0"/>
              <a:t> </a:t>
            </a:r>
            <a:r>
              <a:rPr lang="sr-Cyrl-RS" b="1" dirty="0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MacConkey</a:t>
            </a:r>
            <a:r>
              <a:rPr lang="sr-Cyrl-RS" b="1" dirty="0" smtClean="0"/>
              <a:t> агару         </a:t>
            </a:r>
            <a:r>
              <a:rPr lang="sr-Cyrl-RS" b="1" i="1" dirty="0" smtClean="0"/>
              <a:t>Е. </a:t>
            </a:r>
            <a:r>
              <a:rPr lang="sr-Latn-RS" b="1" i="1" dirty="0" smtClean="0"/>
              <a:t>coli </a:t>
            </a:r>
            <a:r>
              <a:rPr lang="sr-Latn-RS" b="1" dirty="0" smtClean="0"/>
              <a:t>i </a:t>
            </a:r>
            <a:r>
              <a:rPr lang="sr-Latn-RS" b="1" i="1" dirty="0" smtClean="0"/>
              <a:t>Salmonella</a:t>
            </a:r>
            <a:r>
              <a:rPr lang="sr-Latn-RS" b="1" dirty="0" smtClean="0"/>
              <a:t> spp. </a:t>
            </a:r>
            <a:r>
              <a:rPr lang="sr-Cyrl-RS" b="1" dirty="0" smtClean="0"/>
              <a:t>на </a:t>
            </a:r>
            <a:r>
              <a:rPr lang="sr-Latn-RS" b="1" dirty="0" smtClean="0"/>
              <a:t>XLD </a:t>
            </a:r>
            <a:r>
              <a:rPr lang="sr-Cyrl-RS" b="1" dirty="0" smtClean="0"/>
              <a:t>агару                 </a:t>
            </a:r>
            <a:endParaRPr lang="en-US" b="1" dirty="0"/>
          </a:p>
        </p:txBody>
      </p:sp>
      <p:pic>
        <p:nvPicPr>
          <p:cNvPr id="11" name="Picture 10" descr="XLD Agar - Lab 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85" y="2667000"/>
            <a:ext cx="3618230" cy="304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9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481</Words>
  <Application>Microsoft Office PowerPoint</Application>
  <PresentationFormat>On-screen Show (4:3)</PresentationFormat>
  <Paragraphs>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81</cp:revision>
  <dcterms:created xsi:type="dcterms:W3CDTF">2006-08-16T00:00:00Z</dcterms:created>
  <dcterms:modified xsi:type="dcterms:W3CDTF">2024-11-13T12:36:57Z</dcterms:modified>
</cp:coreProperties>
</file>