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3" r:id="rId2"/>
    <p:sldId id="292" r:id="rId3"/>
    <p:sldId id="293" r:id="rId4"/>
    <p:sldId id="294" r:id="rId5"/>
    <p:sldId id="296" r:id="rId6"/>
    <p:sldId id="297" r:id="rId7"/>
    <p:sldId id="298" r:id="rId8"/>
    <p:sldId id="316" r:id="rId9"/>
    <p:sldId id="301" r:id="rId10"/>
    <p:sldId id="317" r:id="rId11"/>
    <p:sldId id="318" r:id="rId12"/>
    <p:sldId id="319" r:id="rId13"/>
    <p:sldId id="321" r:id="rId14"/>
    <p:sldId id="320" r:id="rId15"/>
    <p:sldId id="323" r:id="rId16"/>
    <p:sldId id="322" r:id="rId17"/>
    <p:sldId id="306" r:id="rId18"/>
    <p:sldId id="307" r:id="rId19"/>
    <p:sldId id="324" r:id="rId20"/>
    <p:sldId id="325" r:id="rId21"/>
    <p:sldId id="327" r:id="rId22"/>
    <p:sldId id="311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9823AF"/>
    <a:srgbClr val="F30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60"/>
  </p:normalViewPr>
  <p:slideViewPr>
    <p:cSldViewPr>
      <p:cViewPr varScale="1">
        <p:scale>
          <a:sx n="84" d="100"/>
          <a:sy n="84" d="100"/>
        </p:scale>
        <p:origin x="131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25B5-BB86-411A-9E34-947D6A4D8CD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FB0E1-6D75-4E9A-A7AE-CDF5A7385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6358-8255-4F6A-B925-058C28FFC0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12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A33-3375-4088-85AA-CC1ED0AA18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9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1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823AF"/>
          </a:solidFill>
          <a:ln>
            <a:solidFill>
              <a:srgbClr val="982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5. </a:t>
            </a:r>
            <a:r>
              <a:rPr lang="sr-Cyrl-RS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ВЕЖБА</a:t>
            </a:r>
          </a:p>
          <a:p>
            <a:pPr marL="342900" indent="-342900" algn="ctr">
              <a:buAutoNum type="arabicPeriod"/>
            </a:pPr>
            <a:endParaRPr lang="en-US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buAutoNum type="arabicPeriod"/>
            </a:pPr>
            <a:r>
              <a:rPr lang="sr-Cyrl-R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СПОРЕ И БОЈЕЊЕ СПОРА</a:t>
            </a:r>
            <a:endParaRPr lang="en-US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buAutoNum type="arabicPeriod"/>
            </a:pPr>
            <a:endParaRPr lang="sr-Cyrl-RS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buAutoNum type="arabicPeriod"/>
            </a:pPr>
            <a:r>
              <a:rPr lang="sr-Cyrl-R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ЛАБОРАТОРИСЈКО ПОСУЂЕ</a:t>
            </a:r>
            <a:endParaRPr lang="en-US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buAutoNum type="arabicPeriod"/>
            </a:pPr>
            <a:endParaRPr lang="sr-Cyrl-RS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buAutoNum type="arabicPeriod"/>
            </a:pPr>
            <a:r>
              <a:rPr lang="sr-Cyrl-R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ДЕЗИНФЕКЦИЈА И СТЕРИЛИЗАЦИЈА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5240"/>
            <a:ext cx="4572000" cy="7330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916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44127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Претходно коришћено посуђе</a:t>
            </a:r>
            <a:r>
              <a:rPr lang="sr-Cyrl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</a:t>
            </a:r>
          </a:p>
          <a:p>
            <a:pPr algn="ctr"/>
            <a:endParaRPr lang="sr-Cyrl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57175" indent="-257175" algn="ctr">
              <a:buAutoNum type="arabicPeriod"/>
            </a:pPr>
            <a:r>
              <a:rPr lang="sr-Cyrl-RS" sz="2800" b="1" dirty="0">
                <a:latin typeface="Candara" pitchFamily="34" charset="0"/>
              </a:rPr>
              <a:t>Стерилизација</a:t>
            </a:r>
          </a:p>
          <a:p>
            <a:pPr marL="257175" indent="-257175" algn="ctr">
              <a:buAutoNum type="arabicPeriod"/>
            </a:pPr>
            <a:r>
              <a:rPr lang="sr-Latn-RS" sz="2800" b="1" dirty="0" smtClean="0">
                <a:latin typeface="Candara" pitchFamily="34" charset="0"/>
              </a:rPr>
              <a:t> </a:t>
            </a:r>
            <a:r>
              <a:rPr lang="sr-Cyrl-RS" sz="2800" b="1" dirty="0" smtClean="0">
                <a:latin typeface="Candara" pitchFamily="34" charset="0"/>
              </a:rPr>
              <a:t>Грубо </a:t>
            </a:r>
            <a:r>
              <a:rPr lang="sr-Cyrl-RS" sz="2800" b="1" dirty="0">
                <a:latin typeface="Candara" pitchFamily="34" charset="0"/>
              </a:rPr>
              <a:t>уклањање остатака материјала</a:t>
            </a:r>
          </a:p>
          <a:p>
            <a:pPr marL="257175" indent="-257175" algn="ctr">
              <a:buAutoNum type="arabicPeriod"/>
            </a:pPr>
            <a:r>
              <a:rPr lang="sr-Latn-RS" sz="2800" b="1" dirty="0" smtClean="0">
                <a:latin typeface="Candara" pitchFamily="34" charset="0"/>
              </a:rPr>
              <a:t> </a:t>
            </a:r>
            <a:r>
              <a:rPr lang="sr-Cyrl-RS" sz="2800" b="1" dirty="0" smtClean="0">
                <a:latin typeface="Candara" pitchFamily="34" charset="0"/>
              </a:rPr>
              <a:t>Потапање </a:t>
            </a:r>
            <a:r>
              <a:rPr lang="sr-Cyrl-RS" sz="2800" b="1" dirty="0">
                <a:latin typeface="Candara" pitchFamily="34" charset="0"/>
              </a:rPr>
              <a:t>у топлу и хладну воду – прање детер</a:t>
            </a:r>
            <a:r>
              <a:rPr lang="sr-Cyrl-CS" sz="2800" b="1" dirty="0">
                <a:latin typeface="Candara" pitchFamily="34" charset="0"/>
              </a:rPr>
              <a:t>џ</a:t>
            </a:r>
            <a:r>
              <a:rPr lang="sr-Cyrl-RS" sz="2800" b="1" dirty="0">
                <a:latin typeface="Candara" pitchFamily="34" charset="0"/>
              </a:rPr>
              <a:t>ентом и сапуном</a:t>
            </a:r>
          </a:p>
          <a:p>
            <a:pPr marL="257175" indent="-257175" algn="ctr">
              <a:buAutoNum type="arabicPeriod"/>
            </a:pPr>
            <a:r>
              <a:rPr lang="sr-Latn-RS" sz="2800" b="1" dirty="0" smtClean="0">
                <a:latin typeface="Candara" pitchFamily="34" charset="0"/>
              </a:rPr>
              <a:t> </a:t>
            </a:r>
            <a:r>
              <a:rPr lang="sr-Cyrl-RS" sz="2800" b="1" dirty="0" smtClean="0">
                <a:latin typeface="Candara" pitchFamily="34" charset="0"/>
              </a:rPr>
              <a:t>Завршно </a:t>
            </a:r>
            <a:r>
              <a:rPr lang="sr-Cyrl-RS" sz="2800" b="1" dirty="0">
                <a:latin typeface="Candara" pitchFamily="34" charset="0"/>
              </a:rPr>
              <a:t>испирање дестилованом водом</a:t>
            </a:r>
          </a:p>
          <a:p>
            <a:pPr marL="257175" indent="-257175" algn="ctr">
              <a:buAutoNum type="arabicPeriod"/>
            </a:pPr>
            <a:r>
              <a:rPr lang="sr-Latn-RS" sz="2800" b="1" dirty="0" smtClean="0">
                <a:latin typeface="Candara" pitchFamily="34" charset="0"/>
              </a:rPr>
              <a:t> </a:t>
            </a:r>
            <a:r>
              <a:rPr lang="sr-Cyrl-RS" sz="2800" b="1" dirty="0" smtClean="0">
                <a:latin typeface="Candara" pitchFamily="34" charset="0"/>
              </a:rPr>
              <a:t>Сушење</a:t>
            </a:r>
            <a:endParaRPr lang="sr-Cyrl-RS" sz="2800" b="1" dirty="0">
              <a:latin typeface="Candara" pitchFamily="34" charset="0"/>
            </a:endParaRPr>
          </a:p>
          <a:p>
            <a:pPr marL="257175" indent="-257175" algn="ctr">
              <a:buAutoNum type="arabicPeriod"/>
            </a:pPr>
            <a:r>
              <a:rPr lang="sr-Latn-RS" sz="2800" b="1" dirty="0" smtClean="0">
                <a:latin typeface="Candara" pitchFamily="34" charset="0"/>
              </a:rPr>
              <a:t> </a:t>
            </a:r>
            <a:r>
              <a:rPr lang="sr-Cyrl-RS" sz="2800" b="1" dirty="0" smtClean="0">
                <a:latin typeface="Candara" pitchFamily="34" charset="0"/>
              </a:rPr>
              <a:t>Паковање</a:t>
            </a:r>
            <a:endParaRPr lang="sr-Cyrl-RS" sz="2800" b="1" dirty="0">
              <a:latin typeface="Candara" pitchFamily="34" charset="0"/>
            </a:endParaRPr>
          </a:p>
          <a:p>
            <a:pPr marL="257175" indent="-257175" algn="ctr">
              <a:buAutoNum type="arabicPeriod"/>
            </a:pPr>
            <a:r>
              <a:rPr lang="sr-Latn-RS" sz="2800" b="1" dirty="0" smtClean="0">
                <a:latin typeface="Candara" pitchFamily="34" charset="0"/>
              </a:rPr>
              <a:t> </a:t>
            </a:r>
            <a:r>
              <a:rPr lang="sr-Cyrl-RS" sz="2800" b="1" dirty="0" smtClean="0">
                <a:latin typeface="Candara" pitchFamily="34" charset="0"/>
              </a:rPr>
              <a:t>Стерилизација</a:t>
            </a:r>
          </a:p>
          <a:p>
            <a:pPr algn="ctr"/>
            <a:endParaRPr lang="sr-Latn-RS" sz="2800" b="1" dirty="0" smtClean="0">
              <a:latin typeface="Candara" pitchFamily="34" charset="0"/>
            </a:endParaRPr>
          </a:p>
          <a:p>
            <a:pPr algn="ctr"/>
            <a:endParaRPr lang="sr-Cyrl-RS" sz="2800" b="1" dirty="0" smtClean="0">
              <a:latin typeface="Candara" pitchFamily="34" charset="0"/>
            </a:endParaRPr>
          </a:p>
          <a:p>
            <a:pPr algn="ctr"/>
            <a:endParaRPr lang="sr-Cyrl-RS" sz="2800" b="1" dirty="0">
              <a:latin typeface="Candara" pitchFamily="34" charset="0"/>
            </a:endParaRPr>
          </a:p>
          <a:p>
            <a:endParaRPr lang="sr-Latn-RS" sz="2800" b="1" dirty="0">
              <a:latin typeface="Candara" pitchFamily="34" charset="0"/>
            </a:endParaRPr>
          </a:p>
          <a:p>
            <a:endParaRPr lang="sr-Cyrl-R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disinfecting-dwell-tim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0"/>
            <a:ext cx="9151776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xtLst/>
        </p:spPr>
      </p:pic>
      <p:sp>
        <p:nvSpPr>
          <p:cNvPr id="3" name="Rounded Rectangle 2"/>
          <p:cNvSpPr/>
          <p:nvPr/>
        </p:nvSpPr>
        <p:spPr>
          <a:xfrm>
            <a:off x="4901682" y="2288721"/>
            <a:ext cx="2895600" cy="533400"/>
          </a:xfrm>
          <a:prstGeom prst="roundRect">
            <a:avLst/>
          </a:prstGeom>
          <a:solidFill>
            <a:srgbClr val="00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ounded Rectangle 3"/>
          <p:cNvSpPr/>
          <p:nvPr/>
        </p:nvSpPr>
        <p:spPr>
          <a:xfrm>
            <a:off x="4911012" y="5071575"/>
            <a:ext cx="2895600" cy="533400"/>
          </a:xfrm>
          <a:prstGeom prst="roundRect">
            <a:avLst/>
          </a:prstGeom>
          <a:solidFill>
            <a:srgbClr val="00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ounded Rectangle 4"/>
          <p:cNvSpPr/>
          <p:nvPr/>
        </p:nvSpPr>
        <p:spPr>
          <a:xfrm>
            <a:off x="4901682" y="3680148"/>
            <a:ext cx="2895600" cy="533400"/>
          </a:xfrm>
          <a:prstGeom prst="roundRect">
            <a:avLst/>
          </a:prstGeom>
          <a:solidFill>
            <a:srgbClr val="00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4876800" y="897294"/>
            <a:ext cx="2895600" cy="533400"/>
          </a:xfrm>
          <a:prstGeom prst="roundRect">
            <a:avLst/>
          </a:prstGeom>
          <a:solidFill>
            <a:srgbClr val="00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5257800" y="233336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anose="020E0502030303020204" pitchFamily="34" charset="0"/>
              </a:rPr>
              <a:t>ДЕЗИНФЕКЦИЈА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373394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anose="020E0502030303020204" pitchFamily="34" charset="0"/>
              </a:rPr>
              <a:t>АСЕПСА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1628" y="51284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anose="020E0502030303020204" pitchFamily="34" charset="0"/>
              </a:rPr>
              <a:t>ПАСТЕРИЗАЦИЈА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2190" y="92438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Candara" panose="020E0502030303020204" pitchFamily="34" charset="0"/>
              </a:rPr>
              <a:t>СТЕРИЛИЗАЦИЈА</a:t>
            </a:r>
            <a:endParaRPr lang="en-US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disinfecting-dwell-tim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0"/>
            <a:ext cx="9151776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xtLst/>
        </p:spPr>
      </p:pic>
      <p:sp>
        <p:nvSpPr>
          <p:cNvPr id="3" name="Rectangle 2"/>
          <p:cNvSpPr/>
          <p:nvPr/>
        </p:nvSpPr>
        <p:spPr>
          <a:xfrm>
            <a:off x="-7776" y="0"/>
            <a:ext cx="9151776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25469"/>
            <a:ext cx="9067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Candara" pitchFamily="34" charset="0"/>
              </a:rPr>
              <a:t>Физичке </a:t>
            </a:r>
            <a:r>
              <a:rPr lang="sr-Cyrl-RS" sz="2400" b="1" dirty="0">
                <a:latin typeface="Candara" pitchFamily="34" charset="0"/>
              </a:rPr>
              <a:t>методе</a:t>
            </a:r>
            <a:r>
              <a:rPr lang="sr-Latn-RS" sz="2400" b="1" dirty="0">
                <a:latin typeface="Candara" pitchFamily="34" charset="0"/>
              </a:rPr>
              <a:t> </a:t>
            </a:r>
            <a:r>
              <a:rPr lang="sr-Cyrl-RS" sz="2400" b="1" dirty="0" smtClean="0">
                <a:latin typeface="Candara" pitchFamily="34" charset="0"/>
              </a:rPr>
              <a:t>стерилизације</a:t>
            </a:r>
          </a:p>
          <a:p>
            <a:endParaRPr lang="sr-Cyrl-RS" sz="2400" b="1" dirty="0"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0070C0"/>
                </a:solidFill>
                <a:latin typeface="Candara" pitchFamily="34" charset="0"/>
              </a:rPr>
              <a:t>1. Топлота </a:t>
            </a: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СУВА</a:t>
            </a:r>
            <a:endParaRPr lang="sr-Cyrl-RS" sz="2400" b="1" dirty="0">
              <a:solidFill>
                <a:srgbClr val="C00000"/>
              </a:solidFill>
              <a:latin typeface="Candar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директна </a:t>
            </a:r>
            <a:r>
              <a:rPr lang="sr-Cyrl-RS" sz="2400" b="1" dirty="0">
                <a:solidFill>
                  <a:srgbClr val="00B050"/>
                </a:solidFill>
                <a:latin typeface="Candara" pitchFamily="34" charset="0"/>
              </a:rPr>
              <a:t>примена пламена (жарење, опаљивање, спаљивање)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примена </a:t>
            </a:r>
            <a:r>
              <a:rPr lang="sr-Cyrl-RS" sz="2400" b="1" dirty="0">
                <a:solidFill>
                  <a:srgbClr val="00B050"/>
                </a:solidFill>
                <a:latin typeface="Candara" pitchFamily="34" charset="0"/>
              </a:rPr>
              <a:t>врелог ваздуха</a:t>
            </a:r>
          </a:p>
          <a:p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ВЛАЖНА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тиндализација</a:t>
            </a:r>
            <a:endParaRPr lang="sr-Cyrl-RS" sz="2400" b="1" dirty="0">
              <a:solidFill>
                <a:srgbClr val="00B050"/>
              </a:solidFill>
              <a:latin typeface="Candar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кување</a:t>
            </a:r>
            <a:endParaRPr lang="sr-Cyrl-RS" sz="2400" b="1" dirty="0">
              <a:solidFill>
                <a:srgbClr val="00B050"/>
              </a:solidFill>
              <a:latin typeface="Candar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примена </a:t>
            </a:r>
            <a:r>
              <a:rPr lang="sr-Cyrl-RS" sz="2400" b="1" dirty="0">
                <a:solidFill>
                  <a:srgbClr val="00B050"/>
                </a:solidFill>
                <a:latin typeface="Candara" pitchFamily="34" charset="0"/>
              </a:rPr>
              <a:t>водене паре која струји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примена </a:t>
            </a:r>
            <a:r>
              <a:rPr lang="sr-Cyrl-RS" sz="2400" b="1" dirty="0">
                <a:solidFill>
                  <a:srgbClr val="00B050"/>
                </a:solidFill>
                <a:latin typeface="Candara" pitchFamily="34" charset="0"/>
              </a:rPr>
              <a:t>водене паре под </a:t>
            </a: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притиском</a:t>
            </a:r>
          </a:p>
          <a:p>
            <a:endParaRPr lang="sr-Cyrl-RS" sz="2400" b="1" dirty="0">
              <a:solidFill>
                <a:srgbClr val="00B050"/>
              </a:solidFill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0070C0"/>
                </a:solidFill>
                <a:latin typeface="Candara" pitchFamily="34" charset="0"/>
              </a:rPr>
              <a:t>2. Радијација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ултравиолентно </a:t>
            </a:r>
            <a:r>
              <a:rPr lang="sr-Cyrl-RS" sz="2400" b="1" dirty="0">
                <a:solidFill>
                  <a:srgbClr val="00B050"/>
                </a:solidFill>
                <a:latin typeface="Candara" pitchFamily="34" charset="0"/>
              </a:rPr>
              <a:t>зрачење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јонизујуће зрачење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400" b="1" dirty="0">
              <a:solidFill>
                <a:srgbClr val="00B050"/>
              </a:solidFill>
              <a:latin typeface="Candara" pitchFamily="34" charset="0"/>
            </a:endParaRPr>
          </a:p>
          <a:p>
            <a:r>
              <a:rPr lang="sr-Cyrl-RS" sz="2400" b="1" dirty="0" smtClean="0">
                <a:solidFill>
                  <a:srgbClr val="0070C0"/>
                </a:solidFill>
                <a:latin typeface="Candara" pitchFamily="34" charset="0"/>
              </a:rPr>
              <a:t>3. Филтрација</a:t>
            </a:r>
            <a:endParaRPr lang="sr-Cyrl-RS" sz="2400" dirty="0" smtClean="0">
              <a:latin typeface="Candara" pitchFamily="34" charset="0"/>
            </a:endParaRPr>
          </a:p>
          <a:p>
            <a:endParaRPr lang="sr-Cyrl-RS" sz="24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5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disinfecting-dwell-tim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776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xtLst/>
        </p:spPr>
      </p:pic>
      <p:sp>
        <p:nvSpPr>
          <p:cNvPr id="3" name="Rectangle 2"/>
          <p:cNvSpPr/>
          <p:nvPr/>
        </p:nvSpPr>
        <p:spPr>
          <a:xfrm>
            <a:off x="0" y="-7545"/>
            <a:ext cx="9151776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29000" y="228600"/>
            <a:ext cx="20193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3581400" y="271790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ndara" pitchFamily="34" charset="0"/>
              </a:rPr>
              <a:t>1. </a:t>
            </a:r>
            <a:r>
              <a:rPr lang="sr-Cyrl-RS" sz="2800" b="1" dirty="0">
                <a:solidFill>
                  <a:schemeClr val="accent1"/>
                </a:solidFill>
                <a:latin typeface="Candara" pitchFamily="34" charset="0"/>
              </a:rPr>
              <a:t>Топлота</a:t>
            </a:r>
            <a:endParaRPr lang="en-US" sz="28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7682345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C00000"/>
                </a:solidFill>
                <a:latin typeface="Candara" pitchFamily="34" charset="0"/>
              </a:rPr>
              <a:t>Сува </a:t>
            </a:r>
            <a:r>
              <a:rPr lang="sr-Cyrl-RS" sz="2000" b="1" dirty="0" smtClean="0">
                <a:solidFill>
                  <a:srgbClr val="C00000"/>
                </a:solidFill>
                <a:latin typeface="Candara" pitchFamily="34" charset="0"/>
              </a:rPr>
              <a:t>топлота</a:t>
            </a:r>
          </a:p>
          <a:p>
            <a:r>
              <a:rPr lang="sr-Cyrl-RS" sz="2000" b="1" dirty="0">
                <a:solidFill>
                  <a:srgbClr val="00B050"/>
                </a:solidFill>
                <a:latin typeface="Candara" pitchFamily="34" charset="0"/>
              </a:rPr>
              <a:t>Д</a:t>
            </a:r>
            <a:r>
              <a:rPr lang="sr-Cyrl-RS" sz="2000" b="1" dirty="0" smtClean="0">
                <a:solidFill>
                  <a:srgbClr val="00B050"/>
                </a:solidFill>
                <a:latin typeface="Candara" pitchFamily="34" charset="0"/>
              </a:rPr>
              <a:t>иректна </a:t>
            </a:r>
            <a:r>
              <a:rPr lang="sr-Cyrl-RS" sz="2000" b="1" dirty="0">
                <a:solidFill>
                  <a:srgbClr val="00B050"/>
                </a:solidFill>
                <a:latin typeface="Candara" pitchFamily="34" charset="0"/>
              </a:rPr>
              <a:t>примена пламена (жарење, опаљивање, </a:t>
            </a:r>
            <a:r>
              <a:rPr lang="sr-Cyrl-RS" sz="2000" b="1" dirty="0" smtClean="0">
                <a:solidFill>
                  <a:srgbClr val="00B050"/>
                </a:solidFill>
                <a:latin typeface="Candara" pitchFamily="34" charset="0"/>
              </a:rPr>
              <a:t>спаљивање)</a:t>
            </a:r>
            <a:endParaRPr lang="en-US" sz="2000" b="1" dirty="0">
              <a:solidFill>
                <a:srgbClr val="C00000"/>
              </a:solidFill>
              <a:latin typeface="Candara" pitchFamily="34" charset="0"/>
            </a:endParaRPr>
          </a:p>
          <a:p>
            <a:pPr>
              <a:defRPr/>
            </a:pPr>
            <a:endParaRPr lang="sr-Cyrl-RS" sz="2000" dirty="0">
              <a:latin typeface="Candara" pitchFamily="34" charset="0"/>
            </a:endParaRPr>
          </a:p>
          <a:p>
            <a:r>
              <a:rPr lang="en-US" sz="2000" dirty="0">
                <a:latin typeface="Candara" pitchFamily="34" charset="0"/>
              </a:rPr>
              <a:t> </a:t>
            </a:r>
            <a:endParaRPr lang="sr-Cyrl-RS" sz="2000" dirty="0">
              <a:latin typeface="Candara" pitchFamily="34" charset="0"/>
            </a:endParaRPr>
          </a:p>
          <a:p>
            <a:pPr marL="257175" indent="-257175">
              <a:buAutoNum type="arabicPeriod"/>
            </a:pPr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2" y="2362200"/>
            <a:ext cx="3810000" cy="2853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65" l="0" r="100000">
                        <a14:foregroundMark x1="27273" y1="90706" x2="47059" y2="91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52167"/>
            <a:ext cx="2414588" cy="3473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2552521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disinfecting-dwell-tim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0"/>
            <a:ext cx="9151776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xtLst/>
        </p:spPr>
      </p:pic>
      <p:sp>
        <p:nvSpPr>
          <p:cNvPr id="4" name="Rectangle 3"/>
          <p:cNvSpPr/>
          <p:nvPr/>
        </p:nvSpPr>
        <p:spPr>
          <a:xfrm>
            <a:off x="0" y="0"/>
            <a:ext cx="9151776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3429000" y="228600"/>
            <a:ext cx="20193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3581400" y="271790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ndara" pitchFamily="34" charset="0"/>
              </a:rPr>
              <a:t>1. </a:t>
            </a:r>
            <a:r>
              <a:rPr lang="sr-Cyrl-RS" sz="2800" b="1" dirty="0">
                <a:solidFill>
                  <a:schemeClr val="accent1"/>
                </a:solidFill>
                <a:latin typeface="Candara" pitchFamily="34" charset="0"/>
              </a:rPr>
              <a:t>Топлота</a:t>
            </a:r>
            <a:endParaRPr lang="en-US" sz="28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126637"/>
            <a:ext cx="6520295" cy="211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C00000"/>
                </a:solidFill>
                <a:latin typeface="Candara" pitchFamily="34" charset="0"/>
              </a:rPr>
              <a:t>Сува топлота</a:t>
            </a:r>
            <a:endParaRPr lang="en-US" sz="2000" b="1" dirty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sr-Cyrl-RS" sz="2000" b="1" dirty="0" smtClean="0">
                <a:solidFill>
                  <a:srgbClr val="00B050"/>
                </a:solidFill>
                <a:latin typeface="Candara" pitchFamily="34" charset="0"/>
              </a:rPr>
              <a:t>Примена </a:t>
            </a:r>
            <a:r>
              <a:rPr lang="sr-Cyrl-RS" sz="2000" b="1" dirty="0">
                <a:solidFill>
                  <a:srgbClr val="00B050"/>
                </a:solidFill>
                <a:latin typeface="Candara" pitchFamily="34" charset="0"/>
              </a:rPr>
              <a:t>врелог ваздуха</a:t>
            </a:r>
            <a:endParaRPr lang="en-US" sz="2000" b="1" dirty="0">
              <a:solidFill>
                <a:srgbClr val="00B050"/>
              </a:solidFill>
              <a:latin typeface="Candara" pitchFamily="34" charset="0"/>
            </a:endParaRPr>
          </a:p>
          <a:p>
            <a:endParaRPr lang="en-US" dirty="0">
              <a:latin typeface="Candara" pitchFamily="34" charset="0"/>
            </a:endParaRPr>
          </a:p>
          <a:p>
            <a:r>
              <a:rPr lang="sr-Cyrl-RS" sz="2000" dirty="0">
                <a:latin typeface="Candara" pitchFamily="34" charset="0"/>
              </a:rPr>
              <a:t>Стакло, порцелан, метал – осушени и умотани</a:t>
            </a:r>
          </a:p>
          <a:p>
            <a:pPr>
              <a:defRPr/>
            </a:pPr>
            <a:r>
              <a:rPr lang="sr-Latn-RS" sz="2000" b="1" dirty="0" smtClean="0">
                <a:latin typeface="Candara" panose="020E0502030303020204" pitchFamily="34" charset="0"/>
              </a:rPr>
              <a:t>160-180°C </a:t>
            </a:r>
            <a:r>
              <a:rPr lang="sr-Latn-RS" sz="2000" b="1" dirty="0">
                <a:latin typeface="Candara" panose="020E0502030303020204" pitchFamily="34" charset="0"/>
              </a:rPr>
              <a:t>2</a:t>
            </a:r>
            <a:r>
              <a:rPr lang="sr-Cyrl-RS" sz="2000" b="1" dirty="0">
                <a:latin typeface="Candara" panose="020E0502030303020204" pitchFamily="34" charset="0"/>
              </a:rPr>
              <a:t> часа</a:t>
            </a:r>
            <a:r>
              <a:rPr lang="sr-Latn-RS" sz="2000" b="1" dirty="0">
                <a:latin typeface="Candara" panose="020E0502030303020204" pitchFamily="34" charset="0"/>
              </a:rPr>
              <a:t> </a:t>
            </a:r>
            <a:r>
              <a:rPr lang="sr-Cyrl-RS" sz="2000" b="1" dirty="0">
                <a:latin typeface="Candara" panose="020E0502030303020204" pitchFamily="34" charset="0"/>
              </a:rPr>
              <a:t>до </a:t>
            </a:r>
            <a:r>
              <a:rPr lang="sr-Latn-RS" sz="2000" b="1" dirty="0">
                <a:latin typeface="Candara" panose="020E0502030303020204" pitchFamily="34" charset="0"/>
              </a:rPr>
              <a:t>30</a:t>
            </a:r>
            <a:r>
              <a:rPr lang="sr-Cyrl-RS" sz="2000" b="1" dirty="0">
                <a:latin typeface="Candara" panose="020E0502030303020204" pitchFamily="34" charset="0"/>
              </a:rPr>
              <a:t> </a:t>
            </a:r>
            <a:r>
              <a:rPr lang="sr-Cyrl-RS" sz="2000" b="1" dirty="0" smtClean="0">
                <a:latin typeface="Candara" panose="020E0502030303020204" pitchFamily="34" charset="0"/>
              </a:rPr>
              <a:t>минута</a:t>
            </a:r>
            <a:endParaRPr lang="sr-Cyrl-RS" sz="2000" dirty="0">
              <a:latin typeface="Candara" pitchFamily="34" charset="0"/>
            </a:endParaRPr>
          </a:p>
          <a:p>
            <a:r>
              <a:rPr lang="en-US" sz="2000" dirty="0">
                <a:latin typeface="Candara" pitchFamily="34" charset="0"/>
              </a:rPr>
              <a:t> </a:t>
            </a:r>
            <a:endParaRPr lang="sr-Cyrl-RS" sz="2000" dirty="0">
              <a:latin typeface="Candara" pitchFamily="34" charset="0"/>
            </a:endParaRPr>
          </a:p>
          <a:p>
            <a:pPr marL="257175" indent="-257175">
              <a:buAutoNum type="arabicPeriod"/>
            </a:pPr>
            <a:endParaRPr lang="en-US" sz="1350" dirty="0"/>
          </a:p>
        </p:txBody>
      </p:sp>
      <p:pic>
        <p:nvPicPr>
          <p:cNvPr id="8" name="Picture 7" descr="C:\Users\Isidora\Desktop\prsktikum slike\slike iz starog praktikuma\2007.08.20 Mikrobiologija\Slike\tifovi\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56" y="2895600"/>
            <a:ext cx="4800600" cy="356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0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disinfecting-dwell-tim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0"/>
            <a:ext cx="9151776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xtLst/>
        </p:spPr>
      </p:pic>
      <p:sp>
        <p:nvSpPr>
          <p:cNvPr id="4" name="Rectangle 3"/>
          <p:cNvSpPr/>
          <p:nvPr/>
        </p:nvSpPr>
        <p:spPr>
          <a:xfrm>
            <a:off x="0" y="0"/>
            <a:ext cx="9151776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3429000" y="228600"/>
            <a:ext cx="20193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3581400" y="271790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ndara" pitchFamily="34" charset="0"/>
              </a:rPr>
              <a:t>1. </a:t>
            </a:r>
            <a:r>
              <a:rPr lang="sr-Cyrl-RS" sz="2800" b="1" dirty="0">
                <a:solidFill>
                  <a:schemeClr val="accent1"/>
                </a:solidFill>
                <a:latin typeface="Candara" pitchFamily="34" charset="0"/>
              </a:rPr>
              <a:t>Топлота</a:t>
            </a:r>
            <a:endParaRPr lang="en-US" sz="28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852" y="1066800"/>
            <a:ext cx="6520295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C00000"/>
                </a:solidFill>
                <a:latin typeface="Candara" pitchFamily="34" charset="0"/>
              </a:rPr>
              <a:t>Влажна </a:t>
            </a:r>
            <a:r>
              <a:rPr lang="sr-Cyrl-RS" sz="2000" b="1" dirty="0">
                <a:solidFill>
                  <a:srgbClr val="C00000"/>
                </a:solidFill>
                <a:latin typeface="Candara" pitchFamily="34" charset="0"/>
              </a:rPr>
              <a:t>топлота</a:t>
            </a:r>
            <a:endParaRPr lang="en-US" sz="2000" b="1" dirty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sr-Cyrl-RS" sz="2000" b="1" dirty="0" smtClean="0">
                <a:solidFill>
                  <a:srgbClr val="00B050"/>
                </a:solidFill>
                <a:latin typeface="Candara" pitchFamily="34" charset="0"/>
              </a:rPr>
              <a:t>Тиндализација – метода фракционе стерилизације</a:t>
            </a:r>
            <a:endParaRPr lang="en-US" sz="2000" b="1" dirty="0">
              <a:solidFill>
                <a:srgbClr val="00B050"/>
              </a:solidFill>
              <a:latin typeface="Candara" pitchFamily="34" charset="0"/>
            </a:endParaRPr>
          </a:p>
          <a:p>
            <a:endParaRPr lang="en-US" dirty="0">
              <a:latin typeface="Candara" pitchFamily="34" charset="0"/>
            </a:endParaRPr>
          </a:p>
          <a:p>
            <a:r>
              <a:rPr lang="en-US" sz="2000" dirty="0" smtClean="0">
                <a:latin typeface="Candara" pitchFamily="34" charset="0"/>
              </a:rPr>
              <a:t> </a:t>
            </a:r>
            <a:endParaRPr lang="sr-Cyrl-RS" sz="2000" dirty="0">
              <a:latin typeface="Candara" pitchFamily="34" charset="0"/>
            </a:endParaRPr>
          </a:p>
          <a:p>
            <a:pPr marL="257175" indent="-257175">
              <a:buAutoNum type="arabicPeriod"/>
            </a:pPr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34675"/>
            <a:ext cx="3848100" cy="1827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356" y="3675613"/>
            <a:ext cx="6520295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C00000"/>
                </a:solidFill>
                <a:latin typeface="Candara" pitchFamily="34" charset="0"/>
              </a:rPr>
              <a:t>Влажна топлота</a:t>
            </a:r>
            <a:endParaRPr lang="sr-Latn-RS" sz="2000" b="1" dirty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sr-Latn-RS" sz="2000" b="1" dirty="0">
                <a:solidFill>
                  <a:srgbClr val="00B050"/>
                </a:solidFill>
                <a:latin typeface="Candara" pitchFamily="34" charset="0"/>
              </a:rPr>
              <a:t>K</a:t>
            </a:r>
            <a:r>
              <a:rPr lang="sr-Cyrl-RS" sz="2000" b="1" dirty="0" smtClean="0">
                <a:solidFill>
                  <a:srgbClr val="00B050"/>
                </a:solidFill>
                <a:latin typeface="Candara" pitchFamily="34" charset="0"/>
              </a:rPr>
              <a:t>ување</a:t>
            </a:r>
            <a:endParaRPr lang="sr-Cyrl-RS" sz="2000" b="1" dirty="0">
              <a:solidFill>
                <a:srgbClr val="00B050"/>
              </a:solidFill>
              <a:latin typeface="Candara" pitchFamily="34" charset="0"/>
            </a:endParaRPr>
          </a:p>
          <a:p>
            <a:endParaRPr lang="en-US" dirty="0">
              <a:latin typeface="Candara" pitchFamily="34" charset="0"/>
            </a:endParaRPr>
          </a:p>
          <a:p>
            <a:r>
              <a:rPr lang="en-US" sz="2000" dirty="0" smtClean="0">
                <a:latin typeface="Candara" pitchFamily="34" charset="0"/>
              </a:rPr>
              <a:t> </a:t>
            </a:r>
            <a:endParaRPr lang="sr-Cyrl-RS" sz="2000" dirty="0">
              <a:latin typeface="Candara" pitchFamily="34" charset="0"/>
            </a:endParaRPr>
          </a:p>
          <a:p>
            <a:pPr marL="257175" indent="-257175">
              <a:buAutoNum type="arabicPeriod"/>
            </a:pPr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41" y="3597290"/>
            <a:ext cx="2619375" cy="1743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28" y="5496268"/>
            <a:ext cx="6520295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C00000"/>
                </a:solidFill>
                <a:latin typeface="Candara" pitchFamily="34" charset="0"/>
              </a:rPr>
              <a:t>Влажна топлота</a:t>
            </a:r>
            <a:endParaRPr lang="sr-Latn-RS" sz="2000" b="1" dirty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sr-Cyrl-RS" sz="2000" b="1" dirty="0" smtClean="0">
                <a:solidFill>
                  <a:srgbClr val="00B050"/>
                </a:solidFill>
                <a:latin typeface="Candara" pitchFamily="34" charset="0"/>
              </a:rPr>
              <a:t>Примена </a:t>
            </a:r>
            <a:r>
              <a:rPr lang="sr-Cyrl-RS" sz="2000" b="1" dirty="0">
                <a:solidFill>
                  <a:srgbClr val="00B050"/>
                </a:solidFill>
                <a:latin typeface="Candara" pitchFamily="34" charset="0"/>
              </a:rPr>
              <a:t>водене паре која струји</a:t>
            </a:r>
          </a:p>
          <a:p>
            <a:endParaRPr lang="en-US" dirty="0">
              <a:latin typeface="Candara" pitchFamily="34" charset="0"/>
            </a:endParaRPr>
          </a:p>
          <a:p>
            <a:r>
              <a:rPr lang="en-US" sz="2000" dirty="0" smtClean="0">
                <a:latin typeface="Candara" pitchFamily="34" charset="0"/>
              </a:rPr>
              <a:t> </a:t>
            </a:r>
            <a:endParaRPr lang="sr-Cyrl-RS" sz="2000" dirty="0">
              <a:latin typeface="Candara" pitchFamily="34" charset="0"/>
            </a:endParaRPr>
          </a:p>
          <a:p>
            <a:pPr marL="257175" indent="-257175">
              <a:buAutoNum type="arabicPeriod"/>
            </a:pPr>
            <a:endParaRPr lang="en-US" sz="1350" dirty="0"/>
          </a:p>
        </p:txBody>
      </p:sp>
      <p:pic>
        <p:nvPicPr>
          <p:cNvPr id="13" name="Picture 2" descr="C:\Users\Isidora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48" y="4714361"/>
            <a:ext cx="1759016" cy="20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4356" y="177506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dirty="0">
                <a:latin typeface="Candara" pitchFamily="34" charset="0"/>
              </a:rPr>
              <a:t>Течност, течне подлоге које садрже угљене хидрате и нативне протеине које губе нутритивну и биолошку вредност дејством високих температура</a:t>
            </a:r>
          </a:p>
          <a:p>
            <a:r>
              <a:rPr lang="sr-Cyrl-RS" dirty="0">
                <a:latin typeface="Candara" pitchFamily="34" charset="0"/>
              </a:rPr>
              <a:t>Смисао</a:t>
            </a:r>
            <a:r>
              <a:rPr lang="sr-Latn-RS" dirty="0">
                <a:latin typeface="Candara" pitchFamily="34" charset="0"/>
              </a:rPr>
              <a:t>: </a:t>
            </a:r>
            <a:r>
              <a:rPr lang="sr-Cyrl-RS" dirty="0">
                <a:latin typeface="Candara" pitchFamily="34" charset="0"/>
              </a:rPr>
              <a:t>стимулација исклијавања спора које се потом уништавају сукцесивно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893" y="4140036"/>
            <a:ext cx="4537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dirty="0">
              <a:solidFill>
                <a:srgbClr val="00B050"/>
              </a:solidFill>
              <a:latin typeface="Candara" pitchFamily="34" charset="0"/>
            </a:endParaRPr>
          </a:p>
          <a:p>
            <a:r>
              <a:rPr lang="sr-Cyrl-RS" dirty="0"/>
              <a:t>Предмети и инструменти – маказе, скалпел, гумене рукавице, шприцеви, </a:t>
            </a:r>
            <a:r>
              <a:rPr lang="sr-Cyrl-RS" dirty="0" smtClean="0"/>
              <a:t>игле...</a:t>
            </a:r>
            <a:endParaRPr lang="sr-Cyrl-RS" dirty="0"/>
          </a:p>
          <a:p>
            <a:r>
              <a:rPr lang="sr-Cyrl-RS" b="1" dirty="0">
                <a:latin typeface="Candara" pitchFamily="34" charset="0"/>
              </a:rPr>
              <a:t>Дезинфекција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893" y="60944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dirty="0">
                <a:latin typeface="Candara" pitchFamily="34" charset="0"/>
              </a:rPr>
              <a:t>Кохов лонац</a:t>
            </a:r>
          </a:p>
          <a:p>
            <a:r>
              <a:rPr lang="sr-Cyrl-RS" b="1" dirty="0">
                <a:latin typeface="Candara" pitchFamily="34" charset="0"/>
              </a:rPr>
              <a:t>Дезинфекција</a:t>
            </a:r>
            <a:r>
              <a:rPr lang="sr-Latn-RS" b="1" dirty="0">
                <a:latin typeface="Candara" pitchFamily="34" charset="0"/>
              </a:rPr>
              <a:t> </a:t>
            </a:r>
            <a:r>
              <a:rPr lang="sr-Latn-RS" dirty="0">
                <a:latin typeface="Candara" pitchFamily="34" charset="0"/>
              </a:rPr>
              <a:t>(</a:t>
            </a:r>
            <a:r>
              <a:rPr lang="sr-Cyrl-RS" dirty="0">
                <a:latin typeface="Candara" pitchFamily="34" charset="0"/>
              </a:rPr>
              <a:t>80-90</a:t>
            </a:r>
            <a:r>
              <a:rPr lang="en-US" dirty="0">
                <a:latin typeface="Candara" pitchFamily="34" charset="0"/>
              </a:rPr>
              <a:t>º</a:t>
            </a:r>
            <a:r>
              <a:rPr lang="sr-Latn-RS" dirty="0">
                <a:latin typeface="Candara" pitchFamily="34" charset="0"/>
              </a:rPr>
              <a:t>C)</a:t>
            </a:r>
            <a:endParaRPr lang="sr-Cyrl-R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8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disinfecting-dwell-tim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0"/>
            <a:ext cx="9151776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xtLst/>
        </p:spPr>
      </p:pic>
      <p:sp>
        <p:nvSpPr>
          <p:cNvPr id="3" name="Rectangle 2"/>
          <p:cNvSpPr/>
          <p:nvPr/>
        </p:nvSpPr>
        <p:spPr>
          <a:xfrm>
            <a:off x="0" y="0"/>
            <a:ext cx="9151776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3429000" y="228600"/>
            <a:ext cx="20193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3581400" y="271790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ndara" pitchFamily="34" charset="0"/>
              </a:rPr>
              <a:t>1. </a:t>
            </a:r>
            <a:r>
              <a:rPr lang="sr-Cyrl-RS" sz="2800" b="1" dirty="0">
                <a:solidFill>
                  <a:schemeClr val="accent1"/>
                </a:solidFill>
                <a:latin typeface="Candara" pitchFamily="34" charset="0"/>
              </a:rPr>
              <a:t>Топлота</a:t>
            </a:r>
            <a:endParaRPr lang="en-US" sz="28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852" y="1066800"/>
            <a:ext cx="6520295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C00000"/>
                </a:solidFill>
                <a:latin typeface="Candara" pitchFamily="34" charset="0"/>
              </a:rPr>
              <a:t>Влажна топлота</a:t>
            </a:r>
            <a:endParaRPr lang="sr-Latn-RS" sz="2000" b="1" dirty="0">
              <a:solidFill>
                <a:srgbClr val="C00000"/>
              </a:solidFill>
              <a:latin typeface="Candara" pitchFamily="34" charset="0"/>
            </a:endParaRPr>
          </a:p>
          <a:p>
            <a:r>
              <a:rPr lang="sr-Cyrl-RS" sz="2000" b="1" dirty="0" smtClean="0">
                <a:solidFill>
                  <a:srgbClr val="00B050"/>
                </a:solidFill>
                <a:latin typeface="Candara" pitchFamily="34" charset="0"/>
              </a:rPr>
              <a:t>Примена </a:t>
            </a:r>
            <a:r>
              <a:rPr lang="sr-Cyrl-RS" sz="2000" b="1" dirty="0">
                <a:solidFill>
                  <a:srgbClr val="00B050"/>
                </a:solidFill>
                <a:latin typeface="Candara" pitchFamily="34" charset="0"/>
              </a:rPr>
              <a:t>водене паре </a:t>
            </a:r>
            <a:r>
              <a:rPr lang="sr-Cyrl-RS" sz="2000" b="1" dirty="0" smtClean="0">
                <a:solidFill>
                  <a:srgbClr val="00B050"/>
                </a:solidFill>
                <a:latin typeface="Candara" pitchFamily="34" charset="0"/>
              </a:rPr>
              <a:t>под притиском</a:t>
            </a:r>
            <a:endParaRPr lang="sr-Cyrl-RS" sz="2000" b="1" dirty="0">
              <a:solidFill>
                <a:srgbClr val="00B050"/>
              </a:solidFill>
              <a:latin typeface="Candara" pitchFamily="34" charset="0"/>
            </a:endParaRPr>
          </a:p>
          <a:p>
            <a:endParaRPr lang="en-US" dirty="0">
              <a:latin typeface="Candara" pitchFamily="34" charset="0"/>
            </a:endParaRPr>
          </a:p>
          <a:p>
            <a:r>
              <a:rPr lang="en-US" sz="2000" dirty="0" smtClean="0">
                <a:latin typeface="Candara" pitchFamily="34" charset="0"/>
              </a:rPr>
              <a:t> </a:t>
            </a:r>
            <a:endParaRPr lang="sr-Cyrl-RS" sz="2000" dirty="0">
              <a:latin typeface="Candara" pitchFamily="34" charset="0"/>
            </a:endParaRPr>
          </a:p>
          <a:p>
            <a:pPr marL="257175" indent="-257175">
              <a:buAutoNum type="arabicPeriod"/>
            </a:pP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409002" y="1503958"/>
            <a:ext cx="6520295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  <a:latin typeface="Candara" pitchFamily="34" charset="0"/>
            </a:endParaRPr>
          </a:p>
          <a:p>
            <a:r>
              <a:rPr lang="sr-Latn-RS" sz="2000" b="1" dirty="0">
                <a:latin typeface="Candara" panose="020E0502030303020204" pitchFamily="34" charset="0"/>
              </a:rPr>
              <a:t>121 °C, </a:t>
            </a:r>
            <a:r>
              <a:rPr lang="sr-Latn-RS" sz="2000" b="1" dirty="0" smtClean="0">
                <a:latin typeface="Candara" panose="020E0502030303020204" pitchFamily="34" charset="0"/>
              </a:rPr>
              <a:t>1 </a:t>
            </a:r>
            <a:r>
              <a:rPr lang="sr-Latn-RS" sz="2000" b="1" dirty="0">
                <a:latin typeface="Candara" panose="020E0502030303020204" pitchFamily="34" charset="0"/>
              </a:rPr>
              <a:t>bar, 15 </a:t>
            </a:r>
            <a:r>
              <a:rPr lang="sr-Cyrl-RS" sz="2000" b="1" dirty="0">
                <a:latin typeface="Candara" panose="020E0502030303020204" pitchFamily="34" charset="0"/>
              </a:rPr>
              <a:t>минута</a:t>
            </a:r>
            <a:endParaRPr lang="sr-Latn-RS" sz="2000" b="1" dirty="0">
              <a:latin typeface="Candara" panose="020E0502030303020204" pitchFamily="34" charset="0"/>
            </a:endParaRPr>
          </a:p>
          <a:p>
            <a:r>
              <a:rPr lang="sr-Cyrl-RS" sz="2000" dirty="0">
                <a:latin typeface="Candara" panose="020E0502030303020204" pitchFamily="34" charset="0"/>
              </a:rPr>
              <a:t>Сви материјали који подносе високу темп. и влагу</a:t>
            </a:r>
          </a:p>
          <a:p>
            <a:endParaRPr lang="sr-Cyrl-RS" sz="2400" dirty="0">
              <a:latin typeface="Candara" pitchFamily="34" charset="0"/>
            </a:endParaRPr>
          </a:p>
          <a:p>
            <a:endParaRPr lang="sr-Latn-RS" sz="1350" dirty="0"/>
          </a:p>
          <a:p>
            <a:endParaRPr lang="sr-Cyrl-RS" sz="1350" dirty="0">
              <a:latin typeface="Candara" pitchFamily="34" charset="0"/>
            </a:endParaRPr>
          </a:p>
          <a:p>
            <a:r>
              <a:rPr lang="en-US" dirty="0">
                <a:latin typeface="Candara" pitchFamily="34" charset="0"/>
              </a:rPr>
              <a:t> </a:t>
            </a:r>
            <a:endParaRPr lang="sr-Cyrl-RS" dirty="0">
              <a:latin typeface="Candara" pitchFamily="34" charset="0"/>
            </a:endParaRPr>
          </a:p>
          <a:p>
            <a:pPr marL="257175" indent="-257175">
              <a:buAutoNum type="arabicPeriod"/>
            </a:pPr>
            <a:endParaRPr lang="en-US" sz="135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74" y="1633075"/>
            <a:ext cx="2633332" cy="460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Users\Isidora\Desktop\prsktikum slike\slike iz starog praktikuma\2007.08.20 Mikrobiologija\Slike\tifovi\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2" y="2783740"/>
            <a:ext cx="4366499" cy="3472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3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38549" y="228600"/>
            <a:ext cx="2800350" cy="5715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3371215" y="276880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ndara" pitchFamily="34" charset="0"/>
              </a:rPr>
              <a:t>2. </a:t>
            </a:r>
            <a:r>
              <a:rPr lang="sr-Cyrl-RS" sz="2800" b="1" dirty="0">
                <a:solidFill>
                  <a:schemeClr val="accent1"/>
                </a:solidFill>
                <a:latin typeface="Candara" pitchFamily="34" charset="0"/>
              </a:rPr>
              <a:t>Радијација</a:t>
            </a:r>
            <a:endParaRPr lang="en-US" sz="28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pic>
        <p:nvPicPr>
          <p:cNvPr id="6146" name="Picture 2" descr="C:\Users\Isidora\Desktop\UVC-dna-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03300"/>
            <a:ext cx="3852924" cy="32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sidora\Desktop\Cell-responses-to-damage-of-DNA-by-ionizing-radiation-Ionizing-radiation-causes-sing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85193"/>
            <a:ext cx="3667760" cy="34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030727"/>
            <a:ext cx="8910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B050"/>
                </a:solidFill>
                <a:latin typeface="Candara" pitchFamily="34" charset="0"/>
              </a:rPr>
              <a:t>Ултравиолентно </a:t>
            </a:r>
            <a:r>
              <a:rPr lang="sr-Cyrl-RS" sz="2400" b="1" dirty="0">
                <a:solidFill>
                  <a:srgbClr val="00B050"/>
                </a:solidFill>
                <a:latin typeface="Candara" pitchFamily="34" charset="0"/>
              </a:rPr>
              <a:t>зрачење                   </a:t>
            </a:r>
            <a:r>
              <a:rPr lang="en-US" sz="2400" b="1" dirty="0">
                <a:solidFill>
                  <a:srgbClr val="00B050"/>
                </a:solidFill>
                <a:latin typeface="Candara" pitchFamily="34" charset="0"/>
              </a:rPr>
              <a:t>    </a:t>
            </a:r>
            <a:r>
              <a:rPr lang="sr-Cyrl-RS" sz="2400" b="1" dirty="0">
                <a:solidFill>
                  <a:srgbClr val="00B050"/>
                </a:solidFill>
                <a:latin typeface="Candara" pitchFamily="34" charset="0"/>
              </a:rPr>
              <a:t>Јонизујуће зрачење</a:t>
            </a:r>
          </a:p>
          <a:p>
            <a:endParaRPr lang="sr-Cyrl-RS" sz="2400" dirty="0">
              <a:solidFill>
                <a:srgbClr val="00B050"/>
              </a:solidFill>
              <a:latin typeface="Candara" pitchFamily="34" charset="0"/>
            </a:endParaRPr>
          </a:p>
          <a:p>
            <a:r>
              <a:rPr lang="en-US" sz="1600" dirty="0">
                <a:latin typeface="Candara" pitchFamily="34" charset="0"/>
              </a:rPr>
              <a:t>   </a:t>
            </a:r>
            <a:r>
              <a:rPr lang="sr-Cyrl-RS" sz="1600" dirty="0">
                <a:latin typeface="Candara" pitchFamily="34" charset="0"/>
              </a:rPr>
              <a:t> -</a:t>
            </a:r>
            <a:r>
              <a:rPr lang="en-US" sz="1600" dirty="0">
                <a:latin typeface="Candara" pitchFamily="34" charset="0"/>
              </a:rPr>
              <a:t> UV </a:t>
            </a:r>
            <a:r>
              <a:rPr lang="sr-Cyrl-RS" sz="1600" dirty="0">
                <a:latin typeface="Candara" pitchFamily="34" charset="0"/>
              </a:rPr>
              <a:t>лампа -  </a:t>
            </a:r>
            <a:r>
              <a:rPr lang="sr-Latn-RS" sz="1600" dirty="0">
                <a:latin typeface="Candara" pitchFamily="34" charset="0"/>
              </a:rPr>
              <a:t>λ=253,7 nm</a:t>
            </a:r>
            <a:r>
              <a:rPr lang="sr-Cyrl-RS" sz="1600" dirty="0">
                <a:latin typeface="Candara" pitchFamily="34" charset="0"/>
              </a:rPr>
              <a:t>                                                         - Кобалт 60</a:t>
            </a:r>
            <a:endParaRPr lang="en-US" sz="1600" dirty="0">
              <a:latin typeface="Candara" pitchFamily="34" charset="0"/>
            </a:endParaRPr>
          </a:p>
          <a:p>
            <a:r>
              <a:rPr lang="en-US" sz="1600" dirty="0">
                <a:latin typeface="Candara" pitchFamily="34" charset="0"/>
              </a:rPr>
              <a:t>    -</a:t>
            </a:r>
            <a:r>
              <a:rPr lang="sr-Cyrl-RS" sz="1600" dirty="0">
                <a:latin typeface="Candara" pitchFamily="34" charset="0"/>
              </a:rPr>
              <a:t> ваздух, радне површине (дезинфекција)                    - већа продорност</a:t>
            </a:r>
          </a:p>
          <a:p>
            <a:r>
              <a:rPr lang="sr-Cyrl-RS" sz="1600" dirty="0">
                <a:latin typeface="Candara" pitchFamily="34" charset="0"/>
              </a:rPr>
              <a:t>    - избегавати контакт са очима и кожом                         - посебни објекти и мере заштите</a:t>
            </a:r>
            <a:endParaRPr lang="sr-Latn-RS" sz="1600" dirty="0">
              <a:latin typeface="Candara" pitchFamily="34" charset="0"/>
            </a:endParaRPr>
          </a:p>
          <a:p>
            <a:endParaRPr lang="en-US" sz="16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10" b="94390" l="463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4517482"/>
            <a:ext cx="4567999" cy="234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Isidora\Desktop\SF10-PT-2522-(A)-for-CSS-800x8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88" y="5098813"/>
            <a:ext cx="2044412" cy="20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2819400" y="243750"/>
            <a:ext cx="3200400" cy="5221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Box 27"/>
          <p:cNvSpPr txBox="1"/>
          <p:nvPr/>
        </p:nvSpPr>
        <p:spPr>
          <a:xfrm>
            <a:off x="3333750" y="267328"/>
            <a:ext cx="26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ndara" pitchFamily="34" charset="0"/>
              </a:rPr>
              <a:t>3. </a:t>
            </a:r>
            <a:r>
              <a:rPr lang="sr-Cyrl-RS" sz="2400" b="1" dirty="0">
                <a:solidFill>
                  <a:schemeClr val="accent1"/>
                </a:solidFill>
                <a:latin typeface="Candara" pitchFamily="34" charset="0"/>
              </a:rPr>
              <a:t>Филтрација</a:t>
            </a:r>
            <a:endParaRPr lang="en-US" sz="24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223" y="990600"/>
            <a:ext cx="5943600" cy="344555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755198" y="5257800"/>
            <a:ext cx="2969202" cy="7620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6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5344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52400"/>
            <a:ext cx="8534400" cy="6477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309860"/>
            <a:ext cx="4766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Candara" pitchFamily="34" charset="0"/>
              </a:rPr>
              <a:t>II</a:t>
            </a:r>
            <a:r>
              <a:rPr lang="sr-Cyrl-RS" sz="2400" b="1" dirty="0">
                <a:solidFill>
                  <a:prstClr val="black"/>
                </a:solidFill>
                <a:latin typeface="Candara" pitchFamily="34" charset="0"/>
              </a:rPr>
              <a:t> Хемијске методе стерилизације</a:t>
            </a:r>
            <a:endParaRPr lang="en-US" sz="24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760" y="3962400"/>
            <a:ext cx="2899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itchFamily="34" charset="0"/>
              </a:rPr>
              <a:t>-</a:t>
            </a:r>
            <a:r>
              <a:rPr lang="sr-Cyrl-RS" dirty="0">
                <a:latin typeface="Candara" pitchFamily="34" charset="0"/>
              </a:rPr>
              <a:t>статски</a:t>
            </a:r>
          </a:p>
          <a:p>
            <a:endParaRPr lang="en-US" dirty="0">
              <a:latin typeface="Candara" pitchFamily="34" charset="0"/>
            </a:endParaRPr>
          </a:p>
          <a:p>
            <a:endParaRPr lang="en-US" dirty="0">
              <a:latin typeface="Candara" pitchFamily="34" charset="0"/>
            </a:endParaRPr>
          </a:p>
          <a:p>
            <a:endParaRPr lang="sr-Cyrl-RS" dirty="0">
              <a:latin typeface="Candara" pitchFamily="34" charset="0"/>
            </a:endParaRPr>
          </a:p>
          <a:p>
            <a:r>
              <a:rPr lang="sr-Cyrl-RS" dirty="0">
                <a:latin typeface="Candara" pitchFamily="34" charset="0"/>
              </a:rPr>
              <a:t>-цидно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6" name="Picture 2" descr="C:\Users\Isidora\Desktop\download (3).jf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41" b="89163" l="4032" r="93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64" y="4770242"/>
            <a:ext cx="1544591" cy="12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Isidora\Desktop\pngtree-sick-virus-bacteria-png-image_2169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438" b="82500" l="15000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35" y="3240435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326631"/>
            <a:ext cx="574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latin typeface="Candara" pitchFamily="34" charset="0"/>
              </a:rPr>
              <a:t>Гас: </a:t>
            </a:r>
            <a:r>
              <a:rPr lang="sr-Cyrl-RS" sz="2000" dirty="0">
                <a:latin typeface="Candara" pitchFamily="34" charset="0"/>
              </a:rPr>
              <a:t>етилен оксид и формалдехид</a:t>
            </a:r>
          </a:p>
          <a:p>
            <a:r>
              <a:rPr lang="sr-Cyrl-RS" sz="2000" b="1" dirty="0">
                <a:latin typeface="Candara" pitchFamily="34" charset="0"/>
              </a:rPr>
              <a:t>Течност: </a:t>
            </a:r>
            <a:r>
              <a:rPr lang="sr-Cyrl-RS" sz="2000" dirty="0">
                <a:latin typeface="Candara" pitchFamily="34" charset="0"/>
              </a:rPr>
              <a:t>глутаралдехид, персирћетна кис., </a:t>
            </a:r>
            <a:r>
              <a:rPr lang="sr-Latn-RS" sz="2000" dirty="0">
                <a:latin typeface="Candara" pitchFamily="34" charset="0"/>
              </a:rPr>
              <a:t>H</a:t>
            </a:r>
            <a:r>
              <a:rPr lang="sr-Cyrl-RS" sz="2000" dirty="0">
                <a:latin typeface="Candara" pitchFamily="34" charset="0"/>
              </a:rPr>
              <a:t>2О2</a:t>
            </a:r>
            <a:endParaRPr lang="en-US" sz="2000" dirty="0">
              <a:latin typeface="Candar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80574"/>
            <a:ext cx="2143125" cy="153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3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93341399-clostridium-difficile-bacteria-3d-illustration-spore-forming-bacteria-that-cause-pseudomembraneous-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228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chemeClr val="bg1"/>
                </a:solidFill>
                <a:latin typeface="Comic Sans MS" pitchFamily="66" charset="0"/>
              </a:rPr>
              <a:t>СПОРЕ</a:t>
            </a:r>
            <a:endParaRPr lang="en-US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9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5344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52400"/>
            <a:ext cx="8534400" cy="6477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9400" y="228600"/>
            <a:ext cx="3522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400" b="1" dirty="0" smtClean="0">
                <a:solidFill>
                  <a:prstClr val="black"/>
                </a:solidFill>
                <a:latin typeface="Candara" pitchFamily="34" charset="0"/>
              </a:rPr>
              <a:t>Контрола стерилизације</a:t>
            </a:r>
            <a:endParaRPr lang="en-US" sz="24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914400"/>
            <a:ext cx="7143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sr-Cyrl-RS" sz="2000" dirty="0">
                <a:latin typeface="Candara" pitchFamily="34" charset="0"/>
              </a:rPr>
              <a:t>Физичка контрола-температура, притисак, време</a:t>
            </a:r>
          </a:p>
          <a:p>
            <a:pPr marL="257175" indent="-257175">
              <a:buAutoNum type="arabicPeriod"/>
            </a:pPr>
            <a:endParaRPr lang="sr-Cyrl-RS" sz="2000" dirty="0">
              <a:latin typeface="Candara" pitchFamily="34" charset="0"/>
            </a:endParaRPr>
          </a:p>
          <a:p>
            <a:pPr marL="257175" indent="-257175">
              <a:buAutoNum type="arabicPeriod"/>
            </a:pPr>
            <a:r>
              <a:rPr lang="sr-Cyrl-RS" sz="2000" dirty="0">
                <a:latin typeface="Candara" pitchFamily="34" charset="0"/>
              </a:rPr>
              <a:t>Хемијске методе-нпр. јодоформ се топи на температури од 119</a:t>
            </a:r>
            <a:r>
              <a:rPr lang="sr-Latn-RS" sz="2000" dirty="0">
                <a:latin typeface="Candara" panose="020E0502030303020204" pitchFamily="34" charset="0"/>
              </a:rPr>
              <a:t>°C</a:t>
            </a:r>
            <a:endParaRPr lang="sr-Cyrl-RS" sz="2000" dirty="0">
              <a:latin typeface="Candara" panose="020E0502030303020204" pitchFamily="34" charset="0"/>
            </a:endParaRPr>
          </a:p>
          <a:p>
            <a:pPr marL="257175" indent="-257175">
              <a:buAutoNum type="arabicPeriod"/>
            </a:pPr>
            <a:endParaRPr lang="sr-Cyrl-RS" sz="2000" dirty="0">
              <a:latin typeface="Candara" panose="020E0502030303020204" pitchFamily="34" charset="0"/>
            </a:endParaRPr>
          </a:p>
          <a:p>
            <a:pPr marL="257175" indent="-257175">
              <a:buAutoNum type="arabicPeriod"/>
            </a:pPr>
            <a:r>
              <a:rPr lang="sr-Cyrl-RS" sz="2000" b="1" dirty="0">
                <a:latin typeface="Candara" pitchFamily="34" charset="0"/>
              </a:rPr>
              <a:t>Биолошки метод – коришћење спора </a:t>
            </a:r>
          </a:p>
          <a:p>
            <a:r>
              <a:rPr lang="sr-Cyrl-RS" sz="2000" b="1" i="1" dirty="0">
                <a:latin typeface="Candara" pitchFamily="34" charset="0"/>
              </a:rPr>
              <a:t>       </a:t>
            </a:r>
            <a:r>
              <a:rPr lang="sr-Cyrl-RS" sz="2000" i="1" dirty="0">
                <a:latin typeface="Candara" pitchFamily="34" charset="0"/>
              </a:rPr>
              <a:t>-</a:t>
            </a:r>
            <a:r>
              <a:rPr lang="sr-Cyrl-RS" sz="2000" b="1" i="1" dirty="0">
                <a:latin typeface="Candara" pitchFamily="34" charset="0"/>
              </a:rPr>
              <a:t> </a:t>
            </a:r>
            <a:r>
              <a:rPr lang="sr-Latn-RS" sz="2000" i="1" dirty="0">
                <a:latin typeface="Candara" panose="020E0502030303020204" pitchFamily="34" charset="0"/>
              </a:rPr>
              <a:t>B. subtilis </a:t>
            </a:r>
            <a:r>
              <a:rPr lang="sr-Latn-RS" sz="2000" dirty="0">
                <a:latin typeface="Candara" panose="020E0502030303020204" pitchFamily="34" charset="0"/>
              </a:rPr>
              <a:t>(</a:t>
            </a:r>
            <a:r>
              <a:rPr lang="sr-Cyrl-RS" sz="2000" dirty="0">
                <a:latin typeface="Candara" panose="020E0502030303020204" pitchFamily="34" charset="0"/>
              </a:rPr>
              <a:t>суви стерилизатор, контрола хемијских  средстава)</a:t>
            </a:r>
          </a:p>
          <a:p>
            <a:r>
              <a:rPr lang="sr-Cyrl-RS" sz="2000" dirty="0">
                <a:latin typeface="Candara" panose="020E0502030303020204" pitchFamily="34" charset="0"/>
              </a:rPr>
              <a:t>     </a:t>
            </a:r>
            <a:r>
              <a:rPr lang="sr-Latn-RS" sz="2000" dirty="0">
                <a:latin typeface="Candara" panose="020E0502030303020204" pitchFamily="34" charset="0"/>
              </a:rPr>
              <a:t> </a:t>
            </a:r>
            <a:r>
              <a:rPr lang="sr-Cyrl-RS" sz="2000" dirty="0">
                <a:latin typeface="Candara" panose="020E0502030303020204" pitchFamily="34" charset="0"/>
              </a:rPr>
              <a:t>- </a:t>
            </a:r>
            <a:r>
              <a:rPr lang="sr-Latn-RS" sz="2000" i="1" dirty="0">
                <a:latin typeface="Candara" panose="020E0502030303020204" pitchFamily="34" charset="0"/>
              </a:rPr>
              <a:t>B. stearotermophilys </a:t>
            </a:r>
            <a:r>
              <a:rPr lang="sr-Latn-RS" sz="2000" dirty="0">
                <a:latin typeface="Candara" panose="020E0502030303020204" pitchFamily="34" charset="0"/>
              </a:rPr>
              <a:t>(</a:t>
            </a:r>
            <a:r>
              <a:rPr lang="sr-Cyrl-RS" sz="2000" dirty="0">
                <a:latin typeface="Candara" panose="020E0502030303020204" pitchFamily="34" charset="0"/>
              </a:rPr>
              <a:t>аутоклав)</a:t>
            </a:r>
          </a:p>
          <a:p>
            <a:r>
              <a:rPr lang="sr-Cyrl-RS" sz="2000" dirty="0">
                <a:latin typeface="Candara" panose="020E0502030303020204" pitchFamily="34" charset="0"/>
              </a:rPr>
              <a:t>    </a:t>
            </a:r>
            <a:r>
              <a:rPr lang="sr-Latn-RS" sz="2000" dirty="0">
                <a:latin typeface="Candara" panose="020E0502030303020204" pitchFamily="34" charset="0"/>
              </a:rPr>
              <a:t> </a:t>
            </a:r>
            <a:r>
              <a:rPr lang="sr-Cyrl-RS" sz="2000" dirty="0">
                <a:latin typeface="Candara" panose="020E0502030303020204" pitchFamily="34" charset="0"/>
              </a:rPr>
              <a:t> - </a:t>
            </a:r>
            <a:r>
              <a:rPr lang="sr-Latn-RS" sz="2000" i="1" dirty="0">
                <a:latin typeface="Candara" panose="020E0502030303020204" pitchFamily="34" charset="0"/>
              </a:rPr>
              <a:t>B. pumilus </a:t>
            </a:r>
            <a:r>
              <a:rPr lang="sr-Latn-RS" sz="2000" dirty="0">
                <a:latin typeface="Candara" panose="020E0502030303020204" pitchFamily="34" charset="0"/>
              </a:rPr>
              <a:t>(</a:t>
            </a:r>
            <a:r>
              <a:rPr lang="sr-Cyrl-RS" sz="2000" dirty="0">
                <a:latin typeface="Candara" panose="020E0502030303020204" pitchFamily="34" charset="0"/>
              </a:rPr>
              <a:t>јонизујуће зрачење</a:t>
            </a:r>
            <a:r>
              <a:rPr lang="sr-Latn-RS" sz="2000" dirty="0">
                <a:latin typeface="Candara" panose="020E0502030303020204" pitchFamily="34" charset="0"/>
              </a:rPr>
              <a:t>)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68120" y="4388247"/>
            <a:ext cx="4055052" cy="18003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3" descr="C:\Users\Isidora\Desktop\sterilization-spore-test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20" y="4548983"/>
            <a:ext cx="3714750" cy="147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Isidora\Desktop\control-de-esterilizac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71" y="4308634"/>
            <a:ext cx="2070497" cy="19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2868020" y="5188347"/>
            <a:ext cx="571500" cy="2857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729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5344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671" y="152400"/>
            <a:ext cx="8534400" cy="6477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9000" y="228600"/>
            <a:ext cx="2414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400" b="1" dirty="0" smtClean="0">
                <a:solidFill>
                  <a:prstClr val="black"/>
                </a:solidFill>
                <a:latin typeface="Candara" pitchFamily="34" charset="0"/>
              </a:rPr>
              <a:t>ДЕЗИНФЕКЦИЈА</a:t>
            </a:r>
            <a:endParaRPr lang="en-US" sz="24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780045"/>
            <a:ext cx="713336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FF0000"/>
                </a:solidFill>
                <a:latin typeface="Candara" pitchFamily="34" charset="0"/>
              </a:rPr>
              <a:t>Примењује се ван живог организма, у спољашњој средини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rgbClr val="0070C0"/>
                </a:solidFill>
                <a:latin typeface="Candara" pitchFamily="34" charset="0"/>
              </a:rPr>
              <a:t>Површине</a:t>
            </a:r>
            <a:r>
              <a:rPr lang="sr-Cyrl-RS" sz="2000" dirty="0">
                <a:solidFill>
                  <a:srgbClr val="0070C0"/>
                </a:solidFill>
                <a:latin typeface="Candara" pitchFamily="34" charset="0"/>
              </a:rPr>
              <a:t>, </a:t>
            </a:r>
            <a:r>
              <a:rPr lang="sr-Cyrl-RS" sz="2000" dirty="0" smtClean="0">
                <a:solidFill>
                  <a:srgbClr val="0070C0"/>
                </a:solidFill>
                <a:latin typeface="Candara" pitchFamily="34" charset="0"/>
              </a:rPr>
              <a:t>предмети</a:t>
            </a:r>
            <a:endParaRPr lang="sr-Cyrl-RS" sz="2000" dirty="0">
              <a:solidFill>
                <a:srgbClr val="0070C0"/>
              </a:solidFill>
              <a:latin typeface="Candar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rgbClr val="0070C0"/>
                </a:solidFill>
                <a:latin typeface="Candara" pitchFamily="34" charset="0"/>
              </a:rPr>
              <a:t>Биосигурност на фармама (</a:t>
            </a:r>
            <a:r>
              <a:rPr lang="sr-Latn-RS" sz="2000" dirty="0" smtClean="0">
                <a:solidFill>
                  <a:srgbClr val="0070C0"/>
                </a:solidFill>
                <a:latin typeface="Candara" pitchFamily="34" charset="0"/>
              </a:rPr>
              <a:t>all in all out</a:t>
            </a:r>
            <a:r>
              <a:rPr lang="sr-Cyrl-RS" sz="2000" dirty="0" smtClean="0">
                <a:solidFill>
                  <a:srgbClr val="0070C0"/>
                </a:solidFill>
                <a:latin typeface="Candara" pitchFamily="34" charset="0"/>
              </a:rPr>
              <a:t>)</a:t>
            </a:r>
            <a:endParaRPr lang="sr-Latn-RS" sz="2000" dirty="0" smtClean="0">
              <a:solidFill>
                <a:srgbClr val="0070C0"/>
              </a:solidFill>
              <a:latin typeface="Candar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HACCP –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Hazard</a:t>
            </a:r>
            <a:r>
              <a:rPr lang="sr-Cyrl-R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Analysis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Critical Control </a:t>
            </a:r>
            <a:r>
              <a:rPr lang="en-US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Points</a:t>
            </a:r>
            <a:endParaRPr lang="sr-Cyrl-RS" sz="2000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 smtClean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rgbClr val="00B050"/>
                </a:solidFill>
                <a:latin typeface="Candara" pitchFamily="34" charset="0"/>
              </a:rPr>
              <a:t>Хемијска дезинфекција – дезифицијенси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rgbClr val="00B050"/>
                </a:solidFill>
                <a:latin typeface="Candara" pitchFamily="34" charset="0"/>
              </a:rPr>
              <a:t>Припрема радног раствора непосредно пре примене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rgbClr val="00B050"/>
                </a:solidFill>
                <a:latin typeface="Candara" pitchFamily="34" charset="0"/>
              </a:rPr>
              <a:t>Концентрација</a:t>
            </a:r>
            <a:endParaRPr lang="sr-Cyrl-RS" sz="2000" dirty="0">
              <a:solidFill>
                <a:srgbClr val="00B050"/>
              </a:solidFill>
              <a:latin typeface="Candara" pitchFamily="34" charset="0"/>
            </a:endParaRPr>
          </a:p>
          <a:p>
            <a:endParaRPr lang="sr-Cyrl-RS" sz="1500" dirty="0">
              <a:latin typeface="Candar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390900"/>
            <a:ext cx="848234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andara" pitchFamily="34" charset="0"/>
              </a:rPr>
              <a:t>Дезинфекција у ширем смислу се обавља у неколико фаза и подразумева:</a:t>
            </a:r>
          </a:p>
          <a:p>
            <a:r>
              <a:rPr lang="ru-RU" sz="1600" dirty="0">
                <a:latin typeface="Candara" pitchFamily="34" charset="0"/>
              </a:rPr>
              <a:t>•	механичко чишћење,</a:t>
            </a:r>
          </a:p>
          <a:p>
            <a:r>
              <a:rPr lang="ru-RU" sz="1600" dirty="0">
                <a:latin typeface="Candara" pitchFamily="34" charset="0"/>
              </a:rPr>
              <a:t>•	санитарно </a:t>
            </a:r>
            <a:r>
              <a:rPr lang="ru-RU" sz="1600" dirty="0" smtClean="0">
                <a:latin typeface="Candara" pitchFamily="34" charset="0"/>
              </a:rPr>
              <a:t>прање,</a:t>
            </a:r>
          </a:p>
          <a:p>
            <a:r>
              <a:rPr lang="ru-RU" sz="1600" dirty="0" smtClean="0">
                <a:latin typeface="Candara" pitchFamily="34" charset="0"/>
              </a:rPr>
              <a:t>•</a:t>
            </a:r>
            <a:r>
              <a:rPr lang="ru-RU" sz="1600" dirty="0">
                <a:latin typeface="Candara" pitchFamily="34" charset="0"/>
              </a:rPr>
              <a:t>	дезинфекцију у ужем </a:t>
            </a:r>
            <a:r>
              <a:rPr lang="ru-RU" sz="1600" dirty="0" smtClean="0">
                <a:latin typeface="Candara" pitchFamily="34" charset="0"/>
              </a:rPr>
              <a:t>смислу, </a:t>
            </a:r>
          </a:p>
          <a:p>
            <a:r>
              <a:rPr lang="ru-RU" sz="1600" dirty="0" smtClean="0">
                <a:latin typeface="Candara" pitchFamily="34" charset="0"/>
              </a:rPr>
              <a:t>•</a:t>
            </a:r>
            <a:r>
              <a:rPr lang="ru-RU" sz="1600" dirty="0">
                <a:latin typeface="Candara" pitchFamily="34" charset="0"/>
              </a:rPr>
              <a:t>	контролу извршене </a:t>
            </a:r>
            <a:r>
              <a:rPr lang="ru-RU" sz="1600" dirty="0" smtClean="0">
                <a:latin typeface="Candara" pitchFamily="34" charset="0"/>
              </a:rPr>
              <a:t>дезинфекције, </a:t>
            </a:r>
          </a:p>
          <a:p>
            <a:r>
              <a:rPr lang="ru-RU" sz="1600" dirty="0" smtClean="0">
                <a:latin typeface="Candara" pitchFamily="34" charset="0"/>
              </a:rPr>
              <a:t>•</a:t>
            </a:r>
            <a:r>
              <a:rPr lang="ru-RU" sz="1600" dirty="0">
                <a:latin typeface="Candara" pitchFamily="34" charset="0"/>
              </a:rPr>
              <a:t>	испирање дезинфикованих површина и</a:t>
            </a:r>
          </a:p>
          <a:p>
            <a:r>
              <a:rPr lang="ru-RU" sz="1600" dirty="0">
                <a:latin typeface="Candara" pitchFamily="34" charset="0"/>
              </a:rPr>
              <a:t>•	контролу дезинфикованих површина после </a:t>
            </a:r>
            <a:r>
              <a:rPr lang="ru-RU" sz="1600" dirty="0" smtClean="0">
                <a:latin typeface="Candara" pitchFamily="34" charset="0"/>
              </a:rPr>
              <a:t>испирања</a:t>
            </a:r>
            <a:endParaRPr lang="ru-RU" sz="1600" dirty="0">
              <a:latin typeface="Candara" pitchFamily="34" charset="0"/>
            </a:endParaRPr>
          </a:p>
          <a:p>
            <a:endParaRPr lang="sr-Cyrl-RS" sz="1600" dirty="0" smtClean="0">
              <a:latin typeface="Candara" panose="020E0502030303020204" pitchFamily="34" charset="0"/>
            </a:endParaRPr>
          </a:p>
          <a:p>
            <a:r>
              <a:rPr lang="sr-Cyrl-RS" sz="2000" dirty="0" smtClean="0">
                <a:latin typeface="Candara" panose="020E0502030303020204" pitchFamily="34" charset="0"/>
              </a:rPr>
              <a:t>Велик број разчличитих </a:t>
            </a:r>
            <a:r>
              <a:rPr lang="sr-Cyrl-RS" sz="2000" dirty="0" smtClean="0">
                <a:latin typeface="Candara" panose="020E0502030303020204" pitchFamily="34" charset="0"/>
              </a:rPr>
              <a:t>дезифицијенаса</a:t>
            </a:r>
            <a:endParaRPr lang="sr-Cyrl-RS" sz="2000" dirty="0">
              <a:latin typeface="Candara" panose="020E0502030303020204" pitchFamily="34" charset="0"/>
            </a:endParaRPr>
          </a:p>
          <a:p>
            <a:endParaRPr lang="sr-Cyrl-RS" sz="2000" dirty="0" smtClean="0">
              <a:latin typeface="Candara" panose="020E0502030303020204" pitchFamily="34" charset="0"/>
            </a:endParaRPr>
          </a:p>
          <a:p>
            <a:r>
              <a:rPr lang="sr-Latn-RS" sz="2000" dirty="0" smtClean="0">
                <a:latin typeface="Candara" panose="020E0502030303020204" pitchFamily="34" charset="0"/>
              </a:rPr>
              <a:t>O</a:t>
            </a:r>
            <a:r>
              <a:rPr lang="sr-Cyrl-RS" sz="2000" dirty="0" smtClean="0">
                <a:latin typeface="Candara" panose="020E0502030303020204" pitchFamily="34" charset="0"/>
              </a:rPr>
              <a:t>собине доброг дезифицијенса</a:t>
            </a:r>
            <a:endParaRPr lang="en-US" sz="20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71" y="668878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413356"/>
            <a:ext cx="2858667" cy="2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3356"/>
            <a:ext cx="3032358" cy="204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628901"/>
            <a:ext cx="1300693" cy="4110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2628901"/>
            <a:ext cx="4135817" cy="3855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1667398"/>
            <a:ext cx="2553053" cy="49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6928" y="182447"/>
            <a:ext cx="4057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100" b="1" dirty="0">
                <a:latin typeface="Candara" pitchFamily="34" charset="0"/>
              </a:rPr>
              <a:t>ПРАКСА...</a:t>
            </a:r>
            <a:endParaRPr lang="en-US" sz="2100" b="1" dirty="0">
              <a:latin typeface="Candara" pitchFamily="34" charset="0"/>
            </a:endParaRPr>
          </a:p>
        </p:txBody>
      </p:sp>
      <p:pic>
        <p:nvPicPr>
          <p:cNvPr id="1026" name="Picture 2" descr="C:\Users\Isidora\Desktop\puppy-at-the-vet-57b746cd5f9b58cdfdbf44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04" y="838200"/>
            <a:ext cx="2968672" cy="228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download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4" y="838200"/>
            <a:ext cx="2958721" cy="228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sidora\Desktop\qtsdyotofwjyjgt95d03f69a289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8" y="3304531"/>
            <a:ext cx="2102323" cy="155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sidora\Desktop\IMG_90331-e1527472472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4" y="4915180"/>
            <a:ext cx="2087197" cy="155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sidora\Desktop\download (2)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08" y="3312954"/>
            <a:ext cx="2948110" cy="315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sidora\Desktop\depositphotos_75085473-stock-photo-dog-wound-after-operat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04531"/>
            <a:ext cx="3047999" cy="31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sidora\Desktop\Desinfektionsmatten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29" b="89847" l="11961" r="89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480518" cy="254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783" y="-88515"/>
            <a:ext cx="9192491" cy="69742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21673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Отпорни, метаболички неактивни облици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Обезбеђују опстанак у спољашњој средини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64" y="1181871"/>
            <a:ext cx="571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u="sng" dirty="0" smtClean="0">
                <a:solidFill>
                  <a:schemeClr val="bg1"/>
                </a:solidFill>
                <a:latin typeface="Comic Sans MS" pitchFamily="66" charset="0"/>
              </a:rPr>
              <a:t>ЗНАЧАЈ:</a:t>
            </a:r>
          </a:p>
          <a:p>
            <a:pPr algn="ctr"/>
            <a:endParaRPr lang="sr-Cyrl-RS" sz="2000" b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Cyrl-RS" sz="2400" dirty="0" smtClean="0">
                <a:solidFill>
                  <a:schemeClr val="bg1"/>
                </a:solidFill>
                <a:latin typeface="Comic Sans MS" pitchFamily="66" charset="0"/>
              </a:rPr>
              <a:t>-Спорама се преносе неке болести</a:t>
            </a:r>
          </a:p>
          <a:p>
            <a:endParaRPr lang="sr-Cyrl-R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Cyrl-RS" sz="2400" dirty="0" smtClean="0">
                <a:solidFill>
                  <a:schemeClr val="bg1"/>
                </a:solidFill>
                <a:latin typeface="Comic Sans MS" pitchFamily="66" charset="0"/>
              </a:rPr>
              <a:t>-Стерилизација</a:t>
            </a:r>
          </a:p>
          <a:p>
            <a:endParaRPr lang="sr-Cyrl-R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Cyrl-RS" sz="2400" dirty="0" smtClean="0">
                <a:solidFill>
                  <a:schemeClr val="bg1"/>
                </a:solidFill>
                <a:latin typeface="Comic Sans MS" pitchFamily="66" charset="0"/>
              </a:rPr>
              <a:t>-Намирнице анималног порекла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195726"/>
            <a:ext cx="5562600" cy="2738965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177823"/>
            <a:ext cx="741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r-Cyrl-RS" sz="2000" b="1" dirty="0" smtClean="0">
                <a:solidFill>
                  <a:srgbClr val="FF0000"/>
                </a:solidFill>
                <a:latin typeface="Comic Sans MS" pitchFamily="66" charset="0"/>
              </a:rPr>
              <a:t>Спорогене бактерије – </a:t>
            </a:r>
            <a:r>
              <a:rPr lang="en-US" sz="2000" b="1" i="1" dirty="0" smtClean="0">
                <a:solidFill>
                  <a:schemeClr val="bg1"/>
                </a:solidFill>
                <a:latin typeface="Comic Sans MS" pitchFamily="66" charset="0"/>
              </a:rPr>
              <a:t>Bacillus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spp., </a:t>
            </a:r>
            <a:r>
              <a:rPr lang="en-US" sz="2000" b="1" i="1" dirty="0" smtClean="0">
                <a:solidFill>
                  <a:schemeClr val="bg1"/>
                </a:solidFill>
                <a:latin typeface="Comic Sans MS" pitchFamily="66" charset="0"/>
              </a:rPr>
              <a:t>Clostridium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spp.</a:t>
            </a:r>
            <a:endParaRPr lang="sr-Cyrl-RS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sr-Cyrl-RS" sz="2000" b="1" dirty="0" smtClean="0">
                <a:solidFill>
                  <a:srgbClr val="FF0000"/>
                </a:solidFill>
                <a:latin typeface="Comic Sans MS" pitchFamily="66" charset="0"/>
              </a:rPr>
              <a:t>Гљивице – </a:t>
            </a:r>
            <a:r>
              <a:rPr lang="sr-Cyrl-RS" sz="2000" b="1" dirty="0" smtClean="0">
                <a:solidFill>
                  <a:schemeClr val="bg1"/>
                </a:solidFill>
                <a:latin typeface="Comic Sans MS" pitchFamily="66" charset="0"/>
              </a:rPr>
              <a:t>размножавање!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20783" y="6177823"/>
            <a:ext cx="91647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Isidora\Desktop\fmicb-07-01636-g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46" y="1451282"/>
            <a:ext cx="2385324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Endospore_+Clostridium+teta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9327"/>
            <a:ext cx="4872109" cy="19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752600" y="4968394"/>
            <a:ext cx="1676400" cy="28940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4691" y="515389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Comic Sans MS" pitchFamily="66" charset="0"/>
              </a:rPr>
              <a:t>ЕНДОСПОРА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257800" y="4495800"/>
            <a:ext cx="1295400" cy="4725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419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Comic Sans MS" pitchFamily="66" charset="0"/>
              </a:rPr>
              <a:t>СПОРАНГИЈА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7243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u="sng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Негативни услови:</a:t>
            </a:r>
          </a:p>
          <a:p>
            <a:r>
              <a:rPr lang="sr-Cyrl-RS" sz="24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СПОРУЛАЦИЈА (стварање спора)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Isidora\Desktop\a127b61f6e589c1a58712e63665a05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1219200"/>
            <a:ext cx="594790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5636" y="5715000"/>
            <a:ext cx="849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u="sng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Повољни услови: </a:t>
            </a:r>
            <a:r>
              <a:rPr lang="sr-Cyrl-RS" sz="24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ГЕРМИНАЦИЈА (исклијавање спора у вегетативне облике)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7200" y="914400"/>
          <a:ext cx="8153400" cy="46022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7800"/>
                <a:gridCol w="2717800"/>
                <a:gridCol w="2717800"/>
              </a:tblGrid>
              <a:tr h="1547165">
                <a:tc>
                  <a:txBody>
                    <a:bodyPr/>
                    <a:lstStyle/>
                    <a:p>
                      <a:pPr algn="ctr"/>
                      <a:endParaRPr lang="sr-Cyrl-RS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sr-Cyrl-RS" dirty="0" smtClean="0">
                          <a:latin typeface="Comic Sans MS" pitchFamily="66" charset="0"/>
                        </a:rPr>
                        <a:t>ПОЗИЦИЈА СПОРЕ У СПОРАНГИЈИ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RS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sr-Cyrl-RS" dirty="0" smtClean="0">
                          <a:latin typeface="Comic Sans MS" pitchFamily="66" charset="0"/>
                        </a:rPr>
                        <a:t>СПОРА МАЊА ОД СПОРАНГИЈЕ </a:t>
                      </a:r>
                      <a:endParaRPr lang="en-US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sr-Cyrl-RS" dirty="0" smtClean="0">
                          <a:latin typeface="Comic Sans MS" pitchFamily="66" charset="0"/>
                        </a:rPr>
                        <a:t>(НЕ ДЕ</a:t>
                      </a:r>
                      <a:r>
                        <a:rPr lang="sr-Cyrl-RS" dirty="0" smtClean="0">
                          <a:latin typeface="+mj-lt"/>
                        </a:rPr>
                        <a:t>Ф</a:t>
                      </a:r>
                      <a:r>
                        <a:rPr lang="sr-Cyrl-RS" dirty="0" smtClean="0">
                          <a:latin typeface="Comic Sans MS" pitchFamily="66" charset="0"/>
                        </a:rPr>
                        <a:t>ОРМИШЕ ЈЕ)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RS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sr-Cyrl-RS" dirty="0" smtClean="0">
                          <a:latin typeface="Comic Sans MS" pitchFamily="66" charset="0"/>
                        </a:rPr>
                        <a:t>СПОРА ВЕЋА ОД СПОРАНГИЈЕ (ДЕ</a:t>
                      </a:r>
                      <a:r>
                        <a:rPr lang="sr-Cyrl-RS" dirty="0" smtClean="0">
                          <a:latin typeface="+mj-lt"/>
                        </a:rPr>
                        <a:t>Ф</a:t>
                      </a:r>
                      <a:r>
                        <a:rPr lang="sr-Cyrl-RS" dirty="0" smtClean="0">
                          <a:latin typeface="Comic Sans MS" pitchFamily="66" charset="0"/>
                        </a:rPr>
                        <a:t>ОРМИШЕ ЈЕ)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18356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omic Sans MS" pitchFamily="66" charset="0"/>
                        </a:rPr>
                        <a:t>ЦЕНТРАЛНО</a:t>
                      </a:r>
                      <a:r>
                        <a:rPr lang="sr-Cyrl-RS" baseline="0" dirty="0" smtClean="0">
                          <a:latin typeface="Comic Sans MS" pitchFamily="66" charset="0"/>
                        </a:rPr>
                        <a:t> ПОСТАВЉЕНА СПОРА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8356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omic Sans MS" pitchFamily="66" charset="0"/>
                        </a:rPr>
                        <a:t>СУПТЕРМИНАЛНО</a:t>
                      </a:r>
                      <a:r>
                        <a:rPr lang="sr-Cyrl-RS" baseline="0" dirty="0" smtClean="0">
                          <a:latin typeface="Comic Sans MS" pitchFamily="66" charset="0"/>
                        </a:rPr>
                        <a:t> ПОСТАВЉЕНА СПОРА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8356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Comic Sans MS" pitchFamily="66" charset="0"/>
                        </a:rPr>
                        <a:t>ТЕРМИНАЛНО ПОСТАВЉЕНА СПОРА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Users\Isidora\Desktop\spora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46" y="3581400"/>
            <a:ext cx="2158101" cy="79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Isidora\Desktop\spora 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45" y="4624411"/>
            <a:ext cx="2158101" cy="80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Isidora\Desktop\spora 4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28272"/>
            <a:ext cx="2062099" cy="95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Isidora\Desktop\spora 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3496336"/>
            <a:ext cx="2062099" cy="96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Isidora\Desktop\spora 6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37979"/>
            <a:ext cx="2062099" cy="978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Isidora\Desktop\spora 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47" y="2577485"/>
            <a:ext cx="2158101" cy="7886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52400" y="762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u="sng" dirty="0" smtClean="0">
                <a:solidFill>
                  <a:schemeClr val="bg1"/>
                </a:solidFill>
                <a:latin typeface="Comic Sans MS" pitchFamily="66" charset="0"/>
              </a:rPr>
              <a:t>Изглед  спорангије у зависности од величине и локализације споре:</a:t>
            </a:r>
            <a:endParaRPr lang="en-US" sz="2000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38495" y="2277136"/>
            <a:ext cx="26670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flipH="1">
            <a:off x="1447800" y="3317788"/>
            <a:ext cx="2181268" cy="27020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6019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  <a:latin typeface="Comic Sans MS" pitchFamily="66" charset="0"/>
              </a:rPr>
              <a:t>БАКТРИДИУМ ТИП</a:t>
            </a:r>
          </a:p>
          <a:p>
            <a:r>
              <a:rPr lang="sr-Latn-RS" b="1" i="1" dirty="0" smtClean="0">
                <a:solidFill>
                  <a:srgbClr val="FF0000"/>
                </a:solidFill>
                <a:latin typeface="Comic Sans MS" pitchFamily="66" charset="0"/>
              </a:rPr>
              <a:t>Bacillus anthracis</a:t>
            </a:r>
            <a:endParaRPr lang="en-US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19800" y="2355112"/>
            <a:ext cx="2667000" cy="2186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572000" y="3979398"/>
            <a:ext cx="1633099" cy="20404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30676" y="6031468"/>
            <a:ext cx="2989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  <a:latin typeface="Comic Sans MS" pitchFamily="66" charset="0"/>
              </a:rPr>
              <a:t>КЛОСТРИДИУМ ТИП</a:t>
            </a:r>
          </a:p>
          <a:p>
            <a:r>
              <a:rPr lang="sr-Cyrl-RS" b="1" dirty="0" smtClean="0">
                <a:solidFill>
                  <a:srgbClr val="FF0000"/>
                </a:solidFill>
                <a:latin typeface="Comic Sans MS" pitchFamily="66" charset="0"/>
              </a:rPr>
              <a:t>Већина </a:t>
            </a:r>
            <a:r>
              <a:rPr lang="en-US" b="1" i="1" dirty="0" smtClean="0">
                <a:solidFill>
                  <a:srgbClr val="FF0000"/>
                </a:solidFill>
                <a:latin typeface="Comic Sans MS" pitchFamily="66" charset="0"/>
              </a:rPr>
              <a:t>Clostridium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r-Cyrl-RS" b="1" dirty="0" smtClean="0">
                <a:solidFill>
                  <a:srgbClr val="FF0000"/>
                </a:solidFill>
                <a:latin typeface="Comic Sans MS" pitchFamily="66" charset="0"/>
              </a:rPr>
              <a:t>врста</a:t>
            </a:r>
          </a:p>
        </p:txBody>
      </p:sp>
      <p:sp>
        <p:nvSpPr>
          <p:cNvPr id="20" name="Oval 19"/>
          <p:cNvSpPr/>
          <p:nvPr/>
        </p:nvSpPr>
        <p:spPr>
          <a:xfrm>
            <a:off x="6134099" y="4541123"/>
            <a:ext cx="2438401" cy="1250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279448" y="5635819"/>
            <a:ext cx="1" cy="3839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34098" y="6031468"/>
            <a:ext cx="278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  <a:latin typeface="Comic Sans MS" pitchFamily="66" charset="0"/>
              </a:rPr>
              <a:t>ПЛЕКТРИДИУМ ТИП</a:t>
            </a:r>
          </a:p>
          <a:p>
            <a:r>
              <a:rPr lang="sr-Latn-RS" b="1" i="1" dirty="0" smtClean="0">
                <a:solidFill>
                  <a:srgbClr val="FF0000"/>
                </a:solidFill>
                <a:latin typeface="Comic Sans MS" pitchFamily="66" charset="0"/>
              </a:rPr>
              <a:t>Clostridium tetani</a:t>
            </a:r>
            <a:endParaRPr lang="en-US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4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18" grpId="0"/>
      <p:bldP spid="20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Gram-stain-morphology-of-Clostridium-septicum-from-CSF-a-and-blood-culture-b-in-1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" y="1147971"/>
            <a:ext cx="3076431" cy="31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152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Comic Sans MS" pitchFamily="66" charset="0"/>
              </a:rPr>
              <a:t>БОЈЕЊЕ СПОРА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46" y="461524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Comic Sans MS" pitchFamily="66" charset="0"/>
              </a:rPr>
              <a:t>Не боје се по Граму!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8700" y="4661412"/>
            <a:ext cx="5594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Comic Sans MS" pitchFamily="66" charset="0"/>
              </a:rPr>
              <a:t>Специјално бојење по </a:t>
            </a:r>
            <a:r>
              <a:rPr lang="en-US" sz="2000" i="1" dirty="0" err="1" smtClean="0">
                <a:latin typeface="Comic Sans MS" pitchFamily="66" charset="0"/>
              </a:rPr>
              <a:t>Wirtz</a:t>
            </a:r>
            <a:r>
              <a:rPr lang="en-US" sz="2000" dirty="0" smtClean="0">
                <a:latin typeface="Comic Sans MS" pitchFamily="66" charset="0"/>
              </a:rPr>
              <a:t>-</a:t>
            </a:r>
            <a:r>
              <a:rPr lang="sr-Cyrl-RS" sz="2000" dirty="0" smtClean="0">
                <a:latin typeface="Comic Sans MS" pitchFamily="66" charset="0"/>
              </a:rPr>
              <a:t>у/</a:t>
            </a:r>
          </a:p>
          <a:p>
            <a:r>
              <a:rPr lang="en-US" sz="2000" i="1" dirty="0" smtClean="0">
                <a:latin typeface="Comic Sans MS" pitchFamily="66" charset="0"/>
              </a:rPr>
              <a:t>Schaeffer-Fulton</a:t>
            </a:r>
            <a:r>
              <a:rPr lang="en-US" sz="2000" dirty="0" smtClean="0">
                <a:latin typeface="Comic Sans MS" pitchFamily="66" charset="0"/>
              </a:rPr>
              <a:t>-</a:t>
            </a:r>
            <a:r>
              <a:rPr lang="sr-Cyrl-RS" sz="2000" dirty="0" smtClean="0">
                <a:latin typeface="Comic Sans MS" pitchFamily="66" charset="0"/>
              </a:rPr>
              <a:t>у</a:t>
            </a:r>
          </a:p>
          <a:p>
            <a:endParaRPr lang="sr-Cyrl-RS" sz="2000" dirty="0">
              <a:latin typeface="Comic Sans MS" pitchFamily="66" charset="0"/>
            </a:endParaRPr>
          </a:p>
          <a:p>
            <a:r>
              <a:rPr lang="sr-Cyrl-RS" sz="2000" dirty="0" smtClean="0">
                <a:latin typeface="Comic Sans MS" pitchFamily="66" charset="0"/>
              </a:rPr>
              <a:t>Резултат: зелено обојена </a:t>
            </a:r>
            <a:r>
              <a:rPr lang="sr-Cyrl-RS" sz="2000" b="1" dirty="0" smtClean="0">
                <a:solidFill>
                  <a:srgbClr val="00B050"/>
                </a:solidFill>
                <a:latin typeface="Comic Sans MS" pitchFamily="66" charset="0"/>
              </a:rPr>
              <a:t>спора</a:t>
            </a:r>
          </a:p>
          <a:p>
            <a:r>
              <a:rPr lang="sr-Cyrl-RS" sz="2000" dirty="0">
                <a:latin typeface="Comic Sans MS" pitchFamily="66" charset="0"/>
              </a:rPr>
              <a:t> </a:t>
            </a:r>
            <a:r>
              <a:rPr lang="sr-Cyrl-RS" sz="2000" dirty="0" smtClean="0">
                <a:latin typeface="Comic Sans MS" pitchFamily="66" charset="0"/>
              </a:rPr>
              <a:t>               црвено обојена </a:t>
            </a:r>
            <a:r>
              <a:rPr lang="sr-Cyrl-RS" sz="2000" b="1" dirty="0" smtClean="0">
                <a:solidFill>
                  <a:srgbClr val="FF0000"/>
                </a:solidFill>
                <a:latin typeface="Comic Sans MS" pitchFamily="66" charset="0"/>
              </a:rPr>
              <a:t>спорангија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Picture 10" descr="C:\Users\proka\Desktop\Bacillus_subtilis_Spor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40" y="1147972"/>
            <a:ext cx="4117860" cy="3170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2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25186"/>
            <a:ext cx="1028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latin typeface="Comic Sans MS" pitchFamily="66" charset="0"/>
              </a:rPr>
              <a:t>Бојење спора по </a:t>
            </a:r>
            <a:r>
              <a:rPr lang="en-US" sz="2400" b="1" i="1" dirty="0" err="1" smtClean="0">
                <a:latin typeface="Comic Sans MS" pitchFamily="66" charset="0"/>
              </a:rPr>
              <a:t>Wirtz</a:t>
            </a:r>
            <a:r>
              <a:rPr lang="sr-Cyrl-RS" sz="2400" b="1" dirty="0" smtClean="0">
                <a:latin typeface="Comic Sans MS" pitchFamily="66" charset="0"/>
              </a:rPr>
              <a:t>-у/</a:t>
            </a:r>
            <a:r>
              <a:rPr lang="en-US" sz="2400" b="1" i="1" dirty="0" smtClean="0">
                <a:latin typeface="Comic Sans MS" pitchFamily="66" charset="0"/>
              </a:rPr>
              <a:t>Schaeffer-Fulton</a:t>
            </a:r>
            <a:r>
              <a:rPr lang="en-US" sz="2400" b="1" dirty="0" smtClean="0">
                <a:latin typeface="Comic Sans MS" pitchFamily="66" charset="0"/>
              </a:rPr>
              <a:t>-</a:t>
            </a:r>
            <a:r>
              <a:rPr lang="sr-Cyrl-RS" sz="2400" b="1" dirty="0">
                <a:latin typeface="Comic Sans MS" pitchFamily="66" charset="0"/>
              </a:rPr>
              <a:t>у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116532"/>
            <a:ext cx="7180861" cy="685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866745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u="sng" dirty="0" smtClean="0">
                <a:latin typeface="Comic Sans MS" pitchFamily="66" charset="0"/>
              </a:rPr>
              <a:t>Поступак:</a:t>
            </a:r>
          </a:p>
          <a:p>
            <a:endParaRPr lang="sr-Cyrl-RS" sz="2000" b="1" u="sng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latin typeface="Comic Sans MS" pitchFamily="66" charset="0"/>
              </a:rPr>
              <a:t>На осушен и фиксиран препарат сипа се раствор малахит зелене боје – примарна боја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latin typeface="Comic Sans MS" pitchFamily="66" charset="0"/>
              </a:rPr>
              <a:t>Боја се загрева (3-10мин.) уз вишекратно појављивање паре и стално додавање боје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latin typeface="Comic Sans MS" pitchFamily="66" charset="0"/>
              </a:rPr>
              <a:t>Препарат се испере водом-након хлађења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latin typeface="Comic Sans MS" pitchFamily="66" charset="0"/>
              </a:rPr>
              <a:t>Сипати сафранин или карбол фуксин (секундарна, контрасна боја) и оставити да делује 30 секунди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latin typeface="Comic Sans MS" pitchFamily="66" charset="0"/>
              </a:rPr>
              <a:t>Испирање водом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latin typeface="Comic Sans MS" pitchFamily="66" charset="0"/>
              </a:rPr>
              <a:t>Сушење и микроскопирање</a:t>
            </a:r>
          </a:p>
          <a:p>
            <a:pPr marL="457200" indent="-457200">
              <a:buAutoNum type="arabicPeriod"/>
            </a:pPr>
            <a:endParaRPr lang="sr-Cyrl-RS" sz="2000" dirty="0" smtClean="0">
              <a:latin typeface="Comic Sans MS" pitchFamily="66" charset="0"/>
            </a:endParaRPr>
          </a:p>
          <a:p>
            <a:endParaRPr lang="sr-Cyrl-RS" sz="2000" dirty="0" smtClean="0">
              <a:latin typeface="Comic Sans MS" pitchFamily="66" charset="0"/>
            </a:endParaRPr>
          </a:p>
          <a:p>
            <a:r>
              <a:rPr lang="sr-Cyrl-RS" sz="2000" dirty="0" smtClean="0">
                <a:latin typeface="Comic Sans MS" pitchFamily="66" charset="0"/>
              </a:rPr>
              <a:t> </a:t>
            </a:r>
          </a:p>
          <a:p>
            <a:endParaRPr lang="en-US" sz="2000" u="sng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467255"/>
            <a:ext cx="146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u="sng" dirty="0" smtClean="0">
                <a:latin typeface="Comic Sans MS" pitchFamily="66" charset="0"/>
              </a:rPr>
              <a:t>Принцип:</a:t>
            </a:r>
            <a:endParaRPr lang="en-US" sz="2000" b="1" u="sng" dirty="0">
              <a:latin typeface="Comic Sans MS" pitchFamily="66" charset="0"/>
            </a:endParaRPr>
          </a:p>
        </p:txBody>
      </p:sp>
      <p:pic>
        <p:nvPicPr>
          <p:cNvPr id="3074" name="Picture 2" descr="C:\Users\Isidora\Desktop\Procedure-of-Endospore-Staining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67" y="4382836"/>
            <a:ext cx="2002459" cy="19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sidora\Desktop\Procedure-of-Endospore-Staining - Copy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40" y="4412876"/>
            <a:ext cx="1986642" cy="171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sidora\Desktop\Procedure-of-Endospore-Stain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19" y="4412876"/>
            <a:ext cx="2062162" cy="18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Procedure-of-Endospore-Staining - Copy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000" l="6548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47" y="4382836"/>
            <a:ext cx="2168168" cy="18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6189643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sr-Cyrl-RS" dirty="0" smtClean="0"/>
              <a:t>    </a:t>
            </a:r>
            <a:r>
              <a:rPr lang="sr-Cyrl-RS" dirty="0" smtClean="0">
                <a:latin typeface="Comic Sans MS" pitchFamily="66" charset="0"/>
              </a:rPr>
              <a:t>Малахит зелено      Загревање           Испирање          Сафранин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5240"/>
            <a:ext cx="4572000" cy="7330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916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7800" y="457200"/>
            <a:ext cx="6629400" cy="838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0" y="61469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ЛАБОРАТОРИЈСКО ПОСУЂЕ</a:t>
            </a:r>
            <a:endParaRPr lang="en-US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7402" cy="3662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39" y="2743200"/>
            <a:ext cx="5255690" cy="35037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57806"/>
            <a:ext cx="3645149" cy="3254598"/>
          </a:xfrm>
          <a:prstGeom prst="rect">
            <a:avLst/>
          </a:prstGeom>
        </p:spPr>
      </p:pic>
      <p:pic>
        <p:nvPicPr>
          <p:cNvPr id="2" name="Picture 1" descr="C:\Users\Isidora\Desktop\prsktikum slike\slike iz starog praktikuma\2007.08.20 Mikrobiologija\Slike\tifovi\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12254"/>
            <a:ext cx="1814513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28" y="529911"/>
            <a:ext cx="2695575" cy="16954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76088" y="1996391"/>
            <a:ext cx="5105400" cy="259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94694" y="2724916"/>
            <a:ext cx="3868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latin typeface="Candara" pitchFamily="34" charset="0"/>
              </a:rPr>
              <a:t>Стаклено лаб. посуђе</a:t>
            </a:r>
            <a:endParaRPr lang="sr-Latn-RS" sz="2400" b="1" dirty="0">
              <a:latin typeface="Candara" pitchFamily="34" charset="0"/>
            </a:endParaRPr>
          </a:p>
          <a:p>
            <a:pPr algn="ctr"/>
            <a:r>
              <a:rPr lang="sr-Cyrl-RS" sz="2400" b="1" dirty="0">
                <a:latin typeface="Candara" pitchFamily="34" charset="0"/>
              </a:rPr>
              <a:t>Пластично лаб. посуђе</a:t>
            </a:r>
            <a:endParaRPr lang="sr-Latn-RS" sz="2400" b="1" dirty="0">
              <a:latin typeface="Candar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642</Words>
  <Application>Microsoft Office PowerPoint</Application>
  <PresentationFormat>On-screen Show (4:3)</PresentationFormat>
  <Paragraphs>191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Candara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96</cp:revision>
  <dcterms:created xsi:type="dcterms:W3CDTF">2006-08-16T00:00:00Z</dcterms:created>
  <dcterms:modified xsi:type="dcterms:W3CDTF">2024-11-05T13:32:25Z</dcterms:modified>
</cp:coreProperties>
</file>