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4" r:id="rId1"/>
  </p:sldMasterIdLst>
  <p:notesMasterIdLst>
    <p:notesMasterId r:id="rId87"/>
  </p:notesMasterIdLst>
  <p:handoutMasterIdLst>
    <p:handoutMasterId r:id="rId88"/>
  </p:handoutMasterIdLst>
  <p:sldIdLst>
    <p:sldId id="709" r:id="rId2"/>
    <p:sldId id="951" r:id="rId3"/>
    <p:sldId id="715" r:id="rId4"/>
    <p:sldId id="713" r:id="rId5"/>
    <p:sldId id="716" r:id="rId6"/>
    <p:sldId id="719" r:id="rId7"/>
    <p:sldId id="958" r:id="rId8"/>
    <p:sldId id="1014" r:id="rId9"/>
    <p:sldId id="721" r:id="rId10"/>
    <p:sldId id="953" r:id="rId11"/>
    <p:sldId id="966" r:id="rId12"/>
    <p:sldId id="722" r:id="rId13"/>
    <p:sldId id="918" r:id="rId14"/>
    <p:sldId id="900" r:id="rId15"/>
    <p:sldId id="903" r:id="rId16"/>
    <p:sldId id="901" r:id="rId17"/>
    <p:sldId id="902" r:id="rId18"/>
    <p:sldId id="905" r:id="rId19"/>
    <p:sldId id="914" r:id="rId20"/>
    <p:sldId id="911" r:id="rId21"/>
    <p:sldId id="913" r:id="rId22"/>
    <p:sldId id="946" r:id="rId23"/>
    <p:sldId id="952" r:id="rId24"/>
    <p:sldId id="1017" r:id="rId25"/>
    <p:sldId id="921" r:id="rId26"/>
    <p:sldId id="1018" r:id="rId27"/>
    <p:sldId id="1021" r:id="rId28"/>
    <p:sldId id="1020" r:id="rId29"/>
    <p:sldId id="1022" r:id="rId30"/>
    <p:sldId id="1023" r:id="rId31"/>
    <p:sldId id="1024" r:id="rId32"/>
    <p:sldId id="1025" r:id="rId33"/>
    <p:sldId id="1026" r:id="rId34"/>
    <p:sldId id="961" r:id="rId35"/>
    <p:sldId id="942" r:id="rId36"/>
    <p:sldId id="1013" r:id="rId37"/>
    <p:sldId id="1016" r:id="rId38"/>
    <p:sldId id="943" r:id="rId39"/>
    <p:sldId id="967" r:id="rId40"/>
    <p:sldId id="968" r:id="rId41"/>
    <p:sldId id="969" r:id="rId42"/>
    <p:sldId id="970" r:id="rId43"/>
    <p:sldId id="971" r:id="rId44"/>
    <p:sldId id="972" r:id="rId45"/>
    <p:sldId id="973" r:id="rId46"/>
    <p:sldId id="974" r:id="rId47"/>
    <p:sldId id="975" r:id="rId48"/>
    <p:sldId id="976" r:id="rId49"/>
    <p:sldId id="977" r:id="rId50"/>
    <p:sldId id="978" r:id="rId51"/>
    <p:sldId id="979" r:id="rId52"/>
    <p:sldId id="980" r:id="rId53"/>
    <p:sldId id="981" r:id="rId54"/>
    <p:sldId id="982" r:id="rId55"/>
    <p:sldId id="983" r:id="rId56"/>
    <p:sldId id="984" r:id="rId57"/>
    <p:sldId id="985" r:id="rId58"/>
    <p:sldId id="986" r:id="rId59"/>
    <p:sldId id="987" r:id="rId60"/>
    <p:sldId id="988" r:id="rId61"/>
    <p:sldId id="989" r:id="rId62"/>
    <p:sldId id="990" r:id="rId63"/>
    <p:sldId id="991" r:id="rId64"/>
    <p:sldId id="992" r:id="rId65"/>
    <p:sldId id="993" r:id="rId66"/>
    <p:sldId id="994" r:id="rId67"/>
    <p:sldId id="995" r:id="rId68"/>
    <p:sldId id="996" r:id="rId69"/>
    <p:sldId id="997" r:id="rId70"/>
    <p:sldId id="998" r:id="rId71"/>
    <p:sldId id="999" r:id="rId72"/>
    <p:sldId id="1000" r:id="rId73"/>
    <p:sldId id="1001" r:id="rId74"/>
    <p:sldId id="1002" r:id="rId75"/>
    <p:sldId id="1003" r:id="rId76"/>
    <p:sldId id="1004" r:id="rId77"/>
    <p:sldId id="1005" r:id="rId78"/>
    <p:sldId id="1006" r:id="rId79"/>
    <p:sldId id="1007" r:id="rId80"/>
    <p:sldId id="1008" r:id="rId81"/>
    <p:sldId id="1009" r:id="rId82"/>
    <p:sldId id="1010" r:id="rId83"/>
    <p:sldId id="1011" r:id="rId84"/>
    <p:sldId id="1012" r:id="rId85"/>
    <p:sldId id="956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99"/>
    <a:srgbClr val="FFFFCC"/>
    <a:srgbClr val="FFFFFF"/>
    <a:srgbClr val="FF5050"/>
    <a:srgbClr val="FFCDDE"/>
    <a:srgbClr val="F7C9AF"/>
    <a:srgbClr val="FF97BA"/>
    <a:srgbClr val="DD73B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62" autoAdjust="0"/>
    <p:restoredTop sz="86445" autoAdjust="0"/>
  </p:normalViewPr>
  <p:slideViewPr>
    <p:cSldViewPr>
      <p:cViewPr varScale="1">
        <p:scale>
          <a:sx n="55" d="100"/>
          <a:sy n="55" d="100"/>
        </p:scale>
        <p:origin x="102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8" d="100"/>
        <a:sy n="148" d="100"/>
      </p:scale>
      <p:origin x="0" y="-17204"/>
    </p:cViewPr>
  </p:sorterViewPr>
  <p:notesViewPr>
    <p:cSldViewPr>
      <p:cViewPr varScale="1">
        <p:scale>
          <a:sx n="49" d="100"/>
          <a:sy n="49" d="100"/>
        </p:scale>
        <p:origin x="2740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AB975-5E0D-4742-8244-3850D6BC477E}" type="doc">
      <dgm:prSet loTypeId="urn:microsoft.com/office/officeart/2005/8/layout/pyramid2" loCatId="pyramid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D43EBFC-A1DC-418E-8523-A993D7B831A4}">
      <dgm:prSet phldrT="[Text]" custT="1"/>
      <dgm:spPr/>
      <dgm:t>
        <a:bodyPr/>
        <a:lstStyle/>
        <a:p>
          <a:r>
            <a:rPr lang="sr-Latn-CS" sz="2000" b="1" dirty="0" smtClean="0">
              <a:solidFill>
                <a:srgbClr val="002060"/>
              </a:solidFill>
            </a:rPr>
            <a:t>Prvi nivo</a:t>
          </a:r>
        </a:p>
        <a:p>
          <a:r>
            <a:rPr lang="sr-Latn-CS" sz="2000" b="1" dirty="0" smtClean="0">
              <a:solidFill>
                <a:srgbClr val="002060"/>
              </a:solidFill>
            </a:rPr>
            <a:t>Koža i sluzokoža</a:t>
          </a:r>
          <a:endParaRPr lang="en-US" sz="2000" b="1" dirty="0">
            <a:solidFill>
              <a:srgbClr val="002060"/>
            </a:solidFill>
          </a:endParaRPr>
        </a:p>
      </dgm:t>
    </dgm:pt>
    <dgm:pt modelId="{C2E48B8D-09E3-491C-9908-A4D005A1AD4A}" type="parTrans" cxnId="{2D477EE7-ABFE-4FCB-8646-C8DA102439A9}">
      <dgm:prSet/>
      <dgm:spPr/>
      <dgm:t>
        <a:bodyPr/>
        <a:lstStyle/>
        <a:p>
          <a:endParaRPr lang="en-US"/>
        </a:p>
      </dgm:t>
    </dgm:pt>
    <dgm:pt modelId="{EA35CB87-DECC-4B13-AC7D-A59C2F7B1AA4}" type="sibTrans" cxnId="{2D477EE7-ABFE-4FCB-8646-C8DA102439A9}">
      <dgm:prSet/>
      <dgm:spPr/>
      <dgm:t>
        <a:bodyPr/>
        <a:lstStyle/>
        <a:p>
          <a:endParaRPr lang="en-US"/>
        </a:p>
      </dgm:t>
    </dgm:pt>
    <dgm:pt modelId="{F4D9282C-B534-401E-AE97-ED533EC638C1}">
      <dgm:prSet phldrT="[Text]" custT="1"/>
      <dgm:spPr/>
      <dgm:t>
        <a:bodyPr/>
        <a:lstStyle/>
        <a:p>
          <a:r>
            <a:rPr lang="sr-Latn-CS" sz="2000" b="1" dirty="0" smtClean="0">
              <a:solidFill>
                <a:srgbClr val="002060"/>
              </a:solidFill>
            </a:rPr>
            <a:t>Treći nivo</a:t>
          </a:r>
        </a:p>
        <a:p>
          <a:r>
            <a:rPr lang="sr-Latn-CS" sz="2000" b="1" dirty="0" smtClean="0">
              <a:solidFill>
                <a:srgbClr val="FF5050"/>
              </a:solidFill>
            </a:rPr>
            <a:t>Stečena – specifična imunost </a:t>
          </a:r>
          <a:endParaRPr lang="en-US" sz="2000" b="1" dirty="0" smtClean="0">
            <a:solidFill>
              <a:srgbClr val="FF5050"/>
            </a:solidFill>
          </a:endParaRPr>
        </a:p>
        <a:p>
          <a:r>
            <a:rPr lang="sr-Latn-CS" sz="2000" b="1" dirty="0" smtClean="0">
              <a:solidFill>
                <a:srgbClr val="002060"/>
              </a:solidFill>
            </a:rPr>
            <a:t>Antitela i senzibilisani T limfociti</a:t>
          </a:r>
          <a:endParaRPr lang="en-US" sz="2000" b="1" dirty="0">
            <a:solidFill>
              <a:srgbClr val="002060"/>
            </a:solidFill>
          </a:endParaRPr>
        </a:p>
      </dgm:t>
    </dgm:pt>
    <dgm:pt modelId="{961258E3-4295-437B-8784-12EAFF95CB00}" type="parTrans" cxnId="{6B886B63-E2E4-45FB-9416-61DAFC66EEFD}">
      <dgm:prSet/>
      <dgm:spPr/>
      <dgm:t>
        <a:bodyPr/>
        <a:lstStyle/>
        <a:p>
          <a:endParaRPr lang="en-US"/>
        </a:p>
      </dgm:t>
    </dgm:pt>
    <dgm:pt modelId="{9AC3AEC3-4F78-40A7-A473-4DAD00DE84F4}" type="sibTrans" cxnId="{6B886B63-E2E4-45FB-9416-61DAFC66EEFD}">
      <dgm:prSet/>
      <dgm:spPr/>
      <dgm:t>
        <a:bodyPr/>
        <a:lstStyle/>
        <a:p>
          <a:endParaRPr lang="en-US"/>
        </a:p>
      </dgm:t>
    </dgm:pt>
    <dgm:pt modelId="{FE275DF7-16C6-4293-8B3C-D67AAB29D3B5}">
      <dgm:prSet phldrT="[Text]" custT="1"/>
      <dgm:spPr/>
      <dgm:t>
        <a:bodyPr/>
        <a:lstStyle/>
        <a:p>
          <a:r>
            <a:rPr lang="sr-Latn-CS" sz="2000" b="1" dirty="0" smtClean="0">
              <a:solidFill>
                <a:srgbClr val="002060"/>
              </a:solidFill>
            </a:rPr>
            <a:t>Drugi nivo</a:t>
          </a:r>
        </a:p>
        <a:p>
          <a:r>
            <a:rPr lang="sr-Latn-CS" sz="2000" b="1" dirty="0" smtClean="0">
              <a:solidFill>
                <a:srgbClr val="002060"/>
              </a:solidFill>
            </a:rPr>
            <a:t>Komplement, makrofagi, neutrofili...</a:t>
          </a:r>
        </a:p>
      </dgm:t>
    </dgm:pt>
    <dgm:pt modelId="{DE798617-7B18-4E4D-BB53-D4E5FC93E5F7}" type="sibTrans" cxnId="{0C738531-3127-415E-B572-2F4B195D32F4}">
      <dgm:prSet/>
      <dgm:spPr/>
      <dgm:t>
        <a:bodyPr/>
        <a:lstStyle/>
        <a:p>
          <a:endParaRPr lang="en-US"/>
        </a:p>
      </dgm:t>
    </dgm:pt>
    <dgm:pt modelId="{5AEDD183-2456-412B-9904-2368C74A9158}" type="parTrans" cxnId="{0C738531-3127-415E-B572-2F4B195D32F4}">
      <dgm:prSet/>
      <dgm:spPr/>
      <dgm:t>
        <a:bodyPr/>
        <a:lstStyle/>
        <a:p>
          <a:endParaRPr lang="en-US"/>
        </a:p>
      </dgm:t>
    </dgm:pt>
    <dgm:pt modelId="{AE3F084F-A7AC-41B3-A029-F3C59B6BDF5C}" type="pres">
      <dgm:prSet presAssocID="{C77AB975-5E0D-4742-8244-3850D6BC477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4920EAE-D2E1-4DEB-A8F6-37C8DA11F543}" type="pres">
      <dgm:prSet presAssocID="{C77AB975-5E0D-4742-8244-3850D6BC477E}" presName="pyramid" presStyleLbl="node1" presStyleIdx="0" presStyleCnt="1" custLinFactNeighborX="34901" custLinFactNeighborY="-7895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36830C2F-CE01-4441-B050-C6377D88387D}" type="pres">
      <dgm:prSet presAssocID="{C77AB975-5E0D-4742-8244-3850D6BC477E}" presName="theList" presStyleCnt="0"/>
      <dgm:spPr/>
    </dgm:pt>
    <dgm:pt modelId="{360672C9-7850-46D9-A3D4-E6E1323D5F6F}" type="pres">
      <dgm:prSet presAssocID="{DD43EBFC-A1DC-418E-8523-A993D7B831A4}" presName="aNode" presStyleLbl="fgAcc1" presStyleIdx="0" presStyleCnt="3" custScaleX="118775" custScaleY="142420" custLinFactY="6690" custLinFactNeighborX="-9716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FF37D-1CDC-415E-BF91-52F663C0B067}" type="pres">
      <dgm:prSet presAssocID="{DD43EBFC-A1DC-418E-8523-A993D7B831A4}" presName="aSpace" presStyleCnt="0"/>
      <dgm:spPr/>
    </dgm:pt>
    <dgm:pt modelId="{DE19D56E-0D92-4533-907F-F587BB91D033}" type="pres">
      <dgm:prSet presAssocID="{FE275DF7-16C6-4293-8B3C-D67AAB29D3B5}" presName="aNode" presStyleLbl="fgAcc1" presStyleIdx="1" presStyleCnt="3" custScaleX="122874" custScaleY="155461" custLinFactY="20392" custLinFactNeighborX="-9309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74923-8DE9-4C58-A24F-FE2488ED3A13}" type="pres">
      <dgm:prSet presAssocID="{FE275DF7-16C6-4293-8B3C-D67AAB29D3B5}" presName="aSpace" presStyleCnt="0"/>
      <dgm:spPr/>
    </dgm:pt>
    <dgm:pt modelId="{033B306F-6969-4A03-B8CA-C376C6130AA4}" type="pres">
      <dgm:prSet presAssocID="{F4D9282C-B534-401E-AE97-ED533EC638C1}" presName="aNode" presStyleLbl="fgAcc1" presStyleIdx="2" presStyleCnt="3" custScaleX="121559" custScaleY="152658" custLinFactY="21053" custLinFactNeighborX="-9342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4E6931-E228-404B-A543-DFB3BD33618D}" type="pres">
      <dgm:prSet presAssocID="{F4D9282C-B534-401E-AE97-ED533EC638C1}" presName="aSpace" presStyleCnt="0"/>
      <dgm:spPr/>
    </dgm:pt>
  </dgm:ptLst>
  <dgm:cxnLst>
    <dgm:cxn modelId="{6B886B63-E2E4-45FB-9416-61DAFC66EEFD}" srcId="{C77AB975-5E0D-4742-8244-3850D6BC477E}" destId="{F4D9282C-B534-401E-AE97-ED533EC638C1}" srcOrd="2" destOrd="0" parTransId="{961258E3-4295-437B-8784-12EAFF95CB00}" sibTransId="{9AC3AEC3-4F78-40A7-A473-4DAD00DE84F4}"/>
    <dgm:cxn modelId="{174EE78E-7548-49C5-ABF0-403BE1789A98}" type="presOf" srcId="{DD43EBFC-A1DC-418E-8523-A993D7B831A4}" destId="{360672C9-7850-46D9-A3D4-E6E1323D5F6F}" srcOrd="0" destOrd="0" presId="urn:microsoft.com/office/officeart/2005/8/layout/pyramid2"/>
    <dgm:cxn modelId="{0C738531-3127-415E-B572-2F4B195D32F4}" srcId="{C77AB975-5E0D-4742-8244-3850D6BC477E}" destId="{FE275DF7-16C6-4293-8B3C-D67AAB29D3B5}" srcOrd="1" destOrd="0" parTransId="{5AEDD183-2456-412B-9904-2368C74A9158}" sibTransId="{DE798617-7B18-4E4D-BB53-D4E5FC93E5F7}"/>
    <dgm:cxn modelId="{2D477EE7-ABFE-4FCB-8646-C8DA102439A9}" srcId="{C77AB975-5E0D-4742-8244-3850D6BC477E}" destId="{DD43EBFC-A1DC-418E-8523-A993D7B831A4}" srcOrd="0" destOrd="0" parTransId="{C2E48B8D-09E3-491C-9908-A4D005A1AD4A}" sibTransId="{EA35CB87-DECC-4B13-AC7D-A59C2F7B1AA4}"/>
    <dgm:cxn modelId="{1E17CEDC-56DE-4796-9799-713546B7B13C}" type="presOf" srcId="{C77AB975-5E0D-4742-8244-3850D6BC477E}" destId="{AE3F084F-A7AC-41B3-A029-F3C59B6BDF5C}" srcOrd="0" destOrd="0" presId="urn:microsoft.com/office/officeart/2005/8/layout/pyramid2"/>
    <dgm:cxn modelId="{11FD523D-6EAD-4B10-82EB-2273A8E8ABB2}" type="presOf" srcId="{F4D9282C-B534-401E-AE97-ED533EC638C1}" destId="{033B306F-6969-4A03-B8CA-C376C6130AA4}" srcOrd="0" destOrd="0" presId="urn:microsoft.com/office/officeart/2005/8/layout/pyramid2"/>
    <dgm:cxn modelId="{6227E917-EF9C-4107-8C26-74E40D66E688}" type="presOf" srcId="{FE275DF7-16C6-4293-8B3C-D67AAB29D3B5}" destId="{DE19D56E-0D92-4533-907F-F587BB91D033}" srcOrd="0" destOrd="0" presId="urn:microsoft.com/office/officeart/2005/8/layout/pyramid2"/>
    <dgm:cxn modelId="{6B9EC310-4291-4781-B0BA-1D3929347E99}" type="presParOf" srcId="{AE3F084F-A7AC-41B3-A029-F3C59B6BDF5C}" destId="{F4920EAE-D2E1-4DEB-A8F6-37C8DA11F543}" srcOrd="0" destOrd="0" presId="urn:microsoft.com/office/officeart/2005/8/layout/pyramid2"/>
    <dgm:cxn modelId="{2F87EE60-EE38-46EC-BD02-05152C9841BA}" type="presParOf" srcId="{AE3F084F-A7AC-41B3-A029-F3C59B6BDF5C}" destId="{36830C2F-CE01-4441-B050-C6377D88387D}" srcOrd="1" destOrd="0" presId="urn:microsoft.com/office/officeart/2005/8/layout/pyramid2"/>
    <dgm:cxn modelId="{9BB831C1-AE9F-45ED-97A7-4032619C384B}" type="presParOf" srcId="{36830C2F-CE01-4441-B050-C6377D88387D}" destId="{360672C9-7850-46D9-A3D4-E6E1323D5F6F}" srcOrd="0" destOrd="0" presId="urn:microsoft.com/office/officeart/2005/8/layout/pyramid2"/>
    <dgm:cxn modelId="{B56E373E-5536-42AD-8129-F6266D3BD626}" type="presParOf" srcId="{36830C2F-CE01-4441-B050-C6377D88387D}" destId="{C8AFF37D-1CDC-415E-BF91-52F663C0B067}" srcOrd="1" destOrd="0" presId="urn:microsoft.com/office/officeart/2005/8/layout/pyramid2"/>
    <dgm:cxn modelId="{011A5D20-D60C-45C2-BCE8-5BD042E7A6AE}" type="presParOf" srcId="{36830C2F-CE01-4441-B050-C6377D88387D}" destId="{DE19D56E-0D92-4533-907F-F587BB91D033}" srcOrd="2" destOrd="0" presId="urn:microsoft.com/office/officeart/2005/8/layout/pyramid2"/>
    <dgm:cxn modelId="{4C944B90-8652-4896-AD2A-7AE323884CD9}" type="presParOf" srcId="{36830C2F-CE01-4441-B050-C6377D88387D}" destId="{D5E74923-8DE9-4C58-A24F-FE2488ED3A13}" srcOrd="3" destOrd="0" presId="urn:microsoft.com/office/officeart/2005/8/layout/pyramid2"/>
    <dgm:cxn modelId="{29FFA38E-84C5-4111-945B-041389E65352}" type="presParOf" srcId="{36830C2F-CE01-4441-B050-C6377D88387D}" destId="{033B306F-6969-4A03-B8CA-C376C6130AA4}" srcOrd="4" destOrd="0" presId="urn:microsoft.com/office/officeart/2005/8/layout/pyramid2"/>
    <dgm:cxn modelId="{85F69BBA-1F33-4873-BF1B-CEA19E2CB784}" type="presParOf" srcId="{36830C2F-CE01-4441-B050-C6377D88387D}" destId="{914E6931-E228-404B-A543-DFB3BD33618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20EAE-D2E1-4DEB-A8F6-37C8DA11F543}">
      <dsp:nvSpPr>
        <dsp:cNvPr id="0" name=""/>
        <dsp:cNvSpPr/>
      </dsp:nvSpPr>
      <dsp:spPr>
        <a:xfrm>
          <a:off x="2823397" y="0"/>
          <a:ext cx="5486400" cy="5486400"/>
        </a:xfrm>
        <a:prstGeom prst="triangle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60672C9-7850-46D9-A3D4-E6E1323D5F6F}">
      <dsp:nvSpPr>
        <dsp:cNvPr id="0" name=""/>
        <dsp:cNvSpPr/>
      </dsp:nvSpPr>
      <dsp:spPr>
        <a:xfrm>
          <a:off x="0" y="721890"/>
          <a:ext cx="4235706" cy="12804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002060"/>
              </a:solidFill>
            </a:rPr>
            <a:t>Prvi nivo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002060"/>
              </a:solidFill>
            </a:rPr>
            <a:t>Koža i sluzokoža</a:t>
          </a:r>
          <a:endParaRPr lang="en-US" sz="2000" b="1" kern="1200" dirty="0">
            <a:solidFill>
              <a:srgbClr val="002060"/>
            </a:solidFill>
          </a:endParaRPr>
        </a:p>
      </dsp:txBody>
      <dsp:txXfrm>
        <a:off x="62505" y="784395"/>
        <a:ext cx="4110696" cy="1155404"/>
      </dsp:txXfrm>
    </dsp:sp>
    <dsp:sp modelId="{DE19D56E-0D92-4533-907F-F587BB91D033}">
      <dsp:nvSpPr>
        <dsp:cNvPr id="0" name=""/>
        <dsp:cNvSpPr/>
      </dsp:nvSpPr>
      <dsp:spPr>
        <a:xfrm>
          <a:off x="0" y="2237871"/>
          <a:ext cx="4381883" cy="13976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002060"/>
              </a:solidFill>
            </a:rPr>
            <a:t>Drugi nivo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002060"/>
              </a:solidFill>
            </a:rPr>
            <a:t>Komplement, makrofagi, neutrofili...</a:t>
          </a:r>
        </a:p>
      </dsp:txBody>
      <dsp:txXfrm>
        <a:off x="68228" y="2306099"/>
        <a:ext cx="4245427" cy="1261202"/>
      </dsp:txXfrm>
    </dsp:sp>
    <dsp:sp modelId="{033B306F-6969-4A03-B8CA-C376C6130AA4}">
      <dsp:nvSpPr>
        <dsp:cNvPr id="0" name=""/>
        <dsp:cNvSpPr/>
      </dsp:nvSpPr>
      <dsp:spPr>
        <a:xfrm>
          <a:off x="0" y="3753852"/>
          <a:ext cx="4334988" cy="137245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002060"/>
              </a:solidFill>
            </a:rPr>
            <a:t>Treći nivo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FF5050"/>
              </a:solidFill>
            </a:rPr>
            <a:t>Stečena – specifična imunost </a:t>
          </a:r>
          <a:endParaRPr lang="en-US" sz="2000" b="1" kern="1200" dirty="0" smtClean="0">
            <a:solidFill>
              <a:srgbClr val="FF505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CS" sz="2000" b="1" kern="1200" dirty="0" smtClean="0">
              <a:solidFill>
                <a:srgbClr val="002060"/>
              </a:solidFill>
            </a:rPr>
            <a:t>Antitela i senzibilisani T limfociti</a:t>
          </a:r>
          <a:endParaRPr lang="en-US" sz="2000" b="1" kern="1200" dirty="0">
            <a:solidFill>
              <a:srgbClr val="002060"/>
            </a:solidFill>
          </a:endParaRPr>
        </a:p>
      </dsp:txBody>
      <dsp:txXfrm>
        <a:off x="66998" y="3820850"/>
        <a:ext cx="4200992" cy="1238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AC685E1-5BEB-4DB4-BF90-20606E08C23E}" type="datetimeFigureOut">
              <a:rPr lang="en-US"/>
              <a:pPr>
                <a:defRPr/>
              </a:pPr>
              <a:t>31-Jan-24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77D2D4E-97D7-4EBD-8D2C-BB172117C5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437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D0D6-CB0F-4AE6-8BB9-89BE9BC279DC}" type="datetimeFigureOut">
              <a:rPr lang="en-US"/>
              <a:pPr>
                <a:defRPr/>
              </a:pPr>
              <a:t>31-Jan-24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9F90788-DA2B-422F-AB95-482BD3F3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42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E6181D-BB64-4734-9853-EA5075F8CD29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325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80CFE-5C1B-4E2C-8981-C3ECA54C2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1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01D9A-9386-460B-BCE1-7365E00D3FEC}" type="slidenum">
              <a:rPr lang="en-US" smtClean="0"/>
              <a:pPr/>
              <a:t>12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96944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72283B-3778-4A6E-A665-6C3E82C7FBD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6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35F92F-E522-4A1A-9B91-BF2FA714FB7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87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680CFE-5C1B-4E2C-8981-C3ECA54C28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074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027DF9-3315-426B-9356-618787153F13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9464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027DF9-3315-426B-9356-618787153F13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8304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776F0E-BC05-4CC0-880B-778C6F0DC7D4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9978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00B7E7-CC95-47DC-B131-590B11546C4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42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BB41C8-58F8-4CD5-94DD-EFC5CBAC4BD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45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AF8587-A243-4473-BFDE-BDA8AF744DE7}" type="slidenum">
              <a:rPr lang="en-GB" smtClean="0"/>
              <a:pPr/>
              <a:t>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17348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5638A3-5F78-4003-A3F6-7630C8F4DF0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16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735F4A-D432-45F4-806F-F1AE973DA40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57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0EDBF3-2698-4705-A4B7-3C786841B9F7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52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8CB2E5-D850-4201-9852-75F3E1E03CD5}" type="slidenum">
              <a:rPr lang="en-US" smtClean="0"/>
              <a:pPr/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2757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5BC045-10FD-463E-9741-DA7D17310575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50048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CF41EB-4EED-47BE-952D-1E922145C117}" type="slidenum">
              <a:rPr lang="en-US" smtClean="0"/>
              <a:pPr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9361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33C743-78A4-4314-96B0-4ED4244EE854}" type="slidenum">
              <a:rPr lang="en-US" smtClean="0"/>
              <a:pPr/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6449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695733-9979-461E-830A-00048F364A08}" type="slidenum">
              <a:rPr lang="en-US" smtClean="0"/>
              <a:pPr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583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94A56A-7CEA-4838-A177-B17BA5622169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6314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430787-F6BC-4604-B0AF-11228E809138}" type="slidenum">
              <a:rPr lang="en-US" smtClean="0"/>
              <a:pPr/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672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BFF53C-73DA-4562-8D6B-A95FAC0E1A1A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8770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A61A02-FF78-4A43-B3B4-A740603D47A0}" type="slidenum">
              <a:rPr lang="en-US" smtClean="0"/>
              <a:pPr/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19040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80CEF0-E9C3-4A92-8C56-7ACD3DF697FB}" type="slidenum">
              <a:rPr lang="en-US" smtClean="0"/>
              <a:pPr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01740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A52E28-227E-41F2-B100-FF849696F432}" type="slidenum">
              <a:rPr lang="en-US" smtClean="0"/>
              <a:pPr/>
              <a:t>48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72970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8CB244-D5BA-4D9A-AA5F-88C6816C69EE}" type="slidenum">
              <a:rPr lang="en-US" smtClean="0"/>
              <a:pPr/>
              <a:t>49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20188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9977A0-9CFC-4CAE-AD6D-DB4FA95C63D3}" type="slidenum">
              <a:rPr lang="en-US" smtClean="0"/>
              <a:pPr/>
              <a:t>50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8138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CF86A2-3E73-4AC3-8BE6-A8E6EE6D446B}" type="slidenum">
              <a:rPr lang="en-US" smtClean="0"/>
              <a:pPr/>
              <a:t>51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564849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AABCE9-49A3-4435-B0D7-BFE6100A7EA6}" type="slidenum">
              <a:rPr lang="en-US" smtClean="0"/>
              <a:pPr/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3706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A8C052-EAA2-4363-8427-C876B5CC3ADB}" type="slidenum">
              <a:rPr lang="en-US" smtClean="0"/>
              <a:pPr/>
              <a:t>53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55388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23E587-7046-4AAE-AF43-F6745B9BE990}" type="slidenum">
              <a:rPr lang="en-US" smtClean="0"/>
              <a:pPr/>
              <a:t>54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3269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51AF7-1EAE-4659-BC33-82407091E2F1}" type="slidenum">
              <a:rPr lang="en-US" smtClean="0"/>
              <a:pPr/>
              <a:t>55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733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6E00BC-4409-4023-BF56-1C8779B552A0}" type="slidenum">
              <a:rPr lang="en-GB" smtClean="0"/>
              <a:pPr/>
              <a:t>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754366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CF3EA1-B5E9-41E5-BB55-3653EEC39FDC}" type="slidenum">
              <a:rPr lang="en-US" smtClean="0"/>
              <a:pPr/>
              <a:t>56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601185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07172F-FA66-4076-83A6-401F606298A3}" type="slidenum">
              <a:rPr lang="en-US" smtClean="0"/>
              <a:pPr/>
              <a:t>57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7620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606797-7DF6-4651-B47B-87FC718A8531}" type="slidenum">
              <a:rPr lang="en-US" smtClean="0"/>
              <a:pPr/>
              <a:t>58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53849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0FCB02-37D7-4D9B-BE31-BDBA8618E92E}" type="slidenum">
              <a:rPr lang="en-US" smtClean="0"/>
              <a:pPr/>
              <a:t>59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79505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1E5C14-6E17-49F8-B9B9-AFC682804E3B}" type="slidenum">
              <a:rPr lang="en-US" smtClean="0"/>
              <a:pPr/>
              <a:t>60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358621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0F50BE-598F-4959-9B53-337EF4D20D19}" type="slidenum">
              <a:rPr lang="en-US" smtClean="0"/>
              <a:pPr/>
              <a:t>61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51460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461296-B49B-438A-B331-C2FD3B665F87}" type="slidenum">
              <a:rPr lang="en-US" smtClean="0"/>
              <a:pPr/>
              <a:t>62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77389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D5D814-8DC8-4342-9841-5E08BDCCF5CD}" type="slidenum">
              <a:rPr lang="en-US" smtClean="0"/>
              <a:pPr/>
              <a:t>63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74361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CD884F-4267-409F-9FAE-A4172C194786}" type="slidenum">
              <a:rPr lang="en-US" smtClean="0"/>
              <a:pPr/>
              <a:t>64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44422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2215B0-968E-4382-A865-27D348F5E186}" type="slidenum">
              <a:rPr lang="en-US" smtClean="0"/>
              <a:pPr/>
              <a:t>65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674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E7A7D1-1F5C-4C27-BD93-A63DBF76915D}" type="slidenum">
              <a:rPr lang="en-US" smtClean="0"/>
              <a:pPr/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42429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C5E226-FC80-4358-BC4D-34E75A332D18}" type="slidenum">
              <a:rPr lang="en-US" smtClean="0"/>
              <a:pPr/>
              <a:t>66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58117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D87AE0-A89C-48EC-830B-C8D8A917B4B5}" type="slidenum">
              <a:rPr lang="en-US" smtClean="0"/>
              <a:pPr/>
              <a:t>67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61207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F392AC-7749-431F-A9AC-829D6D76A5AD}" type="slidenum">
              <a:rPr lang="en-US" smtClean="0"/>
              <a:pPr/>
              <a:t>68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04176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9EE727-27E5-4D09-87B4-962BEE23EB84}" type="slidenum">
              <a:rPr lang="en-US" smtClean="0"/>
              <a:pPr/>
              <a:t>69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1650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30CB0E-9858-471D-912F-CD7D3C6C88A3}" type="slidenum">
              <a:rPr lang="en-US" smtClean="0"/>
              <a:pPr/>
              <a:t>70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37108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26EED3-0A9B-431D-950E-E10E8FBA8A3F}" type="slidenum">
              <a:rPr lang="en-US" smtClean="0"/>
              <a:pPr/>
              <a:t>71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590619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15594F-3136-4206-9F00-4A16CF767AD0}" type="slidenum">
              <a:rPr lang="en-US" smtClean="0"/>
              <a:pPr/>
              <a:t>72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05531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97C62A-3533-4EF3-AB37-01A1E5F72F0C}" type="slidenum">
              <a:rPr lang="en-US" smtClean="0"/>
              <a:pPr/>
              <a:t>73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56692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35A1C8-5EDF-424C-B28C-313319C82508}" type="slidenum">
              <a:rPr lang="en-US" smtClean="0"/>
              <a:pPr/>
              <a:t>74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187609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DD2FF4-8015-441C-9383-C987DA43BBAE}" type="slidenum">
              <a:rPr lang="en-US" smtClean="0"/>
              <a:pPr/>
              <a:t>75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5754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E7A7D1-1F5C-4C27-BD93-A63DBF76915D}" type="slidenum">
              <a:rPr lang="en-US" smtClean="0"/>
              <a:pPr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17551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C78615-EC00-4719-B2C9-A0D1CE2149B1}" type="slidenum">
              <a:rPr lang="en-US" smtClean="0"/>
              <a:pPr/>
              <a:t>76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30423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39E43F-042D-40AA-BD44-522F31CC7A7E}" type="slidenum">
              <a:rPr lang="en-US" smtClean="0"/>
              <a:pPr/>
              <a:t>77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00439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FC9F0B-0436-4F66-A2D0-4C3D43B7E065}" type="slidenum">
              <a:rPr lang="en-US" smtClean="0"/>
              <a:pPr/>
              <a:t>78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3337339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B77106-FAC3-4CF9-8F4E-8C5DC2CAEF32}" type="slidenum">
              <a:rPr lang="en-US" smtClean="0"/>
              <a:pPr/>
              <a:t>79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50272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1DBA57-19EA-4F37-82D2-8F15DA56E606}" type="slidenum">
              <a:rPr lang="en-US" smtClean="0"/>
              <a:pPr/>
              <a:t>80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93618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573313-D605-4109-816A-67ACDED685EE}" type="slidenum">
              <a:rPr lang="en-US" smtClean="0"/>
              <a:pPr/>
              <a:t>81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71549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2CF42C-0A55-419A-8DDB-F4C9302441F1}" type="slidenum">
              <a:rPr lang="en-US" smtClean="0"/>
              <a:pPr/>
              <a:t>82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330892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F797F7-1DF1-461B-9E27-532EBAE0AD84}" type="slidenum">
              <a:rPr lang="en-US" smtClean="0"/>
              <a:pPr/>
              <a:t>83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30749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0A214E-D170-440D-9304-B3C378A303E7}" type="slidenum">
              <a:rPr lang="en-US" smtClean="0"/>
              <a:pPr/>
              <a:t>84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0046890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F90788-DA2B-422F-AB95-482BD3F3B147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9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E7A7D1-1F5C-4C27-BD93-A63DBF76915D}" type="slidenum">
              <a:rPr lang="en-US" smtClean="0"/>
              <a:pPr/>
              <a:t>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2862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01D9A-9386-460B-BCE1-7365E00D3FEC}" type="slidenum">
              <a:rPr lang="en-US" smtClean="0"/>
              <a:pPr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233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01D9A-9386-460B-BCE1-7365E00D3FEC}" type="slidenum">
              <a:rPr lang="en-US" smtClean="0"/>
              <a:pPr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2606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32FC8D-D81D-4E9A-BA14-09A9CBEF7D4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85974-7BE8-411E-B321-90975FAA3D6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9B185-53EC-4722-8972-D8232A21C24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F3652-04AD-4AEC-A1EB-26FDE26FE1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5566-206B-44E1-8079-C36AD3E04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6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D9D9D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CA">
              <a:solidFill>
                <a:srgbClr val="D9D9D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ADEF158-AD6B-49CD-BCDC-471C27C498E9}" type="slidenum">
              <a:rPr lang="en-CA">
                <a:solidFill>
                  <a:srgbClr val="D9D9D9"/>
                </a:solidFill>
              </a:rPr>
              <a:pPr/>
              <a:t>‹#›</a:t>
            </a:fld>
            <a:endParaRPr lang="en-CA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6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CE3F764D-D624-42BF-B9CA-FE5933A522A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76981A-9727-4D38-8427-8F0545F6698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45EE64-8EDE-4334-9409-5CE1F3F4985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0BAB6-9D81-420D-8970-BCA1662EC3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89E8C-3E65-4475-9A5C-37CD453B9ED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936822-6953-4E95-B1C9-229DD30B893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0383B7B9-9DC7-4A1D-856B-AC46A06DC45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CBFAFE-D980-4BD9-94AC-EA6CDB814444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DBD519D-7F48-4566-89C0-48563265B5A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  <p:sldLayoutId id="2147484780" r:id="rId12"/>
    <p:sldLayoutId id="2147484781" r:id="rId13"/>
    <p:sldLayoutId id="2147484782" r:id="rId14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455516" y="685800"/>
            <a:ext cx="7696200" cy="16002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sr-Latn-RS" sz="3200" b="1" cap="none" noProof="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Urođena (prirodna) i stečena imunost</a:t>
            </a:r>
          </a:p>
        </p:txBody>
      </p:sp>
      <p:pic>
        <p:nvPicPr>
          <p:cNvPr id="281602" name="Picture 2" descr="http://cache3.asset-cache.net/xt/140892316.jpg?v=1&amp;g=fs1%7C0%7CSPF%7C92%7C316&amp;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047998"/>
            <a:ext cx="3352800" cy="2524463"/>
          </a:xfrm>
          <a:prstGeom prst="rect">
            <a:avLst/>
          </a:prstGeom>
          <a:noFill/>
        </p:spPr>
      </p:pic>
      <p:pic>
        <p:nvPicPr>
          <p:cNvPr id="281604" name="Picture 4" descr="http://www.sciencephoto.com/image/453429/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40282"/>
            <a:ext cx="3587251" cy="25321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360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0" y="685800"/>
            <a:ext cx="8915400" cy="4795679"/>
          </a:xfrm>
        </p:spPr>
        <p:txBody>
          <a:bodyPr>
            <a:normAutofit/>
          </a:bodyPr>
          <a:lstStyle/>
          <a:p>
            <a:pPr marL="0" indent="0" eaLnBrk="1" hangingPunct="1">
              <a:buClr>
                <a:srgbClr val="FF7C80"/>
              </a:buClr>
              <a:buNone/>
            </a:pPr>
            <a:r>
              <a:rPr lang="sr-Latn-RS" sz="2800" b="1" noProof="0" dirty="0" smtClean="0">
                <a:solidFill>
                  <a:srgbClr val="FF7C80"/>
                </a:solidFill>
                <a:latin typeface="Times New Roman" pitchFamily="18" charset="0"/>
              </a:rPr>
              <a:t>	</a:t>
            </a:r>
            <a:r>
              <a:rPr lang="sr-Latn-RS" sz="2800" b="1" noProof="0" dirty="0" smtClean="0">
                <a:solidFill>
                  <a:srgbClr val="FF7C80"/>
                </a:solidFill>
              </a:rPr>
              <a:t>	</a:t>
            </a:r>
            <a:endParaRPr lang="sr-Latn-RS" sz="1000" b="1" u="sng" noProof="0" dirty="0" smtClean="0">
              <a:solidFill>
                <a:srgbClr val="002060"/>
              </a:solidFill>
            </a:endParaRPr>
          </a:p>
          <a:p>
            <a:pPr lvl="1" algn="just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600" noProof="0" dirty="0" smtClean="0">
                <a:solidFill>
                  <a:schemeClr val="tx1"/>
                </a:solidFill>
              </a:rPr>
              <a:t>U organizmu se nalaze ćelije - </a:t>
            </a:r>
            <a:r>
              <a:rPr lang="sr-Latn-RS" sz="2600" b="1" noProof="0" dirty="0" smtClean="0">
                <a:solidFill>
                  <a:srgbClr val="FFFFCC"/>
                </a:solidFill>
              </a:rPr>
              <a:t>neutrofilni granulociti i monociti</a:t>
            </a:r>
            <a:r>
              <a:rPr lang="sr-Latn-RS" sz="2600" noProof="0" dirty="0" smtClean="0">
                <a:solidFill>
                  <a:srgbClr val="FFFFCC"/>
                </a:solidFill>
              </a:rPr>
              <a:t> </a:t>
            </a:r>
            <a:r>
              <a:rPr lang="sr-Latn-RS" sz="2600" noProof="0" dirty="0" smtClean="0">
                <a:solidFill>
                  <a:schemeClr val="tx1"/>
                </a:solidFill>
              </a:rPr>
              <a:t>koje su sposobne da otkriju molekularne strukture mikroorganizama i izazovu njihovu destrukciju.</a:t>
            </a:r>
          </a:p>
          <a:p>
            <a:pPr eaLnBrk="1" hangingPunct="1"/>
            <a:endParaRPr lang="sr-Latn-RS" sz="2800" noProof="0" dirty="0" smtClean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81271" y="533400"/>
            <a:ext cx="3449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3200" b="1" spc="-100" dirty="0" smtClean="0">
                <a:ln w="3200">
                  <a:solidFill>
                    <a:srgbClr val="44546A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Drugi </a:t>
            </a:r>
            <a:r>
              <a:rPr lang="sr-Latn-RS" sz="3200" b="1" spc="-100" dirty="0">
                <a:ln w="3200">
                  <a:solidFill>
                    <a:srgbClr val="44546A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nivo imunosti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743200"/>
            <a:ext cx="470567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05200"/>
            <a:ext cx="235971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1867740" y="457200"/>
            <a:ext cx="5113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Arial" pitchFamily="34" charset="0"/>
              </a:rPr>
              <a:t>Drugi nivo imunosti</a:t>
            </a:r>
            <a:r>
              <a:rPr kumimoji="0" lang="sr-Latn-CS" sz="2800" b="1" i="0" u="none" strike="noStrike" kern="1200" cap="none" spc="0" normalizeH="0" noProof="0" dirty="0" smtClean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Arial" pitchFamily="34" charset="0"/>
              </a:rPr>
              <a:t> - </a:t>
            </a:r>
            <a:r>
              <a:rPr lang="sr-Latn-CS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Arial" pitchFamily="34" charset="0"/>
              </a:rPr>
              <a:t>f</a:t>
            </a:r>
            <a:r>
              <a:rPr kumimoji="0" lang="sr-Latn-C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Arial" pitchFamily="34" charset="0"/>
              </a:rPr>
              <a:t>agocitoza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Arial" pitchFamily="34" charset="0"/>
            </a:endParaRPr>
          </a:p>
        </p:txBody>
      </p:sp>
      <p:pic>
        <p:nvPicPr>
          <p:cNvPr id="142339" name="Content Placeholder 5" descr="Makrofag u akciji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76856" y="1527048"/>
            <a:ext cx="4590288" cy="4565904"/>
          </a:xfrm>
          <a:noFill/>
        </p:spPr>
      </p:pic>
    </p:spTree>
    <p:extLst>
      <p:ext uri="{BB962C8B-B14F-4D97-AF65-F5344CB8AC3E}">
        <p14:creationId xmlns:p14="http://schemas.microsoft.com/office/powerpoint/2010/main" val="22745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-33759" y="228600"/>
            <a:ext cx="9089020" cy="4795679"/>
          </a:xfrm>
        </p:spPr>
        <p:txBody>
          <a:bodyPr>
            <a:normAutofit/>
          </a:bodyPr>
          <a:lstStyle/>
          <a:p>
            <a:pPr marL="0" indent="0" eaLnBrk="1" hangingPunct="1">
              <a:buClr>
                <a:srgbClr val="FF7C80"/>
              </a:buClr>
              <a:buNone/>
            </a:pPr>
            <a:r>
              <a:rPr lang="sr-Latn-RS" sz="2800" b="1" noProof="0" dirty="0" smtClean="0">
                <a:solidFill>
                  <a:srgbClr val="FF7C80"/>
                </a:solidFill>
                <a:latin typeface="Times New Roman" pitchFamily="18" charset="0"/>
              </a:rPr>
              <a:t>	</a:t>
            </a:r>
            <a:r>
              <a:rPr lang="sr-Latn-RS" sz="2800" b="1" noProof="0" dirty="0" smtClean="0">
                <a:solidFill>
                  <a:srgbClr val="FF7C80"/>
                </a:solidFill>
              </a:rPr>
              <a:t>	</a:t>
            </a:r>
            <a:endParaRPr lang="sr-Latn-RS" sz="1000" b="1" u="sng" noProof="0" dirty="0" smtClean="0">
              <a:solidFill>
                <a:srgbClr val="002060"/>
              </a:solidFill>
            </a:endParaRPr>
          </a:p>
          <a:p>
            <a:pPr lvl="1" algn="just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600" noProof="0" dirty="0" smtClean="0">
                <a:solidFill>
                  <a:schemeClr val="tx1"/>
                </a:solidFill>
              </a:rPr>
              <a:t>Istu ulogu imaju i razni enzimi i proteini koji se vezuju i razlažu određene komponente mikroorganizma poput ćelijskog zida bakterija, a na taj način doprinose ili dovode do njihovog uništavanja.</a:t>
            </a:r>
          </a:p>
          <a:p>
            <a:pPr lvl="1" algn="just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600" dirty="0" smtClean="0">
                <a:solidFill>
                  <a:schemeClr val="tx1"/>
                </a:solidFill>
              </a:rPr>
              <a:t>CRP (</a:t>
            </a:r>
            <a:r>
              <a:rPr lang="sr-Latn-RS" sz="2600" b="1" dirty="0" smtClean="0">
                <a:solidFill>
                  <a:srgbClr val="FFFFCC"/>
                </a:solidFill>
              </a:rPr>
              <a:t>C reaktivni protein</a:t>
            </a:r>
            <a:r>
              <a:rPr lang="sr-Latn-RS" sz="2600" dirty="0" smtClean="0">
                <a:solidFill>
                  <a:schemeClr val="tx1"/>
                </a:solidFill>
              </a:rPr>
              <a:t>), SAA (</a:t>
            </a:r>
            <a:r>
              <a:rPr lang="sr-Latn-RS" sz="2600" b="1" dirty="0" smtClean="0">
                <a:solidFill>
                  <a:srgbClr val="FFFFCC"/>
                </a:solidFill>
              </a:rPr>
              <a:t>serumski amiloid A), </a:t>
            </a:r>
            <a:r>
              <a:rPr lang="sr-Latn-RS" sz="2600" dirty="0" smtClean="0">
                <a:solidFill>
                  <a:schemeClr val="tx1"/>
                </a:solidFill>
              </a:rPr>
              <a:t>metal vezujući </a:t>
            </a:r>
            <a:r>
              <a:rPr lang="sr-Latn-RS" sz="2600" dirty="0">
                <a:solidFill>
                  <a:schemeClr val="tx1"/>
                </a:solidFill>
              </a:rPr>
              <a:t>proteini (</a:t>
            </a:r>
            <a:r>
              <a:rPr lang="sr-Latn-RS" sz="2600" dirty="0" smtClean="0">
                <a:solidFill>
                  <a:schemeClr val="tx1"/>
                </a:solidFill>
              </a:rPr>
              <a:t>ceruloplazmin, transferin), </a:t>
            </a:r>
            <a:r>
              <a:rPr lang="sr-Latn-RS" sz="2600" b="1" dirty="0">
                <a:solidFill>
                  <a:srgbClr val="FFFFCC"/>
                </a:solidFill>
              </a:rPr>
              <a:t>manoza vezujući </a:t>
            </a:r>
            <a:r>
              <a:rPr lang="sr-Latn-RS" sz="2600" b="1" dirty="0" smtClean="0">
                <a:solidFill>
                  <a:srgbClr val="FFFFCC"/>
                </a:solidFill>
              </a:rPr>
              <a:t>lektin</a:t>
            </a:r>
            <a:r>
              <a:rPr lang="sr-Latn-RS" sz="2600" dirty="0" smtClean="0">
                <a:solidFill>
                  <a:schemeClr val="tx1"/>
                </a:solidFill>
              </a:rPr>
              <a:t>...</a:t>
            </a:r>
            <a:endParaRPr lang="sr-Latn-RS" sz="2600" noProof="0" dirty="0" smtClean="0">
              <a:solidFill>
                <a:schemeClr val="tx1"/>
              </a:solidFill>
            </a:endParaRPr>
          </a:p>
          <a:p>
            <a:pPr lvl="1" algn="just" eaLnBrk="1" hangingPunct="1">
              <a:buClr>
                <a:srgbClr val="FF7C80"/>
              </a:buClr>
              <a:buFont typeface="Arial" panose="020B0604020202020204" pitchFamily="34" charset="0"/>
              <a:buChar char="•"/>
            </a:pPr>
            <a:endParaRPr lang="sr-Latn-RS" sz="2600" noProof="0" dirty="0" smtClean="0">
              <a:solidFill>
                <a:schemeClr val="tx1"/>
              </a:solidFill>
            </a:endParaRPr>
          </a:p>
          <a:p>
            <a:pPr eaLnBrk="1" hangingPunct="1"/>
            <a:endParaRPr lang="sr-Latn-RS" sz="2800" noProof="0" dirty="0" smtClean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228600"/>
            <a:ext cx="34499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sz="3200" b="1" spc="-100" dirty="0" smtClean="0">
                <a:ln w="3200">
                  <a:solidFill>
                    <a:srgbClr val="44546A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Drugi </a:t>
            </a:r>
            <a:r>
              <a:rPr lang="sr-Latn-RS" sz="3200" b="1" spc="-100" dirty="0">
                <a:ln w="3200">
                  <a:solidFill>
                    <a:srgbClr val="44546A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+mj-cs"/>
              </a:rPr>
              <a:t>nivo imunosti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576491"/>
            <a:ext cx="5221860" cy="289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1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229600" cy="2667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sr-Latn-CS" sz="2800" b="1" dirty="0" smtClean="0">
                <a:solidFill>
                  <a:srgbClr val="FF7C80"/>
                </a:solidFill>
              </a:rPr>
              <a:t>Proteini akutne faze </a:t>
            </a:r>
            <a:r>
              <a:rPr lang="sr-Latn-CS" sz="2800" dirty="0" smtClean="0"/>
              <a:t>– neposredno posle infekcije povećanje u serumu – opsonini i antiproteaze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sr-Latn-CS" sz="2800" b="1" dirty="0" smtClean="0">
                <a:solidFill>
                  <a:srgbClr val="FF7C80"/>
                </a:solidFill>
              </a:rPr>
              <a:t>C reaktivni protein, serumski amiloidni protein A, manoza vezujući lektin</a:t>
            </a:r>
            <a:r>
              <a:rPr lang="sr-Latn-CS" sz="2800" b="1" dirty="0">
                <a:solidFill>
                  <a:srgbClr val="FF7C80"/>
                </a:solidFill>
              </a:rPr>
              <a:t> </a:t>
            </a:r>
            <a:r>
              <a:rPr lang="sr-Latn-CS" sz="2800" b="1" dirty="0" smtClean="0">
                <a:solidFill>
                  <a:srgbClr val="FF7C80"/>
                </a:solidFill>
              </a:rPr>
              <a:t>...</a:t>
            </a:r>
            <a:r>
              <a:rPr lang="sr-Latn-CS" sz="2800" dirty="0" smtClean="0">
                <a:solidFill>
                  <a:srgbClr val="FF7C80"/>
                </a:solidFill>
              </a:rPr>
              <a:t>  </a:t>
            </a:r>
          </a:p>
          <a:p>
            <a:pPr eaLnBrk="1" hangingPunct="1">
              <a:lnSpc>
                <a:spcPct val="90000"/>
              </a:lnSpc>
              <a:defRPr/>
            </a:pPr>
            <a:endParaRPr lang="sr-Latn-CS" sz="2800" dirty="0" smtClean="0">
              <a:latin typeface="Times New Roman" pitchFamily="18" charset="0"/>
            </a:endParaRPr>
          </a:p>
        </p:txBody>
      </p:sp>
      <p:pic>
        <p:nvPicPr>
          <p:cNvPr id="150531" name="Content Placeholder 4" descr="Proteini akutne faz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90800" y="2057400"/>
            <a:ext cx="4800600" cy="4702037"/>
          </a:xfrm>
        </p:spPr>
      </p:pic>
    </p:spTree>
    <p:extLst>
      <p:ext uri="{BB962C8B-B14F-4D97-AF65-F5344CB8AC3E}">
        <p14:creationId xmlns:p14="http://schemas.microsoft.com/office/powerpoint/2010/main" val="30795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525963"/>
          </a:xfrm>
        </p:spPr>
        <p:txBody>
          <a:bodyPr/>
          <a:lstStyle/>
          <a:p>
            <a:pPr algn="just">
              <a:buClr>
                <a:srgbClr val="FF7C80"/>
              </a:buClr>
              <a:buFont typeface="Arial" pitchFamily="34" charset="0"/>
              <a:buChar char="•"/>
            </a:pPr>
            <a:r>
              <a:rPr lang="sr-Latn-RS" sz="2400" b="1" dirty="0">
                <a:solidFill>
                  <a:srgbClr val="FFFFCC"/>
                </a:solidFill>
              </a:rPr>
              <a:t>M</a:t>
            </a:r>
            <a:r>
              <a:rPr lang="sr-Latn-RS" sz="2400" b="1" noProof="0" dirty="0" smtClean="0">
                <a:solidFill>
                  <a:srgbClr val="FFFFCC"/>
                </a:solidFill>
              </a:rPr>
              <a:t>olekulski obrasci patogena </a:t>
            </a:r>
            <a:r>
              <a:rPr lang="sr-Latn-RS" sz="2400" noProof="0" dirty="0" smtClean="0">
                <a:solidFill>
                  <a:srgbClr val="FFFFFF"/>
                </a:solidFill>
              </a:rPr>
              <a:t>- pathogen–associated molecular patterns (PAMPs) </a:t>
            </a:r>
            <a:r>
              <a:rPr lang="sr-Latn-RS" sz="2400" dirty="0">
                <a:solidFill>
                  <a:srgbClr val="FFFFFF"/>
                </a:solidFill>
              </a:rPr>
              <a:t>- p</a:t>
            </a:r>
            <a:r>
              <a:rPr lang="sr-Latn-RS" sz="2400" dirty="0" smtClean="0">
                <a:solidFill>
                  <a:srgbClr val="FFFFFF"/>
                </a:solidFill>
              </a:rPr>
              <a:t>repoznavanje </a:t>
            </a:r>
            <a:r>
              <a:rPr lang="sr-Latn-RS" sz="2400" dirty="0">
                <a:solidFill>
                  <a:srgbClr val="FFFFFF"/>
                </a:solidFill>
              </a:rPr>
              <a:t>molekula </a:t>
            </a:r>
            <a:r>
              <a:rPr lang="sr-Latn-RS" sz="2400" dirty="0" smtClean="0">
                <a:solidFill>
                  <a:srgbClr val="FFFFFF"/>
                </a:solidFill>
              </a:rPr>
              <a:t>mikroorganizama. </a:t>
            </a:r>
            <a:endParaRPr lang="sr-Latn-RS" sz="2400" noProof="0" dirty="0" smtClean="0">
              <a:solidFill>
                <a:srgbClr val="FFFFFF"/>
              </a:solidFill>
            </a:endParaRPr>
          </a:p>
          <a:p>
            <a:pPr algn="just">
              <a:buClr>
                <a:srgbClr val="FF7C80"/>
              </a:buClr>
              <a:buFont typeface="Arial" pitchFamily="34" charset="0"/>
              <a:buChar char="•"/>
            </a:pPr>
            <a:r>
              <a:rPr lang="sr-Latn-RS" sz="2400" b="1" dirty="0" smtClean="0">
                <a:solidFill>
                  <a:srgbClr val="FFFFCC"/>
                </a:solidFill>
              </a:rPr>
              <a:t>Receptori prepoznavanja obrasaca </a:t>
            </a:r>
            <a:r>
              <a:rPr lang="sr-Latn-RS" sz="2400" dirty="0" smtClean="0">
                <a:solidFill>
                  <a:srgbClr val="FFFFFF"/>
                </a:solidFill>
              </a:rPr>
              <a:t>- pattern recognition receptors (PRRs) prepoznaju neinfektivne sopstvene od infektivnih stranih komponenti.</a:t>
            </a:r>
          </a:p>
          <a:p>
            <a:pPr algn="just">
              <a:buClr>
                <a:srgbClr val="FF7C80"/>
              </a:buClr>
              <a:buFont typeface="Arial" pitchFamily="34" charset="0"/>
              <a:buChar char="•"/>
            </a:pPr>
            <a:r>
              <a:rPr lang="sr-Latn-RS" sz="2400" b="1" dirty="0">
                <a:solidFill>
                  <a:srgbClr val="FFFFCC"/>
                </a:solidFill>
              </a:rPr>
              <a:t>S</a:t>
            </a:r>
            <a:r>
              <a:rPr lang="sr-Latn-RS" sz="2400" b="1" noProof="0" dirty="0" smtClean="0">
                <a:solidFill>
                  <a:srgbClr val="FFFFCC"/>
                </a:solidFill>
              </a:rPr>
              <a:t>ignali opasnosti </a:t>
            </a:r>
            <a:r>
              <a:rPr lang="sr-Latn-RS" sz="2400" noProof="0" dirty="0" smtClean="0">
                <a:solidFill>
                  <a:srgbClr val="FFFFFF"/>
                </a:solidFill>
              </a:rPr>
              <a:t>- danger – associated molecular patterns ( DAMPs ) ili alarmini — HMGB1,protein vezan za hromatin, interleukini 1 α (IL - 1 α ) i IL – </a:t>
            </a:r>
            <a:r>
              <a:rPr lang="sr-Latn-RS" sz="2400" dirty="0">
                <a:solidFill>
                  <a:srgbClr val="FFFFFF"/>
                </a:solidFill>
              </a:rPr>
              <a:t>33 </a:t>
            </a:r>
            <a:r>
              <a:rPr lang="sr-Latn-RS" sz="2400" dirty="0" smtClean="0">
                <a:solidFill>
                  <a:srgbClr val="FFFFFF"/>
                </a:solidFill>
              </a:rPr>
              <a:t>- oštećenje </a:t>
            </a:r>
            <a:r>
              <a:rPr lang="sr-Latn-RS" sz="2400" dirty="0">
                <a:solidFill>
                  <a:srgbClr val="FFFFFF"/>
                </a:solidFill>
              </a:rPr>
              <a:t>tkiva, smrt ćelija </a:t>
            </a:r>
            <a:r>
              <a:rPr lang="sr-Latn-RS" sz="2400" noProof="0" dirty="0" smtClean="0">
                <a:solidFill>
                  <a:srgbClr val="FFFFFF"/>
                </a:solidFill>
              </a:rPr>
              <a:t>.</a:t>
            </a:r>
          </a:p>
          <a:p>
            <a:endParaRPr lang="sr-Latn-RS" sz="2800" noProof="0" dirty="0" smtClean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29059"/>
            <a:ext cx="8001000" cy="1020762"/>
          </a:xfrm>
        </p:spPr>
        <p:txBody>
          <a:bodyPr>
            <a:noAutofit/>
          </a:bodyPr>
          <a:lstStyle/>
          <a:p>
            <a:r>
              <a:rPr lang="sr-Latn-RS" sz="2800" b="1" cap="none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Centralna uloga imunskog sistema prepoznavanje i uklanjanje stranih materija</a:t>
            </a:r>
            <a:r>
              <a:rPr lang="sr-Latn-RS" sz="2800" b="1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r-Latn-RS" sz="2800" b="1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r-Latn-RS" sz="2800" b="1" noProof="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38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618410" y="304800"/>
            <a:ext cx="45929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Molekulski </a:t>
            </a:r>
            <a:r>
              <a:rPr lang="sr-Latn-C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obrasci patogena</a:t>
            </a:r>
            <a:endParaRPr lang="en-US" sz="28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01849" y="1019651"/>
            <a:ext cx="86106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Strukture prisutne na </a:t>
            </a:r>
            <a:r>
              <a:rPr lang="sr-Latn-C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određenim grupama/klasama patogena</a:t>
            </a:r>
          </a:p>
          <a:p>
            <a:pPr marL="171450" indent="-17145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endParaRPr lang="sr-Latn-CS" sz="1000" b="1" dirty="0" smtClean="0">
              <a:solidFill>
                <a:srgbClr val="FFFFFF"/>
              </a:solidFill>
              <a:latin typeface="+mn-lt"/>
            </a:endParaRPr>
          </a:p>
          <a:p>
            <a:pPr marL="800100" lvl="1" indent="-34290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FF"/>
                </a:solidFill>
                <a:latin typeface="+mn-lt"/>
              </a:rPr>
              <a:t>neophodne </a:t>
            </a:r>
            <a:r>
              <a:rPr lang="sr-Latn-CS" sz="2400" dirty="0">
                <a:solidFill>
                  <a:srgbClr val="FFFFFF"/>
                </a:solidFill>
                <a:latin typeface="+mn-lt"/>
              </a:rPr>
              <a:t>za njihov život i </a:t>
            </a:r>
            <a:r>
              <a:rPr lang="sr-Latn-CS" sz="2400" dirty="0" smtClean="0">
                <a:solidFill>
                  <a:srgbClr val="FFFFFF"/>
                </a:solidFill>
                <a:latin typeface="+mn-lt"/>
              </a:rPr>
              <a:t>replikaciju</a:t>
            </a:r>
          </a:p>
          <a:p>
            <a:pPr marL="800100" lvl="1" indent="-34290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rgbClr val="FFFFFF"/>
                </a:solidFill>
                <a:latin typeface="+mn-lt"/>
              </a:rPr>
              <a:t>ne </a:t>
            </a:r>
            <a:r>
              <a:rPr lang="sr-Latn-CS" sz="2400" dirty="0">
                <a:solidFill>
                  <a:srgbClr val="FFFFFF"/>
                </a:solidFill>
                <a:latin typeface="+mn-lt"/>
              </a:rPr>
              <a:t>nalaze se na ćelijama sisara i ptica</a:t>
            </a:r>
            <a:endParaRPr lang="en-US" sz="2400" dirty="0">
              <a:solidFill>
                <a:srgbClr val="FFFFFF"/>
              </a:solidFill>
              <a:latin typeface="+mn-lt"/>
            </a:endParaRPr>
          </a:p>
          <a:p>
            <a:pPr>
              <a:defRPr/>
            </a:pP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5965" name="Text Box 13"/>
          <p:cNvSpPr txBox="1">
            <a:spLocks noChangeArrowheads="1"/>
          </p:cNvSpPr>
          <p:nvPr/>
        </p:nvSpPr>
        <p:spPr bwMode="auto">
          <a:xfrm>
            <a:off x="301849" y="2514600"/>
            <a:ext cx="8991601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en-GB" sz="2400" b="1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sr-Latn-CS" sz="2400" b="1" dirty="0" smtClean="0">
                <a:solidFill>
                  <a:srgbClr val="FFFFFF"/>
                </a:solidFill>
                <a:latin typeface="+mn-lt"/>
              </a:rPr>
              <a:t>Nukleinske kiseline - dvolančana </a:t>
            </a:r>
            <a:r>
              <a:rPr lang="sr-Latn-CS" sz="2400" b="1" dirty="0">
                <a:solidFill>
                  <a:srgbClr val="FFFFFF"/>
                </a:solidFill>
                <a:latin typeface="+mn-lt"/>
              </a:rPr>
              <a:t>RNK, </a:t>
            </a:r>
            <a:r>
              <a:rPr lang="sr-Latn-CS" sz="2400" b="1" dirty="0" smtClean="0">
                <a:solidFill>
                  <a:srgbClr val="FFFFFF"/>
                </a:solidFill>
                <a:latin typeface="+mn-lt"/>
              </a:rPr>
              <a:t>nemetizovani CpG </a:t>
            </a:r>
            <a:r>
              <a:rPr lang="sr-Latn-CS" sz="2400" b="1" dirty="0">
                <a:solidFill>
                  <a:srgbClr val="FFFFFF"/>
                </a:solidFill>
                <a:latin typeface="+mn-lt"/>
              </a:rPr>
              <a:t>dinukleotidi</a:t>
            </a:r>
            <a:r>
              <a:rPr lang="sr-Latn-CS" sz="2400" b="1" dirty="0" smtClean="0">
                <a:solidFill>
                  <a:srgbClr val="FFFFFF"/>
                </a:solidFill>
                <a:latin typeface="+mn-lt"/>
              </a:rPr>
              <a:t>..</a:t>
            </a:r>
          </a:p>
          <a:p>
            <a:pPr marL="342900" indent="-34290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dirty="0" smtClean="0">
                <a:solidFill>
                  <a:srgbClr val="FFFFFF"/>
                </a:solidFill>
                <a:latin typeface="+mn-lt"/>
              </a:rPr>
              <a:t> Proteini – inicijacija sa N-formilmetioninom </a:t>
            </a:r>
          </a:p>
          <a:p>
            <a:pPr marL="342900" indent="-34290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dirty="0" smtClean="0">
                <a:solidFill>
                  <a:srgbClr val="FFFFFF"/>
                </a:solidFill>
                <a:latin typeface="+mn-lt"/>
              </a:rPr>
              <a:t> Strukture ćelijskog zida bakterija LPS, peptidoglikan, flagelin, pili...</a:t>
            </a:r>
          </a:p>
          <a:p>
            <a:pPr marL="342900" indent="-342900"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dirty="0" smtClean="0">
                <a:solidFill>
                  <a:srgbClr val="FFFFFF"/>
                </a:solidFill>
                <a:latin typeface="+mn-lt"/>
              </a:rPr>
              <a:t> Oligosaharidi bogati manozom</a:t>
            </a:r>
            <a:endParaRPr lang="en-US" sz="2400" b="1" dirty="0" smtClean="0">
              <a:solidFill>
                <a:srgbClr val="FFFFFF"/>
              </a:solidFill>
              <a:latin typeface="+mn-lt"/>
            </a:endParaRPr>
          </a:p>
          <a:p>
            <a:pPr>
              <a:buFontTx/>
              <a:buChar char="-"/>
              <a:defRPr/>
            </a:pPr>
            <a:endParaRPr lang="en-US" sz="20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82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350" y="3048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Latn-R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Prepoznavanje</a:t>
            </a:r>
            <a:r>
              <a:rPr lang="en-U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r-Latn-R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molekulski obrazaca mikroorganizama PAMPs</a:t>
            </a:r>
            <a:endParaRPr lang="en-US" sz="24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90" y="914400"/>
            <a:ext cx="7528319" cy="557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5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609600" y="457200"/>
            <a:ext cx="73980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Prepoznavanje patogena </a:t>
            </a:r>
            <a:r>
              <a:rPr lang="sr-Latn-C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kod urođen</a:t>
            </a:r>
            <a:r>
              <a:rPr lang="en-GB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e</a:t>
            </a:r>
            <a:r>
              <a:rPr lang="sr-Latn-C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imun</a:t>
            </a:r>
            <a:r>
              <a:rPr lang="en-GB" sz="2800" b="1" dirty="0" err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osti</a:t>
            </a:r>
            <a:endParaRPr lang="en-US" sz="28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793750" y="1785938"/>
            <a:ext cx="734060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sr-Latn-C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sr-Latn-C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RECEPTORI ZA PREPOZNAVANJE OBRAZACA </a:t>
            </a:r>
          </a:p>
          <a:p>
            <a:pPr algn="ctr">
              <a:lnSpc>
                <a:spcPct val="150000"/>
              </a:lnSpc>
              <a:defRPr/>
            </a:pPr>
            <a:r>
              <a:rPr lang="sr-Latn-CS" sz="2400" b="1" dirty="0" smtClean="0">
                <a:solidFill>
                  <a:srgbClr val="FFFFFF"/>
                </a:solidFill>
                <a:latin typeface="Times New Roman"/>
              </a:rPr>
              <a:t>(</a:t>
            </a:r>
            <a:r>
              <a:rPr lang="sr-Latn-CS" sz="2400" b="1" dirty="0">
                <a:solidFill>
                  <a:srgbClr val="FFFFFF"/>
                </a:solidFill>
                <a:latin typeface="Times New Roman"/>
              </a:rPr>
              <a:t>PRR, </a:t>
            </a:r>
            <a:r>
              <a:rPr lang="sr-Latn-CS" sz="2400" b="1" i="1" dirty="0">
                <a:solidFill>
                  <a:srgbClr val="FFFFFF"/>
                </a:solidFill>
                <a:latin typeface="Times New Roman"/>
              </a:rPr>
              <a:t>pattern recognition receptors</a:t>
            </a:r>
            <a:r>
              <a:rPr lang="sr-Latn-CS" sz="2400" b="1" dirty="0">
                <a:solidFill>
                  <a:srgbClr val="FFFFFF"/>
                </a:solidFill>
                <a:latin typeface="Times New Roman"/>
              </a:rPr>
              <a:t>)</a:t>
            </a:r>
          </a:p>
          <a:p>
            <a:pPr algn="ctr">
              <a:lnSpc>
                <a:spcPct val="65000"/>
              </a:lnSpc>
              <a:defRPr/>
            </a:pPr>
            <a:endParaRPr lang="sr-Latn-CS" sz="24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65000"/>
              </a:lnSpc>
              <a:defRPr/>
            </a:pPr>
            <a:endParaRPr lang="sr-Latn-CS" sz="24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65000"/>
              </a:lnSpc>
              <a:defRPr/>
            </a:pPr>
            <a:endParaRPr lang="sr-Latn-CS" sz="2400" b="1" dirty="0" smtClean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65000"/>
              </a:lnSpc>
              <a:defRPr/>
            </a:pPr>
            <a:r>
              <a:rPr lang="sr-Latn-CS" sz="2400" b="1" dirty="0" smtClean="0">
                <a:solidFill>
                  <a:srgbClr val="FFFFFF"/>
                </a:solidFill>
                <a:latin typeface="Times New Roman"/>
              </a:rPr>
              <a:t>prepoznaju</a:t>
            </a:r>
          </a:p>
          <a:p>
            <a:pPr algn="ctr">
              <a:lnSpc>
                <a:spcPct val="65000"/>
              </a:lnSpc>
              <a:defRPr/>
            </a:pPr>
            <a:endParaRPr lang="sr-Latn-CS" sz="24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65000"/>
              </a:lnSpc>
              <a:defRPr/>
            </a:pPr>
            <a:endParaRPr lang="sr-Latn-CS" sz="2400" b="1" dirty="0">
              <a:solidFill>
                <a:srgbClr val="FFFFFF"/>
              </a:solidFill>
              <a:latin typeface="Times New Roman"/>
            </a:endParaRPr>
          </a:p>
          <a:p>
            <a:pPr algn="ctr">
              <a:lnSpc>
                <a:spcPct val="65000"/>
              </a:lnSpc>
              <a:defRPr/>
            </a:pPr>
            <a:endParaRPr lang="sr-Latn-CS" sz="2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algn="ctr">
              <a:lnSpc>
                <a:spcPct val="150000"/>
              </a:lnSpc>
              <a:defRPr/>
            </a:pPr>
            <a:r>
              <a:rPr lang="sr-Latn-C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MOLEKULSKE OBRASCE PATOGENA </a:t>
            </a:r>
          </a:p>
          <a:p>
            <a:pPr algn="ctr">
              <a:lnSpc>
                <a:spcPct val="150000"/>
              </a:lnSpc>
              <a:defRPr/>
            </a:pPr>
            <a:r>
              <a:rPr lang="sr-Latn-CS" sz="2400" b="1" dirty="0" smtClean="0">
                <a:solidFill>
                  <a:srgbClr val="FFFFFF"/>
                </a:solidFill>
                <a:latin typeface="Times New Roman"/>
              </a:rPr>
              <a:t>(PAMP</a:t>
            </a:r>
            <a:r>
              <a:rPr lang="sr-Latn-CS" sz="2400" b="1" i="1" dirty="0" smtClean="0">
                <a:solidFill>
                  <a:srgbClr val="FFFFFF"/>
                </a:solidFill>
                <a:latin typeface="Times New Roman"/>
              </a:rPr>
              <a:t>, pathogen associated molecular pattern</a:t>
            </a:r>
            <a:r>
              <a:rPr lang="sr-Latn-CS" sz="2400" b="1" dirty="0" smtClean="0">
                <a:solidFill>
                  <a:srgbClr val="FFFFFF"/>
                </a:solidFill>
                <a:latin typeface="Times New Roman"/>
              </a:rPr>
              <a:t>)</a:t>
            </a:r>
          </a:p>
          <a:p>
            <a:pPr algn="ctr">
              <a:defRPr/>
            </a:pPr>
            <a:endParaRPr lang="sr-Latn-CS" sz="2400" b="1" dirty="0">
              <a:solidFill>
                <a:srgbClr val="FFFF99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33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752600"/>
            <a:ext cx="8763000" cy="452596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Membranski </a:t>
            </a:r>
            <a:r>
              <a:rPr lang="sr-Latn-R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TLR receptori (Toll like receptors) </a:t>
            </a:r>
            <a:r>
              <a:rPr lang="sr-Latn-RS" sz="2400" dirty="0">
                <a:solidFill>
                  <a:schemeClr val="tx1"/>
                </a:solidFill>
              </a:rPr>
              <a:t>koji mogu da budu na </a:t>
            </a:r>
            <a:r>
              <a:rPr lang="sr-Latn-RS" sz="2400" dirty="0" smtClean="0">
                <a:solidFill>
                  <a:schemeClr val="tx1"/>
                </a:solidFill>
              </a:rPr>
              <a:t>citoplazmatskoj ili </a:t>
            </a:r>
            <a:r>
              <a:rPr lang="sr-Latn-RS" sz="2400" dirty="0">
                <a:solidFill>
                  <a:schemeClr val="tx1"/>
                </a:solidFill>
              </a:rPr>
              <a:t>endozomalnoj membrani,</a:t>
            </a:r>
          </a:p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sr-Latn-R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embranski </a:t>
            </a:r>
            <a:r>
              <a:rPr lang="sr-Latn-R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tip </a:t>
            </a:r>
            <a:r>
              <a:rPr lang="sr-Latn-R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receptora </a:t>
            </a:r>
            <a:r>
              <a:rPr lang="sr-Latn-RS" sz="2400" dirty="0">
                <a:solidFill>
                  <a:schemeClr val="tx1"/>
                </a:solidFill>
              </a:rPr>
              <a:t>koji prepoznaju </a:t>
            </a:r>
            <a:r>
              <a:rPr lang="sr-Latn-RS" sz="2400" dirty="0" smtClean="0">
                <a:solidFill>
                  <a:schemeClr val="tx1"/>
                </a:solidFill>
              </a:rPr>
              <a:t>lektine gljivice</a:t>
            </a:r>
            <a:r>
              <a:rPr lang="sr-Latn-R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sr-Latn-R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itoplazmatski </a:t>
            </a:r>
            <a:r>
              <a:rPr lang="sr-Latn-R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 receptori </a:t>
            </a:r>
            <a:r>
              <a:rPr lang="sr-Latn-RS" sz="2400" dirty="0">
                <a:solidFill>
                  <a:schemeClr val="tx1"/>
                </a:solidFill>
              </a:rPr>
              <a:t>koji prepoznaju peptidoglikan bakterija </a:t>
            </a:r>
            <a:r>
              <a:rPr lang="sr-Latn-RS" sz="2400" dirty="0" smtClean="0">
                <a:solidFill>
                  <a:schemeClr val="tx1"/>
                </a:solidFill>
              </a:rPr>
              <a:t>unutar ćelije</a:t>
            </a:r>
            <a:r>
              <a:rPr lang="sr-Latn-RS" sz="2400" dirty="0">
                <a:solidFill>
                  <a:schemeClr val="tx1"/>
                </a:solidFill>
              </a:rPr>
              <a:t>, </a:t>
            </a:r>
          </a:p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 </a:t>
            </a:r>
            <a:r>
              <a:rPr lang="sr-Latn-RS" sz="2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slični receptori </a:t>
            </a:r>
            <a:r>
              <a:rPr lang="sr-Latn-RS" sz="2400" dirty="0">
                <a:solidFill>
                  <a:schemeClr val="tx1"/>
                </a:solidFill>
              </a:rPr>
              <a:t>koji prepoznaju virusnu RNK u </a:t>
            </a:r>
            <a:r>
              <a:rPr lang="sr-Latn-RS" sz="2400" dirty="0" smtClean="0">
                <a:solidFill>
                  <a:schemeClr val="tx1"/>
                </a:solidFill>
              </a:rPr>
              <a:t>citoplazmi inficirane </a:t>
            </a:r>
            <a:r>
              <a:rPr lang="sr-Latn-RS" sz="2400" dirty="0">
                <a:solidFill>
                  <a:schemeClr val="tx1"/>
                </a:solidFill>
              </a:rPr>
              <a:t>ćelije domaćina.</a:t>
            </a:r>
            <a:endParaRPr lang="sr-Latn-RS" sz="28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" y="5334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Receptori za prepoznavanje obrazaca</a:t>
            </a:r>
            <a:endParaRPr lang="en-US" sz="28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88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86106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sr-Latn-RS" altLang="en-US" sz="2800" b="1" cap="none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R</a:t>
            </a:r>
            <a:r>
              <a:rPr lang="sr-Latn-RS" altLang="en-US" sz="2800" b="1" cap="none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eceptori prepoznavanja molekulskih obrazaca</a:t>
            </a:r>
            <a:endParaRPr lang="en-US" altLang="en-US" sz="2800" b="1" cap="none" dirty="0" smtClean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2253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1057"/>
            <a:ext cx="6648197" cy="531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39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reza"/>
          <p:cNvPicPr>
            <a:picLocks noChangeAspect="1" noChangeArrowheads="1"/>
          </p:cNvPicPr>
          <p:nvPr/>
        </p:nvPicPr>
        <p:blipFill>
          <a:blip r:embed="rId3" cstate="print"/>
          <a:srcRect t="9143" b="9404"/>
          <a:stretch>
            <a:fillRect/>
          </a:stretch>
        </p:blipFill>
        <p:spPr bwMode="auto">
          <a:xfrm>
            <a:off x="685800" y="1219200"/>
            <a:ext cx="7848600" cy="541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itle 1"/>
          <p:cNvSpPr>
            <a:spLocks noGrp="1"/>
          </p:cNvSpPr>
          <p:nvPr>
            <p:ph idx="1"/>
          </p:nvPr>
        </p:nvSpPr>
        <p:spPr>
          <a:xfrm>
            <a:off x="533400" y="457200"/>
            <a:ext cx="8153400" cy="1066800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sr-Latn-C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Imunski sistem </a:t>
            </a:r>
          </a:p>
          <a:p>
            <a:pPr algn="ctr">
              <a:buFont typeface="Arial" charset="0"/>
              <a:buNone/>
            </a:pPr>
            <a:endParaRPr lang="sr-Latn-CS" dirty="0" smtClean="0">
              <a:solidFill>
                <a:srgbClr val="FF7C80"/>
              </a:solidFill>
            </a:endParaRPr>
          </a:p>
          <a:p>
            <a:pPr algn="ctr">
              <a:buFont typeface="Arial" charset="0"/>
              <a:buNone/>
            </a:pPr>
            <a:endParaRPr lang="sr-Latn-CS" dirty="0" smtClean="0">
              <a:solidFill>
                <a:srgbClr val="FF7C80"/>
              </a:solidFill>
            </a:endParaRPr>
          </a:p>
          <a:p>
            <a:pPr algn="ctr">
              <a:buFont typeface="Arial" charset="0"/>
              <a:buNone/>
            </a:pPr>
            <a:endParaRPr lang="sr-Latn-CS" dirty="0" smtClean="0">
              <a:solidFill>
                <a:srgbClr val="FF7C80"/>
              </a:solidFill>
            </a:endParaRPr>
          </a:p>
          <a:p>
            <a:pPr algn="ctr">
              <a:buFont typeface="Arial" charset="0"/>
              <a:buNone/>
            </a:pPr>
            <a:endParaRPr lang="sr-Latn-CS" dirty="0" smtClean="0">
              <a:solidFill>
                <a:srgbClr val="FF7C80"/>
              </a:solidFill>
            </a:endParaRPr>
          </a:p>
          <a:p>
            <a:pPr>
              <a:buFont typeface="Arial" charset="0"/>
              <a:buNone/>
            </a:pPr>
            <a:endParaRPr lang="en-US" dirty="0" smtClean="0">
              <a:solidFill>
                <a:srgbClr val="FF7C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803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75557" y="1371600"/>
            <a:ext cx="3205843" cy="609600"/>
          </a:xfrm>
        </p:spPr>
        <p:txBody>
          <a:bodyPr>
            <a:normAutofit/>
          </a:bodyPr>
          <a:lstStyle/>
          <a:p>
            <a:r>
              <a:rPr lang="en-US" altLang="en-US" sz="2800" b="1" cap="none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Toll-like </a:t>
            </a:r>
            <a:r>
              <a:rPr lang="en-US" altLang="en-US" sz="2800" b="1" cap="none" dirty="0" err="1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recep</a:t>
            </a:r>
            <a:r>
              <a:rPr lang="sr-Latn-RS" altLang="en-US" sz="2800" b="1" cap="none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tori</a:t>
            </a:r>
            <a:endParaRPr lang="en-US" altLang="en-US" sz="2800" b="1" cap="none" dirty="0" smtClean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4533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66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59" y="681371"/>
            <a:ext cx="3090216" cy="556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47800" y="219706"/>
            <a:ext cx="7010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400" b="1" dirty="0" smtClean="0">
                <a:solidFill>
                  <a:srgbClr val="FF7C80"/>
                </a:solidFill>
                <a:latin typeface="+mn-lt"/>
              </a:rPr>
              <a:t>Ligand</a:t>
            </a:r>
            <a:r>
              <a:rPr lang="sr-Latn-RS" altLang="en-US" sz="2400" b="1" dirty="0" smtClean="0">
                <a:solidFill>
                  <a:srgbClr val="FF7C80"/>
                </a:solidFill>
                <a:latin typeface="+mn-lt"/>
              </a:rPr>
              <a:t> - molekulski obrazac</a:t>
            </a:r>
            <a:endParaRPr lang="en-US" altLang="en-US" sz="2400" b="1" dirty="0">
              <a:solidFill>
                <a:srgbClr val="FF7C80"/>
              </a:solidFill>
              <a:latin typeface="+mn-lt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94430" y="931516"/>
            <a:ext cx="2667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sr-Latn-RS" altLang="en-US" b="1" dirty="0" smtClean="0">
                <a:latin typeface="+mn-lt"/>
              </a:rPr>
              <a:t>Deo odgovoran za prepoznavanje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562600" y="1605136"/>
            <a:ext cx="21465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sr-Latn-RS" altLang="en-US" b="1" dirty="0" smtClean="0">
                <a:latin typeface="+mn-lt"/>
              </a:rPr>
              <a:t>Deo odgovoran za prenošenje signala</a:t>
            </a:r>
            <a:endParaRPr lang="en-US" altLang="en-US" b="1" dirty="0">
              <a:latin typeface="+mn-lt"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6858000" y="2362200"/>
            <a:ext cx="0" cy="2667000"/>
          </a:xfrm>
          <a:prstGeom prst="straightConnector1">
            <a:avLst/>
          </a:prstGeom>
          <a:noFill/>
          <a:ln w="41275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2667000"/>
            <a:ext cx="2222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sr-Latn-RS" altLang="en-US" sz="2000" b="1" dirty="0" smtClean="0">
                <a:latin typeface="+mn-lt"/>
              </a:rPr>
              <a:t>Prenošenje signala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43641" y="5334000"/>
            <a:ext cx="19241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sr-Latn-RS" altLang="en-US" sz="2000" b="1" dirty="0" smtClean="0">
                <a:latin typeface="+mn-lt"/>
              </a:rPr>
              <a:t>Ekspresija gena</a:t>
            </a:r>
            <a:endParaRPr lang="en-US" altLang="en-US" sz="2000" b="1" dirty="0">
              <a:latin typeface="+mn-lt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791133" y="1159708"/>
            <a:ext cx="11817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latin typeface="+mn-lt"/>
              </a:rPr>
              <a:t>Receptor</a:t>
            </a:r>
          </a:p>
        </p:txBody>
      </p:sp>
      <p:sp>
        <p:nvSpPr>
          <p:cNvPr id="13" name="Right Brace 12"/>
          <p:cNvSpPr/>
          <p:nvPr/>
        </p:nvSpPr>
        <p:spPr>
          <a:xfrm>
            <a:off x="7485965" y="1004677"/>
            <a:ext cx="581792" cy="1135179"/>
          </a:xfrm>
          <a:prstGeom prst="rightBrace">
            <a:avLst/>
          </a:prstGeom>
          <a:ln w="73025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82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1689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R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Arial" pitchFamily="34" charset="0"/>
              </a:rPr>
              <a:t>Antigen prezentujuće ćelije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25295" y="1143000"/>
            <a:ext cx="4040188" cy="762000"/>
          </a:xfrm>
        </p:spPr>
        <p:txBody>
          <a:bodyPr/>
          <a:lstStyle/>
          <a:p>
            <a:r>
              <a:rPr lang="sr-Latn-R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Dendritične ćelije i makrofagi</a:t>
            </a:r>
            <a:endParaRPr lang="en-US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28600" y="2201896"/>
            <a:ext cx="4267200" cy="3913632"/>
          </a:xfrm>
        </p:spPr>
        <p:txBody>
          <a:bodyPr>
            <a:normAutofit lnSpcReduction="10000"/>
          </a:bodyPr>
          <a:lstStyle/>
          <a:p>
            <a:pPr>
              <a:buClr>
                <a:srgbClr val="FF7C80"/>
              </a:buClr>
            </a:pPr>
            <a:r>
              <a:rPr lang="sr-Latn-RS" dirty="0" smtClean="0"/>
              <a:t>Fagocitoza,</a:t>
            </a:r>
          </a:p>
          <a:p>
            <a:pPr>
              <a:buClr>
                <a:srgbClr val="FF7C80"/>
              </a:buClr>
            </a:pPr>
            <a:r>
              <a:rPr lang="sr-Latn-RS" dirty="0" smtClean="0"/>
              <a:t>DAMP i PAMP receptori kao i za apoptične ćelije,</a:t>
            </a:r>
          </a:p>
          <a:p>
            <a:pPr>
              <a:buClr>
                <a:srgbClr val="FF7C80"/>
              </a:buClr>
            </a:pPr>
            <a:r>
              <a:rPr lang="sr-Latn-RS" dirty="0" smtClean="0"/>
              <a:t>Lokalizovane u tkivima kao i u T zoni limfnih čvorova,</a:t>
            </a:r>
          </a:p>
          <a:p>
            <a:pPr>
              <a:buClr>
                <a:srgbClr val="FF7C80"/>
              </a:buClr>
            </a:pPr>
            <a:r>
              <a:rPr lang="sr-Latn-RS" dirty="0" smtClean="0"/>
              <a:t>MHC klasa II molekuli na površini</a:t>
            </a:r>
          </a:p>
          <a:p>
            <a:pPr>
              <a:buClr>
                <a:srgbClr val="FF7C80"/>
              </a:buClr>
            </a:pPr>
            <a:r>
              <a:rPr lang="sr-Latn-RS" dirty="0" smtClean="0"/>
              <a:t>Eksprimiranje kostimulirajućih molekula</a:t>
            </a:r>
          </a:p>
          <a:p>
            <a:pPr>
              <a:buClr>
                <a:srgbClr val="FF7C80"/>
              </a:buClr>
            </a:pPr>
            <a:endParaRPr lang="sr-Latn-RS" dirty="0" smtClean="0"/>
          </a:p>
          <a:p>
            <a:pPr>
              <a:buClr>
                <a:srgbClr val="FF7C80"/>
              </a:buClr>
            </a:pP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Clr>
                <a:srgbClr val="FF7C80"/>
              </a:buClr>
            </a:pPr>
            <a:r>
              <a:rPr lang="sr-Latn-RS" dirty="0" smtClean="0"/>
              <a:t>B ćelijski receptori koji prepoznaju antigene,</a:t>
            </a:r>
          </a:p>
          <a:p>
            <a:pPr>
              <a:buClr>
                <a:srgbClr val="FF7C80"/>
              </a:buClr>
            </a:pPr>
            <a:r>
              <a:rPr lang="pl-PL" dirty="0"/>
              <a:t>MHC klasa II molekuli na površini</a:t>
            </a:r>
          </a:p>
          <a:p>
            <a:pPr>
              <a:buClr>
                <a:srgbClr val="FF7C80"/>
              </a:buClr>
            </a:pPr>
            <a:r>
              <a:rPr lang="en-US" dirty="0" err="1"/>
              <a:t>Eksprimiranje</a:t>
            </a:r>
            <a:r>
              <a:rPr lang="en-US" dirty="0"/>
              <a:t> </a:t>
            </a:r>
            <a:r>
              <a:rPr lang="en-US" dirty="0" err="1"/>
              <a:t>kostimulirajućih</a:t>
            </a:r>
            <a:r>
              <a:rPr lang="en-US" dirty="0"/>
              <a:t> </a:t>
            </a:r>
            <a:r>
              <a:rPr lang="en-US" dirty="0" err="1"/>
              <a:t>molekula</a:t>
            </a:r>
            <a:endParaRPr lang="en-US" dirty="0"/>
          </a:p>
          <a:p>
            <a:pPr marL="0" indent="0">
              <a:buClr>
                <a:srgbClr val="FF7C80"/>
              </a:buClr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505407"/>
          </a:xfrm>
        </p:spPr>
        <p:txBody>
          <a:bodyPr/>
          <a:lstStyle/>
          <a:p>
            <a:r>
              <a:rPr lang="sr-Latn-RS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ćelije - limfociti</a:t>
            </a:r>
            <a:endParaRPr lang="en-US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3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000" y="228600"/>
            <a:ext cx="81689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R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Arial" pitchFamily="34" charset="0"/>
              </a:rPr>
              <a:t>Antigen prezentujuće ćelije – dendritična ćelija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43000"/>
            <a:ext cx="559568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0" y="381000"/>
            <a:ext cx="88391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r-Latn-CS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Arial" pitchFamily="34" charset="0"/>
              </a:rPr>
              <a:t>Antigen </a:t>
            </a:r>
            <a:r>
              <a:rPr lang="sr-Latn-C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Arial" pitchFamily="34" charset="0"/>
              </a:rPr>
              <a:t>prezentujuća ćelija</a:t>
            </a:r>
            <a:endParaRPr lang="sr-Latn-CS" sz="28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Arial" pitchFamily="34" charset="0"/>
              </a:rPr>
              <a:t> – dendritična ćelija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47800"/>
            <a:ext cx="8041321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3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AMP and PAMP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676400"/>
            <a:ext cx="6973790" cy="4853651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12999" y="990600"/>
            <a:ext cx="8220635" cy="1066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sr-Latn-RS" sz="2400" b="1" cap="none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Molekulski obrasci patogena - pathogen–associated molecular patterns </a:t>
            </a:r>
            <a:r>
              <a:rPr lang="sr-Latn-R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(PAMPs) </a:t>
            </a:r>
            <a:r>
              <a:rPr lang="sr-Latn-RS" sz="2400" b="1" cap="none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signali opasnosti - danger – associated molecular patterns</a:t>
            </a:r>
            <a:r>
              <a:rPr lang="sr-Latn-R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DAMPs ) </a:t>
            </a:r>
            <a:r>
              <a:rPr lang="sr-Latn-RS" sz="2400" b="1" cap="none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 alarmini</a:t>
            </a:r>
            <a:r>
              <a:rPr lang="sr-Latn-RS" sz="2400" b="1" dirty="0" smtClean="0">
                <a:solidFill>
                  <a:srgbClr val="FF5050"/>
                </a:solidFill>
              </a:rPr>
              <a:t/>
            </a:r>
            <a:br>
              <a:rPr lang="sr-Latn-RS" sz="2400" b="1" dirty="0" smtClean="0">
                <a:solidFill>
                  <a:srgbClr val="FF5050"/>
                </a:solidFill>
              </a:rPr>
            </a:br>
            <a:r>
              <a:rPr lang="sr-Latn-RS" sz="2400" b="1" dirty="0" smtClean="0">
                <a:solidFill>
                  <a:srgbClr val="FF5050"/>
                </a:solidFill>
              </a:rPr>
              <a:t/>
            </a:r>
            <a:br>
              <a:rPr lang="sr-Latn-RS" sz="2400" b="1" dirty="0" smtClean="0">
                <a:solidFill>
                  <a:srgbClr val="FF5050"/>
                </a:solidFill>
              </a:rPr>
            </a:br>
            <a:r>
              <a:rPr lang="sr-Latn-RS" sz="2400" b="1" dirty="0" smtClean="0">
                <a:solidFill>
                  <a:srgbClr val="FF7C80"/>
                </a:solidFill>
              </a:rPr>
              <a:t> </a:t>
            </a:r>
            <a:r>
              <a:rPr lang="sr-Latn-RS" sz="2400" dirty="0" smtClean="0"/>
              <a:t/>
            </a:r>
            <a:br>
              <a:rPr lang="sr-Latn-RS" sz="2400" dirty="0" smtClean="0"/>
            </a:b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18327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8600"/>
            <a:ext cx="8763000" cy="45307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sr-Latn-RS" sz="3200" noProof="0" dirty="0" smtClean="0">
                <a:solidFill>
                  <a:srgbClr val="FF7C80"/>
                </a:solidFill>
                <a:latin typeface="+mj-lt"/>
              </a:rPr>
              <a:t>    </a:t>
            </a:r>
            <a:r>
              <a:rPr lang="sr-Latn-RS" sz="3200" b="1" noProof="0" dirty="0" smtClean="0">
                <a:solidFill>
                  <a:srgbClr val="FF7C80"/>
                </a:solidFill>
                <a:latin typeface="+mj-lt"/>
              </a:rPr>
              <a:t>Inflamacija - zapaljenska reakcija</a:t>
            </a:r>
            <a:endParaRPr lang="sr-Latn-RS" sz="3200" noProof="0" dirty="0" smtClean="0">
              <a:solidFill>
                <a:srgbClr val="FF7C80"/>
              </a:solidFill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sr-Latn-RS" sz="2400" b="1" noProof="0" dirty="0" smtClean="0">
                <a:latin typeface="+mj-lt"/>
              </a:rPr>
              <a:t>Važan aspekt urođenog imunskog sistema je sposobnost ciljanog usmeravanja odbrane prema mestima infekcije u organizmu</a:t>
            </a:r>
          </a:p>
          <a:p>
            <a:pPr algn="just" eaLnBrk="1" fontAlgn="auto" hangingPunct="1"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sr-Latn-RS" sz="2400" noProof="0" dirty="0" smtClean="0">
                <a:latin typeface="+mj-lt"/>
              </a:rPr>
              <a:t>Lokalne promene i oštećenja u tkivu dovode do povećanog dotoka krvi i prikupljanja ćelija koje su sposobne da unište mikroorganizme – </a:t>
            </a:r>
            <a:r>
              <a:rPr lang="sr-Latn-RS" sz="2400" b="1" noProof="0" dirty="0" smtClean="0">
                <a:latin typeface="+mj-lt"/>
              </a:rPr>
              <a:t>hemotaksija - C5a, IL-8, leukotrieni</a:t>
            </a:r>
          </a:p>
          <a:p>
            <a:pPr algn="just" eaLnBrk="1" fontAlgn="auto" hangingPunct="1">
              <a:spcAft>
                <a:spcPts val="0"/>
              </a:spcAft>
              <a:buClr>
                <a:srgbClr val="002060"/>
              </a:buClr>
              <a:buFont typeface="Arial" pitchFamily="34" charset="0"/>
              <a:buChar char="•"/>
              <a:defRPr/>
            </a:pPr>
            <a:r>
              <a:rPr lang="sr-Latn-RS" sz="2400" noProof="0" dirty="0" smtClean="0">
                <a:latin typeface="+mj-lt"/>
              </a:rPr>
              <a:t>Nakon invazije mikroorganizama stimulacija makrofaga oslobađa se </a:t>
            </a:r>
            <a:r>
              <a:rPr lang="sr-Latn-RS" sz="2400" b="1" noProof="0" dirty="0" smtClean="0">
                <a:latin typeface="+mj-lt"/>
              </a:rPr>
              <a:t>IL -1, IL-18, IL – 6, TNF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sr-Latn-RS" sz="2400" noProof="0" dirty="0" smtClean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4114800"/>
            <a:ext cx="73533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400"/>
            <a:ext cx="2743200" cy="27019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sr-Latn-RS" sz="3200" noProof="0" dirty="0" smtClean="0">
                <a:solidFill>
                  <a:srgbClr val="FF7C80"/>
                </a:solidFill>
                <a:latin typeface="+mj-lt"/>
              </a:rPr>
              <a:t>    </a:t>
            </a:r>
            <a:r>
              <a:rPr lang="sr-Latn-RS" sz="3200" b="1" noProof="0" dirty="0" smtClean="0">
                <a:solidFill>
                  <a:srgbClr val="FF7C80"/>
                </a:solidFill>
                <a:latin typeface="+mj-lt"/>
              </a:rPr>
              <a:t>Inflamacija</a:t>
            </a:r>
            <a:endParaRPr lang="sr-Latn-RS" sz="2400" noProof="0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94196"/>
            <a:ext cx="2457450" cy="43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5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Divna inflamacija Y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503" y="1143000"/>
            <a:ext cx="8153400" cy="484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38100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2800" b="1" dirty="0" smtClean="0">
                <a:solidFill>
                  <a:srgbClr val="FF7C80"/>
                </a:solidFill>
                <a:latin typeface="+mn-lt"/>
              </a:rPr>
              <a:t>Inflamacija</a:t>
            </a:r>
            <a:endParaRPr lang="en-US" sz="2800" b="1" dirty="0">
              <a:solidFill>
                <a:srgbClr val="FF7C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62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85800"/>
            <a:ext cx="8458200" cy="5703887"/>
          </a:xfrm>
        </p:spPr>
        <p:txBody>
          <a:bodyPr rtlCol="0">
            <a:normAutofit/>
          </a:bodyPr>
          <a:lstStyle/>
          <a:p>
            <a:pPr marL="571500" indent="-5715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r-Latn-CS" sz="2800" dirty="0" smtClean="0">
                <a:solidFill>
                  <a:srgbClr val="66FFCC"/>
                </a:solidFill>
                <a:latin typeface="Times New Roman" pitchFamily="18" charset="0"/>
              </a:rPr>
              <a:t>	</a:t>
            </a:r>
            <a:r>
              <a:rPr lang="sr-Latn-CS" sz="3200" b="1" dirty="0" smtClean="0">
                <a:solidFill>
                  <a:srgbClr val="FF7C80"/>
                </a:solidFill>
              </a:rPr>
              <a:t>Komplement</a:t>
            </a:r>
          </a:p>
          <a:p>
            <a:pPr marL="571500" indent="-571500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sr-Latn-CS" sz="1000" b="1" dirty="0" smtClean="0">
              <a:solidFill>
                <a:srgbClr val="FF7C80"/>
              </a:solidFill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dirty="0" smtClean="0">
                <a:solidFill>
                  <a:srgbClr val="FF7C80"/>
                </a:solidFill>
              </a:rPr>
              <a:t>S</a:t>
            </a:r>
            <a:r>
              <a:rPr lang="en-GB" sz="2400" b="1" dirty="0" err="1" smtClean="0">
                <a:solidFill>
                  <a:srgbClr val="FF7C80"/>
                </a:solidFill>
              </a:rPr>
              <a:t>istem</a:t>
            </a:r>
            <a:r>
              <a:rPr lang="en-GB" sz="2400" b="1" dirty="0" smtClean="0">
                <a:solidFill>
                  <a:srgbClr val="FF7C80"/>
                </a:solidFill>
              </a:rPr>
              <a:t> </a:t>
            </a:r>
            <a:r>
              <a:rPr lang="en-GB" sz="2400" b="1" dirty="0" err="1" smtClean="0">
                <a:solidFill>
                  <a:srgbClr val="FF7C80"/>
                </a:solidFill>
              </a:rPr>
              <a:t>komplementa</a:t>
            </a:r>
            <a:r>
              <a:rPr lang="en-GB" sz="2400" b="1" dirty="0" smtClean="0">
                <a:solidFill>
                  <a:srgbClr val="FF7C80"/>
                </a:solidFill>
              </a:rPr>
              <a:t> </a:t>
            </a:r>
            <a:r>
              <a:rPr lang="sr-Latn-CS" sz="2400" dirty="0" smtClean="0"/>
              <a:t>- </a:t>
            </a:r>
            <a:r>
              <a:rPr lang="en-GB" sz="2400" dirty="0" err="1" smtClean="0"/>
              <a:t>specijalni</a:t>
            </a:r>
            <a:r>
              <a:rPr lang="en-GB" sz="2400" dirty="0" smtClean="0"/>
              <a:t> </a:t>
            </a:r>
            <a:r>
              <a:rPr lang="en-GB" sz="2400" dirty="0" err="1" smtClean="0"/>
              <a:t>reaktivni</a:t>
            </a:r>
            <a:r>
              <a:rPr lang="en-GB" sz="2400" dirty="0" smtClean="0"/>
              <a:t> </a:t>
            </a:r>
            <a:r>
              <a:rPr lang="en-GB" sz="2400" dirty="0" err="1" smtClean="0"/>
              <a:t>proteini</a:t>
            </a:r>
            <a:r>
              <a:rPr lang="en-GB" sz="2400" dirty="0" smtClean="0"/>
              <a:t> - </a:t>
            </a:r>
            <a:r>
              <a:rPr lang="en-GB" sz="2400" dirty="0" err="1" smtClean="0"/>
              <a:t>čija</a:t>
            </a:r>
            <a:r>
              <a:rPr lang="en-GB" sz="2400" dirty="0" smtClean="0"/>
              <a:t> se </a:t>
            </a:r>
            <a:r>
              <a:rPr lang="en-GB" sz="2400" dirty="0" err="1" smtClean="0"/>
              <a:t>aktivacija</a:t>
            </a:r>
            <a:r>
              <a:rPr lang="en-GB" sz="2400" dirty="0" smtClean="0"/>
              <a:t> </a:t>
            </a:r>
            <a:r>
              <a:rPr lang="en-GB" sz="2400" dirty="0" err="1" smtClean="0"/>
              <a:t>odvija</a:t>
            </a:r>
            <a:r>
              <a:rPr lang="en-GB" sz="2400" dirty="0" smtClean="0"/>
              <a:t> </a:t>
            </a:r>
            <a:r>
              <a:rPr lang="en-GB" sz="2400" dirty="0" err="1" smtClean="0"/>
              <a:t>uz</a:t>
            </a:r>
            <a:r>
              <a:rPr lang="en-GB" sz="2400" dirty="0" smtClean="0"/>
              <a:t> </a:t>
            </a:r>
            <a:r>
              <a:rPr lang="en-GB" sz="2400" dirty="0" err="1" smtClean="0"/>
              <a:t>prisustvo</a:t>
            </a:r>
            <a:r>
              <a:rPr lang="en-GB" sz="2400" dirty="0" smtClean="0"/>
              <a:t> </a:t>
            </a:r>
            <a:r>
              <a:rPr lang="en-GB" sz="2400" dirty="0" err="1" smtClean="0"/>
              <a:t>mikroorganizama</a:t>
            </a:r>
            <a:r>
              <a:rPr lang="en-GB" sz="2400" dirty="0" smtClean="0"/>
              <a:t> </a:t>
            </a:r>
            <a:r>
              <a:rPr lang="en-GB" sz="2400" dirty="0" err="1" smtClean="0"/>
              <a:t>i</a:t>
            </a:r>
            <a:r>
              <a:rPr lang="en-GB" sz="2400" dirty="0" smtClean="0"/>
              <a:t> </a:t>
            </a:r>
            <a:r>
              <a:rPr lang="en-GB" sz="2400" dirty="0" err="1" smtClean="0"/>
              <a:t>dovedi</a:t>
            </a:r>
            <a:r>
              <a:rPr lang="en-GB" sz="2400" dirty="0" smtClean="0"/>
              <a:t> do </a:t>
            </a:r>
            <a:r>
              <a:rPr lang="en-GB" sz="2400" dirty="0" err="1" smtClean="0"/>
              <a:t>njihovog</a:t>
            </a:r>
            <a:r>
              <a:rPr lang="en-GB" sz="2400" dirty="0" smtClean="0"/>
              <a:t> </a:t>
            </a:r>
            <a:r>
              <a:rPr lang="en-GB" sz="2400" dirty="0" err="1" smtClean="0"/>
              <a:t>uništavanja</a:t>
            </a:r>
            <a:endParaRPr lang="sr-Latn-CS" sz="2400" dirty="0" smtClean="0"/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/>
              <a:t>Preko 20 proteina slobodnih ili vezanih za ćeliju proteina, mnogi u formi proenzima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b="1" dirty="0" smtClean="0">
                <a:solidFill>
                  <a:srgbClr val="FF7C80"/>
                </a:solidFill>
              </a:rPr>
              <a:t>Funkcije komplementa</a:t>
            </a:r>
          </a:p>
          <a:p>
            <a:pPr marL="839788" lvl="1" indent="-495300"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chemeClr val="tx1"/>
                </a:solidFill>
              </a:rPr>
              <a:t>Liza ćelija, bakterija i virusa</a:t>
            </a:r>
          </a:p>
          <a:p>
            <a:pPr marL="839788" lvl="1" indent="-495300"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chemeClr val="tx1"/>
                </a:solidFill>
              </a:rPr>
              <a:t>Opsonizacija – stimulacija fagocitoze</a:t>
            </a:r>
          </a:p>
          <a:p>
            <a:pPr marL="839788" lvl="1" indent="-495300"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chemeClr val="tx1"/>
                </a:solidFill>
              </a:rPr>
              <a:t>Aktivacija imunog odgovora – inflamacija i sekrecija imunoregulatornih molekula</a:t>
            </a:r>
          </a:p>
          <a:p>
            <a:pPr marL="839788" lvl="1" indent="-495300" algn="just">
              <a:lnSpc>
                <a:spcPct val="90000"/>
              </a:lnSpc>
              <a:buClr>
                <a:srgbClr val="FF7C80"/>
              </a:buClr>
              <a:buFont typeface="Arial" panose="020B0604020202020204" pitchFamily="34" charset="0"/>
              <a:buChar char="•"/>
              <a:defRPr/>
            </a:pPr>
            <a:r>
              <a:rPr lang="sr-Latn-CS" sz="2400" dirty="0" smtClean="0">
                <a:solidFill>
                  <a:schemeClr val="tx1"/>
                </a:solidFill>
              </a:rPr>
              <a:t>Uklanjanje imunih kompleksa iz cirkulacije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81000" y="152401"/>
            <a:ext cx="853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Osnovni mehanizmi </a:t>
            </a:r>
          </a:p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urođene i stečene </a:t>
            </a:r>
            <a:r>
              <a:rPr lang="sr-Latn-C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imunosti odnosno nespecifične i specifične imunosti</a:t>
            </a:r>
            <a:endParaRPr lang="en-US" sz="28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8824"/>
            <a:ext cx="7194938" cy="48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6" descr="Prilog 2-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4468" y="228601"/>
            <a:ext cx="433584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60272" y="533400"/>
            <a:ext cx="22813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latin typeface="Times New Roman"/>
              </a:rPr>
              <a:t>Sistem </a:t>
            </a:r>
          </a:p>
          <a:p>
            <a:pPr algn="ctr">
              <a:defRPr/>
            </a:pPr>
            <a:r>
              <a:rPr lang="sr-Latn-CS" sz="2800" b="1" dirty="0">
                <a:solidFill>
                  <a:srgbClr val="FF7C80"/>
                </a:solidFill>
                <a:latin typeface="Times New Roman"/>
              </a:rPr>
              <a:t>komplementa</a:t>
            </a:r>
            <a:endParaRPr lang="en-US" sz="2800" b="1" dirty="0">
              <a:solidFill>
                <a:srgbClr val="FF7C8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017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35150" y="4292600"/>
            <a:ext cx="5834063" cy="2376488"/>
            <a:chOff x="1383" y="2432"/>
            <a:chExt cx="3675" cy="1497"/>
          </a:xfrm>
        </p:grpSpPr>
        <p:sp>
          <p:nvSpPr>
            <p:cNvPr id="26629" name="Rectangle 5"/>
            <p:cNvSpPr>
              <a:spLocks noChangeArrowheads="1"/>
            </p:cNvSpPr>
            <p:nvPr/>
          </p:nvSpPr>
          <p:spPr bwMode="auto">
            <a:xfrm>
              <a:off x="1383" y="2750"/>
              <a:ext cx="3674" cy="454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08" y="3203"/>
              <a:ext cx="136" cy="363"/>
              <a:chOff x="1973" y="2432"/>
              <a:chExt cx="227" cy="590"/>
            </a:xfrm>
          </p:grpSpPr>
          <p:sp>
            <p:nvSpPr>
              <p:cNvPr id="26631" name="Freeform 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32" name="Freeform 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33" name="Oval 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744" y="3203"/>
              <a:ext cx="136" cy="363"/>
              <a:chOff x="1973" y="2432"/>
              <a:chExt cx="227" cy="590"/>
            </a:xfrm>
          </p:grpSpPr>
          <p:sp>
            <p:nvSpPr>
              <p:cNvPr id="26635" name="Freeform 1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36" name="Freeform 1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37" name="Oval 1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880" y="3203"/>
              <a:ext cx="136" cy="363"/>
              <a:chOff x="1973" y="2432"/>
              <a:chExt cx="227" cy="590"/>
            </a:xfrm>
          </p:grpSpPr>
          <p:sp>
            <p:nvSpPr>
              <p:cNvPr id="26639" name="Freeform 1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40" name="Freeform 1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41" name="Oval 1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3016" y="3203"/>
              <a:ext cx="136" cy="363"/>
              <a:chOff x="1973" y="2432"/>
              <a:chExt cx="227" cy="590"/>
            </a:xfrm>
          </p:grpSpPr>
          <p:sp>
            <p:nvSpPr>
              <p:cNvPr id="26643" name="Freeform 1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44" name="Freeform 2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45" name="Oval 2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152" y="3203"/>
              <a:ext cx="136" cy="363"/>
              <a:chOff x="1973" y="2432"/>
              <a:chExt cx="227" cy="590"/>
            </a:xfrm>
          </p:grpSpPr>
          <p:sp>
            <p:nvSpPr>
              <p:cNvPr id="26647" name="Freeform 2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48" name="Freeform 2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49" name="Oval 2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3288" y="3203"/>
              <a:ext cx="136" cy="363"/>
              <a:chOff x="1973" y="2432"/>
              <a:chExt cx="227" cy="590"/>
            </a:xfrm>
          </p:grpSpPr>
          <p:sp>
            <p:nvSpPr>
              <p:cNvPr id="26651" name="Freeform 2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52" name="Freeform 2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53" name="Oval 2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3424" y="3203"/>
              <a:ext cx="136" cy="363"/>
              <a:chOff x="1973" y="2432"/>
              <a:chExt cx="227" cy="590"/>
            </a:xfrm>
          </p:grpSpPr>
          <p:sp>
            <p:nvSpPr>
              <p:cNvPr id="26655" name="Freeform 3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56" name="Freeform 3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57" name="Oval 3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3560" y="3203"/>
              <a:ext cx="136" cy="363"/>
              <a:chOff x="1973" y="2432"/>
              <a:chExt cx="227" cy="590"/>
            </a:xfrm>
          </p:grpSpPr>
          <p:sp>
            <p:nvSpPr>
              <p:cNvPr id="26659" name="Freeform 3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60" name="Freeform 3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61" name="Oval 3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3696" y="3203"/>
              <a:ext cx="136" cy="363"/>
              <a:chOff x="1973" y="2432"/>
              <a:chExt cx="227" cy="590"/>
            </a:xfrm>
          </p:grpSpPr>
          <p:sp>
            <p:nvSpPr>
              <p:cNvPr id="26663" name="Freeform 3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64" name="Freeform 4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65" name="Oval 4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3833" y="3203"/>
              <a:ext cx="136" cy="363"/>
              <a:chOff x="1973" y="2432"/>
              <a:chExt cx="227" cy="590"/>
            </a:xfrm>
          </p:grpSpPr>
          <p:sp>
            <p:nvSpPr>
              <p:cNvPr id="26667" name="Freeform 4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68" name="Freeform 4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69" name="Oval 4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3969" y="3203"/>
              <a:ext cx="136" cy="363"/>
              <a:chOff x="1973" y="2432"/>
              <a:chExt cx="227" cy="590"/>
            </a:xfrm>
          </p:grpSpPr>
          <p:sp>
            <p:nvSpPr>
              <p:cNvPr id="26671" name="Freeform 4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72" name="Freeform 4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73" name="Oval 4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4105" y="3203"/>
              <a:ext cx="136" cy="363"/>
              <a:chOff x="1973" y="2432"/>
              <a:chExt cx="227" cy="590"/>
            </a:xfrm>
          </p:grpSpPr>
          <p:sp>
            <p:nvSpPr>
              <p:cNvPr id="26675" name="Freeform 5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76" name="Freeform 5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77" name="Oval 5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4241" y="3203"/>
              <a:ext cx="136" cy="363"/>
              <a:chOff x="1973" y="2432"/>
              <a:chExt cx="227" cy="590"/>
            </a:xfrm>
          </p:grpSpPr>
          <p:sp>
            <p:nvSpPr>
              <p:cNvPr id="26679" name="Freeform 5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80" name="Freeform 5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81" name="Oval 5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4377" y="3203"/>
              <a:ext cx="136" cy="363"/>
              <a:chOff x="1973" y="2432"/>
              <a:chExt cx="227" cy="590"/>
            </a:xfrm>
          </p:grpSpPr>
          <p:sp>
            <p:nvSpPr>
              <p:cNvPr id="26683" name="Freeform 5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84" name="Freeform 6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85" name="Oval 6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4513" y="3203"/>
              <a:ext cx="136" cy="363"/>
              <a:chOff x="1973" y="2432"/>
              <a:chExt cx="227" cy="590"/>
            </a:xfrm>
          </p:grpSpPr>
          <p:sp>
            <p:nvSpPr>
              <p:cNvPr id="26687" name="Freeform 6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88" name="Freeform 6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89" name="Oval 6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8" name="Group 66"/>
            <p:cNvGrpSpPr>
              <a:grpSpLocks/>
            </p:cNvGrpSpPr>
            <p:nvPr/>
          </p:nvGrpSpPr>
          <p:grpSpPr bwMode="auto">
            <a:xfrm>
              <a:off x="4649" y="3203"/>
              <a:ext cx="136" cy="363"/>
              <a:chOff x="1973" y="2432"/>
              <a:chExt cx="227" cy="590"/>
            </a:xfrm>
          </p:grpSpPr>
          <p:sp>
            <p:nvSpPr>
              <p:cNvPr id="26691" name="Freeform 6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92" name="Freeform 6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93" name="Oval 6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9" name="Group 70"/>
            <p:cNvGrpSpPr>
              <a:grpSpLocks/>
            </p:cNvGrpSpPr>
            <p:nvPr/>
          </p:nvGrpSpPr>
          <p:grpSpPr bwMode="auto">
            <a:xfrm>
              <a:off x="4785" y="3203"/>
              <a:ext cx="136" cy="363"/>
              <a:chOff x="1973" y="2432"/>
              <a:chExt cx="227" cy="590"/>
            </a:xfrm>
          </p:grpSpPr>
          <p:sp>
            <p:nvSpPr>
              <p:cNvPr id="26695" name="Freeform 7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96" name="Freeform 7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697" name="Oval 7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0" name="Group 74"/>
            <p:cNvGrpSpPr>
              <a:grpSpLocks/>
            </p:cNvGrpSpPr>
            <p:nvPr/>
          </p:nvGrpSpPr>
          <p:grpSpPr bwMode="auto">
            <a:xfrm>
              <a:off x="4921" y="3203"/>
              <a:ext cx="136" cy="363"/>
              <a:chOff x="1973" y="2432"/>
              <a:chExt cx="227" cy="590"/>
            </a:xfrm>
          </p:grpSpPr>
          <p:sp>
            <p:nvSpPr>
              <p:cNvPr id="26699" name="Freeform 7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00" name="Freeform 7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01" name="Oval 7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1" name="Group 78"/>
            <p:cNvGrpSpPr>
              <a:grpSpLocks/>
            </p:cNvGrpSpPr>
            <p:nvPr/>
          </p:nvGrpSpPr>
          <p:grpSpPr bwMode="auto">
            <a:xfrm>
              <a:off x="1383" y="3203"/>
              <a:ext cx="136" cy="363"/>
              <a:chOff x="1973" y="2432"/>
              <a:chExt cx="227" cy="590"/>
            </a:xfrm>
          </p:grpSpPr>
          <p:sp>
            <p:nvSpPr>
              <p:cNvPr id="26703" name="Freeform 7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04" name="Freeform 8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05" name="Oval 8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2" name="Group 82"/>
            <p:cNvGrpSpPr>
              <a:grpSpLocks/>
            </p:cNvGrpSpPr>
            <p:nvPr/>
          </p:nvGrpSpPr>
          <p:grpSpPr bwMode="auto">
            <a:xfrm>
              <a:off x="1519" y="3203"/>
              <a:ext cx="136" cy="363"/>
              <a:chOff x="1973" y="2432"/>
              <a:chExt cx="227" cy="590"/>
            </a:xfrm>
          </p:grpSpPr>
          <p:sp>
            <p:nvSpPr>
              <p:cNvPr id="26707" name="Freeform 8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08" name="Freeform 8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09" name="Oval 8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3" name="Group 86"/>
            <p:cNvGrpSpPr>
              <a:grpSpLocks/>
            </p:cNvGrpSpPr>
            <p:nvPr/>
          </p:nvGrpSpPr>
          <p:grpSpPr bwMode="auto">
            <a:xfrm>
              <a:off x="1655" y="3203"/>
              <a:ext cx="136" cy="363"/>
              <a:chOff x="1973" y="2432"/>
              <a:chExt cx="227" cy="590"/>
            </a:xfrm>
          </p:grpSpPr>
          <p:sp>
            <p:nvSpPr>
              <p:cNvPr id="26711" name="Freeform 8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12" name="Freeform 8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13" name="Oval 8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4" name="Group 90"/>
            <p:cNvGrpSpPr>
              <a:grpSpLocks/>
            </p:cNvGrpSpPr>
            <p:nvPr/>
          </p:nvGrpSpPr>
          <p:grpSpPr bwMode="auto">
            <a:xfrm>
              <a:off x="1791" y="3203"/>
              <a:ext cx="136" cy="363"/>
              <a:chOff x="1973" y="2432"/>
              <a:chExt cx="227" cy="590"/>
            </a:xfrm>
          </p:grpSpPr>
          <p:sp>
            <p:nvSpPr>
              <p:cNvPr id="26715" name="Freeform 9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16" name="Freeform 9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17" name="Oval 9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5" name="Group 94"/>
            <p:cNvGrpSpPr>
              <a:grpSpLocks/>
            </p:cNvGrpSpPr>
            <p:nvPr/>
          </p:nvGrpSpPr>
          <p:grpSpPr bwMode="auto">
            <a:xfrm>
              <a:off x="1927" y="3203"/>
              <a:ext cx="136" cy="363"/>
              <a:chOff x="1973" y="2432"/>
              <a:chExt cx="227" cy="590"/>
            </a:xfrm>
          </p:grpSpPr>
          <p:sp>
            <p:nvSpPr>
              <p:cNvPr id="26719" name="Freeform 9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20" name="Freeform 9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21" name="Oval 9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" name="Group 98"/>
            <p:cNvGrpSpPr>
              <a:grpSpLocks/>
            </p:cNvGrpSpPr>
            <p:nvPr/>
          </p:nvGrpSpPr>
          <p:grpSpPr bwMode="auto">
            <a:xfrm>
              <a:off x="2063" y="3203"/>
              <a:ext cx="136" cy="363"/>
              <a:chOff x="1973" y="2432"/>
              <a:chExt cx="227" cy="590"/>
            </a:xfrm>
          </p:grpSpPr>
          <p:sp>
            <p:nvSpPr>
              <p:cNvPr id="26723" name="Freeform 9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24" name="Freeform 10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25" name="Oval 10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7" name="Group 102"/>
            <p:cNvGrpSpPr>
              <a:grpSpLocks/>
            </p:cNvGrpSpPr>
            <p:nvPr/>
          </p:nvGrpSpPr>
          <p:grpSpPr bwMode="auto">
            <a:xfrm>
              <a:off x="2199" y="3203"/>
              <a:ext cx="136" cy="363"/>
              <a:chOff x="1973" y="2432"/>
              <a:chExt cx="227" cy="590"/>
            </a:xfrm>
          </p:grpSpPr>
          <p:sp>
            <p:nvSpPr>
              <p:cNvPr id="26727" name="Freeform 10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28" name="Freeform 10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29" name="Oval 10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8" name="Group 106"/>
            <p:cNvGrpSpPr>
              <a:grpSpLocks/>
            </p:cNvGrpSpPr>
            <p:nvPr/>
          </p:nvGrpSpPr>
          <p:grpSpPr bwMode="auto">
            <a:xfrm>
              <a:off x="2335" y="3203"/>
              <a:ext cx="136" cy="363"/>
              <a:chOff x="1973" y="2432"/>
              <a:chExt cx="227" cy="590"/>
            </a:xfrm>
          </p:grpSpPr>
          <p:sp>
            <p:nvSpPr>
              <p:cNvPr id="26731" name="Freeform 10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32" name="Freeform 10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33" name="Oval 10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9" name="Group 110"/>
            <p:cNvGrpSpPr>
              <a:grpSpLocks/>
            </p:cNvGrpSpPr>
            <p:nvPr/>
          </p:nvGrpSpPr>
          <p:grpSpPr bwMode="auto">
            <a:xfrm>
              <a:off x="2471" y="3203"/>
              <a:ext cx="136" cy="363"/>
              <a:chOff x="1973" y="2432"/>
              <a:chExt cx="227" cy="590"/>
            </a:xfrm>
          </p:grpSpPr>
          <p:sp>
            <p:nvSpPr>
              <p:cNvPr id="26735" name="Freeform 11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36" name="Freeform 11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37" name="Oval 11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0" name="Group 114"/>
            <p:cNvGrpSpPr>
              <a:grpSpLocks/>
            </p:cNvGrpSpPr>
            <p:nvPr/>
          </p:nvGrpSpPr>
          <p:grpSpPr bwMode="auto">
            <a:xfrm flipV="1">
              <a:off x="2609" y="3566"/>
              <a:ext cx="136" cy="363"/>
              <a:chOff x="1973" y="2432"/>
              <a:chExt cx="227" cy="590"/>
            </a:xfrm>
          </p:grpSpPr>
          <p:sp>
            <p:nvSpPr>
              <p:cNvPr id="26739" name="Freeform 11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40" name="Freeform 11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41" name="Oval 11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1" name="Group 118"/>
            <p:cNvGrpSpPr>
              <a:grpSpLocks/>
            </p:cNvGrpSpPr>
            <p:nvPr/>
          </p:nvGrpSpPr>
          <p:grpSpPr bwMode="auto">
            <a:xfrm flipV="1">
              <a:off x="2745" y="3566"/>
              <a:ext cx="136" cy="363"/>
              <a:chOff x="1973" y="2432"/>
              <a:chExt cx="227" cy="590"/>
            </a:xfrm>
          </p:grpSpPr>
          <p:sp>
            <p:nvSpPr>
              <p:cNvPr id="26743" name="Freeform 11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44" name="Freeform 12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45" name="Oval 12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24" name="Group 122"/>
            <p:cNvGrpSpPr>
              <a:grpSpLocks/>
            </p:cNvGrpSpPr>
            <p:nvPr/>
          </p:nvGrpSpPr>
          <p:grpSpPr bwMode="auto">
            <a:xfrm flipV="1">
              <a:off x="2881" y="3566"/>
              <a:ext cx="136" cy="363"/>
              <a:chOff x="1973" y="2432"/>
              <a:chExt cx="227" cy="590"/>
            </a:xfrm>
          </p:grpSpPr>
          <p:sp>
            <p:nvSpPr>
              <p:cNvPr id="26747" name="Freeform 12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48" name="Freeform 12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49" name="Oval 12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25" name="Group 126"/>
            <p:cNvGrpSpPr>
              <a:grpSpLocks/>
            </p:cNvGrpSpPr>
            <p:nvPr/>
          </p:nvGrpSpPr>
          <p:grpSpPr bwMode="auto">
            <a:xfrm flipV="1">
              <a:off x="3017" y="3566"/>
              <a:ext cx="136" cy="363"/>
              <a:chOff x="1973" y="2432"/>
              <a:chExt cx="227" cy="590"/>
            </a:xfrm>
          </p:grpSpPr>
          <p:sp>
            <p:nvSpPr>
              <p:cNvPr id="26751" name="Freeform 12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52" name="Freeform 12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53" name="Oval 12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26" name="Group 130"/>
            <p:cNvGrpSpPr>
              <a:grpSpLocks/>
            </p:cNvGrpSpPr>
            <p:nvPr/>
          </p:nvGrpSpPr>
          <p:grpSpPr bwMode="auto">
            <a:xfrm flipV="1">
              <a:off x="3153" y="3566"/>
              <a:ext cx="136" cy="363"/>
              <a:chOff x="1973" y="2432"/>
              <a:chExt cx="227" cy="590"/>
            </a:xfrm>
          </p:grpSpPr>
          <p:sp>
            <p:nvSpPr>
              <p:cNvPr id="26755" name="Freeform 13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56" name="Freeform 13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57" name="Oval 13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27" name="Group 134"/>
            <p:cNvGrpSpPr>
              <a:grpSpLocks/>
            </p:cNvGrpSpPr>
            <p:nvPr/>
          </p:nvGrpSpPr>
          <p:grpSpPr bwMode="auto">
            <a:xfrm flipV="1">
              <a:off x="3289" y="3566"/>
              <a:ext cx="136" cy="363"/>
              <a:chOff x="1973" y="2432"/>
              <a:chExt cx="227" cy="590"/>
            </a:xfrm>
          </p:grpSpPr>
          <p:sp>
            <p:nvSpPr>
              <p:cNvPr id="26759" name="Freeform 13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60" name="Freeform 13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61" name="Oval 13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28" name="Group 138"/>
            <p:cNvGrpSpPr>
              <a:grpSpLocks/>
            </p:cNvGrpSpPr>
            <p:nvPr/>
          </p:nvGrpSpPr>
          <p:grpSpPr bwMode="auto">
            <a:xfrm flipV="1">
              <a:off x="3425" y="3566"/>
              <a:ext cx="136" cy="363"/>
              <a:chOff x="1973" y="2432"/>
              <a:chExt cx="227" cy="590"/>
            </a:xfrm>
          </p:grpSpPr>
          <p:sp>
            <p:nvSpPr>
              <p:cNvPr id="26763" name="Freeform 13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64" name="Freeform 14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65" name="Oval 14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30" name="Group 142"/>
            <p:cNvGrpSpPr>
              <a:grpSpLocks/>
            </p:cNvGrpSpPr>
            <p:nvPr/>
          </p:nvGrpSpPr>
          <p:grpSpPr bwMode="auto">
            <a:xfrm flipV="1">
              <a:off x="3561" y="3566"/>
              <a:ext cx="136" cy="363"/>
              <a:chOff x="1973" y="2432"/>
              <a:chExt cx="227" cy="590"/>
            </a:xfrm>
          </p:grpSpPr>
          <p:sp>
            <p:nvSpPr>
              <p:cNvPr id="26767" name="Freeform 14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68" name="Freeform 14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69" name="Oval 14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34" name="Group 146"/>
            <p:cNvGrpSpPr>
              <a:grpSpLocks/>
            </p:cNvGrpSpPr>
            <p:nvPr/>
          </p:nvGrpSpPr>
          <p:grpSpPr bwMode="auto">
            <a:xfrm flipV="1">
              <a:off x="3697" y="3566"/>
              <a:ext cx="136" cy="363"/>
              <a:chOff x="1973" y="2432"/>
              <a:chExt cx="227" cy="590"/>
            </a:xfrm>
          </p:grpSpPr>
          <p:sp>
            <p:nvSpPr>
              <p:cNvPr id="26771" name="Freeform 14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72" name="Freeform 14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73" name="Oval 14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38" name="Group 150"/>
            <p:cNvGrpSpPr>
              <a:grpSpLocks/>
            </p:cNvGrpSpPr>
            <p:nvPr/>
          </p:nvGrpSpPr>
          <p:grpSpPr bwMode="auto">
            <a:xfrm flipV="1">
              <a:off x="3834" y="3566"/>
              <a:ext cx="136" cy="363"/>
              <a:chOff x="1973" y="2432"/>
              <a:chExt cx="227" cy="590"/>
            </a:xfrm>
          </p:grpSpPr>
          <p:sp>
            <p:nvSpPr>
              <p:cNvPr id="26775" name="Freeform 15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76" name="Freeform 15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77" name="Oval 15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42" name="Group 154"/>
            <p:cNvGrpSpPr>
              <a:grpSpLocks/>
            </p:cNvGrpSpPr>
            <p:nvPr/>
          </p:nvGrpSpPr>
          <p:grpSpPr bwMode="auto">
            <a:xfrm flipV="1">
              <a:off x="3970" y="3566"/>
              <a:ext cx="136" cy="363"/>
              <a:chOff x="1973" y="2432"/>
              <a:chExt cx="227" cy="590"/>
            </a:xfrm>
          </p:grpSpPr>
          <p:sp>
            <p:nvSpPr>
              <p:cNvPr id="26779" name="Freeform 15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80" name="Freeform 15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81" name="Oval 15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46" name="Group 158"/>
            <p:cNvGrpSpPr>
              <a:grpSpLocks/>
            </p:cNvGrpSpPr>
            <p:nvPr/>
          </p:nvGrpSpPr>
          <p:grpSpPr bwMode="auto">
            <a:xfrm flipV="1">
              <a:off x="4106" y="3566"/>
              <a:ext cx="136" cy="363"/>
              <a:chOff x="1973" y="2432"/>
              <a:chExt cx="227" cy="590"/>
            </a:xfrm>
          </p:grpSpPr>
          <p:sp>
            <p:nvSpPr>
              <p:cNvPr id="26783" name="Freeform 15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84" name="Freeform 16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85" name="Oval 16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50" name="Group 162"/>
            <p:cNvGrpSpPr>
              <a:grpSpLocks/>
            </p:cNvGrpSpPr>
            <p:nvPr/>
          </p:nvGrpSpPr>
          <p:grpSpPr bwMode="auto">
            <a:xfrm flipV="1">
              <a:off x="4242" y="3566"/>
              <a:ext cx="136" cy="363"/>
              <a:chOff x="1973" y="2432"/>
              <a:chExt cx="227" cy="590"/>
            </a:xfrm>
          </p:grpSpPr>
          <p:sp>
            <p:nvSpPr>
              <p:cNvPr id="26787" name="Freeform 16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88" name="Freeform 16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89" name="Oval 16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54" name="Group 166"/>
            <p:cNvGrpSpPr>
              <a:grpSpLocks/>
            </p:cNvGrpSpPr>
            <p:nvPr/>
          </p:nvGrpSpPr>
          <p:grpSpPr bwMode="auto">
            <a:xfrm flipV="1">
              <a:off x="4378" y="3566"/>
              <a:ext cx="136" cy="363"/>
              <a:chOff x="1973" y="2432"/>
              <a:chExt cx="227" cy="590"/>
            </a:xfrm>
          </p:grpSpPr>
          <p:sp>
            <p:nvSpPr>
              <p:cNvPr id="26791" name="Freeform 16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92" name="Freeform 16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93" name="Oval 16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58" name="Group 170"/>
            <p:cNvGrpSpPr>
              <a:grpSpLocks/>
            </p:cNvGrpSpPr>
            <p:nvPr/>
          </p:nvGrpSpPr>
          <p:grpSpPr bwMode="auto">
            <a:xfrm flipV="1">
              <a:off x="4514" y="3566"/>
              <a:ext cx="136" cy="363"/>
              <a:chOff x="1973" y="2432"/>
              <a:chExt cx="227" cy="590"/>
            </a:xfrm>
          </p:grpSpPr>
          <p:sp>
            <p:nvSpPr>
              <p:cNvPr id="26795" name="Freeform 17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96" name="Freeform 17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797" name="Oval 17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62" name="Group 174"/>
            <p:cNvGrpSpPr>
              <a:grpSpLocks/>
            </p:cNvGrpSpPr>
            <p:nvPr/>
          </p:nvGrpSpPr>
          <p:grpSpPr bwMode="auto">
            <a:xfrm flipV="1">
              <a:off x="4650" y="3566"/>
              <a:ext cx="136" cy="363"/>
              <a:chOff x="1973" y="2432"/>
              <a:chExt cx="227" cy="590"/>
            </a:xfrm>
          </p:grpSpPr>
          <p:sp>
            <p:nvSpPr>
              <p:cNvPr id="26799" name="Freeform 17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00" name="Freeform 17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01" name="Oval 17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66" name="Group 178"/>
            <p:cNvGrpSpPr>
              <a:grpSpLocks/>
            </p:cNvGrpSpPr>
            <p:nvPr/>
          </p:nvGrpSpPr>
          <p:grpSpPr bwMode="auto">
            <a:xfrm flipV="1">
              <a:off x="4786" y="3566"/>
              <a:ext cx="136" cy="363"/>
              <a:chOff x="1973" y="2432"/>
              <a:chExt cx="227" cy="590"/>
            </a:xfrm>
          </p:grpSpPr>
          <p:sp>
            <p:nvSpPr>
              <p:cNvPr id="26803" name="Freeform 17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04" name="Freeform 18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05" name="Oval 18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70" name="Group 182"/>
            <p:cNvGrpSpPr>
              <a:grpSpLocks/>
            </p:cNvGrpSpPr>
            <p:nvPr/>
          </p:nvGrpSpPr>
          <p:grpSpPr bwMode="auto">
            <a:xfrm flipV="1">
              <a:off x="4922" y="3566"/>
              <a:ext cx="136" cy="363"/>
              <a:chOff x="1973" y="2432"/>
              <a:chExt cx="227" cy="590"/>
            </a:xfrm>
          </p:grpSpPr>
          <p:sp>
            <p:nvSpPr>
              <p:cNvPr id="26807" name="Freeform 18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08" name="Freeform 18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09" name="Oval 18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74" name="Group 186"/>
            <p:cNvGrpSpPr>
              <a:grpSpLocks/>
            </p:cNvGrpSpPr>
            <p:nvPr/>
          </p:nvGrpSpPr>
          <p:grpSpPr bwMode="auto">
            <a:xfrm flipV="1">
              <a:off x="1384" y="3566"/>
              <a:ext cx="136" cy="363"/>
              <a:chOff x="1973" y="2432"/>
              <a:chExt cx="227" cy="590"/>
            </a:xfrm>
          </p:grpSpPr>
          <p:sp>
            <p:nvSpPr>
              <p:cNvPr id="26811" name="Freeform 18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12" name="Freeform 18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13" name="Oval 18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78" name="Group 190"/>
            <p:cNvGrpSpPr>
              <a:grpSpLocks/>
            </p:cNvGrpSpPr>
            <p:nvPr/>
          </p:nvGrpSpPr>
          <p:grpSpPr bwMode="auto">
            <a:xfrm flipV="1">
              <a:off x="1520" y="3566"/>
              <a:ext cx="136" cy="363"/>
              <a:chOff x="1973" y="2432"/>
              <a:chExt cx="227" cy="590"/>
            </a:xfrm>
          </p:grpSpPr>
          <p:sp>
            <p:nvSpPr>
              <p:cNvPr id="26815" name="Freeform 19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16" name="Freeform 19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17" name="Oval 19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82" name="Group 194"/>
            <p:cNvGrpSpPr>
              <a:grpSpLocks/>
            </p:cNvGrpSpPr>
            <p:nvPr/>
          </p:nvGrpSpPr>
          <p:grpSpPr bwMode="auto">
            <a:xfrm flipV="1">
              <a:off x="1656" y="3566"/>
              <a:ext cx="136" cy="363"/>
              <a:chOff x="1973" y="2432"/>
              <a:chExt cx="227" cy="590"/>
            </a:xfrm>
          </p:grpSpPr>
          <p:sp>
            <p:nvSpPr>
              <p:cNvPr id="26819" name="Freeform 19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20" name="Freeform 19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21" name="Oval 19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86" name="Group 198"/>
            <p:cNvGrpSpPr>
              <a:grpSpLocks/>
            </p:cNvGrpSpPr>
            <p:nvPr/>
          </p:nvGrpSpPr>
          <p:grpSpPr bwMode="auto">
            <a:xfrm flipV="1">
              <a:off x="1792" y="3566"/>
              <a:ext cx="136" cy="363"/>
              <a:chOff x="1973" y="2432"/>
              <a:chExt cx="227" cy="590"/>
            </a:xfrm>
          </p:grpSpPr>
          <p:sp>
            <p:nvSpPr>
              <p:cNvPr id="26823" name="Freeform 19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24" name="Freeform 20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25" name="Oval 20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90" name="Group 202"/>
            <p:cNvGrpSpPr>
              <a:grpSpLocks/>
            </p:cNvGrpSpPr>
            <p:nvPr/>
          </p:nvGrpSpPr>
          <p:grpSpPr bwMode="auto">
            <a:xfrm flipV="1">
              <a:off x="1928" y="3566"/>
              <a:ext cx="136" cy="363"/>
              <a:chOff x="1973" y="2432"/>
              <a:chExt cx="227" cy="590"/>
            </a:xfrm>
          </p:grpSpPr>
          <p:sp>
            <p:nvSpPr>
              <p:cNvPr id="26827" name="Freeform 20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28" name="Freeform 20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29" name="Oval 20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94" name="Group 206"/>
            <p:cNvGrpSpPr>
              <a:grpSpLocks/>
            </p:cNvGrpSpPr>
            <p:nvPr/>
          </p:nvGrpSpPr>
          <p:grpSpPr bwMode="auto">
            <a:xfrm flipV="1">
              <a:off x="2064" y="3566"/>
              <a:ext cx="136" cy="363"/>
              <a:chOff x="1973" y="2432"/>
              <a:chExt cx="227" cy="590"/>
            </a:xfrm>
          </p:grpSpPr>
          <p:sp>
            <p:nvSpPr>
              <p:cNvPr id="26831" name="Freeform 20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32" name="Freeform 20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33" name="Oval 20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698" name="Group 210"/>
            <p:cNvGrpSpPr>
              <a:grpSpLocks/>
            </p:cNvGrpSpPr>
            <p:nvPr/>
          </p:nvGrpSpPr>
          <p:grpSpPr bwMode="auto">
            <a:xfrm flipV="1">
              <a:off x="2200" y="3566"/>
              <a:ext cx="136" cy="363"/>
              <a:chOff x="1973" y="2432"/>
              <a:chExt cx="227" cy="590"/>
            </a:xfrm>
          </p:grpSpPr>
          <p:sp>
            <p:nvSpPr>
              <p:cNvPr id="26835" name="Freeform 21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36" name="Freeform 21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37" name="Oval 21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702" name="Group 214"/>
            <p:cNvGrpSpPr>
              <a:grpSpLocks/>
            </p:cNvGrpSpPr>
            <p:nvPr/>
          </p:nvGrpSpPr>
          <p:grpSpPr bwMode="auto">
            <a:xfrm flipV="1">
              <a:off x="2336" y="3566"/>
              <a:ext cx="136" cy="363"/>
              <a:chOff x="1973" y="2432"/>
              <a:chExt cx="227" cy="590"/>
            </a:xfrm>
          </p:grpSpPr>
          <p:sp>
            <p:nvSpPr>
              <p:cNvPr id="26839" name="Freeform 21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40" name="Freeform 21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41" name="Oval 21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706" name="Group 218"/>
            <p:cNvGrpSpPr>
              <a:grpSpLocks/>
            </p:cNvGrpSpPr>
            <p:nvPr/>
          </p:nvGrpSpPr>
          <p:grpSpPr bwMode="auto">
            <a:xfrm flipV="1">
              <a:off x="2472" y="3566"/>
              <a:ext cx="136" cy="363"/>
              <a:chOff x="1973" y="2432"/>
              <a:chExt cx="227" cy="590"/>
            </a:xfrm>
          </p:grpSpPr>
          <p:sp>
            <p:nvSpPr>
              <p:cNvPr id="26843" name="Freeform 21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44" name="Freeform 22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45" name="Oval 22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sp>
          <p:nvSpPr>
            <p:cNvPr id="26846" name="Freeform 222"/>
            <p:cNvSpPr>
              <a:spLocks/>
            </p:cNvSpPr>
            <p:nvPr/>
          </p:nvSpPr>
          <p:spPr bwMode="auto">
            <a:xfrm rot="5400000">
              <a:off x="1387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47" name="Freeform 223"/>
            <p:cNvSpPr>
              <a:spLocks/>
            </p:cNvSpPr>
            <p:nvPr/>
          </p:nvSpPr>
          <p:spPr bwMode="auto">
            <a:xfrm rot="5400000">
              <a:off x="1269" y="3090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48" name="Freeform 224"/>
            <p:cNvSpPr>
              <a:spLocks/>
            </p:cNvSpPr>
            <p:nvPr/>
          </p:nvSpPr>
          <p:spPr bwMode="auto">
            <a:xfrm rot="5400000">
              <a:off x="1886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49" name="Freeform 225"/>
            <p:cNvSpPr>
              <a:spLocks/>
            </p:cNvSpPr>
            <p:nvPr/>
          </p:nvSpPr>
          <p:spPr bwMode="auto">
            <a:xfrm rot="5400000">
              <a:off x="2431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0" name="Freeform 226"/>
            <p:cNvSpPr>
              <a:spLocks/>
            </p:cNvSpPr>
            <p:nvPr/>
          </p:nvSpPr>
          <p:spPr bwMode="auto">
            <a:xfrm rot="5400000">
              <a:off x="2975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1" name="Freeform 227"/>
            <p:cNvSpPr>
              <a:spLocks/>
            </p:cNvSpPr>
            <p:nvPr/>
          </p:nvSpPr>
          <p:spPr bwMode="auto">
            <a:xfrm rot="5400000">
              <a:off x="3655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2" name="Freeform 228"/>
            <p:cNvSpPr>
              <a:spLocks/>
            </p:cNvSpPr>
            <p:nvPr/>
          </p:nvSpPr>
          <p:spPr bwMode="auto">
            <a:xfrm rot="5400000">
              <a:off x="4381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3" name="Freeform 229"/>
            <p:cNvSpPr>
              <a:spLocks/>
            </p:cNvSpPr>
            <p:nvPr/>
          </p:nvSpPr>
          <p:spPr bwMode="auto">
            <a:xfrm rot="5400000">
              <a:off x="1904" y="3000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4" name="Freeform 230"/>
            <p:cNvSpPr>
              <a:spLocks/>
            </p:cNvSpPr>
            <p:nvPr/>
          </p:nvSpPr>
          <p:spPr bwMode="auto">
            <a:xfrm rot="5400000">
              <a:off x="3810" y="2954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5" name="Freeform 231"/>
            <p:cNvSpPr>
              <a:spLocks/>
            </p:cNvSpPr>
            <p:nvPr/>
          </p:nvSpPr>
          <p:spPr bwMode="auto">
            <a:xfrm rot="5400000">
              <a:off x="3038" y="3181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6" name="Freeform 232"/>
            <p:cNvSpPr>
              <a:spLocks/>
            </p:cNvSpPr>
            <p:nvPr/>
          </p:nvSpPr>
          <p:spPr bwMode="auto">
            <a:xfrm>
              <a:off x="1519" y="2840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7" name="Freeform 233"/>
            <p:cNvSpPr>
              <a:spLocks/>
            </p:cNvSpPr>
            <p:nvPr/>
          </p:nvSpPr>
          <p:spPr bwMode="auto">
            <a:xfrm>
              <a:off x="2290" y="2795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8" name="Freeform 234"/>
            <p:cNvSpPr>
              <a:spLocks/>
            </p:cNvSpPr>
            <p:nvPr/>
          </p:nvSpPr>
          <p:spPr bwMode="auto">
            <a:xfrm>
              <a:off x="1791" y="3112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59" name="Freeform 235"/>
            <p:cNvSpPr>
              <a:spLocks/>
            </p:cNvSpPr>
            <p:nvPr/>
          </p:nvSpPr>
          <p:spPr bwMode="auto">
            <a:xfrm>
              <a:off x="1655" y="2976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60" name="Freeform 236"/>
            <p:cNvSpPr>
              <a:spLocks/>
            </p:cNvSpPr>
            <p:nvPr/>
          </p:nvSpPr>
          <p:spPr bwMode="auto">
            <a:xfrm>
              <a:off x="2562" y="2931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61" name="Freeform 237"/>
            <p:cNvSpPr>
              <a:spLocks/>
            </p:cNvSpPr>
            <p:nvPr/>
          </p:nvSpPr>
          <p:spPr bwMode="auto">
            <a:xfrm>
              <a:off x="2835" y="3113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62" name="Freeform 238"/>
            <p:cNvSpPr>
              <a:spLocks/>
            </p:cNvSpPr>
            <p:nvPr/>
          </p:nvSpPr>
          <p:spPr bwMode="auto">
            <a:xfrm>
              <a:off x="3560" y="3067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63" name="Freeform 239"/>
            <p:cNvSpPr>
              <a:spLocks/>
            </p:cNvSpPr>
            <p:nvPr/>
          </p:nvSpPr>
          <p:spPr bwMode="auto">
            <a:xfrm>
              <a:off x="3152" y="2840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64" name="Freeform 240"/>
            <p:cNvSpPr>
              <a:spLocks/>
            </p:cNvSpPr>
            <p:nvPr/>
          </p:nvSpPr>
          <p:spPr bwMode="auto">
            <a:xfrm>
              <a:off x="4332" y="3067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65" name="Freeform 241"/>
            <p:cNvSpPr>
              <a:spLocks/>
            </p:cNvSpPr>
            <p:nvPr/>
          </p:nvSpPr>
          <p:spPr bwMode="auto">
            <a:xfrm>
              <a:off x="3833" y="2886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866" name="AutoShape 242"/>
            <p:cNvSpPr>
              <a:spLocks noChangeArrowheads="1"/>
            </p:cNvSpPr>
            <p:nvPr/>
          </p:nvSpPr>
          <p:spPr bwMode="auto">
            <a:xfrm>
              <a:off x="1474" y="3249"/>
              <a:ext cx="407" cy="272"/>
            </a:xfrm>
            <a:prstGeom prst="hexagon">
              <a:avLst>
                <a:gd name="adj" fmla="val 37408"/>
                <a:gd name="vf" fmla="val 11547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CA">
                <a:solidFill>
                  <a:srgbClr val="694F07"/>
                </a:solidFill>
              </a:endParaRPr>
            </a:p>
          </p:txBody>
        </p:sp>
        <p:sp>
          <p:nvSpPr>
            <p:cNvPr id="26867" name="AutoShape 243"/>
            <p:cNvSpPr>
              <a:spLocks noChangeArrowheads="1"/>
            </p:cNvSpPr>
            <p:nvPr/>
          </p:nvSpPr>
          <p:spPr bwMode="auto">
            <a:xfrm>
              <a:off x="2608" y="3430"/>
              <a:ext cx="681" cy="453"/>
            </a:xfrm>
            <a:prstGeom prst="hexagon">
              <a:avLst>
                <a:gd name="adj" fmla="val 37583"/>
                <a:gd name="vf" fmla="val 11547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CA">
                <a:solidFill>
                  <a:srgbClr val="694F07"/>
                </a:solidFill>
              </a:endParaRPr>
            </a:p>
          </p:txBody>
        </p:sp>
        <p:sp>
          <p:nvSpPr>
            <p:cNvPr id="26868" name="AutoShape 244"/>
            <p:cNvSpPr>
              <a:spLocks noChangeArrowheads="1"/>
            </p:cNvSpPr>
            <p:nvPr/>
          </p:nvSpPr>
          <p:spPr bwMode="auto">
            <a:xfrm>
              <a:off x="4241" y="3657"/>
              <a:ext cx="499" cy="272"/>
            </a:xfrm>
            <a:prstGeom prst="hexagon">
              <a:avLst>
                <a:gd name="adj" fmla="val 45864"/>
                <a:gd name="vf" fmla="val 11547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CA">
                <a:solidFill>
                  <a:srgbClr val="694F07"/>
                </a:solidFill>
              </a:endParaRPr>
            </a:p>
          </p:txBody>
        </p:sp>
      </p:grpSp>
      <p:grpSp>
        <p:nvGrpSpPr>
          <p:cNvPr id="26710" name="Group 269"/>
          <p:cNvGrpSpPr>
            <a:grpSpLocks/>
          </p:cNvGrpSpPr>
          <p:nvPr/>
        </p:nvGrpSpPr>
        <p:grpSpPr bwMode="auto">
          <a:xfrm>
            <a:off x="2921000" y="1168400"/>
            <a:ext cx="865188" cy="1225550"/>
            <a:chOff x="2832" y="1616"/>
            <a:chExt cx="545" cy="772"/>
          </a:xfrm>
        </p:grpSpPr>
        <p:sp>
          <p:nvSpPr>
            <p:cNvPr id="26885" name="AutoShape 261"/>
            <p:cNvSpPr>
              <a:spLocks noChangeArrowheads="1"/>
            </p:cNvSpPr>
            <p:nvPr/>
          </p:nvSpPr>
          <p:spPr bwMode="auto">
            <a:xfrm rot="27000000">
              <a:off x="2810" y="1820"/>
              <a:ext cx="499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87" name="AutoShape 263"/>
            <p:cNvSpPr>
              <a:spLocks noChangeArrowheads="1"/>
            </p:cNvSpPr>
            <p:nvPr/>
          </p:nvSpPr>
          <p:spPr bwMode="auto">
            <a:xfrm rot="7685327">
              <a:off x="2766" y="2138"/>
              <a:ext cx="408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88" name="AutoShape 264"/>
            <p:cNvSpPr>
              <a:spLocks noChangeArrowheads="1"/>
            </p:cNvSpPr>
            <p:nvPr/>
          </p:nvSpPr>
          <p:spPr bwMode="auto">
            <a:xfrm rot="27000000">
              <a:off x="2901" y="1820"/>
              <a:ext cx="499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89" name="AutoShape 265"/>
            <p:cNvSpPr>
              <a:spLocks noChangeArrowheads="1"/>
            </p:cNvSpPr>
            <p:nvPr/>
          </p:nvSpPr>
          <p:spPr bwMode="auto">
            <a:xfrm rot="13914673" flipH="1">
              <a:off x="3039" y="2138"/>
              <a:ext cx="408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90" name="AutoShape 266"/>
            <p:cNvSpPr>
              <a:spLocks noChangeArrowheads="1"/>
            </p:cNvSpPr>
            <p:nvPr/>
          </p:nvSpPr>
          <p:spPr bwMode="auto">
            <a:xfrm rot="7685327">
              <a:off x="2714" y="2118"/>
              <a:ext cx="314" cy="78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91" name="AutoShape 267"/>
            <p:cNvSpPr>
              <a:spLocks noChangeArrowheads="1"/>
            </p:cNvSpPr>
            <p:nvPr/>
          </p:nvSpPr>
          <p:spPr bwMode="auto">
            <a:xfrm rot="13914673" flipH="1">
              <a:off x="3182" y="2115"/>
              <a:ext cx="314" cy="77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</p:grpSp>
      <p:grpSp>
        <p:nvGrpSpPr>
          <p:cNvPr id="26714" name="Group 270"/>
          <p:cNvGrpSpPr>
            <a:grpSpLocks/>
          </p:cNvGrpSpPr>
          <p:nvPr/>
        </p:nvGrpSpPr>
        <p:grpSpPr bwMode="auto">
          <a:xfrm>
            <a:off x="6604000" y="850900"/>
            <a:ext cx="865188" cy="1225550"/>
            <a:chOff x="2832" y="1616"/>
            <a:chExt cx="545" cy="772"/>
          </a:xfrm>
        </p:grpSpPr>
        <p:sp>
          <p:nvSpPr>
            <p:cNvPr id="26895" name="AutoShape 271"/>
            <p:cNvSpPr>
              <a:spLocks noChangeArrowheads="1"/>
            </p:cNvSpPr>
            <p:nvPr/>
          </p:nvSpPr>
          <p:spPr bwMode="auto">
            <a:xfrm rot="27000000">
              <a:off x="2810" y="1820"/>
              <a:ext cx="499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96" name="AutoShape 272"/>
            <p:cNvSpPr>
              <a:spLocks noChangeArrowheads="1"/>
            </p:cNvSpPr>
            <p:nvPr/>
          </p:nvSpPr>
          <p:spPr bwMode="auto">
            <a:xfrm rot="7685327">
              <a:off x="2766" y="2138"/>
              <a:ext cx="408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97" name="AutoShape 273"/>
            <p:cNvSpPr>
              <a:spLocks noChangeArrowheads="1"/>
            </p:cNvSpPr>
            <p:nvPr/>
          </p:nvSpPr>
          <p:spPr bwMode="auto">
            <a:xfrm rot="27000000">
              <a:off x="2901" y="1820"/>
              <a:ext cx="499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98" name="AutoShape 274"/>
            <p:cNvSpPr>
              <a:spLocks noChangeArrowheads="1"/>
            </p:cNvSpPr>
            <p:nvPr/>
          </p:nvSpPr>
          <p:spPr bwMode="auto">
            <a:xfrm rot="13914673" flipH="1">
              <a:off x="3039" y="2138"/>
              <a:ext cx="408" cy="91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899" name="AutoShape 275"/>
            <p:cNvSpPr>
              <a:spLocks noChangeArrowheads="1"/>
            </p:cNvSpPr>
            <p:nvPr/>
          </p:nvSpPr>
          <p:spPr bwMode="auto">
            <a:xfrm rot="7685327">
              <a:off x="2714" y="2118"/>
              <a:ext cx="314" cy="78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  <p:sp>
          <p:nvSpPr>
            <p:cNvPr id="26900" name="AutoShape 276"/>
            <p:cNvSpPr>
              <a:spLocks noChangeArrowheads="1"/>
            </p:cNvSpPr>
            <p:nvPr/>
          </p:nvSpPr>
          <p:spPr bwMode="auto">
            <a:xfrm rot="13914673" flipH="1">
              <a:off x="3182" y="2115"/>
              <a:ext cx="314" cy="77"/>
            </a:xfrm>
            <a:prstGeom prst="flowChartTerminator">
              <a:avLst/>
            </a:prstGeom>
            <a:gradFill rotWithShape="1">
              <a:gsLst>
                <a:gs pos="0">
                  <a:srgbClr val="005CBF"/>
                </a:gs>
                <a:gs pos="12500">
                  <a:srgbClr val="0087E6"/>
                </a:gs>
                <a:gs pos="37500">
                  <a:srgbClr val="21D6E0"/>
                </a:gs>
                <a:gs pos="50000">
                  <a:srgbClr val="03D4A8"/>
                </a:gs>
                <a:gs pos="62500">
                  <a:srgbClr val="21D6E0"/>
                </a:gs>
                <a:gs pos="875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CA">
                <a:solidFill>
                  <a:srgbClr val="F2F2F2"/>
                </a:solidFill>
              </a:endParaRPr>
            </a:p>
          </p:txBody>
        </p:sp>
      </p:grpSp>
      <p:grpSp>
        <p:nvGrpSpPr>
          <p:cNvPr id="26718" name="Group 245"/>
          <p:cNvGrpSpPr>
            <a:grpSpLocks/>
          </p:cNvGrpSpPr>
          <p:nvPr/>
        </p:nvGrpSpPr>
        <p:grpSpPr bwMode="auto">
          <a:xfrm>
            <a:off x="415925" y="569913"/>
            <a:ext cx="2138363" cy="1800225"/>
            <a:chOff x="340" y="709"/>
            <a:chExt cx="1347" cy="1134"/>
          </a:xfrm>
        </p:grpSpPr>
        <p:grpSp>
          <p:nvGrpSpPr>
            <p:cNvPr id="26722" name="Group 246"/>
            <p:cNvGrpSpPr>
              <a:grpSpLocks/>
            </p:cNvGrpSpPr>
            <p:nvPr/>
          </p:nvGrpSpPr>
          <p:grpSpPr bwMode="auto">
            <a:xfrm>
              <a:off x="340" y="709"/>
              <a:ext cx="1347" cy="1134"/>
              <a:chOff x="2199" y="867"/>
              <a:chExt cx="1347" cy="1134"/>
            </a:xfrm>
          </p:grpSpPr>
          <p:sp>
            <p:nvSpPr>
              <p:cNvPr id="26871" name="Oval 247"/>
              <p:cNvSpPr>
                <a:spLocks noChangeArrowheads="1"/>
              </p:cNvSpPr>
              <p:nvPr/>
            </p:nvSpPr>
            <p:spPr bwMode="auto">
              <a:xfrm>
                <a:off x="2471" y="145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2" name="Oval 248"/>
              <p:cNvSpPr>
                <a:spLocks noChangeArrowheads="1"/>
              </p:cNvSpPr>
              <p:nvPr/>
            </p:nvSpPr>
            <p:spPr bwMode="auto">
              <a:xfrm>
                <a:off x="2788" y="1457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3" name="Line 249"/>
              <p:cNvSpPr>
                <a:spLocks noChangeShapeType="1"/>
              </p:cNvSpPr>
              <p:nvPr/>
            </p:nvSpPr>
            <p:spPr bwMode="auto">
              <a:xfrm flipH="1">
                <a:off x="2336" y="1197"/>
                <a:ext cx="452" cy="53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4" name="Line 250"/>
              <p:cNvSpPr>
                <a:spLocks noChangeShapeType="1"/>
              </p:cNvSpPr>
              <p:nvPr/>
            </p:nvSpPr>
            <p:spPr bwMode="auto">
              <a:xfrm flipH="1">
                <a:off x="2788" y="1197"/>
                <a:ext cx="0" cy="62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5" name="Line 251"/>
              <p:cNvSpPr>
                <a:spLocks noChangeShapeType="1"/>
              </p:cNvSpPr>
              <p:nvPr/>
            </p:nvSpPr>
            <p:spPr bwMode="auto">
              <a:xfrm>
                <a:off x="2788" y="1197"/>
                <a:ext cx="423" cy="623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6" name="Line 252"/>
              <p:cNvSpPr>
                <a:spLocks noChangeShapeType="1"/>
              </p:cNvSpPr>
              <p:nvPr/>
            </p:nvSpPr>
            <p:spPr bwMode="auto">
              <a:xfrm>
                <a:off x="2788" y="1197"/>
                <a:ext cx="622" cy="53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7" name="Line 253"/>
              <p:cNvSpPr>
                <a:spLocks noChangeShapeType="1"/>
              </p:cNvSpPr>
              <p:nvPr/>
            </p:nvSpPr>
            <p:spPr bwMode="auto">
              <a:xfrm flipH="1">
                <a:off x="2652" y="1197"/>
                <a:ext cx="136" cy="35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8" name="Line 254"/>
              <p:cNvSpPr>
                <a:spLocks noChangeShapeType="1"/>
              </p:cNvSpPr>
              <p:nvPr/>
            </p:nvSpPr>
            <p:spPr bwMode="auto">
              <a:xfrm>
                <a:off x="2788" y="1197"/>
                <a:ext cx="136" cy="351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79" name="Oval 255"/>
              <p:cNvSpPr>
                <a:spLocks noChangeArrowheads="1"/>
              </p:cNvSpPr>
              <p:nvPr/>
            </p:nvSpPr>
            <p:spPr bwMode="auto">
              <a:xfrm>
                <a:off x="2652" y="172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80" name="Oval 256"/>
              <p:cNvSpPr>
                <a:spLocks noChangeArrowheads="1"/>
              </p:cNvSpPr>
              <p:nvPr/>
            </p:nvSpPr>
            <p:spPr bwMode="auto">
              <a:xfrm>
                <a:off x="3060" y="1729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81" name="Oval 257"/>
              <p:cNvSpPr>
                <a:spLocks noChangeArrowheads="1"/>
              </p:cNvSpPr>
              <p:nvPr/>
            </p:nvSpPr>
            <p:spPr bwMode="auto">
              <a:xfrm>
                <a:off x="3274" y="1548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82" name="Oval 258"/>
              <p:cNvSpPr>
                <a:spLocks noChangeArrowheads="1"/>
              </p:cNvSpPr>
              <p:nvPr/>
            </p:nvSpPr>
            <p:spPr bwMode="auto">
              <a:xfrm>
                <a:off x="2199" y="1548"/>
                <a:ext cx="272" cy="272"/>
              </a:xfrm>
              <a:prstGeom prst="ellipse">
                <a:avLst/>
              </a:prstGeom>
              <a:gradFill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26883" name="Oval 259"/>
              <p:cNvSpPr>
                <a:spLocks noChangeArrowheads="1"/>
              </p:cNvSpPr>
              <p:nvPr/>
            </p:nvSpPr>
            <p:spPr bwMode="auto">
              <a:xfrm>
                <a:off x="2471" y="867"/>
                <a:ext cx="635" cy="635"/>
              </a:xfrm>
              <a:prstGeom prst="ellipse">
                <a:avLst/>
              </a:prstGeom>
              <a:gradFill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sp>
          <p:nvSpPr>
            <p:cNvPr id="26884" name="Text Box 260"/>
            <p:cNvSpPr txBox="1">
              <a:spLocks noChangeArrowheads="1"/>
            </p:cNvSpPr>
            <p:nvPr/>
          </p:nvSpPr>
          <p:spPr bwMode="auto">
            <a:xfrm>
              <a:off x="703" y="890"/>
              <a:ext cx="5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sz="2400">
                  <a:solidFill>
                    <a:srgbClr val="000000"/>
                  </a:solidFill>
                </a:rPr>
                <a:t>C1q</a:t>
              </a:r>
            </a:p>
          </p:txBody>
        </p:sp>
      </p:grpSp>
      <p:grpSp>
        <p:nvGrpSpPr>
          <p:cNvPr id="26726" name="Group 286"/>
          <p:cNvGrpSpPr>
            <a:grpSpLocks/>
          </p:cNvGrpSpPr>
          <p:nvPr/>
        </p:nvGrpSpPr>
        <p:grpSpPr bwMode="auto">
          <a:xfrm>
            <a:off x="698500" y="609600"/>
            <a:ext cx="685800" cy="647700"/>
            <a:chOff x="736" y="1056"/>
            <a:chExt cx="432" cy="408"/>
          </a:xfrm>
        </p:grpSpPr>
        <p:sp>
          <p:nvSpPr>
            <p:cNvPr id="26901" name="Oval 277"/>
            <p:cNvSpPr>
              <a:spLocks noChangeArrowheads="1"/>
            </p:cNvSpPr>
            <p:nvPr/>
          </p:nvSpPr>
          <p:spPr bwMode="auto">
            <a:xfrm>
              <a:off x="736" y="1056"/>
              <a:ext cx="432" cy="408"/>
            </a:xfrm>
            <a:prstGeom prst="ellipse">
              <a:avLst/>
            </a:prstGeom>
            <a:gradFill rotWithShape="1">
              <a:gsLst>
                <a:gs pos="0">
                  <a:srgbClr val="E6DCAC"/>
                </a:gs>
                <a:gs pos="100000">
                  <a:srgbClr val="E6DCA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08" name="Text Box 284"/>
            <p:cNvSpPr txBox="1">
              <a:spLocks noChangeArrowheads="1"/>
            </p:cNvSpPr>
            <p:nvPr/>
          </p:nvSpPr>
          <p:spPr bwMode="auto">
            <a:xfrm>
              <a:off x="800" y="1144"/>
              <a:ext cx="3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C2</a:t>
              </a:r>
            </a:p>
          </p:txBody>
        </p:sp>
      </p:grpSp>
      <p:grpSp>
        <p:nvGrpSpPr>
          <p:cNvPr id="26730" name="Group 287"/>
          <p:cNvGrpSpPr>
            <a:grpSpLocks/>
          </p:cNvGrpSpPr>
          <p:nvPr/>
        </p:nvGrpSpPr>
        <p:grpSpPr bwMode="auto">
          <a:xfrm>
            <a:off x="698500" y="609600"/>
            <a:ext cx="685800" cy="647700"/>
            <a:chOff x="704" y="552"/>
            <a:chExt cx="432" cy="408"/>
          </a:xfrm>
        </p:grpSpPr>
        <p:sp>
          <p:nvSpPr>
            <p:cNvPr id="26902" name="Oval 278"/>
            <p:cNvSpPr>
              <a:spLocks noChangeArrowheads="1"/>
            </p:cNvSpPr>
            <p:nvPr/>
          </p:nvSpPr>
          <p:spPr bwMode="auto">
            <a:xfrm>
              <a:off x="704" y="552"/>
              <a:ext cx="432" cy="408"/>
            </a:xfrm>
            <a:prstGeom prst="ellipse">
              <a:avLst/>
            </a:prstGeom>
            <a:gradFill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09" name="Text Box 285"/>
            <p:cNvSpPr txBox="1">
              <a:spLocks noChangeArrowheads="1"/>
            </p:cNvSpPr>
            <p:nvPr/>
          </p:nvSpPr>
          <p:spPr bwMode="auto">
            <a:xfrm>
              <a:off x="784" y="648"/>
              <a:ext cx="3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C4</a:t>
              </a:r>
            </a:p>
          </p:txBody>
        </p:sp>
      </p:grpSp>
      <p:grpSp>
        <p:nvGrpSpPr>
          <p:cNvPr id="26734" name="Group 298"/>
          <p:cNvGrpSpPr>
            <a:grpSpLocks/>
          </p:cNvGrpSpPr>
          <p:nvPr/>
        </p:nvGrpSpPr>
        <p:grpSpPr bwMode="auto">
          <a:xfrm>
            <a:off x="2260600" y="2603500"/>
            <a:ext cx="457200" cy="366713"/>
            <a:chOff x="2592" y="1432"/>
            <a:chExt cx="288" cy="231"/>
          </a:xfrm>
        </p:grpSpPr>
        <p:sp>
          <p:nvSpPr>
            <p:cNvPr id="26904" name="Oval 280"/>
            <p:cNvSpPr>
              <a:spLocks noChangeArrowheads="1"/>
            </p:cNvSpPr>
            <p:nvPr/>
          </p:nvSpPr>
          <p:spPr bwMode="auto">
            <a:xfrm>
              <a:off x="2592" y="1432"/>
              <a:ext cx="256" cy="224"/>
            </a:xfrm>
            <a:prstGeom prst="ellipse">
              <a:avLst/>
            </a:prstGeom>
            <a:gradFill rotWithShape="1">
              <a:gsLst>
                <a:gs pos="0">
                  <a:srgbClr val="E6DCAC"/>
                </a:gs>
                <a:gs pos="100000">
                  <a:srgbClr val="E6DCA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19" name="Text Box 295"/>
            <p:cNvSpPr txBox="1">
              <a:spLocks noChangeArrowheads="1"/>
            </p:cNvSpPr>
            <p:nvPr/>
          </p:nvSpPr>
          <p:spPr bwMode="auto">
            <a:xfrm>
              <a:off x="2592" y="1432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2a</a:t>
              </a:r>
            </a:p>
          </p:txBody>
        </p:sp>
      </p:grpSp>
      <p:grpSp>
        <p:nvGrpSpPr>
          <p:cNvPr id="26738" name="Group 297"/>
          <p:cNvGrpSpPr>
            <a:grpSpLocks/>
          </p:cNvGrpSpPr>
          <p:nvPr/>
        </p:nvGrpSpPr>
        <p:grpSpPr bwMode="auto">
          <a:xfrm>
            <a:off x="2260600" y="2768600"/>
            <a:ext cx="457200" cy="366713"/>
            <a:chOff x="2720" y="872"/>
            <a:chExt cx="288" cy="231"/>
          </a:xfrm>
        </p:grpSpPr>
        <p:sp>
          <p:nvSpPr>
            <p:cNvPr id="26903" name="Oval 279"/>
            <p:cNvSpPr>
              <a:spLocks noChangeArrowheads="1"/>
            </p:cNvSpPr>
            <p:nvPr/>
          </p:nvSpPr>
          <p:spPr bwMode="auto">
            <a:xfrm>
              <a:off x="2728" y="872"/>
              <a:ext cx="240" cy="224"/>
            </a:xfrm>
            <a:prstGeom prst="ellipse">
              <a:avLst/>
            </a:prstGeom>
            <a:gradFill rotWithShape="1">
              <a:gsLst>
                <a:gs pos="0">
                  <a:srgbClr val="E6DCAC"/>
                </a:gs>
                <a:gs pos="100000">
                  <a:srgbClr val="E6DCAC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20" name="Text Box 296"/>
            <p:cNvSpPr txBox="1">
              <a:spLocks noChangeArrowheads="1"/>
            </p:cNvSpPr>
            <p:nvPr/>
          </p:nvSpPr>
          <p:spPr bwMode="auto">
            <a:xfrm>
              <a:off x="2720" y="872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2b</a:t>
              </a:r>
            </a:p>
          </p:txBody>
        </p:sp>
      </p:grpSp>
      <p:grpSp>
        <p:nvGrpSpPr>
          <p:cNvPr id="26742" name="Group 293"/>
          <p:cNvGrpSpPr>
            <a:grpSpLocks/>
          </p:cNvGrpSpPr>
          <p:nvPr/>
        </p:nvGrpSpPr>
        <p:grpSpPr bwMode="auto">
          <a:xfrm>
            <a:off x="2260600" y="2781300"/>
            <a:ext cx="469900" cy="368300"/>
            <a:chOff x="1552" y="448"/>
            <a:chExt cx="296" cy="232"/>
          </a:xfrm>
        </p:grpSpPr>
        <p:sp>
          <p:nvSpPr>
            <p:cNvPr id="26905" name="Oval 281"/>
            <p:cNvSpPr>
              <a:spLocks noChangeArrowheads="1"/>
            </p:cNvSpPr>
            <p:nvPr/>
          </p:nvSpPr>
          <p:spPr bwMode="auto">
            <a:xfrm>
              <a:off x="1560" y="456"/>
              <a:ext cx="248" cy="224"/>
            </a:xfrm>
            <a:prstGeom prst="ellipse">
              <a:avLst/>
            </a:prstGeom>
            <a:gradFill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16" name="Text Box 292"/>
            <p:cNvSpPr txBox="1">
              <a:spLocks noChangeArrowheads="1"/>
            </p:cNvSpPr>
            <p:nvPr/>
          </p:nvSpPr>
          <p:spPr bwMode="auto">
            <a:xfrm>
              <a:off x="1552" y="448"/>
              <a:ext cx="2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4b</a:t>
              </a:r>
            </a:p>
          </p:txBody>
        </p:sp>
      </p:grpSp>
      <p:grpSp>
        <p:nvGrpSpPr>
          <p:cNvPr id="26746" name="Group 294"/>
          <p:cNvGrpSpPr>
            <a:grpSpLocks/>
          </p:cNvGrpSpPr>
          <p:nvPr/>
        </p:nvGrpSpPr>
        <p:grpSpPr bwMode="auto">
          <a:xfrm>
            <a:off x="2260600" y="2603500"/>
            <a:ext cx="431800" cy="368300"/>
            <a:chOff x="1312" y="1264"/>
            <a:chExt cx="272" cy="232"/>
          </a:xfrm>
        </p:grpSpPr>
        <p:sp>
          <p:nvSpPr>
            <p:cNvPr id="26907" name="Oval 283"/>
            <p:cNvSpPr>
              <a:spLocks noChangeArrowheads="1"/>
            </p:cNvSpPr>
            <p:nvPr/>
          </p:nvSpPr>
          <p:spPr bwMode="auto">
            <a:xfrm>
              <a:off x="1320" y="1264"/>
              <a:ext cx="248" cy="224"/>
            </a:xfrm>
            <a:prstGeom prst="ellipse">
              <a:avLst/>
            </a:prstGeom>
            <a:gradFill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15" name="Text Box 291"/>
            <p:cNvSpPr txBox="1">
              <a:spLocks noChangeArrowheads="1"/>
            </p:cNvSpPr>
            <p:nvPr/>
          </p:nvSpPr>
          <p:spPr bwMode="auto">
            <a:xfrm>
              <a:off x="1312" y="1264"/>
              <a:ext cx="272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dirty="0">
                  <a:solidFill>
                    <a:srgbClr val="F2F2F2"/>
                  </a:solidFill>
                </a:rPr>
                <a:t>4a</a:t>
              </a:r>
            </a:p>
          </p:txBody>
        </p:sp>
      </p:grpSp>
      <p:sp>
        <p:nvSpPr>
          <p:cNvPr id="26924" name="Text Box 300"/>
          <p:cNvSpPr txBox="1">
            <a:spLocks noChangeArrowheads="1"/>
          </p:cNvSpPr>
          <p:nvPr/>
        </p:nvSpPr>
        <p:spPr bwMode="auto">
          <a:xfrm>
            <a:off x="4479690" y="3035915"/>
            <a:ext cx="2423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 dirty="0" smtClean="0">
                <a:solidFill>
                  <a:srgbClr val="FF7C80"/>
                </a:solidFill>
                <a:latin typeface="Times New Roman"/>
              </a:rPr>
              <a:t>C3-</a:t>
            </a:r>
            <a:r>
              <a:rPr lang="sr-Latn-RS" sz="2400" b="1" dirty="0" smtClean="0">
                <a:solidFill>
                  <a:srgbClr val="FF7C80"/>
                </a:solidFill>
                <a:latin typeface="Times New Roman"/>
              </a:rPr>
              <a:t>Konvertaza</a:t>
            </a:r>
            <a:endParaRPr lang="en-CA" sz="2400" b="1" dirty="0">
              <a:solidFill>
                <a:srgbClr val="FF7C80"/>
              </a:solidFill>
              <a:latin typeface="Times New Roman"/>
            </a:endParaRPr>
          </a:p>
        </p:txBody>
      </p:sp>
      <p:grpSp>
        <p:nvGrpSpPr>
          <p:cNvPr id="26750" name="Group 307"/>
          <p:cNvGrpSpPr>
            <a:grpSpLocks/>
          </p:cNvGrpSpPr>
          <p:nvPr/>
        </p:nvGrpSpPr>
        <p:grpSpPr bwMode="auto">
          <a:xfrm>
            <a:off x="3695700" y="317500"/>
            <a:ext cx="774700" cy="698500"/>
            <a:chOff x="2360" y="200"/>
            <a:chExt cx="488" cy="440"/>
          </a:xfrm>
        </p:grpSpPr>
        <p:sp>
          <p:nvSpPr>
            <p:cNvPr id="26925" name="Oval 301"/>
            <p:cNvSpPr>
              <a:spLocks noChangeArrowheads="1"/>
            </p:cNvSpPr>
            <p:nvPr/>
          </p:nvSpPr>
          <p:spPr bwMode="auto">
            <a:xfrm>
              <a:off x="2360" y="200"/>
              <a:ext cx="488" cy="440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26" name="Text Box 302"/>
            <p:cNvSpPr txBox="1">
              <a:spLocks noChangeArrowheads="1"/>
            </p:cNvSpPr>
            <p:nvPr/>
          </p:nvSpPr>
          <p:spPr bwMode="auto">
            <a:xfrm>
              <a:off x="2448" y="312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</a:t>
              </a:r>
            </a:p>
          </p:txBody>
        </p:sp>
      </p:grpSp>
      <p:grpSp>
        <p:nvGrpSpPr>
          <p:cNvPr id="26754" name="Group 308"/>
          <p:cNvGrpSpPr>
            <a:grpSpLocks/>
          </p:cNvGrpSpPr>
          <p:nvPr/>
        </p:nvGrpSpPr>
        <p:grpSpPr bwMode="auto">
          <a:xfrm>
            <a:off x="5016500" y="2146300"/>
            <a:ext cx="622300" cy="469900"/>
            <a:chOff x="2760" y="664"/>
            <a:chExt cx="392" cy="296"/>
          </a:xfrm>
        </p:grpSpPr>
        <p:sp>
          <p:nvSpPr>
            <p:cNvPr id="26927" name="Oval 303"/>
            <p:cNvSpPr>
              <a:spLocks noChangeArrowheads="1"/>
            </p:cNvSpPr>
            <p:nvPr/>
          </p:nvSpPr>
          <p:spPr bwMode="auto">
            <a:xfrm>
              <a:off x="2768" y="664"/>
              <a:ext cx="320" cy="29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29" name="Text Box 305"/>
            <p:cNvSpPr txBox="1">
              <a:spLocks noChangeArrowheads="1"/>
            </p:cNvSpPr>
            <p:nvPr/>
          </p:nvSpPr>
          <p:spPr bwMode="auto">
            <a:xfrm>
              <a:off x="2760" y="696"/>
              <a:ext cx="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C3a</a:t>
              </a:r>
            </a:p>
          </p:txBody>
        </p:sp>
      </p:grpSp>
      <p:grpSp>
        <p:nvGrpSpPr>
          <p:cNvPr id="26758" name="Group 309"/>
          <p:cNvGrpSpPr>
            <a:grpSpLocks/>
          </p:cNvGrpSpPr>
          <p:nvPr/>
        </p:nvGrpSpPr>
        <p:grpSpPr bwMode="auto">
          <a:xfrm>
            <a:off x="5372100" y="2298700"/>
            <a:ext cx="635000" cy="469900"/>
            <a:chOff x="2992" y="312"/>
            <a:chExt cx="400" cy="296"/>
          </a:xfrm>
        </p:grpSpPr>
        <p:sp>
          <p:nvSpPr>
            <p:cNvPr id="26930" name="Oval 306"/>
            <p:cNvSpPr>
              <a:spLocks noChangeArrowheads="1"/>
            </p:cNvSpPr>
            <p:nvPr/>
          </p:nvSpPr>
          <p:spPr bwMode="auto">
            <a:xfrm>
              <a:off x="3000" y="312"/>
              <a:ext cx="320" cy="29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28" name="Text Box 304"/>
            <p:cNvSpPr txBox="1">
              <a:spLocks noChangeArrowheads="1"/>
            </p:cNvSpPr>
            <p:nvPr/>
          </p:nvSpPr>
          <p:spPr bwMode="auto">
            <a:xfrm>
              <a:off x="2992" y="352"/>
              <a:ext cx="4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C3b</a:t>
              </a:r>
            </a:p>
          </p:txBody>
        </p:sp>
      </p:grpSp>
      <p:sp>
        <p:nvSpPr>
          <p:cNvPr id="26934" name="Text Box 310"/>
          <p:cNvSpPr txBox="1">
            <a:spLocks noChangeArrowheads="1"/>
          </p:cNvSpPr>
          <p:nvPr/>
        </p:nvSpPr>
        <p:spPr bwMode="auto">
          <a:xfrm>
            <a:off x="4953000" y="3429000"/>
            <a:ext cx="24616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 dirty="0" smtClean="0">
                <a:solidFill>
                  <a:srgbClr val="FF7C80"/>
                </a:solidFill>
                <a:latin typeface="Times New Roman"/>
              </a:rPr>
              <a:t>C5-</a:t>
            </a:r>
            <a:r>
              <a:rPr lang="sr-Latn-RS" sz="2400" b="1" dirty="0" smtClean="0">
                <a:solidFill>
                  <a:srgbClr val="FF7C80"/>
                </a:solidFill>
                <a:latin typeface="Times New Roman"/>
              </a:rPr>
              <a:t>Konvertaza</a:t>
            </a:r>
            <a:endParaRPr lang="en-CA" sz="2400" b="1" dirty="0">
              <a:solidFill>
                <a:srgbClr val="FF7C80"/>
              </a:solidFill>
              <a:latin typeface="Times New Roman"/>
            </a:endParaRPr>
          </a:p>
        </p:txBody>
      </p:sp>
      <p:sp>
        <p:nvSpPr>
          <p:cNvPr id="26935" name="Text Box 311"/>
          <p:cNvSpPr txBox="1">
            <a:spLocks noChangeArrowheads="1"/>
          </p:cNvSpPr>
          <p:nvPr/>
        </p:nvSpPr>
        <p:spPr bwMode="auto">
          <a:xfrm>
            <a:off x="5103813" y="-17463"/>
            <a:ext cx="3959224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C3a </a:t>
            </a:r>
            <a:r>
              <a:rPr lang="sr-Latn-R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se vezuje za receptore na bazofilnim granulocitima i mastocitima i dovodi do vazodiletacije i vazopermabilnosti - anafilatoksin</a:t>
            </a:r>
            <a:endParaRPr lang="en-CA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grpSp>
        <p:nvGrpSpPr>
          <p:cNvPr id="26762" name="Group 321"/>
          <p:cNvGrpSpPr>
            <a:grpSpLocks/>
          </p:cNvGrpSpPr>
          <p:nvPr/>
        </p:nvGrpSpPr>
        <p:grpSpPr bwMode="auto">
          <a:xfrm>
            <a:off x="7670800" y="2209800"/>
            <a:ext cx="889000" cy="838200"/>
            <a:chOff x="4728" y="1648"/>
            <a:chExt cx="560" cy="528"/>
          </a:xfrm>
        </p:grpSpPr>
        <p:sp>
          <p:nvSpPr>
            <p:cNvPr id="26936" name="Oval 312"/>
            <p:cNvSpPr>
              <a:spLocks noChangeArrowheads="1"/>
            </p:cNvSpPr>
            <p:nvPr/>
          </p:nvSpPr>
          <p:spPr bwMode="auto">
            <a:xfrm>
              <a:off x="4728" y="1648"/>
              <a:ext cx="560" cy="528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37" name="Text Box 313"/>
            <p:cNvSpPr txBox="1">
              <a:spLocks noChangeArrowheads="1"/>
            </p:cNvSpPr>
            <p:nvPr/>
          </p:nvSpPr>
          <p:spPr bwMode="auto">
            <a:xfrm>
              <a:off x="4864" y="1800"/>
              <a:ext cx="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C5</a:t>
              </a:r>
            </a:p>
          </p:txBody>
        </p:sp>
      </p:grpSp>
      <p:grpSp>
        <p:nvGrpSpPr>
          <p:cNvPr id="26766" name="Group 320"/>
          <p:cNvGrpSpPr>
            <a:grpSpLocks/>
          </p:cNvGrpSpPr>
          <p:nvPr/>
        </p:nvGrpSpPr>
        <p:grpSpPr bwMode="auto">
          <a:xfrm>
            <a:off x="5524500" y="3009900"/>
            <a:ext cx="635000" cy="558800"/>
            <a:chOff x="4336" y="2192"/>
            <a:chExt cx="400" cy="352"/>
          </a:xfrm>
        </p:grpSpPr>
        <p:sp>
          <p:nvSpPr>
            <p:cNvPr id="26938" name="Oval 314"/>
            <p:cNvSpPr>
              <a:spLocks noChangeArrowheads="1"/>
            </p:cNvSpPr>
            <p:nvPr/>
          </p:nvSpPr>
          <p:spPr bwMode="auto">
            <a:xfrm>
              <a:off x="4336" y="2192"/>
              <a:ext cx="376" cy="352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40" name="Text Box 316"/>
            <p:cNvSpPr txBox="1">
              <a:spLocks noChangeArrowheads="1"/>
            </p:cNvSpPr>
            <p:nvPr/>
          </p:nvSpPr>
          <p:spPr bwMode="auto">
            <a:xfrm>
              <a:off x="4344" y="2264"/>
              <a:ext cx="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C5a</a:t>
              </a:r>
            </a:p>
          </p:txBody>
        </p:sp>
      </p:grpSp>
      <p:grpSp>
        <p:nvGrpSpPr>
          <p:cNvPr id="26770" name="Group 319"/>
          <p:cNvGrpSpPr>
            <a:grpSpLocks/>
          </p:cNvGrpSpPr>
          <p:nvPr/>
        </p:nvGrpSpPr>
        <p:grpSpPr bwMode="auto">
          <a:xfrm>
            <a:off x="5168900" y="2997200"/>
            <a:ext cx="635000" cy="558800"/>
            <a:chOff x="4472" y="2328"/>
            <a:chExt cx="400" cy="352"/>
          </a:xfrm>
        </p:grpSpPr>
        <p:sp>
          <p:nvSpPr>
            <p:cNvPr id="26941" name="Oval 317"/>
            <p:cNvSpPr>
              <a:spLocks noChangeArrowheads="1"/>
            </p:cNvSpPr>
            <p:nvPr/>
          </p:nvSpPr>
          <p:spPr bwMode="auto">
            <a:xfrm>
              <a:off x="4472" y="2328"/>
              <a:ext cx="376" cy="352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42" name="Text Box 318"/>
            <p:cNvSpPr txBox="1">
              <a:spLocks noChangeArrowheads="1"/>
            </p:cNvSpPr>
            <p:nvPr/>
          </p:nvSpPr>
          <p:spPr bwMode="auto">
            <a:xfrm>
              <a:off x="4480" y="2400"/>
              <a:ext cx="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dirty="0">
                  <a:solidFill>
                    <a:srgbClr val="F2F2F2"/>
                  </a:solidFill>
                </a:rPr>
                <a:t>C5b</a:t>
              </a:r>
            </a:p>
          </p:txBody>
        </p:sp>
      </p:grpSp>
      <p:sp>
        <p:nvSpPr>
          <p:cNvPr id="26946" name="Text Box 322"/>
          <p:cNvSpPr txBox="1">
            <a:spLocks noChangeArrowheads="1"/>
          </p:cNvSpPr>
          <p:nvPr/>
        </p:nvSpPr>
        <p:spPr bwMode="auto">
          <a:xfrm>
            <a:off x="1565275" y="11252"/>
            <a:ext cx="2689163" cy="147732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C5a: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sr-Latn-R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Anafilatoksin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H</a:t>
            </a:r>
            <a:r>
              <a:rPr lang="sr-Latn-R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emoatraktant za neutrofile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grpSp>
        <p:nvGrpSpPr>
          <p:cNvPr id="26774" name="Group 329"/>
          <p:cNvGrpSpPr>
            <a:grpSpLocks/>
          </p:cNvGrpSpPr>
          <p:nvPr/>
        </p:nvGrpSpPr>
        <p:grpSpPr bwMode="auto">
          <a:xfrm>
            <a:off x="6629400" y="5067300"/>
            <a:ext cx="533400" cy="495300"/>
            <a:chOff x="4600" y="2480"/>
            <a:chExt cx="336" cy="312"/>
          </a:xfrm>
        </p:grpSpPr>
        <p:sp>
          <p:nvSpPr>
            <p:cNvPr id="26949" name="Oval 325"/>
            <p:cNvSpPr>
              <a:spLocks noChangeArrowheads="1"/>
            </p:cNvSpPr>
            <p:nvPr/>
          </p:nvSpPr>
          <p:spPr bwMode="auto">
            <a:xfrm>
              <a:off x="4600" y="2480"/>
              <a:ext cx="328" cy="312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gamma/>
                    <a:tint val="0"/>
                    <a:invGamma/>
                  </a:srgbClr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50" name="Text Box 326"/>
            <p:cNvSpPr txBox="1">
              <a:spLocks noChangeArrowheads="1"/>
            </p:cNvSpPr>
            <p:nvPr/>
          </p:nvSpPr>
          <p:spPr bwMode="auto">
            <a:xfrm>
              <a:off x="4624" y="2536"/>
              <a:ext cx="3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C6</a:t>
              </a:r>
            </a:p>
          </p:txBody>
        </p:sp>
      </p:grpSp>
      <p:grpSp>
        <p:nvGrpSpPr>
          <p:cNvPr id="26778" name="Group 330"/>
          <p:cNvGrpSpPr>
            <a:grpSpLocks/>
          </p:cNvGrpSpPr>
          <p:nvPr/>
        </p:nvGrpSpPr>
        <p:grpSpPr bwMode="auto">
          <a:xfrm>
            <a:off x="6616700" y="4292600"/>
            <a:ext cx="495300" cy="825500"/>
            <a:chOff x="4928" y="2272"/>
            <a:chExt cx="312" cy="520"/>
          </a:xfrm>
        </p:grpSpPr>
        <p:sp>
          <p:nvSpPr>
            <p:cNvPr id="26947" name="Oval 323"/>
            <p:cNvSpPr>
              <a:spLocks noChangeArrowheads="1"/>
            </p:cNvSpPr>
            <p:nvPr/>
          </p:nvSpPr>
          <p:spPr bwMode="auto">
            <a:xfrm>
              <a:off x="4952" y="2272"/>
              <a:ext cx="232" cy="520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tint val="0"/>
                    <a:invGamma/>
                  </a:srgbClr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51" name="Text Box 327"/>
            <p:cNvSpPr txBox="1">
              <a:spLocks noChangeArrowheads="1"/>
            </p:cNvSpPr>
            <p:nvPr/>
          </p:nvSpPr>
          <p:spPr bwMode="auto">
            <a:xfrm>
              <a:off x="4928" y="2416"/>
              <a:ext cx="3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C7</a:t>
              </a:r>
            </a:p>
          </p:txBody>
        </p:sp>
      </p:grpSp>
      <p:grpSp>
        <p:nvGrpSpPr>
          <p:cNvPr id="26782" name="Group 331"/>
          <p:cNvGrpSpPr>
            <a:grpSpLocks/>
          </p:cNvGrpSpPr>
          <p:nvPr/>
        </p:nvGrpSpPr>
        <p:grpSpPr bwMode="auto">
          <a:xfrm>
            <a:off x="6896100" y="4711700"/>
            <a:ext cx="495300" cy="495300"/>
            <a:chOff x="4968" y="3024"/>
            <a:chExt cx="312" cy="312"/>
          </a:xfrm>
        </p:grpSpPr>
        <p:sp>
          <p:nvSpPr>
            <p:cNvPr id="26948" name="Oval 324"/>
            <p:cNvSpPr>
              <a:spLocks noChangeArrowheads="1"/>
            </p:cNvSpPr>
            <p:nvPr/>
          </p:nvSpPr>
          <p:spPr bwMode="auto">
            <a:xfrm>
              <a:off x="4984" y="3024"/>
              <a:ext cx="248" cy="312"/>
            </a:xfrm>
            <a:prstGeom prst="ellipse">
              <a:avLst/>
            </a:prstGeom>
            <a:gradFill rotWithShape="1">
              <a:gsLst>
                <a:gs pos="0">
                  <a:srgbClr val="66FFFF">
                    <a:gamma/>
                    <a:tint val="0"/>
                    <a:invGamma/>
                  </a:srgbClr>
                </a:gs>
                <a:gs pos="100000">
                  <a:srgbClr val="66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26952" name="Text Box 328"/>
            <p:cNvSpPr txBox="1">
              <a:spLocks noChangeArrowheads="1"/>
            </p:cNvSpPr>
            <p:nvPr/>
          </p:nvSpPr>
          <p:spPr bwMode="auto">
            <a:xfrm>
              <a:off x="4968" y="3072"/>
              <a:ext cx="3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C8</a:t>
              </a:r>
            </a:p>
          </p:txBody>
        </p:sp>
      </p:grpSp>
      <p:sp>
        <p:nvSpPr>
          <p:cNvPr id="26959" name="AutoShape 335"/>
          <p:cNvSpPr>
            <a:spLocks noChangeArrowheads="1"/>
          </p:cNvSpPr>
          <p:nvPr/>
        </p:nvSpPr>
        <p:spPr bwMode="auto">
          <a:xfrm>
            <a:off x="5835650" y="4648200"/>
            <a:ext cx="152400" cy="2098675"/>
          </a:xfrm>
          <a:prstGeom prst="can">
            <a:avLst>
              <a:gd name="adj" fmla="val 5144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58" name="AutoShape 334"/>
          <p:cNvSpPr>
            <a:spLocks noChangeArrowheads="1"/>
          </p:cNvSpPr>
          <p:nvPr/>
        </p:nvSpPr>
        <p:spPr bwMode="auto">
          <a:xfrm>
            <a:off x="5946775" y="464820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56" name="AutoShape 332"/>
          <p:cNvSpPr>
            <a:spLocks noChangeArrowheads="1"/>
          </p:cNvSpPr>
          <p:nvPr/>
        </p:nvSpPr>
        <p:spPr bwMode="auto">
          <a:xfrm>
            <a:off x="6083300" y="464820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64" name="AutoShape 340"/>
          <p:cNvSpPr>
            <a:spLocks noChangeArrowheads="1"/>
          </p:cNvSpPr>
          <p:nvPr/>
        </p:nvSpPr>
        <p:spPr bwMode="auto">
          <a:xfrm>
            <a:off x="5897563" y="4681538"/>
            <a:ext cx="276225" cy="2105025"/>
          </a:xfrm>
          <a:prstGeom prst="can">
            <a:avLst>
              <a:gd name="adj" fmla="val 21663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60" name="AutoShape 336"/>
          <p:cNvSpPr>
            <a:spLocks noChangeArrowheads="1"/>
          </p:cNvSpPr>
          <p:nvPr/>
        </p:nvSpPr>
        <p:spPr bwMode="auto">
          <a:xfrm>
            <a:off x="5805488" y="472440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61" name="AutoShape 337"/>
          <p:cNvSpPr>
            <a:spLocks noChangeArrowheads="1"/>
          </p:cNvSpPr>
          <p:nvPr/>
        </p:nvSpPr>
        <p:spPr bwMode="auto">
          <a:xfrm>
            <a:off x="5922963" y="4759325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63" name="AutoShape 339"/>
          <p:cNvSpPr>
            <a:spLocks noChangeArrowheads="1"/>
          </p:cNvSpPr>
          <p:nvPr/>
        </p:nvSpPr>
        <p:spPr bwMode="auto">
          <a:xfrm>
            <a:off x="6129338" y="470535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62" name="AutoShape 338"/>
          <p:cNvSpPr>
            <a:spLocks noChangeArrowheads="1"/>
          </p:cNvSpPr>
          <p:nvPr/>
        </p:nvSpPr>
        <p:spPr bwMode="auto">
          <a:xfrm>
            <a:off x="6064250" y="4754563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26965" name="Text Box 341"/>
          <p:cNvSpPr txBox="1">
            <a:spLocks noChangeArrowheads="1"/>
          </p:cNvSpPr>
          <p:nvPr/>
        </p:nvSpPr>
        <p:spPr bwMode="auto">
          <a:xfrm>
            <a:off x="5791200" y="508158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b="1">
                <a:solidFill>
                  <a:srgbClr val="FFCC00"/>
                </a:solidFill>
              </a:rPr>
              <a:t>C9</a:t>
            </a:r>
          </a:p>
        </p:txBody>
      </p:sp>
      <p:sp>
        <p:nvSpPr>
          <p:cNvPr id="26967" name="AutoShape 343"/>
          <p:cNvSpPr>
            <a:spLocks noChangeArrowheads="1"/>
          </p:cNvSpPr>
          <p:nvPr/>
        </p:nvSpPr>
        <p:spPr bwMode="auto">
          <a:xfrm>
            <a:off x="2846388" y="4176713"/>
            <a:ext cx="3835400" cy="2492375"/>
          </a:xfrm>
          <a:prstGeom prst="lightningBolt">
            <a:avLst/>
          </a:prstGeom>
          <a:gradFill rotWithShape="1">
            <a:gsLst>
              <a:gs pos="0">
                <a:srgbClr val="4D0808"/>
              </a:gs>
              <a:gs pos="15000">
                <a:srgbClr val="FF0300"/>
              </a:gs>
              <a:gs pos="27500">
                <a:srgbClr val="FF7A00"/>
              </a:gs>
              <a:gs pos="50000">
                <a:srgbClr val="FFF200"/>
              </a:gs>
              <a:gs pos="72500">
                <a:srgbClr val="FF7A00"/>
              </a:gs>
              <a:gs pos="85000">
                <a:srgbClr val="FF0300"/>
              </a:gs>
              <a:gs pos="100000">
                <a:srgbClr val="4D0808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pic>
        <p:nvPicPr>
          <p:cNvPr id="26968" name="Picture 344" descr="Humphrey5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2795" y="1667952"/>
            <a:ext cx="7874000" cy="4818063"/>
          </a:xfrm>
          <a:noFill/>
          <a:ln/>
        </p:spPr>
      </p:pic>
      <p:sp>
        <p:nvSpPr>
          <p:cNvPr id="26970" name="Rectangle 346"/>
          <p:cNvSpPr>
            <a:spLocks noChangeArrowheads="1"/>
          </p:cNvSpPr>
          <p:nvPr/>
        </p:nvSpPr>
        <p:spPr bwMode="auto">
          <a:xfrm>
            <a:off x="-109537" y="4356040"/>
            <a:ext cx="3200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Klasičan</a:t>
            </a:r>
          </a:p>
          <a:p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način aktivacije</a:t>
            </a:r>
            <a:endParaRPr lang="en-US" sz="3200" b="1" dirty="0">
              <a:solidFill>
                <a:srgbClr val="FF7C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41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22222E-6 C -0.01025 0.08334 -0.02032 0.16713 -0.04028 0.21783 C -0.06025 0.26852 -0.10695 0.28009 -0.11945 0.30509 C -0.13195 0.33009 -0.12361 0.34908 -0.11528 0.36852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" y="1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C -0.07656 0.05 -0.15312 0.10023 -0.20833 0.11851 C -0.26336 0.13703 -0.30329 0.06111 -0.3309 0.10972 C -0.35868 0.15833 -0.36701 0.28449 -0.375 0.41111 " pathEditMode="relative" rAng="0" ptsTypes="aaaA">
                                      <p:cBhvr>
                                        <p:cTn id="15" dur="2000" fill="hold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" y="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-1.85185E-6 C 0.06145 0.03519 0.13003 0.0706 0.15972 0.11921 C 0.18941 0.16783 0.18003 0.22917 0.17083 0.29074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C 0.00139 0.02569 0.00278 0.05162 0.02639 0.09815 C 0.05 0.14467 0.09583 0.21204 0.14167 0.27963 " pathEditMode="relative" ptsTypes="aaA">
                                      <p:cBhvr>
                                        <p:cTn id="29" dur="2000" fill="hold"/>
                                        <p:tgtEl>
                                          <p:spTgt spid="26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6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C 0.08438 0.03681 0.16875 0.07431 0.25417 0.01852 C 0.33959 -0.03726 0.42605 -0.18634 0.5125 -0.33518 " pathEditMode="relative" ptsTypes="aaA">
                                      <p:cBhvr>
                                        <p:cTn id="41" dur="2000" fill="hold"/>
                                        <p:tgtEl>
                                          <p:spTgt spid="26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92593E-6 C 0.05521 -0.08704 0.11042 -0.17408 0.1625 -0.17593 C 0.21458 -0.17778 0.26354 -0.09445 0.3125 -0.01112 " pathEditMode="relative" rAng="0" ptsTypes="aaA">
                                      <p:cBhvr>
                                        <p:cTn id="43" dur="2000" fill="hold"/>
                                        <p:tgtEl>
                                          <p:spTgt spid="26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C -0.00173 -0.00185 -0.0033 -0.0037 0.00278 0.01667 C 0.00886 0.03704 0.01302 0.07801 0.03611 0.12223 C 0.0592 0.16644 0.10035 0.22385 0.14167 0.28148 " pathEditMode="relative" ptsTypes="aaaA">
                                      <p:cBhvr>
                                        <p:cTn id="50" dur="2000" fill="hold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6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6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C 0.08039 0.01319 0.16094 0.02708 0.21806 -0.03333 C 0.27518 -0.09375 0.32223 -0.3081 0.34306 -0.36296 " pathEditMode="relative" ptsTypes="aaA">
                                      <p:cBhvr>
                                        <p:cTn id="62" dur="2000" fill="hold"/>
                                        <p:tgtEl>
                                          <p:spTgt spid="26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0.01134 C 0.05503 -0.08681 0.12708 -0.18496 0.18906 -0.1831 C 0.25087 -0.18125 0.30243 -0.0794 0.35417 0.02245 " pathEditMode="relative" rAng="0" ptsTypes="aaA">
                                      <p:cBhvr>
                                        <p:cTn id="64" dur="2000" fill="hold"/>
                                        <p:tgtEl>
                                          <p:spTgt spid="26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" y="-9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C 0.05746 0.02778 0.11493 0.05602 0.1408 0.10232 C 0.16666 0.14838 0.16076 0.21297 0.15503 0.27778 " pathEditMode="relative" rAng="0" ptsTypes="aaA">
                                      <p:cBhvr>
                                        <p:cTn id="74" dur="2000" fill="hold"/>
                                        <p:tgtEl>
                                          <p:spTgt spid="26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26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5 0.02778 C -0.03507 -0.0037 -0.0257 -0.03495 -0.02934 -0.06852 C -0.03281 -0.10185 -0.04931 -0.13842 -0.0658 -0.17407 " pathEditMode="relative" rAng="0" ptsTypes="aaA">
                                      <p:cBhvr>
                                        <p:cTn id="86" dur="2000" fill="hold"/>
                                        <p:tgtEl>
                                          <p:spTgt spid="26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0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-0.00781 -0.04722 -0.01563 -0.09444 -0.00139 -0.14189 C 0.01302 -0.18935 0.04392 -0.26921 0.08594 -0.28564 C 0.12812 -0.30185 0.25799 -0.2956 0.25069 -0.23958 C 0.24358 -0.18356 0.14323 -0.06713 0.04305 0.04977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267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-126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6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C -0.03767 0.08148 -0.07534 0.16297 -0.11944 0.17963 C -0.16354 0.1963 -0.21441 0.14815 -0.26528 0.1 " pathEditMode="relative" ptsTypes="aaA">
                                      <p:cBhvr>
                                        <p:cTn id="106" dur="2000" fill="hold"/>
                                        <p:tgtEl>
                                          <p:spTgt spid="26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6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26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6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C -0.08021 -0.03148 -0.16042 -0.06273 -0.24306 -0.07408 C -0.32587 -0.08542 -0.44983 -0.02755 -0.49583 -0.06852 C -0.54184 -0.10949 -0.53073 -0.21505 -0.51944 -0.32037 " pathEditMode="relative" ptsTypes="aaaA">
                                      <p:cBhvr>
                                        <p:cTn id="118" dur="2000" fill="hold"/>
                                        <p:tgtEl>
                                          <p:spTgt spid="26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4 0.01481 C 0.11823 0.00532 0.15469 -0.00417 0.1592 0.03518 C 0.16389 0.07477 0.13646 0.16342 0.1092 0.25231 " pathEditMode="relative" rAng="0" ptsTypes="aaA">
                                      <p:cBhvr>
                                        <p:cTn id="120" dur="2000" fill="hold"/>
                                        <p:tgtEl>
                                          <p:spTgt spid="26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" y="1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6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26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6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2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2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2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2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2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26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26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26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26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6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6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6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6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6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26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24" grpId="0"/>
      <p:bldP spid="26924" grpId="1"/>
      <p:bldP spid="26934" grpId="0"/>
      <p:bldP spid="26935" grpId="0" animBg="1"/>
      <p:bldP spid="26946" grpId="0" animBg="1"/>
      <p:bldP spid="26959" grpId="0" animBg="1"/>
      <p:bldP spid="26958" grpId="0" animBg="1"/>
      <p:bldP spid="26956" grpId="0" animBg="1"/>
      <p:bldP spid="26964" grpId="0" animBg="1"/>
      <p:bldP spid="26960" grpId="0" animBg="1"/>
      <p:bldP spid="26961" grpId="0" animBg="1"/>
      <p:bldP spid="26963" grpId="0" animBg="1"/>
      <p:bldP spid="26962" grpId="0" animBg="1"/>
      <p:bldP spid="26965" grpId="0"/>
      <p:bldP spid="2696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4225" y="4292600"/>
            <a:ext cx="5834063" cy="2376488"/>
            <a:chOff x="1383" y="2432"/>
            <a:chExt cx="3675" cy="1497"/>
          </a:xfrm>
        </p:grpSpPr>
        <p:sp>
          <p:nvSpPr>
            <p:cNvPr id="32773" name="Rectangle 5"/>
            <p:cNvSpPr>
              <a:spLocks noChangeArrowheads="1"/>
            </p:cNvSpPr>
            <p:nvPr/>
          </p:nvSpPr>
          <p:spPr bwMode="auto">
            <a:xfrm>
              <a:off x="1383" y="2750"/>
              <a:ext cx="3674" cy="454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C0C0C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08" y="3203"/>
              <a:ext cx="136" cy="363"/>
              <a:chOff x="1973" y="2432"/>
              <a:chExt cx="227" cy="590"/>
            </a:xfrm>
          </p:grpSpPr>
          <p:sp>
            <p:nvSpPr>
              <p:cNvPr id="32775" name="Freeform 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76" name="Freeform 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77" name="Oval 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744" y="3203"/>
              <a:ext cx="136" cy="363"/>
              <a:chOff x="1973" y="2432"/>
              <a:chExt cx="227" cy="590"/>
            </a:xfrm>
          </p:grpSpPr>
          <p:sp>
            <p:nvSpPr>
              <p:cNvPr id="32779" name="Freeform 1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80" name="Freeform 1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81" name="Oval 1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880" y="3203"/>
              <a:ext cx="136" cy="363"/>
              <a:chOff x="1973" y="2432"/>
              <a:chExt cx="227" cy="590"/>
            </a:xfrm>
          </p:grpSpPr>
          <p:sp>
            <p:nvSpPr>
              <p:cNvPr id="32783" name="Freeform 1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84" name="Freeform 1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85" name="Oval 1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3016" y="3203"/>
              <a:ext cx="136" cy="363"/>
              <a:chOff x="1973" y="2432"/>
              <a:chExt cx="227" cy="590"/>
            </a:xfrm>
          </p:grpSpPr>
          <p:sp>
            <p:nvSpPr>
              <p:cNvPr id="32787" name="Freeform 1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88" name="Freeform 2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89" name="Oval 2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3152" y="3203"/>
              <a:ext cx="136" cy="363"/>
              <a:chOff x="1973" y="2432"/>
              <a:chExt cx="227" cy="590"/>
            </a:xfrm>
          </p:grpSpPr>
          <p:sp>
            <p:nvSpPr>
              <p:cNvPr id="32791" name="Freeform 2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92" name="Freeform 2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93" name="Oval 2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3288" y="3203"/>
              <a:ext cx="136" cy="363"/>
              <a:chOff x="1973" y="2432"/>
              <a:chExt cx="227" cy="590"/>
            </a:xfrm>
          </p:grpSpPr>
          <p:sp>
            <p:nvSpPr>
              <p:cNvPr id="32795" name="Freeform 2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96" name="Freeform 2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797" name="Oval 2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3424" y="3203"/>
              <a:ext cx="136" cy="363"/>
              <a:chOff x="1973" y="2432"/>
              <a:chExt cx="227" cy="590"/>
            </a:xfrm>
          </p:grpSpPr>
          <p:sp>
            <p:nvSpPr>
              <p:cNvPr id="32799" name="Freeform 3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00" name="Freeform 3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01" name="Oval 3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3560" y="3203"/>
              <a:ext cx="136" cy="363"/>
              <a:chOff x="1973" y="2432"/>
              <a:chExt cx="227" cy="590"/>
            </a:xfrm>
          </p:grpSpPr>
          <p:sp>
            <p:nvSpPr>
              <p:cNvPr id="32803" name="Freeform 3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04" name="Freeform 3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05" name="Oval 3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3696" y="3203"/>
              <a:ext cx="136" cy="363"/>
              <a:chOff x="1973" y="2432"/>
              <a:chExt cx="227" cy="590"/>
            </a:xfrm>
          </p:grpSpPr>
          <p:sp>
            <p:nvSpPr>
              <p:cNvPr id="32807" name="Freeform 3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08" name="Freeform 4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09" name="Oval 4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2" name="Group 42"/>
            <p:cNvGrpSpPr>
              <a:grpSpLocks/>
            </p:cNvGrpSpPr>
            <p:nvPr/>
          </p:nvGrpSpPr>
          <p:grpSpPr bwMode="auto">
            <a:xfrm>
              <a:off x="3833" y="3203"/>
              <a:ext cx="136" cy="363"/>
              <a:chOff x="1973" y="2432"/>
              <a:chExt cx="227" cy="590"/>
            </a:xfrm>
          </p:grpSpPr>
          <p:sp>
            <p:nvSpPr>
              <p:cNvPr id="32811" name="Freeform 4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12" name="Freeform 4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13" name="Oval 4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3969" y="3203"/>
              <a:ext cx="136" cy="363"/>
              <a:chOff x="1973" y="2432"/>
              <a:chExt cx="227" cy="590"/>
            </a:xfrm>
          </p:grpSpPr>
          <p:sp>
            <p:nvSpPr>
              <p:cNvPr id="32815" name="Freeform 4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16" name="Freeform 4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17" name="Oval 4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4105" y="3203"/>
              <a:ext cx="136" cy="363"/>
              <a:chOff x="1973" y="2432"/>
              <a:chExt cx="227" cy="590"/>
            </a:xfrm>
          </p:grpSpPr>
          <p:sp>
            <p:nvSpPr>
              <p:cNvPr id="32819" name="Freeform 5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20" name="Freeform 5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21" name="Oval 5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5" name="Group 54"/>
            <p:cNvGrpSpPr>
              <a:grpSpLocks/>
            </p:cNvGrpSpPr>
            <p:nvPr/>
          </p:nvGrpSpPr>
          <p:grpSpPr bwMode="auto">
            <a:xfrm>
              <a:off x="4241" y="3203"/>
              <a:ext cx="136" cy="363"/>
              <a:chOff x="1973" y="2432"/>
              <a:chExt cx="227" cy="590"/>
            </a:xfrm>
          </p:grpSpPr>
          <p:sp>
            <p:nvSpPr>
              <p:cNvPr id="32823" name="Freeform 5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24" name="Freeform 5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25" name="Oval 5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4377" y="3203"/>
              <a:ext cx="136" cy="363"/>
              <a:chOff x="1973" y="2432"/>
              <a:chExt cx="227" cy="590"/>
            </a:xfrm>
          </p:grpSpPr>
          <p:sp>
            <p:nvSpPr>
              <p:cNvPr id="32827" name="Freeform 5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28" name="Freeform 6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29" name="Oval 6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7" name="Group 62"/>
            <p:cNvGrpSpPr>
              <a:grpSpLocks/>
            </p:cNvGrpSpPr>
            <p:nvPr/>
          </p:nvGrpSpPr>
          <p:grpSpPr bwMode="auto">
            <a:xfrm>
              <a:off x="4513" y="3203"/>
              <a:ext cx="136" cy="363"/>
              <a:chOff x="1973" y="2432"/>
              <a:chExt cx="227" cy="590"/>
            </a:xfrm>
          </p:grpSpPr>
          <p:sp>
            <p:nvSpPr>
              <p:cNvPr id="32831" name="Freeform 6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32" name="Freeform 6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33" name="Oval 6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8" name="Group 66"/>
            <p:cNvGrpSpPr>
              <a:grpSpLocks/>
            </p:cNvGrpSpPr>
            <p:nvPr/>
          </p:nvGrpSpPr>
          <p:grpSpPr bwMode="auto">
            <a:xfrm>
              <a:off x="4649" y="3203"/>
              <a:ext cx="136" cy="363"/>
              <a:chOff x="1973" y="2432"/>
              <a:chExt cx="227" cy="590"/>
            </a:xfrm>
          </p:grpSpPr>
          <p:sp>
            <p:nvSpPr>
              <p:cNvPr id="32835" name="Freeform 6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36" name="Freeform 6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37" name="Oval 6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19" name="Group 70"/>
            <p:cNvGrpSpPr>
              <a:grpSpLocks/>
            </p:cNvGrpSpPr>
            <p:nvPr/>
          </p:nvGrpSpPr>
          <p:grpSpPr bwMode="auto">
            <a:xfrm>
              <a:off x="4785" y="3203"/>
              <a:ext cx="136" cy="363"/>
              <a:chOff x="1973" y="2432"/>
              <a:chExt cx="227" cy="590"/>
            </a:xfrm>
          </p:grpSpPr>
          <p:sp>
            <p:nvSpPr>
              <p:cNvPr id="32839" name="Freeform 7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40" name="Freeform 7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41" name="Oval 7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0" name="Group 74"/>
            <p:cNvGrpSpPr>
              <a:grpSpLocks/>
            </p:cNvGrpSpPr>
            <p:nvPr/>
          </p:nvGrpSpPr>
          <p:grpSpPr bwMode="auto">
            <a:xfrm>
              <a:off x="4921" y="3203"/>
              <a:ext cx="136" cy="363"/>
              <a:chOff x="1973" y="2432"/>
              <a:chExt cx="227" cy="590"/>
            </a:xfrm>
          </p:grpSpPr>
          <p:sp>
            <p:nvSpPr>
              <p:cNvPr id="32843" name="Freeform 7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44" name="Freeform 7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45" name="Oval 7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1" name="Group 78"/>
            <p:cNvGrpSpPr>
              <a:grpSpLocks/>
            </p:cNvGrpSpPr>
            <p:nvPr/>
          </p:nvGrpSpPr>
          <p:grpSpPr bwMode="auto">
            <a:xfrm>
              <a:off x="1383" y="3203"/>
              <a:ext cx="136" cy="363"/>
              <a:chOff x="1973" y="2432"/>
              <a:chExt cx="227" cy="590"/>
            </a:xfrm>
          </p:grpSpPr>
          <p:sp>
            <p:nvSpPr>
              <p:cNvPr id="32847" name="Freeform 7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48" name="Freeform 8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49" name="Oval 8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2" name="Group 82"/>
            <p:cNvGrpSpPr>
              <a:grpSpLocks/>
            </p:cNvGrpSpPr>
            <p:nvPr/>
          </p:nvGrpSpPr>
          <p:grpSpPr bwMode="auto">
            <a:xfrm>
              <a:off x="1519" y="3203"/>
              <a:ext cx="136" cy="363"/>
              <a:chOff x="1973" y="2432"/>
              <a:chExt cx="227" cy="590"/>
            </a:xfrm>
          </p:grpSpPr>
          <p:sp>
            <p:nvSpPr>
              <p:cNvPr id="32851" name="Freeform 8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52" name="Freeform 8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53" name="Oval 8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3" name="Group 86"/>
            <p:cNvGrpSpPr>
              <a:grpSpLocks/>
            </p:cNvGrpSpPr>
            <p:nvPr/>
          </p:nvGrpSpPr>
          <p:grpSpPr bwMode="auto">
            <a:xfrm>
              <a:off x="1655" y="3203"/>
              <a:ext cx="136" cy="363"/>
              <a:chOff x="1973" y="2432"/>
              <a:chExt cx="227" cy="590"/>
            </a:xfrm>
          </p:grpSpPr>
          <p:sp>
            <p:nvSpPr>
              <p:cNvPr id="32855" name="Freeform 8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56" name="Freeform 8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57" name="Oval 8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4" name="Group 90"/>
            <p:cNvGrpSpPr>
              <a:grpSpLocks/>
            </p:cNvGrpSpPr>
            <p:nvPr/>
          </p:nvGrpSpPr>
          <p:grpSpPr bwMode="auto">
            <a:xfrm>
              <a:off x="1791" y="3203"/>
              <a:ext cx="136" cy="363"/>
              <a:chOff x="1973" y="2432"/>
              <a:chExt cx="227" cy="590"/>
            </a:xfrm>
          </p:grpSpPr>
          <p:sp>
            <p:nvSpPr>
              <p:cNvPr id="32859" name="Freeform 9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60" name="Freeform 9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61" name="Oval 9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5" name="Group 94"/>
            <p:cNvGrpSpPr>
              <a:grpSpLocks/>
            </p:cNvGrpSpPr>
            <p:nvPr/>
          </p:nvGrpSpPr>
          <p:grpSpPr bwMode="auto">
            <a:xfrm>
              <a:off x="1927" y="3203"/>
              <a:ext cx="136" cy="363"/>
              <a:chOff x="1973" y="2432"/>
              <a:chExt cx="227" cy="590"/>
            </a:xfrm>
          </p:grpSpPr>
          <p:sp>
            <p:nvSpPr>
              <p:cNvPr id="32863" name="Freeform 9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64" name="Freeform 9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65" name="Oval 9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6" name="Group 98"/>
            <p:cNvGrpSpPr>
              <a:grpSpLocks/>
            </p:cNvGrpSpPr>
            <p:nvPr/>
          </p:nvGrpSpPr>
          <p:grpSpPr bwMode="auto">
            <a:xfrm>
              <a:off x="2063" y="3203"/>
              <a:ext cx="136" cy="363"/>
              <a:chOff x="1973" y="2432"/>
              <a:chExt cx="227" cy="590"/>
            </a:xfrm>
          </p:grpSpPr>
          <p:sp>
            <p:nvSpPr>
              <p:cNvPr id="32867" name="Freeform 9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68" name="Freeform 10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69" name="Oval 10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7" name="Group 102"/>
            <p:cNvGrpSpPr>
              <a:grpSpLocks/>
            </p:cNvGrpSpPr>
            <p:nvPr/>
          </p:nvGrpSpPr>
          <p:grpSpPr bwMode="auto">
            <a:xfrm>
              <a:off x="2199" y="3203"/>
              <a:ext cx="136" cy="363"/>
              <a:chOff x="1973" y="2432"/>
              <a:chExt cx="227" cy="590"/>
            </a:xfrm>
          </p:grpSpPr>
          <p:sp>
            <p:nvSpPr>
              <p:cNvPr id="32871" name="Freeform 10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72" name="Freeform 10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73" name="Oval 10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8" name="Group 106"/>
            <p:cNvGrpSpPr>
              <a:grpSpLocks/>
            </p:cNvGrpSpPr>
            <p:nvPr/>
          </p:nvGrpSpPr>
          <p:grpSpPr bwMode="auto">
            <a:xfrm>
              <a:off x="2335" y="3203"/>
              <a:ext cx="136" cy="363"/>
              <a:chOff x="1973" y="2432"/>
              <a:chExt cx="227" cy="590"/>
            </a:xfrm>
          </p:grpSpPr>
          <p:sp>
            <p:nvSpPr>
              <p:cNvPr id="32875" name="Freeform 10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76" name="Freeform 10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77" name="Oval 10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29" name="Group 110"/>
            <p:cNvGrpSpPr>
              <a:grpSpLocks/>
            </p:cNvGrpSpPr>
            <p:nvPr/>
          </p:nvGrpSpPr>
          <p:grpSpPr bwMode="auto">
            <a:xfrm>
              <a:off x="2471" y="3203"/>
              <a:ext cx="136" cy="363"/>
              <a:chOff x="1973" y="2432"/>
              <a:chExt cx="227" cy="590"/>
            </a:xfrm>
          </p:grpSpPr>
          <p:sp>
            <p:nvSpPr>
              <p:cNvPr id="32879" name="Freeform 11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80" name="Freeform 11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81" name="Oval 11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0" name="Group 114"/>
            <p:cNvGrpSpPr>
              <a:grpSpLocks/>
            </p:cNvGrpSpPr>
            <p:nvPr/>
          </p:nvGrpSpPr>
          <p:grpSpPr bwMode="auto">
            <a:xfrm flipV="1">
              <a:off x="2609" y="3566"/>
              <a:ext cx="136" cy="363"/>
              <a:chOff x="1973" y="2432"/>
              <a:chExt cx="227" cy="590"/>
            </a:xfrm>
          </p:grpSpPr>
          <p:sp>
            <p:nvSpPr>
              <p:cNvPr id="32883" name="Freeform 11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84" name="Freeform 11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85" name="Oval 11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1" name="Group 118"/>
            <p:cNvGrpSpPr>
              <a:grpSpLocks/>
            </p:cNvGrpSpPr>
            <p:nvPr/>
          </p:nvGrpSpPr>
          <p:grpSpPr bwMode="auto">
            <a:xfrm flipV="1">
              <a:off x="2745" y="3566"/>
              <a:ext cx="136" cy="363"/>
              <a:chOff x="1973" y="2432"/>
              <a:chExt cx="227" cy="590"/>
            </a:xfrm>
          </p:grpSpPr>
          <p:sp>
            <p:nvSpPr>
              <p:cNvPr id="32887" name="Freeform 11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88" name="Freeform 12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89" name="Oval 12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68" name="Group 122"/>
            <p:cNvGrpSpPr>
              <a:grpSpLocks/>
            </p:cNvGrpSpPr>
            <p:nvPr/>
          </p:nvGrpSpPr>
          <p:grpSpPr bwMode="auto">
            <a:xfrm flipV="1">
              <a:off x="2881" y="3566"/>
              <a:ext cx="136" cy="363"/>
              <a:chOff x="1973" y="2432"/>
              <a:chExt cx="227" cy="590"/>
            </a:xfrm>
          </p:grpSpPr>
          <p:sp>
            <p:nvSpPr>
              <p:cNvPr id="32891" name="Freeform 12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92" name="Freeform 12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93" name="Oval 12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69" name="Group 126"/>
            <p:cNvGrpSpPr>
              <a:grpSpLocks/>
            </p:cNvGrpSpPr>
            <p:nvPr/>
          </p:nvGrpSpPr>
          <p:grpSpPr bwMode="auto">
            <a:xfrm flipV="1">
              <a:off x="3017" y="3566"/>
              <a:ext cx="136" cy="363"/>
              <a:chOff x="1973" y="2432"/>
              <a:chExt cx="227" cy="590"/>
            </a:xfrm>
          </p:grpSpPr>
          <p:sp>
            <p:nvSpPr>
              <p:cNvPr id="32895" name="Freeform 12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96" name="Freeform 12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897" name="Oval 12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70" name="Group 130"/>
            <p:cNvGrpSpPr>
              <a:grpSpLocks/>
            </p:cNvGrpSpPr>
            <p:nvPr/>
          </p:nvGrpSpPr>
          <p:grpSpPr bwMode="auto">
            <a:xfrm flipV="1">
              <a:off x="3153" y="3566"/>
              <a:ext cx="136" cy="363"/>
              <a:chOff x="1973" y="2432"/>
              <a:chExt cx="227" cy="590"/>
            </a:xfrm>
          </p:grpSpPr>
          <p:sp>
            <p:nvSpPr>
              <p:cNvPr id="32899" name="Freeform 13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00" name="Freeform 13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01" name="Oval 13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71" name="Group 134"/>
            <p:cNvGrpSpPr>
              <a:grpSpLocks/>
            </p:cNvGrpSpPr>
            <p:nvPr/>
          </p:nvGrpSpPr>
          <p:grpSpPr bwMode="auto">
            <a:xfrm flipV="1">
              <a:off x="3289" y="3566"/>
              <a:ext cx="136" cy="363"/>
              <a:chOff x="1973" y="2432"/>
              <a:chExt cx="227" cy="590"/>
            </a:xfrm>
          </p:grpSpPr>
          <p:sp>
            <p:nvSpPr>
              <p:cNvPr id="32903" name="Freeform 13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04" name="Freeform 13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05" name="Oval 13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72" name="Group 138"/>
            <p:cNvGrpSpPr>
              <a:grpSpLocks/>
            </p:cNvGrpSpPr>
            <p:nvPr/>
          </p:nvGrpSpPr>
          <p:grpSpPr bwMode="auto">
            <a:xfrm flipV="1">
              <a:off x="3425" y="3566"/>
              <a:ext cx="136" cy="363"/>
              <a:chOff x="1973" y="2432"/>
              <a:chExt cx="227" cy="590"/>
            </a:xfrm>
          </p:grpSpPr>
          <p:sp>
            <p:nvSpPr>
              <p:cNvPr id="32907" name="Freeform 13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08" name="Freeform 14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09" name="Oval 14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74" name="Group 142"/>
            <p:cNvGrpSpPr>
              <a:grpSpLocks/>
            </p:cNvGrpSpPr>
            <p:nvPr/>
          </p:nvGrpSpPr>
          <p:grpSpPr bwMode="auto">
            <a:xfrm flipV="1">
              <a:off x="3561" y="3566"/>
              <a:ext cx="136" cy="363"/>
              <a:chOff x="1973" y="2432"/>
              <a:chExt cx="227" cy="590"/>
            </a:xfrm>
          </p:grpSpPr>
          <p:sp>
            <p:nvSpPr>
              <p:cNvPr id="32911" name="Freeform 14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12" name="Freeform 14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13" name="Oval 14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78" name="Group 146"/>
            <p:cNvGrpSpPr>
              <a:grpSpLocks/>
            </p:cNvGrpSpPr>
            <p:nvPr/>
          </p:nvGrpSpPr>
          <p:grpSpPr bwMode="auto">
            <a:xfrm flipV="1">
              <a:off x="3697" y="3566"/>
              <a:ext cx="136" cy="363"/>
              <a:chOff x="1973" y="2432"/>
              <a:chExt cx="227" cy="590"/>
            </a:xfrm>
          </p:grpSpPr>
          <p:sp>
            <p:nvSpPr>
              <p:cNvPr id="32915" name="Freeform 14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16" name="Freeform 14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17" name="Oval 14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82" name="Group 150"/>
            <p:cNvGrpSpPr>
              <a:grpSpLocks/>
            </p:cNvGrpSpPr>
            <p:nvPr/>
          </p:nvGrpSpPr>
          <p:grpSpPr bwMode="auto">
            <a:xfrm flipV="1">
              <a:off x="3834" y="3566"/>
              <a:ext cx="136" cy="363"/>
              <a:chOff x="1973" y="2432"/>
              <a:chExt cx="227" cy="590"/>
            </a:xfrm>
          </p:grpSpPr>
          <p:sp>
            <p:nvSpPr>
              <p:cNvPr id="32919" name="Freeform 15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20" name="Freeform 15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21" name="Oval 15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86" name="Group 154"/>
            <p:cNvGrpSpPr>
              <a:grpSpLocks/>
            </p:cNvGrpSpPr>
            <p:nvPr/>
          </p:nvGrpSpPr>
          <p:grpSpPr bwMode="auto">
            <a:xfrm flipV="1">
              <a:off x="3970" y="3566"/>
              <a:ext cx="136" cy="363"/>
              <a:chOff x="1973" y="2432"/>
              <a:chExt cx="227" cy="590"/>
            </a:xfrm>
          </p:grpSpPr>
          <p:sp>
            <p:nvSpPr>
              <p:cNvPr id="32923" name="Freeform 15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24" name="Freeform 15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25" name="Oval 15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90" name="Group 158"/>
            <p:cNvGrpSpPr>
              <a:grpSpLocks/>
            </p:cNvGrpSpPr>
            <p:nvPr/>
          </p:nvGrpSpPr>
          <p:grpSpPr bwMode="auto">
            <a:xfrm flipV="1">
              <a:off x="4106" y="3566"/>
              <a:ext cx="136" cy="363"/>
              <a:chOff x="1973" y="2432"/>
              <a:chExt cx="227" cy="590"/>
            </a:xfrm>
          </p:grpSpPr>
          <p:sp>
            <p:nvSpPr>
              <p:cNvPr id="32927" name="Freeform 15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28" name="Freeform 16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29" name="Oval 16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94" name="Group 162"/>
            <p:cNvGrpSpPr>
              <a:grpSpLocks/>
            </p:cNvGrpSpPr>
            <p:nvPr/>
          </p:nvGrpSpPr>
          <p:grpSpPr bwMode="auto">
            <a:xfrm flipV="1">
              <a:off x="4242" y="3566"/>
              <a:ext cx="136" cy="363"/>
              <a:chOff x="1973" y="2432"/>
              <a:chExt cx="227" cy="590"/>
            </a:xfrm>
          </p:grpSpPr>
          <p:sp>
            <p:nvSpPr>
              <p:cNvPr id="32931" name="Freeform 16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32" name="Freeform 16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33" name="Oval 16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798" name="Group 166"/>
            <p:cNvGrpSpPr>
              <a:grpSpLocks/>
            </p:cNvGrpSpPr>
            <p:nvPr/>
          </p:nvGrpSpPr>
          <p:grpSpPr bwMode="auto">
            <a:xfrm flipV="1">
              <a:off x="4378" y="3566"/>
              <a:ext cx="136" cy="363"/>
              <a:chOff x="1973" y="2432"/>
              <a:chExt cx="227" cy="590"/>
            </a:xfrm>
          </p:grpSpPr>
          <p:sp>
            <p:nvSpPr>
              <p:cNvPr id="32935" name="Freeform 16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36" name="Freeform 16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37" name="Oval 16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02" name="Group 170"/>
            <p:cNvGrpSpPr>
              <a:grpSpLocks/>
            </p:cNvGrpSpPr>
            <p:nvPr/>
          </p:nvGrpSpPr>
          <p:grpSpPr bwMode="auto">
            <a:xfrm flipV="1">
              <a:off x="4514" y="3566"/>
              <a:ext cx="136" cy="363"/>
              <a:chOff x="1973" y="2432"/>
              <a:chExt cx="227" cy="590"/>
            </a:xfrm>
          </p:grpSpPr>
          <p:sp>
            <p:nvSpPr>
              <p:cNvPr id="32939" name="Freeform 17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40" name="Freeform 17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41" name="Oval 17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06" name="Group 174"/>
            <p:cNvGrpSpPr>
              <a:grpSpLocks/>
            </p:cNvGrpSpPr>
            <p:nvPr/>
          </p:nvGrpSpPr>
          <p:grpSpPr bwMode="auto">
            <a:xfrm flipV="1">
              <a:off x="4650" y="3566"/>
              <a:ext cx="136" cy="363"/>
              <a:chOff x="1973" y="2432"/>
              <a:chExt cx="227" cy="590"/>
            </a:xfrm>
          </p:grpSpPr>
          <p:sp>
            <p:nvSpPr>
              <p:cNvPr id="32943" name="Freeform 17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44" name="Freeform 17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45" name="Oval 17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10" name="Group 178"/>
            <p:cNvGrpSpPr>
              <a:grpSpLocks/>
            </p:cNvGrpSpPr>
            <p:nvPr/>
          </p:nvGrpSpPr>
          <p:grpSpPr bwMode="auto">
            <a:xfrm flipV="1">
              <a:off x="4786" y="3566"/>
              <a:ext cx="136" cy="363"/>
              <a:chOff x="1973" y="2432"/>
              <a:chExt cx="227" cy="590"/>
            </a:xfrm>
          </p:grpSpPr>
          <p:sp>
            <p:nvSpPr>
              <p:cNvPr id="32947" name="Freeform 17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48" name="Freeform 18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49" name="Oval 18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14" name="Group 182"/>
            <p:cNvGrpSpPr>
              <a:grpSpLocks/>
            </p:cNvGrpSpPr>
            <p:nvPr/>
          </p:nvGrpSpPr>
          <p:grpSpPr bwMode="auto">
            <a:xfrm flipV="1">
              <a:off x="4922" y="3566"/>
              <a:ext cx="136" cy="363"/>
              <a:chOff x="1973" y="2432"/>
              <a:chExt cx="227" cy="590"/>
            </a:xfrm>
          </p:grpSpPr>
          <p:sp>
            <p:nvSpPr>
              <p:cNvPr id="32951" name="Freeform 18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52" name="Freeform 18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53" name="Oval 18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18" name="Group 186"/>
            <p:cNvGrpSpPr>
              <a:grpSpLocks/>
            </p:cNvGrpSpPr>
            <p:nvPr/>
          </p:nvGrpSpPr>
          <p:grpSpPr bwMode="auto">
            <a:xfrm flipV="1">
              <a:off x="1384" y="3566"/>
              <a:ext cx="136" cy="363"/>
              <a:chOff x="1973" y="2432"/>
              <a:chExt cx="227" cy="590"/>
            </a:xfrm>
          </p:grpSpPr>
          <p:sp>
            <p:nvSpPr>
              <p:cNvPr id="32955" name="Freeform 18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56" name="Freeform 18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57" name="Oval 18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22" name="Group 190"/>
            <p:cNvGrpSpPr>
              <a:grpSpLocks/>
            </p:cNvGrpSpPr>
            <p:nvPr/>
          </p:nvGrpSpPr>
          <p:grpSpPr bwMode="auto">
            <a:xfrm flipV="1">
              <a:off x="1520" y="3566"/>
              <a:ext cx="136" cy="363"/>
              <a:chOff x="1973" y="2432"/>
              <a:chExt cx="227" cy="590"/>
            </a:xfrm>
          </p:grpSpPr>
          <p:sp>
            <p:nvSpPr>
              <p:cNvPr id="32959" name="Freeform 19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60" name="Freeform 19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61" name="Oval 19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26" name="Group 194"/>
            <p:cNvGrpSpPr>
              <a:grpSpLocks/>
            </p:cNvGrpSpPr>
            <p:nvPr/>
          </p:nvGrpSpPr>
          <p:grpSpPr bwMode="auto">
            <a:xfrm flipV="1">
              <a:off x="1656" y="3566"/>
              <a:ext cx="136" cy="363"/>
              <a:chOff x="1973" y="2432"/>
              <a:chExt cx="227" cy="590"/>
            </a:xfrm>
          </p:grpSpPr>
          <p:sp>
            <p:nvSpPr>
              <p:cNvPr id="32963" name="Freeform 19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64" name="Freeform 19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65" name="Oval 19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30" name="Group 198"/>
            <p:cNvGrpSpPr>
              <a:grpSpLocks/>
            </p:cNvGrpSpPr>
            <p:nvPr/>
          </p:nvGrpSpPr>
          <p:grpSpPr bwMode="auto">
            <a:xfrm flipV="1">
              <a:off x="1792" y="3566"/>
              <a:ext cx="136" cy="363"/>
              <a:chOff x="1973" y="2432"/>
              <a:chExt cx="227" cy="590"/>
            </a:xfrm>
          </p:grpSpPr>
          <p:sp>
            <p:nvSpPr>
              <p:cNvPr id="32967" name="Freeform 19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68" name="Freeform 20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69" name="Oval 20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34" name="Group 202"/>
            <p:cNvGrpSpPr>
              <a:grpSpLocks/>
            </p:cNvGrpSpPr>
            <p:nvPr/>
          </p:nvGrpSpPr>
          <p:grpSpPr bwMode="auto">
            <a:xfrm flipV="1">
              <a:off x="1928" y="3566"/>
              <a:ext cx="136" cy="363"/>
              <a:chOff x="1973" y="2432"/>
              <a:chExt cx="227" cy="590"/>
            </a:xfrm>
          </p:grpSpPr>
          <p:sp>
            <p:nvSpPr>
              <p:cNvPr id="32971" name="Freeform 203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72" name="Freeform 204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73" name="Oval 205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38" name="Group 206"/>
            <p:cNvGrpSpPr>
              <a:grpSpLocks/>
            </p:cNvGrpSpPr>
            <p:nvPr/>
          </p:nvGrpSpPr>
          <p:grpSpPr bwMode="auto">
            <a:xfrm flipV="1">
              <a:off x="2064" y="3566"/>
              <a:ext cx="136" cy="363"/>
              <a:chOff x="1973" y="2432"/>
              <a:chExt cx="227" cy="590"/>
            </a:xfrm>
          </p:grpSpPr>
          <p:sp>
            <p:nvSpPr>
              <p:cNvPr id="32975" name="Freeform 207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76" name="Freeform 208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77" name="Oval 209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42" name="Group 210"/>
            <p:cNvGrpSpPr>
              <a:grpSpLocks/>
            </p:cNvGrpSpPr>
            <p:nvPr/>
          </p:nvGrpSpPr>
          <p:grpSpPr bwMode="auto">
            <a:xfrm flipV="1">
              <a:off x="2200" y="3566"/>
              <a:ext cx="136" cy="363"/>
              <a:chOff x="1973" y="2432"/>
              <a:chExt cx="227" cy="590"/>
            </a:xfrm>
          </p:grpSpPr>
          <p:sp>
            <p:nvSpPr>
              <p:cNvPr id="32979" name="Freeform 211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80" name="Freeform 212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81" name="Oval 213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46" name="Group 214"/>
            <p:cNvGrpSpPr>
              <a:grpSpLocks/>
            </p:cNvGrpSpPr>
            <p:nvPr/>
          </p:nvGrpSpPr>
          <p:grpSpPr bwMode="auto">
            <a:xfrm flipV="1">
              <a:off x="2336" y="3566"/>
              <a:ext cx="136" cy="363"/>
              <a:chOff x="1973" y="2432"/>
              <a:chExt cx="227" cy="590"/>
            </a:xfrm>
          </p:grpSpPr>
          <p:sp>
            <p:nvSpPr>
              <p:cNvPr id="32983" name="Freeform 215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84" name="Freeform 216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85" name="Oval 217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grpSp>
          <p:nvGrpSpPr>
            <p:cNvPr id="32850" name="Group 218"/>
            <p:cNvGrpSpPr>
              <a:grpSpLocks/>
            </p:cNvGrpSpPr>
            <p:nvPr/>
          </p:nvGrpSpPr>
          <p:grpSpPr bwMode="auto">
            <a:xfrm flipV="1">
              <a:off x="2472" y="3566"/>
              <a:ext cx="136" cy="363"/>
              <a:chOff x="1973" y="2432"/>
              <a:chExt cx="227" cy="590"/>
            </a:xfrm>
          </p:grpSpPr>
          <p:sp>
            <p:nvSpPr>
              <p:cNvPr id="32987" name="Freeform 219"/>
              <p:cNvSpPr>
                <a:spLocks/>
              </p:cNvSpPr>
              <p:nvPr/>
            </p:nvSpPr>
            <p:spPr bwMode="auto">
              <a:xfrm>
                <a:off x="2109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88" name="Freeform 220"/>
              <p:cNvSpPr>
                <a:spLocks/>
              </p:cNvSpPr>
              <p:nvPr/>
            </p:nvSpPr>
            <p:spPr bwMode="auto">
              <a:xfrm flipH="1">
                <a:off x="2018" y="2614"/>
                <a:ext cx="52" cy="40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52" y="90"/>
                  </a:cxn>
                  <a:cxn ang="0">
                    <a:pos x="7" y="181"/>
                  </a:cxn>
                  <a:cxn ang="0">
                    <a:pos x="52" y="272"/>
                  </a:cxn>
                  <a:cxn ang="0">
                    <a:pos x="7" y="362"/>
                  </a:cxn>
                  <a:cxn ang="0">
                    <a:pos x="7" y="408"/>
                  </a:cxn>
                </a:cxnLst>
                <a:rect l="0" t="0" r="r" b="b"/>
                <a:pathLst>
                  <a:path w="52" h="408">
                    <a:moveTo>
                      <a:pt x="7" y="0"/>
                    </a:moveTo>
                    <a:cubicBezTo>
                      <a:pt x="29" y="30"/>
                      <a:pt x="52" y="60"/>
                      <a:pt x="52" y="90"/>
                    </a:cubicBezTo>
                    <a:cubicBezTo>
                      <a:pt x="52" y="120"/>
                      <a:pt x="7" y="151"/>
                      <a:pt x="7" y="181"/>
                    </a:cubicBezTo>
                    <a:cubicBezTo>
                      <a:pt x="7" y="211"/>
                      <a:pt x="52" y="242"/>
                      <a:pt x="52" y="272"/>
                    </a:cubicBezTo>
                    <a:cubicBezTo>
                      <a:pt x="52" y="302"/>
                      <a:pt x="14" y="339"/>
                      <a:pt x="7" y="362"/>
                    </a:cubicBezTo>
                    <a:cubicBezTo>
                      <a:pt x="0" y="385"/>
                      <a:pt x="7" y="400"/>
                      <a:pt x="7" y="408"/>
                    </a:cubicBezTo>
                  </a:path>
                </a:pathLst>
              </a:cu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  <p:sp>
            <p:nvSpPr>
              <p:cNvPr id="32989" name="Oval 221"/>
              <p:cNvSpPr>
                <a:spLocks noChangeArrowheads="1"/>
              </p:cNvSpPr>
              <p:nvPr/>
            </p:nvSpPr>
            <p:spPr bwMode="auto">
              <a:xfrm>
                <a:off x="1973" y="2432"/>
                <a:ext cx="227" cy="227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F2F2F2"/>
                  </a:solidFill>
                </a:endParaRPr>
              </a:p>
            </p:txBody>
          </p:sp>
        </p:grpSp>
        <p:sp>
          <p:nvSpPr>
            <p:cNvPr id="32990" name="Freeform 222"/>
            <p:cNvSpPr>
              <a:spLocks/>
            </p:cNvSpPr>
            <p:nvPr/>
          </p:nvSpPr>
          <p:spPr bwMode="auto">
            <a:xfrm rot="5400000">
              <a:off x="1387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1" name="Freeform 223"/>
            <p:cNvSpPr>
              <a:spLocks/>
            </p:cNvSpPr>
            <p:nvPr/>
          </p:nvSpPr>
          <p:spPr bwMode="auto">
            <a:xfrm rot="5400000">
              <a:off x="1269" y="3090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2" name="Freeform 224"/>
            <p:cNvSpPr>
              <a:spLocks/>
            </p:cNvSpPr>
            <p:nvPr/>
          </p:nvSpPr>
          <p:spPr bwMode="auto">
            <a:xfrm rot="5400000">
              <a:off x="1886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3" name="Freeform 225"/>
            <p:cNvSpPr>
              <a:spLocks/>
            </p:cNvSpPr>
            <p:nvPr/>
          </p:nvSpPr>
          <p:spPr bwMode="auto">
            <a:xfrm rot="5400000">
              <a:off x="2431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4" name="Freeform 226"/>
            <p:cNvSpPr>
              <a:spLocks/>
            </p:cNvSpPr>
            <p:nvPr/>
          </p:nvSpPr>
          <p:spPr bwMode="auto">
            <a:xfrm rot="5400000">
              <a:off x="2975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5" name="Freeform 227"/>
            <p:cNvSpPr>
              <a:spLocks/>
            </p:cNvSpPr>
            <p:nvPr/>
          </p:nvSpPr>
          <p:spPr bwMode="auto">
            <a:xfrm rot="5400000">
              <a:off x="3655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6" name="Freeform 228"/>
            <p:cNvSpPr>
              <a:spLocks/>
            </p:cNvSpPr>
            <p:nvPr/>
          </p:nvSpPr>
          <p:spPr bwMode="auto">
            <a:xfrm rot="5400000">
              <a:off x="4381" y="2746"/>
              <a:ext cx="626" cy="90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7" name="Freeform 229"/>
            <p:cNvSpPr>
              <a:spLocks/>
            </p:cNvSpPr>
            <p:nvPr/>
          </p:nvSpPr>
          <p:spPr bwMode="auto">
            <a:xfrm rot="5400000">
              <a:off x="1904" y="3000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8" name="Freeform 230"/>
            <p:cNvSpPr>
              <a:spLocks/>
            </p:cNvSpPr>
            <p:nvPr/>
          </p:nvSpPr>
          <p:spPr bwMode="auto">
            <a:xfrm rot="5400000">
              <a:off x="3810" y="2954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2999" name="Freeform 231"/>
            <p:cNvSpPr>
              <a:spLocks/>
            </p:cNvSpPr>
            <p:nvPr/>
          </p:nvSpPr>
          <p:spPr bwMode="auto">
            <a:xfrm rot="5400000">
              <a:off x="3038" y="3181"/>
              <a:ext cx="1179" cy="136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0" name="Freeform 232"/>
            <p:cNvSpPr>
              <a:spLocks/>
            </p:cNvSpPr>
            <p:nvPr/>
          </p:nvSpPr>
          <p:spPr bwMode="auto">
            <a:xfrm>
              <a:off x="1519" y="2840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1" name="Freeform 233"/>
            <p:cNvSpPr>
              <a:spLocks/>
            </p:cNvSpPr>
            <p:nvPr/>
          </p:nvSpPr>
          <p:spPr bwMode="auto">
            <a:xfrm>
              <a:off x="2290" y="2795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2" name="Freeform 234"/>
            <p:cNvSpPr>
              <a:spLocks/>
            </p:cNvSpPr>
            <p:nvPr/>
          </p:nvSpPr>
          <p:spPr bwMode="auto">
            <a:xfrm>
              <a:off x="1791" y="3112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3" name="Freeform 235"/>
            <p:cNvSpPr>
              <a:spLocks/>
            </p:cNvSpPr>
            <p:nvPr/>
          </p:nvSpPr>
          <p:spPr bwMode="auto">
            <a:xfrm>
              <a:off x="1655" y="2976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4" name="Freeform 236"/>
            <p:cNvSpPr>
              <a:spLocks/>
            </p:cNvSpPr>
            <p:nvPr/>
          </p:nvSpPr>
          <p:spPr bwMode="auto">
            <a:xfrm>
              <a:off x="2562" y="2931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5" name="Freeform 237"/>
            <p:cNvSpPr>
              <a:spLocks/>
            </p:cNvSpPr>
            <p:nvPr/>
          </p:nvSpPr>
          <p:spPr bwMode="auto">
            <a:xfrm>
              <a:off x="2835" y="3113"/>
              <a:ext cx="535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6" name="Freeform 238"/>
            <p:cNvSpPr>
              <a:spLocks/>
            </p:cNvSpPr>
            <p:nvPr/>
          </p:nvSpPr>
          <p:spPr bwMode="auto">
            <a:xfrm>
              <a:off x="3560" y="3067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7" name="Freeform 239"/>
            <p:cNvSpPr>
              <a:spLocks/>
            </p:cNvSpPr>
            <p:nvPr/>
          </p:nvSpPr>
          <p:spPr bwMode="auto">
            <a:xfrm>
              <a:off x="3152" y="2840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8" name="Freeform 240"/>
            <p:cNvSpPr>
              <a:spLocks/>
            </p:cNvSpPr>
            <p:nvPr/>
          </p:nvSpPr>
          <p:spPr bwMode="auto">
            <a:xfrm>
              <a:off x="4332" y="3067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09" name="Freeform 241"/>
            <p:cNvSpPr>
              <a:spLocks/>
            </p:cNvSpPr>
            <p:nvPr/>
          </p:nvSpPr>
          <p:spPr bwMode="auto">
            <a:xfrm>
              <a:off x="3833" y="2886"/>
              <a:ext cx="272" cy="45"/>
            </a:xfrm>
            <a:custGeom>
              <a:avLst/>
              <a:gdLst/>
              <a:ahLst/>
              <a:cxnLst>
                <a:cxn ang="0">
                  <a:pos x="0" y="106"/>
                </a:cxn>
                <a:cxn ang="0">
                  <a:pos x="182" y="15"/>
                </a:cxn>
                <a:cxn ang="0">
                  <a:pos x="363" y="152"/>
                </a:cxn>
                <a:cxn ang="0">
                  <a:pos x="544" y="15"/>
                </a:cxn>
                <a:cxn ang="0">
                  <a:pos x="635" y="106"/>
                </a:cxn>
                <a:cxn ang="0">
                  <a:pos x="817" y="15"/>
                </a:cxn>
                <a:cxn ang="0">
                  <a:pos x="998" y="197"/>
                </a:cxn>
                <a:cxn ang="0">
                  <a:pos x="1179" y="15"/>
                </a:cxn>
              </a:cxnLst>
              <a:rect l="0" t="0" r="r" b="b"/>
              <a:pathLst>
                <a:path w="1179" h="197">
                  <a:moveTo>
                    <a:pt x="0" y="106"/>
                  </a:moveTo>
                  <a:cubicBezTo>
                    <a:pt x="61" y="56"/>
                    <a:pt x="122" y="7"/>
                    <a:pt x="182" y="15"/>
                  </a:cubicBezTo>
                  <a:cubicBezTo>
                    <a:pt x="242" y="23"/>
                    <a:pt x="303" y="152"/>
                    <a:pt x="363" y="152"/>
                  </a:cubicBezTo>
                  <a:cubicBezTo>
                    <a:pt x="423" y="152"/>
                    <a:pt x="499" y="23"/>
                    <a:pt x="544" y="15"/>
                  </a:cubicBezTo>
                  <a:cubicBezTo>
                    <a:pt x="589" y="7"/>
                    <a:pt x="590" y="106"/>
                    <a:pt x="635" y="106"/>
                  </a:cubicBezTo>
                  <a:cubicBezTo>
                    <a:pt x="680" y="106"/>
                    <a:pt x="757" y="0"/>
                    <a:pt x="817" y="15"/>
                  </a:cubicBezTo>
                  <a:cubicBezTo>
                    <a:pt x="877" y="30"/>
                    <a:pt x="938" y="197"/>
                    <a:pt x="998" y="197"/>
                  </a:cubicBezTo>
                  <a:cubicBezTo>
                    <a:pt x="1058" y="197"/>
                    <a:pt x="1118" y="106"/>
                    <a:pt x="1179" y="15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10" name="AutoShape 242"/>
            <p:cNvSpPr>
              <a:spLocks noChangeArrowheads="1"/>
            </p:cNvSpPr>
            <p:nvPr/>
          </p:nvSpPr>
          <p:spPr bwMode="auto">
            <a:xfrm>
              <a:off x="1474" y="3249"/>
              <a:ext cx="407" cy="272"/>
            </a:xfrm>
            <a:prstGeom prst="hexagon">
              <a:avLst>
                <a:gd name="adj" fmla="val 37408"/>
                <a:gd name="vf" fmla="val 11547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CA">
                <a:solidFill>
                  <a:srgbClr val="694F07"/>
                </a:solidFill>
              </a:endParaRPr>
            </a:p>
          </p:txBody>
        </p:sp>
        <p:sp>
          <p:nvSpPr>
            <p:cNvPr id="33011" name="AutoShape 243"/>
            <p:cNvSpPr>
              <a:spLocks noChangeArrowheads="1"/>
            </p:cNvSpPr>
            <p:nvPr/>
          </p:nvSpPr>
          <p:spPr bwMode="auto">
            <a:xfrm>
              <a:off x="2608" y="3430"/>
              <a:ext cx="681" cy="453"/>
            </a:xfrm>
            <a:prstGeom prst="hexagon">
              <a:avLst>
                <a:gd name="adj" fmla="val 37583"/>
                <a:gd name="vf" fmla="val 11547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CA">
                <a:solidFill>
                  <a:srgbClr val="694F07"/>
                </a:solidFill>
              </a:endParaRPr>
            </a:p>
          </p:txBody>
        </p:sp>
        <p:sp>
          <p:nvSpPr>
            <p:cNvPr id="33012" name="AutoShape 244"/>
            <p:cNvSpPr>
              <a:spLocks noChangeArrowheads="1"/>
            </p:cNvSpPr>
            <p:nvPr/>
          </p:nvSpPr>
          <p:spPr bwMode="auto">
            <a:xfrm>
              <a:off x="4241" y="3657"/>
              <a:ext cx="499" cy="272"/>
            </a:xfrm>
            <a:prstGeom prst="hexagon">
              <a:avLst>
                <a:gd name="adj" fmla="val 45864"/>
                <a:gd name="vf" fmla="val 115470"/>
              </a:avLst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CA">
                <a:solidFill>
                  <a:srgbClr val="694F07"/>
                </a:solidFill>
              </a:endParaRPr>
            </a:p>
          </p:txBody>
        </p:sp>
      </p:grpSp>
      <p:grpSp>
        <p:nvGrpSpPr>
          <p:cNvPr id="32854" name="Group 245"/>
          <p:cNvGrpSpPr>
            <a:grpSpLocks/>
          </p:cNvGrpSpPr>
          <p:nvPr/>
        </p:nvGrpSpPr>
        <p:grpSpPr bwMode="auto">
          <a:xfrm>
            <a:off x="3724275" y="361950"/>
            <a:ext cx="774700" cy="698500"/>
            <a:chOff x="2360" y="200"/>
            <a:chExt cx="488" cy="440"/>
          </a:xfrm>
        </p:grpSpPr>
        <p:sp>
          <p:nvSpPr>
            <p:cNvPr id="33014" name="Oval 246"/>
            <p:cNvSpPr>
              <a:spLocks noChangeArrowheads="1"/>
            </p:cNvSpPr>
            <p:nvPr/>
          </p:nvSpPr>
          <p:spPr bwMode="auto">
            <a:xfrm>
              <a:off x="2360" y="200"/>
              <a:ext cx="488" cy="440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15" name="Text Box 247"/>
            <p:cNvSpPr txBox="1">
              <a:spLocks noChangeArrowheads="1"/>
            </p:cNvSpPr>
            <p:nvPr/>
          </p:nvSpPr>
          <p:spPr bwMode="auto">
            <a:xfrm>
              <a:off x="2448" y="312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</a:t>
              </a:r>
            </a:p>
          </p:txBody>
        </p:sp>
      </p:grpSp>
      <p:grpSp>
        <p:nvGrpSpPr>
          <p:cNvPr id="32858" name="Group 248"/>
          <p:cNvGrpSpPr>
            <a:grpSpLocks/>
          </p:cNvGrpSpPr>
          <p:nvPr/>
        </p:nvGrpSpPr>
        <p:grpSpPr bwMode="auto">
          <a:xfrm>
            <a:off x="3978275" y="527050"/>
            <a:ext cx="635000" cy="469900"/>
            <a:chOff x="2992" y="312"/>
            <a:chExt cx="400" cy="296"/>
          </a:xfrm>
        </p:grpSpPr>
        <p:sp>
          <p:nvSpPr>
            <p:cNvPr id="33017" name="Oval 249"/>
            <p:cNvSpPr>
              <a:spLocks noChangeArrowheads="1"/>
            </p:cNvSpPr>
            <p:nvPr/>
          </p:nvSpPr>
          <p:spPr bwMode="auto">
            <a:xfrm>
              <a:off x="3000" y="312"/>
              <a:ext cx="320" cy="29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18" name="Text Box 250"/>
            <p:cNvSpPr txBox="1">
              <a:spLocks noChangeArrowheads="1"/>
            </p:cNvSpPr>
            <p:nvPr/>
          </p:nvSpPr>
          <p:spPr bwMode="auto">
            <a:xfrm>
              <a:off x="2992" y="352"/>
              <a:ext cx="4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C3b</a:t>
              </a:r>
            </a:p>
          </p:txBody>
        </p:sp>
      </p:grpSp>
      <p:grpSp>
        <p:nvGrpSpPr>
          <p:cNvPr id="32862" name="Group 251"/>
          <p:cNvGrpSpPr>
            <a:grpSpLocks/>
          </p:cNvGrpSpPr>
          <p:nvPr/>
        </p:nvGrpSpPr>
        <p:grpSpPr bwMode="auto">
          <a:xfrm>
            <a:off x="3683000" y="461963"/>
            <a:ext cx="622300" cy="469900"/>
            <a:chOff x="2760" y="664"/>
            <a:chExt cx="392" cy="296"/>
          </a:xfrm>
        </p:grpSpPr>
        <p:sp>
          <p:nvSpPr>
            <p:cNvPr id="33020" name="Oval 252"/>
            <p:cNvSpPr>
              <a:spLocks noChangeArrowheads="1"/>
            </p:cNvSpPr>
            <p:nvPr/>
          </p:nvSpPr>
          <p:spPr bwMode="auto">
            <a:xfrm>
              <a:off x="2768" y="664"/>
              <a:ext cx="320" cy="29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21" name="Text Box 253"/>
            <p:cNvSpPr txBox="1">
              <a:spLocks noChangeArrowheads="1"/>
            </p:cNvSpPr>
            <p:nvPr/>
          </p:nvSpPr>
          <p:spPr bwMode="auto">
            <a:xfrm>
              <a:off x="2760" y="696"/>
              <a:ext cx="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dirty="0">
                  <a:solidFill>
                    <a:srgbClr val="F2F2F2"/>
                  </a:solidFill>
                </a:rPr>
                <a:t>C3a</a:t>
              </a:r>
            </a:p>
          </p:txBody>
        </p:sp>
      </p:grpSp>
      <p:sp>
        <p:nvSpPr>
          <p:cNvPr id="33022" name="Text Box 254"/>
          <p:cNvSpPr txBox="1">
            <a:spLocks noChangeArrowheads="1"/>
          </p:cNvSpPr>
          <p:nvPr/>
        </p:nvSpPr>
        <p:spPr bwMode="auto">
          <a:xfrm>
            <a:off x="581025" y="1320800"/>
            <a:ext cx="1887538" cy="3667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b="1" dirty="0" smtClean="0">
                <a:solidFill>
                  <a:srgbClr val="FF7C80"/>
                </a:solidFill>
                <a:latin typeface="Times New Roman"/>
              </a:rPr>
              <a:t>A</a:t>
            </a:r>
            <a:r>
              <a:rPr lang="sr-Latn-RS" b="1" dirty="0" smtClean="0">
                <a:solidFill>
                  <a:srgbClr val="FF7C80"/>
                </a:solidFill>
                <a:latin typeface="Times New Roman"/>
              </a:rPr>
              <a:t>nafilatoksin</a:t>
            </a:r>
            <a:endParaRPr lang="en-CA" b="1" dirty="0">
              <a:solidFill>
                <a:srgbClr val="FF7C80"/>
              </a:solidFill>
              <a:latin typeface="Times New Roman"/>
            </a:endParaRPr>
          </a:p>
        </p:txBody>
      </p:sp>
      <p:grpSp>
        <p:nvGrpSpPr>
          <p:cNvPr id="32866" name="Group 257"/>
          <p:cNvGrpSpPr>
            <a:grpSpLocks/>
          </p:cNvGrpSpPr>
          <p:nvPr/>
        </p:nvGrpSpPr>
        <p:grpSpPr bwMode="auto">
          <a:xfrm>
            <a:off x="6010275" y="4397375"/>
            <a:ext cx="811213" cy="725488"/>
            <a:chOff x="4078" y="2057"/>
            <a:chExt cx="511" cy="457"/>
          </a:xfrm>
        </p:grpSpPr>
        <p:sp>
          <p:nvSpPr>
            <p:cNvPr id="33023" name="Oval 255"/>
            <p:cNvSpPr>
              <a:spLocks noChangeArrowheads="1"/>
            </p:cNvSpPr>
            <p:nvPr/>
          </p:nvSpPr>
          <p:spPr bwMode="auto">
            <a:xfrm>
              <a:off x="4078" y="2057"/>
              <a:ext cx="485" cy="457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51373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24" name="Text Box 256"/>
            <p:cNvSpPr txBox="1">
              <a:spLocks noChangeArrowheads="1"/>
            </p:cNvSpPr>
            <p:nvPr/>
          </p:nvSpPr>
          <p:spPr bwMode="auto">
            <a:xfrm>
              <a:off x="4214" y="2149"/>
              <a:ext cx="3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sz="2400" b="1">
                  <a:solidFill>
                    <a:srgbClr val="F2F2F2"/>
                  </a:solidFill>
                </a:rPr>
                <a:t>B</a:t>
              </a:r>
            </a:p>
          </p:txBody>
        </p:sp>
      </p:grpSp>
      <p:grpSp>
        <p:nvGrpSpPr>
          <p:cNvPr id="32870" name="Group 260"/>
          <p:cNvGrpSpPr>
            <a:grpSpLocks/>
          </p:cNvGrpSpPr>
          <p:nvPr/>
        </p:nvGrpSpPr>
        <p:grpSpPr bwMode="auto">
          <a:xfrm>
            <a:off x="6573838" y="4078288"/>
            <a:ext cx="609600" cy="536575"/>
            <a:chOff x="3904" y="1993"/>
            <a:chExt cx="384" cy="338"/>
          </a:xfrm>
        </p:grpSpPr>
        <p:sp>
          <p:nvSpPr>
            <p:cNvPr id="33026" name="Oval 258"/>
            <p:cNvSpPr>
              <a:spLocks noChangeArrowheads="1"/>
            </p:cNvSpPr>
            <p:nvPr/>
          </p:nvSpPr>
          <p:spPr bwMode="auto">
            <a:xfrm>
              <a:off x="3904" y="1993"/>
              <a:ext cx="348" cy="338"/>
            </a:xfrm>
            <a:prstGeom prst="ellipse">
              <a:avLst/>
            </a:prstGeom>
            <a:gradFill rotWithShape="1">
              <a:gsLst>
                <a:gs pos="0">
                  <a:srgbClr val="FFCCCC"/>
                </a:gs>
                <a:gs pos="100000">
                  <a:srgbClr val="FFCCCC">
                    <a:gamma/>
                    <a:shade val="6862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27" name="Text Box 259"/>
            <p:cNvSpPr txBox="1">
              <a:spLocks noChangeArrowheads="1"/>
            </p:cNvSpPr>
            <p:nvPr/>
          </p:nvSpPr>
          <p:spPr bwMode="auto">
            <a:xfrm>
              <a:off x="3949" y="2030"/>
              <a:ext cx="33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sz="2400" b="1">
                  <a:solidFill>
                    <a:srgbClr val="F2F2F2"/>
                  </a:solidFill>
                </a:rPr>
                <a:t>D</a:t>
              </a:r>
            </a:p>
          </p:txBody>
        </p:sp>
      </p:grpSp>
      <p:grpSp>
        <p:nvGrpSpPr>
          <p:cNvPr id="32874" name="Group 264"/>
          <p:cNvGrpSpPr>
            <a:grpSpLocks/>
          </p:cNvGrpSpPr>
          <p:nvPr/>
        </p:nvGrpSpPr>
        <p:grpSpPr bwMode="auto">
          <a:xfrm>
            <a:off x="5997575" y="4505325"/>
            <a:ext cx="727075" cy="536575"/>
            <a:chOff x="4381" y="1402"/>
            <a:chExt cx="458" cy="338"/>
          </a:xfrm>
        </p:grpSpPr>
        <p:sp>
          <p:nvSpPr>
            <p:cNvPr id="33030" name="Oval 262"/>
            <p:cNvSpPr>
              <a:spLocks noChangeArrowheads="1"/>
            </p:cNvSpPr>
            <p:nvPr/>
          </p:nvSpPr>
          <p:spPr bwMode="auto">
            <a:xfrm>
              <a:off x="4383" y="1402"/>
              <a:ext cx="339" cy="338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51373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31" name="Text Box 263"/>
            <p:cNvSpPr txBox="1">
              <a:spLocks noChangeArrowheads="1"/>
            </p:cNvSpPr>
            <p:nvPr/>
          </p:nvSpPr>
          <p:spPr bwMode="auto">
            <a:xfrm>
              <a:off x="4381" y="1421"/>
              <a:ext cx="4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sz="2400" b="1">
                  <a:solidFill>
                    <a:srgbClr val="F2F2F2"/>
                  </a:solidFill>
                </a:rPr>
                <a:t>Bb</a:t>
              </a:r>
            </a:p>
          </p:txBody>
        </p:sp>
      </p:grpSp>
      <p:grpSp>
        <p:nvGrpSpPr>
          <p:cNvPr id="32878" name="Group 265"/>
          <p:cNvGrpSpPr>
            <a:grpSpLocks/>
          </p:cNvGrpSpPr>
          <p:nvPr/>
        </p:nvGrpSpPr>
        <p:grpSpPr bwMode="auto">
          <a:xfrm>
            <a:off x="6451600" y="4495800"/>
            <a:ext cx="727075" cy="536575"/>
            <a:chOff x="4381" y="1402"/>
            <a:chExt cx="458" cy="338"/>
          </a:xfrm>
        </p:grpSpPr>
        <p:sp>
          <p:nvSpPr>
            <p:cNvPr id="33034" name="Oval 266"/>
            <p:cNvSpPr>
              <a:spLocks noChangeArrowheads="1"/>
            </p:cNvSpPr>
            <p:nvPr/>
          </p:nvSpPr>
          <p:spPr bwMode="auto">
            <a:xfrm>
              <a:off x="4383" y="1402"/>
              <a:ext cx="339" cy="338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51373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35" name="Text Box 267"/>
            <p:cNvSpPr txBox="1">
              <a:spLocks noChangeArrowheads="1"/>
            </p:cNvSpPr>
            <p:nvPr/>
          </p:nvSpPr>
          <p:spPr bwMode="auto">
            <a:xfrm>
              <a:off x="4381" y="1421"/>
              <a:ext cx="4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sz="2400" b="1">
                  <a:solidFill>
                    <a:srgbClr val="F2F2F2"/>
                  </a:solidFill>
                </a:rPr>
                <a:t>Ba</a:t>
              </a:r>
            </a:p>
          </p:txBody>
        </p:sp>
      </p:grpSp>
      <p:grpSp>
        <p:nvGrpSpPr>
          <p:cNvPr id="32882" name="Group 268"/>
          <p:cNvGrpSpPr>
            <a:grpSpLocks/>
          </p:cNvGrpSpPr>
          <p:nvPr/>
        </p:nvGrpSpPr>
        <p:grpSpPr bwMode="auto">
          <a:xfrm>
            <a:off x="7038975" y="1108075"/>
            <a:ext cx="774700" cy="698500"/>
            <a:chOff x="2360" y="200"/>
            <a:chExt cx="488" cy="440"/>
          </a:xfrm>
        </p:grpSpPr>
        <p:sp>
          <p:nvSpPr>
            <p:cNvPr id="33037" name="Oval 269"/>
            <p:cNvSpPr>
              <a:spLocks noChangeArrowheads="1"/>
            </p:cNvSpPr>
            <p:nvPr/>
          </p:nvSpPr>
          <p:spPr bwMode="auto">
            <a:xfrm>
              <a:off x="2360" y="200"/>
              <a:ext cx="488" cy="440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38" name="Text Box 270"/>
            <p:cNvSpPr txBox="1">
              <a:spLocks noChangeArrowheads="1"/>
            </p:cNvSpPr>
            <p:nvPr/>
          </p:nvSpPr>
          <p:spPr bwMode="auto">
            <a:xfrm>
              <a:off x="2448" y="312"/>
              <a:ext cx="3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</a:t>
              </a:r>
            </a:p>
          </p:txBody>
        </p:sp>
      </p:grpSp>
      <p:grpSp>
        <p:nvGrpSpPr>
          <p:cNvPr id="32886" name="Group 271"/>
          <p:cNvGrpSpPr>
            <a:grpSpLocks/>
          </p:cNvGrpSpPr>
          <p:nvPr/>
        </p:nvGrpSpPr>
        <p:grpSpPr bwMode="auto">
          <a:xfrm>
            <a:off x="5619750" y="4038600"/>
            <a:ext cx="622300" cy="469900"/>
            <a:chOff x="2760" y="664"/>
            <a:chExt cx="392" cy="296"/>
          </a:xfrm>
        </p:grpSpPr>
        <p:sp>
          <p:nvSpPr>
            <p:cNvPr id="33040" name="Oval 272"/>
            <p:cNvSpPr>
              <a:spLocks noChangeArrowheads="1"/>
            </p:cNvSpPr>
            <p:nvPr/>
          </p:nvSpPr>
          <p:spPr bwMode="auto">
            <a:xfrm>
              <a:off x="2768" y="664"/>
              <a:ext cx="320" cy="29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41" name="Text Box 273"/>
            <p:cNvSpPr txBox="1">
              <a:spLocks noChangeArrowheads="1"/>
            </p:cNvSpPr>
            <p:nvPr/>
          </p:nvSpPr>
          <p:spPr bwMode="auto">
            <a:xfrm>
              <a:off x="2760" y="696"/>
              <a:ext cx="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C3a</a:t>
              </a:r>
            </a:p>
          </p:txBody>
        </p:sp>
      </p:grpSp>
      <p:grpSp>
        <p:nvGrpSpPr>
          <p:cNvPr id="32890" name="Group 274"/>
          <p:cNvGrpSpPr>
            <a:grpSpLocks/>
          </p:cNvGrpSpPr>
          <p:nvPr/>
        </p:nvGrpSpPr>
        <p:grpSpPr bwMode="auto">
          <a:xfrm>
            <a:off x="6073775" y="4000500"/>
            <a:ext cx="635000" cy="469900"/>
            <a:chOff x="2992" y="312"/>
            <a:chExt cx="400" cy="296"/>
          </a:xfrm>
        </p:grpSpPr>
        <p:sp>
          <p:nvSpPr>
            <p:cNvPr id="33043" name="Oval 275"/>
            <p:cNvSpPr>
              <a:spLocks noChangeArrowheads="1"/>
            </p:cNvSpPr>
            <p:nvPr/>
          </p:nvSpPr>
          <p:spPr bwMode="auto">
            <a:xfrm>
              <a:off x="3000" y="312"/>
              <a:ext cx="320" cy="296"/>
            </a:xfrm>
            <a:prstGeom prst="ellipse">
              <a:avLst/>
            </a:prstGeom>
            <a:gradFill rotWithShape="1"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44" name="Text Box 276"/>
            <p:cNvSpPr txBox="1">
              <a:spLocks noChangeArrowheads="1"/>
            </p:cNvSpPr>
            <p:nvPr/>
          </p:nvSpPr>
          <p:spPr bwMode="auto">
            <a:xfrm>
              <a:off x="2992" y="352"/>
              <a:ext cx="4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C3b</a:t>
              </a:r>
            </a:p>
          </p:txBody>
        </p:sp>
      </p:grpSp>
      <p:sp>
        <p:nvSpPr>
          <p:cNvPr id="33045" name="Text Box 277"/>
          <p:cNvSpPr txBox="1">
            <a:spLocks noChangeArrowheads="1"/>
          </p:cNvSpPr>
          <p:nvPr/>
        </p:nvSpPr>
        <p:spPr bwMode="auto">
          <a:xfrm>
            <a:off x="3502024" y="3976688"/>
            <a:ext cx="2644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 dirty="0" smtClean="0">
                <a:solidFill>
                  <a:srgbClr val="FF7C80"/>
                </a:solidFill>
                <a:latin typeface="Times New Roman"/>
              </a:rPr>
              <a:t>C5-</a:t>
            </a:r>
            <a:r>
              <a:rPr lang="sr-Latn-RS" sz="2400" b="1" dirty="0" smtClean="0">
                <a:solidFill>
                  <a:srgbClr val="FF7C80"/>
                </a:solidFill>
                <a:latin typeface="Times New Roman"/>
              </a:rPr>
              <a:t>Konvertaza</a:t>
            </a:r>
            <a:endParaRPr lang="en-CA" sz="2400" b="1" dirty="0">
              <a:solidFill>
                <a:srgbClr val="FF7C80"/>
              </a:solidFill>
              <a:latin typeface="Times New Roman"/>
            </a:endParaRPr>
          </a:p>
        </p:txBody>
      </p:sp>
      <p:sp>
        <p:nvSpPr>
          <p:cNvPr id="33046" name="Text Box 278"/>
          <p:cNvSpPr txBox="1">
            <a:spLocks noChangeArrowheads="1"/>
          </p:cNvSpPr>
          <p:nvPr/>
        </p:nvSpPr>
        <p:spPr bwMode="auto">
          <a:xfrm>
            <a:off x="3478975" y="3637112"/>
            <a:ext cx="2361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 b="1" dirty="0" smtClean="0">
                <a:solidFill>
                  <a:srgbClr val="FF7C80"/>
                </a:solidFill>
                <a:latin typeface="Times New Roman"/>
              </a:rPr>
              <a:t>C3-</a:t>
            </a:r>
            <a:r>
              <a:rPr lang="sr-Latn-RS" sz="2400" b="1" dirty="0" smtClean="0">
                <a:solidFill>
                  <a:srgbClr val="FF7C80"/>
                </a:solidFill>
                <a:latin typeface="Times New Roman"/>
              </a:rPr>
              <a:t>Konvertaza</a:t>
            </a:r>
            <a:endParaRPr lang="en-CA" sz="2400" b="1" dirty="0">
              <a:solidFill>
                <a:srgbClr val="FF7C80"/>
              </a:solidFill>
              <a:latin typeface="Times New Roman"/>
            </a:endParaRPr>
          </a:p>
        </p:txBody>
      </p:sp>
      <p:grpSp>
        <p:nvGrpSpPr>
          <p:cNvPr id="32894" name="Group 279"/>
          <p:cNvGrpSpPr>
            <a:grpSpLocks/>
          </p:cNvGrpSpPr>
          <p:nvPr/>
        </p:nvGrpSpPr>
        <p:grpSpPr bwMode="auto">
          <a:xfrm>
            <a:off x="7046913" y="1062038"/>
            <a:ext cx="889000" cy="838200"/>
            <a:chOff x="4728" y="1648"/>
            <a:chExt cx="560" cy="528"/>
          </a:xfrm>
        </p:grpSpPr>
        <p:sp>
          <p:nvSpPr>
            <p:cNvPr id="33048" name="Oval 280"/>
            <p:cNvSpPr>
              <a:spLocks noChangeArrowheads="1"/>
            </p:cNvSpPr>
            <p:nvPr/>
          </p:nvSpPr>
          <p:spPr bwMode="auto">
            <a:xfrm>
              <a:off x="4728" y="1648"/>
              <a:ext cx="560" cy="528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49" name="Text Box 281"/>
            <p:cNvSpPr txBox="1">
              <a:spLocks noChangeArrowheads="1"/>
            </p:cNvSpPr>
            <p:nvPr/>
          </p:nvSpPr>
          <p:spPr bwMode="auto">
            <a:xfrm>
              <a:off x="4864" y="1800"/>
              <a:ext cx="3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 dirty="0">
                  <a:solidFill>
                    <a:srgbClr val="F2F2F2"/>
                  </a:solidFill>
                </a:rPr>
                <a:t>C5</a:t>
              </a:r>
            </a:p>
          </p:txBody>
        </p:sp>
      </p:grpSp>
      <p:grpSp>
        <p:nvGrpSpPr>
          <p:cNvPr id="32898" name="Group 282"/>
          <p:cNvGrpSpPr>
            <a:grpSpLocks/>
          </p:cNvGrpSpPr>
          <p:nvPr/>
        </p:nvGrpSpPr>
        <p:grpSpPr bwMode="auto">
          <a:xfrm>
            <a:off x="6294438" y="4127500"/>
            <a:ext cx="635000" cy="558800"/>
            <a:chOff x="4336" y="2192"/>
            <a:chExt cx="400" cy="352"/>
          </a:xfrm>
        </p:grpSpPr>
        <p:sp>
          <p:nvSpPr>
            <p:cNvPr id="33051" name="Oval 283"/>
            <p:cNvSpPr>
              <a:spLocks noChangeArrowheads="1"/>
            </p:cNvSpPr>
            <p:nvPr/>
          </p:nvSpPr>
          <p:spPr bwMode="auto">
            <a:xfrm>
              <a:off x="4336" y="2192"/>
              <a:ext cx="376" cy="352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52" name="Text Box 284"/>
            <p:cNvSpPr txBox="1">
              <a:spLocks noChangeArrowheads="1"/>
            </p:cNvSpPr>
            <p:nvPr/>
          </p:nvSpPr>
          <p:spPr bwMode="auto">
            <a:xfrm>
              <a:off x="4344" y="2264"/>
              <a:ext cx="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C5a</a:t>
              </a:r>
            </a:p>
          </p:txBody>
        </p:sp>
      </p:grpSp>
      <p:grpSp>
        <p:nvGrpSpPr>
          <p:cNvPr id="32902" name="Group 285"/>
          <p:cNvGrpSpPr>
            <a:grpSpLocks/>
          </p:cNvGrpSpPr>
          <p:nvPr/>
        </p:nvGrpSpPr>
        <p:grpSpPr bwMode="auto">
          <a:xfrm>
            <a:off x="5778500" y="4087813"/>
            <a:ext cx="635000" cy="558800"/>
            <a:chOff x="4472" y="2328"/>
            <a:chExt cx="400" cy="352"/>
          </a:xfrm>
        </p:grpSpPr>
        <p:sp>
          <p:nvSpPr>
            <p:cNvPr id="33054" name="Oval 286"/>
            <p:cNvSpPr>
              <a:spLocks noChangeArrowheads="1"/>
            </p:cNvSpPr>
            <p:nvPr/>
          </p:nvSpPr>
          <p:spPr bwMode="auto">
            <a:xfrm>
              <a:off x="4472" y="2328"/>
              <a:ext cx="376" cy="352"/>
            </a:xfrm>
            <a:prstGeom prst="ellipse">
              <a:avLst/>
            </a:prstGeom>
            <a:gradFill rotWithShape="1">
              <a:gsLst>
                <a:gs pos="0">
                  <a:srgbClr val="FF0000">
                    <a:gamma/>
                    <a:tint val="0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55" name="Text Box 287"/>
            <p:cNvSpPr txBox="1">
              <a:spLocks noChangeArrowheads="1"/>
            </p:cNvSpPr>
            <p:nvPr/>
          </p:nvSpPr>
          <p:spPr bwMode="auto">
            <a:xfrm>
              <a:off x="4480" y="2400"/>
              <a:ext cx="3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C5b</a:t>
              </a:r>
            </a:p>
          </p:txBody>
        </p:sp>
      </p:grpSp>
      <p:sp>
        <p:nvSpPr>
          <p:cNvPr id="33062" name="Rectangle 294"/>
          <p:cNvSpPr>
            <a:spLocks noChangeArrowheads="1"/>
          </p:cNvSpPr>
          <p:nvPr/>
        </p:nvSpPr>
        <p:spPr bwMode="auto">
          <a:xfrm>
            <a:off x="188913" y="2744788"/>
            <a:ext cx="23622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Alternativni</a:t>
            </a:r>
          </a:p>
          <a:p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način</a:t>
            </a:r>
            <a:endParaRPr lang="en-US" sz="3200" b="1" dirty="0">
              <a:solidFill>
                <a:srgbClr val="FF7C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</a:endParaRPr>
          </a:p>
        </p:txBody>
      </p:sp>
      <p:grpSp>
        <p:nvGrpSpPr>
          <p:cNvPr id="32906" name="Group 295"/>
          <p:cNvGrpSpPr>
            <a:grpSpLocks/>
          </p:cNvGrpSpPr>
          <p:nvPr/>
        </p:nvGrpSpPr>
        <p:grpSpPr bwMode="auto">
          <a:xfrm>
            <a:off x="4408488" y="5008563"/>
            <a:ext cx="533400" cy="495300"/>
            <a:chOff x="4600" y="2480"/>
            <a:chExt cx="336" cy="312"/>
          </a:xfrm>
        </p:grpSpPr>
        <p:sp>
          <p:nvSpPr>
            <p:cNvPr id="33064" name="Oval 296"/>
            <p:cNvSpPr>
              <a:spLocks noChangeArrowheads="1"/>
            </p:cNvSpPr>
            <p:nvPr/>
          </p:nvSpPr>
          <p:spPr bwMode="auto">
            <a:xfrm>
              <a:off x="4600" y="2480"/>
              <a:ext cx="328" cy="312"/>
            </a:xfrm>
            <a:prstGeom prst="ellipse">
              <a:avLst/>
            </a:prstGeom>
            <a:gradFill rotWithShape="1">
              <a:gsLst>
                <a:gs pos="0">
                  <a:srgbClr val="FF9900">
                    <a:gamma/>
                    <a:tint val="0"/>
                    <a:invGamma/>
                  </a:srgbClr>
                </a:gs>
                <a:gs pos="100000">
                  <a:srgbClr val="FF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65" name="Text Box 297"/>
            <p:cNvSpPr txBox="1">
              <a:spLocks noChangeArrowheads="1"/>
            </p:cNvSpPr>
            <p:nvPr/>
          </p:nvSpPr>
          <p:spPr bwMode="auto">
            <a:xfrm>
              <a:off x="4624" y="2536"/>
              <a:ext cx="3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C6</a:t>
              </a:r>
            </a:p>
          </p:txBody>
        </p:sp>
      </p:grpSp>
      <p:grpSp>
        <p:nvGrpSpPr>
          <p:cNvPr id="32910" name="Group 298"/>
          <p:cNvGrpSpPr>
            <a:grpSpLocks/>
          </p:cNvGrpSpPr>
          <p:nvPr/>
        </p:nvGrpSpPr>
        <p:grpSpPr bwMode="auto">
          <a:xfrm>
            <a:off x="4395788" y="4233863"/>
            <a:ext cx="495300" cy="825500"/>
            <a:chOff x="4928" y="2272"/>
            <a:chExt cx="312" cy="520"/>
          </a:xfrm>
        </p:grpSpPr>
        <p:sp>
          <p:nvSpPr>
            <p:cNvPr id="33067" name="Oval 299"/>
            <p:cNvSpPr>
              <a:spLocks noChangeArrowheads="1"/>
            </p:cNvSpPr>
            <p:nvPr/>
          </p:nvSpPr>
          <p:spPr bwMode="auto">
            <a:xfrm>
              <a:off x="4952" y="2272"/>
              <a:ext cx="232" cy="520"/>
            </a:xfrm>
            <a:prstGeom prst="ellipse">
              <a:avLst/>
            </a:prstGeom>
            <a:gradFill rotWithShape="1">
              <a:gsLst>
                <a:gs pos="0">
                  <a:srgbClr val="FFFF99">
                    <a:gamma/>
                    <a:tint val="0"/>
                    <a:invGamma/>
                  </a:srgbClr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68" name="Text Box 300"/>
            <p:cNvSpPr txBox="1">
              <a:spLocks noChangeArrowheads="1"/>
            </p:cNvSpPr>
            <p:nvPr/>
          </p:nvSpPr>
          <p:spPr bwMode="auto">
            <a:xfrm>
              <a:off x="4928" y="2416"/>
              <a:ext cx="3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C7</a:t>
              </a:r>
            </a:p>
          </p:txBody>
        </p:sp>
      </p:grpSp>
      <p:grpSp>
        <p:nvGrpSpPr>
          <p:cNvPr id="32914" name="Group 301"/>
          <p:cNvGrpSpPr>
            <a:grpSpLocks/>
          </p:cNvGrpSpPr>
          <p:nvPr/>
        </p:nvGrpSpPr>
        <p:grpSpPr bwMode="auto">
          <a:xfrm>
            <a:off x="4675188" y="4652963"/>
            <a:ext cx="495300" cy="495300"/>
            <a:chOff x="4968" y="3024"/>
            <a:chExt cx="312" cy="312"/>
          </a:xfrm>
        </p:grpSpPr>
        <p:sp>
          <p:nvSpPr>
            <p:cNvPr id="33070" name="Oval 302"/>
            <p:cNvSpPr>
              <a:spLocks noChangeArrowheads="1"/>
            </p:cNvSpPr>
            <p:nvPr/>
          </p:nvSpPr>
          <p:spPr bwMode="auto">
            <a:xfrm>
              <a:off x="4984" y="3024"/>
              <a:ext cx="248" cy="312"/>
            </a:xfrm>
            <a:prstGeom prst="ellipse">
              <a:avLst/>
            </a:prstGeom>
            <a:gradFill rotWithShape="1">
              <a:gsLst>
                <a:gs pos="0">
                  <a:srgbClr val="66FFFF">
                    <a:gamma/>
                    <a:tint val="0"/>
                    <a:invGamma/>
                  </a:srgbClr>
                </a:gs>
                <a:gs pos="100000">
                  <a:srgbClr val="66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2F2F2"/>
                </a:solidFill>
              </a:endParaRPr>
            </a:p>
          </p:txBody>
        </p:sp>
        <p:sp>
          <p:nvSpPr>
            <p:cNvPr id="33071" name="Text Box 303"/>
            <p:cNvSpPr txBox="1">
              <a:spLocks noChangeArrowheads="1"/>
            </p:cNvSpPr>
            <p:nvPr/>
          </p:nvSpPr>
          <p:spPr bwMode="auto">
            <a:xfrm>
              <a:off x="4968" y="3072"/>
              <a:ext cx="3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CA">
                  <a:solidFill>
                    <a:srgbClr val="F2F2F2"/>
                  </a:solidFill>
                </a:rPr>
                <a:t>C8</a:t>
              </a:r>
            </a:p>
          </p:txBody>
        </p:sp>
      </p:grpSp>
      <p:sp>
        <p:nvSpPr>
          <p:cNvPr id="33080" name="AutoShape 312"/>
          <p:cNvSpPr>
            <a:spLocks noChangeArrowheads="1"/>
          </p:cNvSpPr>
          <p:nvPr/>
        </p:nvSpPr>
        <p:spPr bwMode="auto">
          <a:xfrm>
            <a:off x="3557588" y="4648200"/>
            <a:ext cx="152400" cy="2098675"/>
          </a:xfrm>
          <a:prstGeom prst="can">
            <a:avLst>
              <a:gd name="adj" fmla="val 51449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1" name="AutoShape 313"/>
          <p:cNvSpPr>
            <a:spLocks noChangeArrowheads="1"/>
          </p:cNvSpPr>
          <p:nvPr/>
        </p:nvSpPr>
        <p:spPr bwMode="auto">
          <a:xfrm>
            <a:off x="3668713" y="464820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2" name="AutoShape 314"/>
          <p:cNvSpPr>
            <a:spLocks noChangeArrowheads="1"/>
          </p:cNvSpPr>
          <p:nvPr/>
        </p:nvSpPr>
        <p:spPr bwMode="auto">
          <a:xfrm>
            <a:off x="3805238" y="464820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3" name="AutoShape 315"/>
          <p:cNvSpPr>
            <a:spLocks noChangeArrowheads="1"/>
          </p:cNvSpPr>
          <p:nvPr/>
        </p:nvSpPr>
        <p:spPr bwMode="auto">
          <a:xfrm>
            <a:off x="3619500" y="4681538"/>
            <a:ext cx="276225" cy="2105025"/>
          </a:xfrm>
          <a:prstGeom prst="can">
            <a:avLst>
              <a:gd name="adj" fmla="val 21663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4" name="AutoShape 316"/>
          <p:cNvSpPr>
            <a:spLocks noChangeArrowheads="1"/>
          </p:cNvSpPr>
          <p:nvPr/>
        </p:nvSpPr>
        <p:spPr bwMode="auto">
          <a:xfrm>
            <a:off x="3527425" y="472440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5" name="AutoShape 317"/>
          <p:cNvSpPr>
            <a:spLocks noChangeArrowheads="1"/>
          </p:cNvSpPr>
          <p:nvPr/>
        </p:nvSpPr>
        <p:spPr bwMode="auto">
          <a:xfrm>
            <a:off x="3644900" y="4759325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6" name="AutoShape 318"/>
          <p:cNvSpPr>
            <a:spLocks noChangeArrowheads="1"/>
          </p:cNvSpPr>
          <p:nvPr/>
        </p:nvSpPr>
        <p:spPr bwMode="auto">
          <a:xfrm>
            <a:off x="3851275" y="4705350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7" name="AutoShape 319"/>
          <p:cNvSpPr>
            <a:spLocks noChangeArrowheads="1"/>
          </p:cNvSpPr>
          <p:nvPr/>
        </p:nvSpPr>
        <p:spPr bwMode="auto">
          <a:xfrm>
            <a:off x="3786188" y="4754563"/>
            <a:ext cx="152400" cy="2098675"/>
          </a:xfrm>
          <a:prstGeom prst="can">
            <a:avLst>
              <a:gd name="adj" fmla="val 3914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33088" name="Text Box 320"/>
          <p:cNvSpPr txBox="1">
            <a:spLocks noChangeArrowheads="1"/>
          </p:cNvSpPr>
          <p:nvPr/>
        </p:nvSpPr>
        <p:spPr bwMode="auto">
          <a:xfrm>
            <a:off x="3513138" y="5081588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b="1">
                <a:solidFill>
                  <a:srgbClr val="FFCC00"/>
                </a:solidFill>
              </a:rPr>
              <a:t>C9</a:t>
            </a:r>
          </a:p>
        </p:txBody>
      </p:sp>
    </p:spTree>
    <p:extLst>
      <p:ext uri="{BB962C8B-B14F-4D97-AF65-F5344CB8AC3E}">
        <p14:creationId xmlns:p14="http://schemas.microsoft.com/office/powerpoint/2010/main" val="289064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2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9.24855E-7 C -0.07396 0.037 -0.14775 0.07422 -0.19375 0.07815 C -0.23976 0.08208 -0.25799 0.05272 -0.27622 0.02336 " pathEditMode="relative" ptsTypes="aaA">
                                      <p:cBhvr>
                                        <p:cTn id="20" dur="2000" fill="hold"/>
                                        <p:tgtEl>
                                          <p:spTgt spid="328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08092E-6 C 0.03333 -0.02428 0.06667 -0.04855 0.09514 0.04856 C 0.12361 0.14567 0.1474 0.36439 0.17135 0.58312 " pathEditMode="relative" ptsTypes="aaA">
                                      <p:cBhvr>
                                        <p:cTn id="22" dur="2000" fill="hold"/>
                                        <p:tgtEl>
                                          <p:spTgt spid="32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2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2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33526E-6 C -0.04739 0.05388 -0.09479 0.10798 -0.11892 0.17688 C -0.14305 0.24602 -0.14375 0.32995 -0.14444 0.41434 " pathEditMode="relative" rAng="0" ptsTypes="aaA">
                                      <p:cBhvr>
                                        <p:cTn id="70" dur="2000" fill="hold"/>
                                        <p:tgtEl>
                                          <p:spTgt spid="32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0" y="20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32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14451E-6 C -0.02708 -0.17434 -0.05417 -0.34845 -0.12066 -0.42706 C -0.18715 -0.50567 -0.29288 -0.48856 -0.39844 -0.47145 " pathEditMode="relative" ptsTypes="aaA">
                                      <p:cBhvr>
                                        <p:cTn id="83" dur="2000" fill="hold"/>
                                        <p:tgtEl>
                                          <p:spTgt spid="32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4.27746E-6 C 0.00173 -0.04462 0.00347 -0.08901 0.02708 -0.13526 C 0.05069 -0.1815 0.096 -0.22936 0.14131 -0.27699 " pathEditMode="relative" ptsTypes="aaA">
                                      <p:cBhvr>
                                        <p:cTn id="85" dur="2000" fill="hold"/>
                                        <p:tgtEl>
                                          <p:spTgt spid="32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32 -0.277 C 0.17361 -0.23815 0.20607 -0.19931 0.18889 -0.13965 C 0.1717 -0.08 0.10486 1.38728E-6 0.03802 0.08023 " pathEditMode="relative" rAng="0" ptsTypes="aaA">
                                      <p:cBhvr>
                                        <p:cTn id="89" dur="2000" fill="hold"/>
                                        <p:tgtEl>
                                          <p:spTgt spid="32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" y="178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3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3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13873E-6 C -0.04636 0.03954 -0.09254 0.07931 -0.11267 0.14798 C -0.13281 0.21665 -0.12674 0.31445 -0.12049 0.41225 " pathEditMode="relative" ptsTypes="aaA">
                                      <p:cBhvr>
                                        <p:cTn id="104" dur="2000" fill="hold"/>
                                        <p:tgtEl>
                                          <p:spTgt spid="32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2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5.78035E-8 C 0.03715 -0.08023 0.0743 -0.16023 0.00642 -0.19653 C -0.06146 -0.23283 -0.3125 -0.19306 -0.40782 -0.2178 C -0.50313 -0.24254 -0.5342 -0.29364 -0.56511 -0.34451 " pathEditMode="relative" ptsTypes="aaaA">
                                      <p:cBhvr>
                                        <p:cTn id="116" dur="2000" fill="hold"/>
                                        <p:tgtEl>
                                          <p:spTgt spid="32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06358E-6 C -0.01077 -0.05133 -0.02136 -0.10243 -0.05868 -0.1267 C -0.09601 -0.15098 -0.2 -0.18312 -0.22379 -0.14589 C -0.24757 -0.10867 -0.22465 -0.00578 -0.20156 0.09734 " pathEditMode="relative" ptsTypes="aaaA">
                                      <p:cBhvr>
                                        <p:cTn id="118" dur="2000" fill="hold"/>
                                        <p:tgtEl>
                                          <p:spTgt spid="329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33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3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3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3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3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3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3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3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3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3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3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00"/>
                            </p:stCondLst>
                            <p:childTnLst>
                              <p:par>
                                <p:cTn id="1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3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22" grpId="0" animBg="1"/>
      <p:bldP spid="33045" grpId="0"/>
      <p:bldP spid="33045" grpId="1"/>
      <p:bldP spid="33046" grpId="0" autoUpdateAnimBg="0"/>
      <p:bldP spid="33046" grpId="1"/>
      <p:bldP spid="33080" grpId="0" animBg="1"/>
      <p:bldP spid="33081" grpId="0" animBg="1"/>
      <p:bldP spid="33082" grpId="0" animBg="1"/>
      <p:bldP spid="33083" grpId="0" animBg="1"/>
      <p:bldP spid="33084" grpId="0" animBg="1"/>
      <p:bldP spid="33085" grpId="0" animBg="1"/>
      <p:bldP spid="33086" grpId="0" animBg="1"/>
      <p:bldP spid="33087" grpId="0" animBg="1"/>
      <p:bldP spid="3308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981200" y="990600"/>
            <a:ext cx="3728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r-Latn-CS" sz="2800" b="1" dirty="0">
                <a:solidFill>
                  <a:srgbClr val="FF7C80"/>
                </a:solidFill>
                <a:latin typeface="Times New Roman"/>
                <a:cs typeface="Arial" pitchFamily="34" charset="0"/>
              </a:rPr>
              <a:t>Funkcije komplementa</a:t>
            </a:r>
            <a:endParaRPr lang="en-US" sz="2800" b="1" dirty="0">
              <a:solidFill>
                <a:srgbClr val="FF7C80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157699" name="Line 3"/>
          <p:cNvSpPr>
            <a:spLocks noChangeShapeType="1"/>
          </p:cNvSpPr>
          <p:nvPr/>
        </p:nvSpPr>
        <p:spPr bwMode="auto">
          <a:xfrm>
            <a:off x="728663" y="3845479"/>
            <a:ext cx="7348537" cy="1"/>
          </a:xfrm>
          <a:prstGeom prst="line">
            <a:avLst/>
          </a:prstGeom>
          <a:noFill/>
          <a:ln w="76200">
            <a:solidFill>
              <a:srgbClr val="FF7C8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728663" y="4087813"/>
            <a:ext cx="21443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r-Latn-CS" sz="2400" b="1" dirty="0">
                <a:latin typeface="Times New Roman"/>
                <a:cs typeface="Arial" pitchFamily="34" charset="0"/>
              </a:rPr>
              <a:t>Prepoznavanje</a:t>
            </a:r>
          </a:p>
          <a:p>
            <a:pPr eaLnBrk="0" hangingPunct="0">
              <a:defRPr/>
            </a:pPr>
            <a:r>
              <a:rPr lang="sr-Latn-CS" sz="2400" b="1" dirty="0">
                <a:latin typeface="Times New Roman"/>
                <a:cs typeface="Arial" pitchFamily="34" charset="0"/>
              </a:rPr>
              <a:t>stranosti</a:t>
            </a:r>
            <a:endParaRPr lang="en-US" sz="2400" b="1" dirty="0">
              <a:latin typeface="Times New Roman"/>
              <a:cs typeface="Arial" pitchFamily="34" charset="0"/>
            </a:endParaRP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854930" y="2563813"/>
            <a:ext cx="22525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C1,</a:t>
            </a:r>
            <a:r>
              <a:rPr lang="sr-Latn-C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alternativni </a:t>
            </a:r>
          </a:p>
          <a:p>
            <a:pPr eaLnBrk="0" hangingPunct="0">
              <a:defRPr/>
            </a:pPr>
            <a:r>
              <a:rPr lang="sr-Latn-C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i lektinski put</a:t>
            </a:r>
            <a:endParaRPr lang="en-US" sz="3200" b="1" dirty="0">
              <a:solidFill>
                <a:srgbClr val="FFFFCC"/>
              </a:solidFill>
              <a:latin typeface="Times New Roman"/>
              <a:cs typeface="Arial" pitchFamily="34" charset="0"/>
            </a:endParaRPr>
          </a:p>
        </p:txBody>
      </p:sp>
      <p:sp>
        <p:nvSpPr>
          <p:cNvPr id="157702" name="Line 6"/>
          <p:cNvSpPr>
            <a:spLocks noChangeShapeType="1"/>
          </p:cNvSpPr>
          <p:nvPr/>
        </p:nvSpPr>
        <p:spPr bwMode="auto">
          <a:xfrm>
            <a:off x="3192463" y="2005013"/>
            <a:ext cx="0" cy="3149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247800" y="4049030"/>
            <a:ext cx="20890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r-Latn-CS" sz="2400" b="1" dirty="0">
                <a:latin typeface="Times New Roman"/>
                <a:cs typeface="Arial" pitchFamily="34" charset="0"/>
              </a:rPr>
              <a:t>Markiranje za</a:t>
            </a:r>
          </a:p>
          <a:p>
            <a:pPr eaLnBrk="0" hangingPunct="0">
              <a:defRPr/>
            </a:pPr>
            <a:r>
              <a:rPr lang="sr-Latn-CS" sz="2400" b="1" dirty="0">
                <a:latin typeface="Times New Roman"/>
                <a:cs typeface="Arial" pitchFamily="34" charset="0"/>
              </a:rPr>
              <a:t>fagocitozu</a:t>
            </a:r>
            <a:endParaRPr lang="en-US" sz="2400" b="1" dirty="0">
              <a:latin typeface="Times New Roman"/>
              <a:cs typeface="Arial" pitchFamily="34" charset="0"/>
            </a:endParaRP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3362669" y="2573676"/>
            <a:ext cx="15119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C4b, C3b,</a:t>
            </a:r>
          </a:p>
          <a:p>
            <a:pPr eaLnBrk="0" hangingPunct="0">
              <a:defRPr/>
            </a:pPr>
            <a:r>
              <a:rPr lang="en-U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iC3b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5884863" y="4070350"/>
            <a:ext cx="27655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r-Latn-CS" sz="2400" b="1" dirty="0">
                <a:latin typeface="Times New Roman"/>
                <a:cs typeface="Arial" pitchFamily="34" charset="0"/>
              </a:rPr>
              <a:t>Signal za aktivaciju</a:t>
            </a:r>
          </a:p>
          <a:p>
            <a:pPr eaLnBrk="0" hangingPunct="0">
              <a:defRPr/>
            </a:pPr>
            <a:r>
              <a:rPr lang="sr-Latn-CS" sz="2400" b="1" dirty="0">
                <a:latin typeface="Times New Roman"/>
                <a:cs typeface="Arial" pitchFamily="34" charset="0"/>
              </a:rPr>
              <a:t>ćelija</a:t>
            </a:r>
            <a:endParaRPr lang="en-US" sz="2400" b="1" dirty="0">
              <a:latin typeface="Times New Roman"/>
              <a:cs typeface="Arial" pitchFamily="34" charset="0"/>
            </a:endParaRP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5776913" y="2563813"/>
            <a:ext cx="16562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C3a, C5a,</a:t>
            </a:r>
          </a:p>
          <a:p>
            <a:pPr eaLnBrk="0" hangingPunct="0">
              <a:defRPr/>
            </a:pPr>
            <a:r>
              <a:rPr lang="en-U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iC5b,6,7</a:t>
            </a:r>
          </a:p>
          <a:p>
            <a:pPr eaLnBrk="0" hangingPunct="0">
              <a:defRPr/>
            </a:pPr>
            <a:r>
              <a:rPr lang="en-US" sz="2400" b="1" dirty="0">
                <a:solidFill>
                  <a:srgbClr val="FFFFCC"/>
                </a:solidFill>
                <a:latin typeface="Times New Roman"/>
                <a:cs typeface="Arial" pitchFamily="34" charset="0"/>
              </a:rPr>
              <a:t>C5b,6,7,8,9</a:t>
            </a:r>
          </a:p>
        </p:txBody>
      </p:sp>
      <p:sp>
        <p:nvSpPr>
          <p:cNvPr id="157707" name="Line 11"/>
          <p:cNvSpPr>
            <a:spLocks noChangeShapeType="1"/>
          </p:cNvSpPr>
          <p:nvPr/>
        </p:nvSpPr>
        <p:spPr bwMode="auto">
          <a:xfrm>
            <a:off x="5300663" y="2024063"/>
            <a:ext cx="0" cy="3149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95400"/>
            <a:ext cx="8551576" cy="45845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1689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RS" sz="2800" b="1" dirty="0" smtClean="0">
                <a:solidFill>
                  <a:srgbClr val="FF7C80"/>
                </a:solidFill>
                <a:latin typeface="Times New Roman"/>
                <a:cs typeface="Arial" pitchFamily="34" charset="0"/>
              </a:rPr>
              <a:t>Antigen prezentujuće ćelije</a:t>
            </a:r>
          </a:p>
        </p:txBody>
      </p:sp>
    </p:spTree>
    <p:extLst>
      <p:ext uri="{BB962C8B-B14F-4D97-AF65-F5344CB8AC3E}">
        <p14:creationId xmlns:p14="http://schemas.microsoft.com/office/powerpoint/2010/main" val="41625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10488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r-Latn-RS" sz="2800" b="1" cap="none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Tipovi stečena imunost prema mikroorganizmima</a:t>
            </a:r>
          </a:p>
        </p:txBody>
      </p:sp>
      <p:pic>
        <p:nvPicPr>
          <p:cNvPr id="163843" name="Picture 3" descr="Prilog 1-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914400"/>
            <a:ext cx="5537705" cy="56063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55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295400"/>
            <a:ext cx="8763000" cy="452596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 efektorskim mehanizmima</a:t>
            </a:r>
          </a:p>
          <a:p>
            <a:pPr lvl="1"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Celularna – T limfociti – efektori citotoksični T limfociti</a:t>
            </a:r>
          </a:p>
          <a:p>
            <a:pPr lvl="1"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Humoralna – B limfociti – efektori antitela</a:t>
            </a:r>
          </a:p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 načinu indukcije</a:t>
            </a:r>
          </a:p>
          <a:p>
            <a:pPr lvl="1"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Aktivna </a:t>
            </a:r>
          </a:p>
          <a:p>
            <a:pPr lvl="1"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Pasivna</a:t>
            </a:r>
          </a:p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4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 nastanku</a:t>
            </a:r>
          </a:p>
          <a:p>
            <a:pPr lvl="1"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Prirodna</a:t>
            </a:r>
          </a:p>
          <a:p>
            <a:pPr lvl="1"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r>
              <a:rPr lang="sr-Latn-RS" sz="22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Veštačka</a:t>
            </a:r>
            <a:endParaRPr lang="sr-Latn-RS" sz="2600" dirty="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" y="5334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Tipovi stečene imunosti</a:t>
            </a:r>
            <a:endParaRPr lang="en-US" sz="28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1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295400"/>
            <a:ext cx="8763000" cy="4525963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buClr>
                <a:srgbClr val="FF7C80"/>
              </a:buClr>
              <a:buFont typeface="Arial" panose="020B0604020202020204" pitchFamily="34" charset="0"/>
              <a:buChar char="•"/>
            </a:pPr>
            <a:endParaRPr lang="sr-Latn-RS" sz="2600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867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r-Latn-RS" dirty="0" smtClean="0"/>
              <a:t>   </a:t>
            </a:r>
            <a:r>
              <a:rPr lang="sr-Latn-RS" sz="3300" dirty="0" smtClean="0"/>
              <a:t>					</a:t>
            </a: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Prirodna – infekcija</a:t>
            </a:r>
          </a:p>
          <a:p>
            <a:pPr marL="0" indent="0">
              <a:buNone/>
            </a:pPr>
            <a:endParaRPr lang="sr-Latn-R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sr-Latn-R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Aktivna</a:t>
            </a:r>
          </a:p>
          <a:p>
            <a:pPr marL="0" indent="0">
              <a:buNone/>
            </a:pPr>
            <a:r>
              <a:rPr lang="sr-Latn-R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  <a:p>
            <a:pPr marL="0" indent="0">
              <a:buNone/>
            </a:pPr>
            <a:r>
              <a:rPr lang="sr-Latn-R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Veštačka - vakcinacija</a:t>
            </a:r>
            <a:endParaRPr lang="sr-Latn-R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r-Latn-RS" sz="36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STEČENA IMUNOST</a:t>
            </a:r>
          </a:p>
          <a:p>
            <a:pPr marL="0" indent="0">
              <a:buNone/>
            </a:pPr>
            <a:endParaRPr lang="sr-Latn-RS" sz="3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Prirodna – prenos antitela</a:t>
            </a:r>
          </a:p>
          <a:p>
            <a:pPr marL="0" indent="0">
              <a:buNone/>
            </a:pPr>
            <a:r>
              <a:rPr lang="sr-Latn-R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     sa majke na plod</a:t>
            </a:r>
            <a:endParaRPr lang="sr-Latn-R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sr-Latn-R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Pasivna </a:t>
            </a:r>
          </a:p>
          <a:p>
            <a:pPr marL="0" indent="0">
              <a:buNone/>
            </a:pPr>
            <a:r>
              <a:rPr lang="sr-Latn-R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    </a:t>
            </a:r>
          </a:p>
          <a:p>
            <a:pPr marL="0" indent="0">
              <a:buNone/>
            </a:pPr>
            <a:r>
              <a:rPr lang="sr-Latn-R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Veštačka – terapija serumima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r-Latn-RS" dirty="0"/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dirty="0" smtClean="0"/>
              <a:t>			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14400" y="1752600"/>
            <a:ext cx="10668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62000"/>
            <a:ext cx="1142999" cy="63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1" y="3375484"/>
            <a:ext cx="1181100" cy="656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2000" y="3098103"/>
            <a:ext cx="1405133" cy="9335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1" y="1660043"/>
            <a:ext cx="1385104" cy="920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087" y="4595450"/>
            <a:ext cx="1422013" cy="9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3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Prilog 1-11"/>
          <p:cNvPicPr>
            <a:picLocks noChangeAspect="1" noChangeArrowheads="1"/>
          </p:cNvPicPr>
          <p:nvPr/>
        </p:nvPicPr>
        <p:blipFill>
          <a:blip r:embed="rId3" cstate="print"/>
          <a:srcRect t="85812"/>
          <a:stretch>
            <a:fillRect/>
          </a:stretch>
        </p:blipFill>
        <p:spPr bwMode="auto">
          <a:xfrm>
            <a:off x="3059113" y="6027738"/>
            <a:ext cx="5329237" cy="6842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4867" name="Picture 3" descr="Prilog 1-11"/>
          <p:cNvPicPr>
            <a:picLocks noChangeAspect="1" noChangeArrowheads="1"/>
          </p:cNvPicPr>
          <p:nvPr/>
        </p:nvPicPr>
        <p:blipFill>
          <a:blip r:embed="rId3" cstate="print"/>
          <a:srcRect b="72678"/>
          <a:stretch>
            <a:fillRect/>
          </a:stretch>
        </p:blipFill>
        <p:spPr bwMode="auto">
          <a:xfrm>
            <a:off x="3057525" y="115888"/>
            <a:ext cx="5327650" cy="14239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4868" name="Picture 4" descr="Prilog 1-11"/>
          <p:cNvPicPr>
            <a:picLocks noChangeAspect="1" noChangeArrowheads="1"/>
          </p:cNvPicPr>
          <p:nvPr/>
        </p:nvPicPr>
        <p:blipFill>
          <a:blip r:embed="rId3" cstate="print"/>
          <a:srcRect t="27322" b="14163"/>
          <a:stretch>
            <a:fillRect/>
          </a:stretch>
        </p:blipFill>
        <p:spPr bwMode="auto">
          <a:xfrm>
            <a:off x="3071090" y="1505745"/>
            <a:ext cx="5327650" cy="3048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4869" name="Picture 7" descr="S9781416031222-001-f005"/>
          <p:cNvPicPr>
            <a:picLocks noChangeAspect="1" noChangeArrowheads="1"/>
          </p:cNvPicPr>
          <p:nvPr/>
        </p:nvPicPr>
        <p:blipFill>
          <a:blip r:embed="rId4" cstate="print"/>
          <a:srcRect l="16402" t="64833" b="12350"/>
          <a:stretch>
            <a:fillRect/>
          </a:stretch>
        </p:blipFill>
        <p:spPr bwMode="auto">
          <a:xfrm>
            <a:off x="3935413" y="4586288"/>
            <a:ext cx="4451350" cy="1544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4870" name="Line 9"/>
          <p:cNvSpPr>
            <a:spLocks noChangeShapeType="1"/>
          </p:cNvSpPr>
          <p:nvPr/>
        </p:nvSpPr>
        <p:spPr bwMode="auto">
          <a:xfrm>
            <a:off x="3954463" y="404813"/>
            <a:ext cx="0" cy="56864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164871" name="Line 10"/>
          <p:cNvSpPr>
            <a:spLocks noChangeShapeType="1"/>
          </p:cNvSpPr>
          <p:nvPr/>
        </p:nvSpPr>
        <p:spPr bwMode="auto">
          <a:xfrm>
            <a:off x="8380413" y="404813"/>
            <a:ext cx="0" cy="56864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164872" name="Line 11"/>
          <p:cNvSpPr>
            <a:spLocks noChangeShapeType="1"/>
          </p:cNvSpPr>
          <p:nvPr/>
        </p:nvSpPr>
        <p:spPr bwMode="auto">
          <a:xfrm rot="-5400000">
            <a:off x="6173788" y="3879850"/>
            <a:ext cx="0" cy="442595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2F2F2"/>
              </a:solidFill>
            </a:endParaRPr>
          </a:p>
        </p:txBody>
      </p:sp>
      <p:sp>
        <p:nvSpPr>
          <p:cNvPr id="164873" name="Text Box 12"/>
          <p:cNvSpPr txBox="1">
            <a:spLocks noChangeArrowheads="1"/>
          </p:cNvSpPr>
          <p:nvPr/>
        </p:nvSpPr>
        <p:spPr bwMode="auto">
          <a:xfrm>
            <a:off x="3048000" y="4572000"/>
            <a:ext cx="863600" cy="1431161"/>
          </a:xfrm>
          <a:prstGeom prst="rect">
            <a:avLst/>
          </a:prstGeom>
          <a:solidFill>
            <a:schemeClr val="tx1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wrap="square" lIns="54000" rIns="18000">
            <a:spAutoFit/>
          </a:bodyPr>
          <a:lstStyle/>
          <a:p>
            <a:pPr>
              <a:spcBef>
                <a:spcPct val="50000"/>
              </a:spcBef>
            </a:pPr>
            <a:r>
              <a:rPr lang="sr-Latn-CS" sz="1200" b="1" dirty="0">
                <a:solidFill>
                  <a:srgbClr val="4D4D4D"/>
                </a:solidFill>
                <a:latin typeface="Arial Narrow" pitchFamily="34" charset="0"/>
              </a:rPr>
              <a:t>Regulatorni T- </a:t>
            </a:r>
            <a:r>
              <a:rPr lang="sr-Latn-CS" sz="1200" b="1" dirty="0" smtClean="0">
                <a:solidFill>
                  <a:srgbClr val="4D4D4D"/>
                </a:solidFill>
                <a:latin typeface="Arial Narrow" pitchFamily="34" charset="0"/>
              </a:rPr>
              <a:t>limfocit</a:t>
            </a:r>
          </a:p>
          <a:p>
            <a:pPr>
              <a:spcBef>
                <a:spcPct val="50000"/>
              </a:spcBef>
            </a:pPr>
            <a:endParaRPr lang="sr-Latn-CS" sz="1000" b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>
              <a:spcBef>
                <a:spcPct val="50000"/>
              </a:spcBef>
            </a:pPr>
            <a:endParaRPr lang="sr-Latn-CS" sz="1000" b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>
              <a:spcBef>
                <a:spcPct val="50000"/>
              </a:spcBef>
            </a:pPr>
            <a:endParaRPr lang="sr-Latn-CS" sz="1000" b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>
              <a:spcBef>
                <a:spcPct val="50000"/>
              </a:spcBef>
            </a:pPr>
            <a:endParaRPr lang="en-US" sz="1200" b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64874" name="Text Box 13"/>
          <p:cNvSpPr txBox="1">
            <a:spLocks noChangeArrowheads="1"/>
          </p:cNvSpPr>
          <p:nvPr/>
        </p:nvSpPr>
        <p:spPr bwMode="auto">
          <a:xfrm>
            <a:off x="7134225" y="5157788"/>
            <a:ext cx="1150938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10800" rIns="0" bIns="10800"/>
          <a:lstStyle/>
          <a:p>
            <a:pPr algn="ctr">
              <a:lnSpc>
                <a:spcPct val="85000"/>
              </a:lnSpc>
            </a:pPr>
            <a:r>
              <a:rPr lang="sr-Latn-CS" sz="1100" b="1" dirty="0">
                <a:solidFill>
                  <a:srgbClr val="E76376"/>
                </a:solidFill>
                <a:latin typeface="Arial Narrow" pitchFamily="34" charset="0"/>
              </a:rPr>
              <a:t>Supresija imunskog odgovora</a:t>
            </a:r>
            <a:endParaRPr lang="en-US" sz="1100" b="1" dirty="0">
              <a:solidFill>
                <a:srgbClr val="E76376"/>
              </a:solidFill>
              <a:latin typeface="Arial Narrow" pitchFamily="34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488653"/>
            <a:ext cx="3200399" cy="762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sr-Latn-RS" sz="2400" b="1" cap="none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Stečena imunost prema mikroorganizmima</a:t>
            </a:r>
          </a:p>
        </p:txBody>
      </p:sp>
    </p:spTree>
    <p:extLst>
      <p:ext uri="{BB962C8B-B14F-4D97-AF65-F5344CB8AC3E}">
        <p14:creationId xmlns:p14="http://schemas.microsoft.com/office/powerpoint/2010/main" val="13493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slajd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2688" y="1314450"/>
            <a:ext cx="423862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468313" y="730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sr-Latn-CS" sz="3200" b="1" dirty="0">
                <a:solidFill>
                  <a:srgbClr val="FF9999"/>
                </a:solidFill>
                <a:latin typeface="+mn-lt"/>
              </a:rPr>
              <a:t>Redosled događaja u infekciji</a:t>
            </a:r>
            <a:endParaRPr lang="en-US" sz="32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8454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2479"/>
            <a:ext cx="7620000" cy="762000"/>
          </a:xfrm>
        </p:spPr>
        <p:txBody>
          <a:bodyPr>
            <a:normAutofit/>
          </a:bodyPr>
          <a:lstStyle/>
          <a:p>
            <a:pPr algn="ctr"/>
            <a:r>
              <a:rPr lang="sr-Latn-RS" sz="3200" b="1" noProof="0" dirty="0" smtClean="0">
                <a:solidFill>
                  <a:srgbClr val="FF9999"/>
                </a:solidFill>
                <a:effectLst/>
              </a:rPr>
              <a:t>     </a:t>
            </a:r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sr-Latn-RS" sz="3200" b="1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rođena i stečena imunost</a:t>
            </a:r>
            <a:endParaRPr lang="sr-Latn-RS" sz="3200" b="1" cap="none" noProof="0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6982098"/>
              </p:ext>
            </p:extLst>
          </p:nvPr>
        </p:nvGraphicFramePr>
        <p:xfrm>
          <a:off x="457200" y="1142994"/>
          <a:ext cx="8229600" cy="51685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375863375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118120716"/>
                    </a:ext>
                  </a:extLst>
                </a:gridCol>
              </a:tblGrid>
              <a:tr h="674915">
                <a:tc>
                  <a:txBody>
                    <a:bodyPr/>
                    <a:lstStyle/>
                    <a:p>
                      <a:r>
                        <a:rPr lang="sr-Latn-RS" sz="2800" b="1" dirty="0" smtClean="0"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Urođena</a:t>
                      </a:r>
                      <a:r>
                        <a:rPr lang="sr-Latn-RS" sz="2800" b="1" baseline="0" dirty="0" smtClean="0"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imunost</a:t>
                      </a:r>
                      <a:endParaRPr lang="en-US" sz="2800" b="1" dirty="0">
                        <a:solidFill>
                          <a:srgbClr val="FF7C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800" b="1" dirty="0" smtClean="0">
                          <a:solidFill>
                            <a:srgbClr val="FF7C8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Stečena imunost</a:t>
                      </a:r>
                      <a:endParaRPr lang="en-US" sz="2800" b="1" dirty="0">
                        <a:solidFill>
                          <a:srgbClr val="FF7C8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739641"/>
                  </a:ext>
                </a:extLst>
              </a:tr>
              <a:tr h="674915"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Filogenetski starija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Javlja se kod kičmenjaka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07491"/>
                  </a:ext>
                </a:extLst>
              </a:tr>
              <a:tr h="674915"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Deluje</a:t>
                      </a:r>
                      <a:r>
                        <a:rPr lang="sr-Latn-RS" sz="2400" b="1" baseline="0" dirty="0" smtClean="0">
                          <a:solidFill>
                            <a:srgbClr val="FF7C80"/>
                          </a:solidFill>
                        </a:rPr>
                        <a:t> odmah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Punu</a:t>
                      </a:r>
                      <a:r>
                        <a:rPr lang="sr-Latn-RS" sz="2400" b="1" baseline="0" dirty="0" smtClean="0">
                          <a:solidFill>
                            <a:srgbClr val="FF7C80"/>
                          </a:solidFill>
                        </a:rPr>
                        <a:t> funkciju stiče posle određenog vremena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71332"/>
                  </a:ext>
                </a:extLst>
              </a:tr>
              <a:tr h="674915"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Ne menja se tokom života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Pojačava se posle izlaganja istom patogenu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692070"/>
                  </a:ext>
                </a:extLst>
              </a:tr>
              <a:tr h="674915"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Reaguje prevashodno na infektivne agense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Reaguje i na neinfektivne</a:t>
                      </a:r>
                      <a:r>
                        <a:rPr lang="sr-Latn-RS" sz="2400" b="1" baseline="0" dirty="0" smtClean="0">
                          <a:solidFill>
                            <a:srgbClr val="FF7C80"/>
                          </a:solidFill>
                        </a:rPr>
                        <a:t> supstance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314575"/>
                  </a:ext>
                </a:extLst>
              </a:tr>
              <a:tr h="674915"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Rana linija odbrane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Deluje</a:t>
                      </a:r>
                      <a:r>
                        <a:rPr lang="sr-Latn-RS" sz="2400" b="1" baseline="0" dirty="0" smtClean="0">
                          <a:solidFill>
                            <a:srgbClr val="FF7C80"/>
                          </a:solidFill>
                        </a:rPr>
                        <a:t> kasnije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849"/>
                  </a:ext>
                </a:extLst>
              </a:tr>
              <a:tr h="674915">
                <a:tc gridSpan="2">
                  <a:txBody>
                    <a:bodyPr/>
                    <a:lstStyle/>
                    <a:p>
                      <a:pPr algn="ctr"/>
                      <a:r>
                        <a:rPr lang="sr-Latn-RS" sz="2400" b="1" dirty="0" smtClean="0">
                          <a:solidFill>
                            <a:srgbClr val="FF7C80"/>
                          </a:solidFill>
                        </a:rPr>
                        <a:t>Međusobno se stimulišu</a:t>
                      </a:r>
                      <a:endParaRPr lang="en-US" sz="2400" b="1" dirty="0">
                        <a:solidFill>
                          <a:srgbClr val="FF7C8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369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6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slajd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508250" y="404813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683715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slajd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23975"/>
            <a:ext cx="42100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438400" y="404813"/>
            <a:ext cx="4303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5482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lajd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508250" y="404813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Patogeni ulaze u organizam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154012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lajd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828800" y="457200"/>
            <a:ext cx="58481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5305334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slajd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3975"/>
            <a:ext cx="42195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58481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055974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slajd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403350" y="404813"/>
            <a:ext cx="58481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Makrofagi prepoznaju i eliminišu patogene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11128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slajd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8738"/>
            <a:ext cx="42195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62100" y="404813"/>
            <a:ext cx="5373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Pokreće se zapaljenje i dolaze neutrofili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192353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slajd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62100" y="404813"/>
            <a:ext cx="5373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Pokreće se zapaljenje i dolaze neutrofili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88301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lajd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042988" y="404813"/>
            <a:ext cx="6744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Antigen-prezentujuće ćelije preuzimaju antigen...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7160854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lajd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4450"/>
            <a:ext cx="42100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42988" y="404813"/>
            <a:ext cx="67442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Antigen-prezentujuće ćelije preuzimaju antigen...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12396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692297"/>
              </p:ext>
            </p:extLst>
          </p:nvPr>
        </p:nvGraphicFramePr>
        <p:xfrm>
          <a:off x="304800" y="1066800"/>
          <a:ext cx="8534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8786" name="Title 3"/>
          <p:cNvSpPr>
            <a:spLocks noGrp="1"/>
          </p:cNvSpPr>
          <p:nvPr>
            <p:ph type="title"/>
          </p:nvPr>
        </p:nvSpPr>
        <p:spPr>
          <a:xfrm>
            <a:off x="685800" y="381000"/>
            <a:ext cx="7543800" cy="914400"/>
          </a:xfrm>
        </p:spPr>
        <p:txBody>
          <a:bodyPr>
            <a:normAutofit/>
          </a:bodyPr>
          <a:lstStyle/>
          <a:p>
            <a:r>
              <a:rPr lang="sr-Latn-RS" sz="3200" b="1" cap="none" noProof="0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 nivoa </a:t>
            </a:r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imunosti</a:t>
            </a:r>
            <a:endParaRPr lang="sr-Latn-RS" sz="3200" b="1" cap="none" noProof="0" dirty="0" smtClean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5029200" y="2171700"/>
            <a:ext cx="1066800" cy="2286000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172200" y="2514600"/>
            <a:ext cx="2667000" cy="1600200"/>
          </a:xfrm>
          <a:prstGeom prst="roundRect">
            <a:avLst/>
          </a:prstGeom>
          <a:solidFill>
            <a:srgbClr val="F8F8F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sr-Latn-CS" sz="2000" b="1" dirty="0" smtClean="0">
                <a:solidFill>
                  <a:srgbClr val="FF5050"/>
                </a:solidFill>
              </a:rPr>
              <a:t>Urođena - nespecifična imunost </a:t>
            </a:r>
            <a:endParaRPr lang="en-US" sz="20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slajd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581648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slajd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23975"/>
            <a:ext cx="421005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6836648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slajd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508863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slajd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914954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slajd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2632358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slajd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23975"/>
            <a:ext cx="42291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27296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lajd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4164077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lajd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23975"/>
            <a:ext cx="42291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646511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slajd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4934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u drenirajući limfni čvor...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8046138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slajd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610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471397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endParaRPr lang="en-GB" sz="3100" b="1" noProof="0" dirty="0" smtClean="0">
              <a:solidFill>
                <a:srgbClr val="002060"/>
              </a:solidFill>
            </a:endParaRPr>
          </a:p>
          <a:p>
            <a:pPr marL="475488" indent="-457200" algn="just" eaLnBrk="1" hangingPunct="1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600" b="1" noProof="0" dirty="0" smtClean="0">
                <a:solidFill>
                  <a:srgbClr val="FFFFCC"/>
                </a:solidFill>
              </a:rPr>
              <a:t>fizička barijera organizma</a:t>
            </a:r>
            <a:endParaRPr lang="en-GB" sz="3600" b="1" noProof="0" dirty="0" smtClean="0">
              <a:solidFill>
                <a:srgbClr val="FFFFCC"/>
              </a:solidFill>
            </a:endParaRPr>
          </a:p>
          <a:p>
            <a:pPr marL="475488" indent="-457200" algn="just" eaLnBrk="1" hangingPunct="1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600" b="1" noProof="0" dirty="0" smtClean="0">
                <a:solidFill>
                  <a:srgbClr val="FFFFCC"/>
                </a:solidFill>
              </a:rPr>
              <a:t>mehanički faktori </a:t>
            </a:r>
            <a:r>
              <a:rPr lang="sr-Latn-RS" sz="3200" b="1" noProof="0" dirty="0" smtClean="0">
                <a:solidFill>
                  <a:srgbClr val="FFFFFF"/>
                </a:solidFill>
              </a:rPr>
              <a:t>– </a:t>
            </a:r>
            <a:r>
              <a:rPr lang="sr-Latn-RS" sz="3200" noProof="0" dirty="0" smtClean="0">
                <a:solidFill>
                  <a:srgbClr val="FFFFFF"/>
                </a:solidFill>
              </a:rPr>
              <a:t>odstranjivanje mikroorganizama čišćenjem svoje površine potem kašlja, nosnog iscetka ili mucina u respiratornom traktu, povraćanja i proliva u digestivnom traktu ili mokraće u urinarnom sistemu</a:t>
            </a:r>
            <a:endParaRPr lang="en-GB" sz="3200" noProof="0" dirty="0" smtClean="0">
              <a:solidFill>
                <a:srgbClr val="FFFFFF"/>
              </a:solidFill>
            </a:endParaRPr>
          </a:p>
          <a:p>
            <a:pPr lvl="0" algn="just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600" b="1" dirty="0" smtClean="0">
                <a:solidFill>
                  <a:srgbClr val="FFFFCC"/>
                </a:solidFill>
              </a:rPr>
              <a:t>hemijski faktori </a:t>
            </a:r>
          </a:p>
          <a:p>
            <a:pPr lvl="1" algn="just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000" dirty="0" smtClean="0">
                <a:solidFill>
                  <a:srgbClr val="FFFFFF"/>
                </a:solidFill>
              </a:rPr>
              <a:t>masne kiseline – koža                                       </a:t>
            </a:r>
          </a:p>
          <a:p>
            <a:pPr lvl="1" algn="just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000" dirty="0" smtClean="0">
                <a:solidFill>
                  <a:srgbClr val="FFFFFF"/>
                </a:solidFill>
              </a:rPr>
              <a:t>enzimi – lizozim – pljuvačka, suze, znoj</a:t>
            </a:r>
            <a:r>
              <a:rPr lang="en-GB" sz="3000" dirty="0" smtClean="0">
                <a:solidFill>
                  <a:srgbClr val="FFFFFF"/>
                </a:solidFill>
              </a:rPr>
              <a:t>, </a:t>
            </a:r>
            <a:r>
              <a:rPr lang="en-GB" sz="3000" dirty="0" err="1" smtClean="0">
                <a:solidFill>
                  <a:srgbClr val="FFFFFF"/>
                </a:solidFill>
              </a:rPr>
              <a:t>fosfolipaza</a:t>
            </a:r>
            <a:r>
              <a:rPr lang="sr-Latn-RS" sz="3000" dirty="0" smtClean="0">
                <a:solidFill>
                  <a:srgbClr val="FFFFFF"/>
                </a:solidFill>
              </a:rPr>
              <a:t>                                  </a:t>
            </a:r>
          </a:p>
          <a:p>
            <a:pPr lvl="1" algn="just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000" dirty="0" smtClean="0">
                <a:solidFill>
                  <a:srgbClr val="FFFFFF"/>
                </a:solidFill>
              </a:rPr>
              <a:t>niska pH – želudac                               </a:t>
            </a:r>
          </a:p>
          <a:p>
            <a:pPr lvl="1" algn="just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000" dirty="0" smtClean="0">
                <a:solidFill>
                  <a:srgbClr val="FFFFFF"/>
                </a:solidFill>
              </a:rPr>
              <a:t>antimikrobni peptidi – do sada opisano preko 1700 različitih -  katelicidin – LL-37, defenzini, dermicid, psoriazin...                                                   </a:t>
            </a:r>
            <a:r>
              <a:rPr lang="en-GB" sz="3000" dirty="0" smtClean="0">
                <a:solidFill>
                  <a:srgbClr val="FFFFFF"/>
                </a:solidFill>
              </a:rPr>
              <a:t>           </a:t>
            </a:r>
          </a:p>
          <a:p>
            <a:pPr lvl="0" algn="just">
              <a:buClr>
                <a:srgbClr val="FF7C80"/>
              </a:buClr>
              <a:buSzPct val="100000"/>
              <a:buFont typeface="Arial" panose="020B0604020202020204" pitchFamily="34" charset="0"/>
              <a:buChar char="•"/>
            </a:pPr>
            <a:r>
              <a:rPr lang="sr-Latn-RS" sz="3600" b="1" dirty="0" smtClean="0">
                <a:solidFill>
                  <a:srgbClr val="FFFFCC"/>
                </a:solidFill>
              </a:rPr>
              <a:t>mikrobiološki faktor </a:t>
            </a:r>
            <a:r>
              <a:rPr lang="sr-Latn-RS" sz="3200" dirty="0" smtClean="0">
                <a:solidFill>
                  <a:srgbClr val="FFFFFF"/>
                </a:solidFill>
              </a:rPr>
              <a:t>– normalna mikroflora – kompeticija za hranljive materije, adherencija za receptore epitelnih ćelija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838200"/>
          </a:xfrm>
        </p:spPr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nivo imunosti</a:t>
            </a:r>
            <a:endParaRPr lang="en-US" sz="32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94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slajd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469869" y="381000"/>
            <a:ext cx="3610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585759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slajd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436813" y="404813"/>
            <a:ext cx="36100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aktiviraju T-limfocite... 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4772384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lajd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001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601748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slajd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001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379766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slajd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187450" y="404813"/>
            <a:ext cx="60017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pomažu B-limfocitima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997996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slajd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267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472787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slajd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267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867097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slajd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4450"/>
            <a:ext cx="421005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267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420301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slajd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619250" y="404813"/>
            <a:ext cx="52677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B-limfociti stvaraju antitela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3244390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slajd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9213"/>
            <a:ext cx="42291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900770" y="457200"/>
            <a:ext cx="73424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i antitela napuštaju limfni čvor...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0780790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838200"/>
          </a:xfrm>
        </p:spPr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nivo imunosti - koža</a:t>
            </a:r>
            <a:endParaRPr lang="en-US" sz="32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857581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slajd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792413" y="404813"/>
            <a:ext cx="29370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ulaze u krvotok i...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23880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slajd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792413" y="404813"/>
            <a:ext cx="29370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ulaze u krvotok i...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627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slajd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1841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543435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slajd 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1841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341225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slajd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1841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... odlaze na mesto na infekcije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523843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slajd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541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6406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slajd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9213"/>
            <a:ext cx="42195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541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3355877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slajd 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09688"/>
            <a:ext cx="42195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541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482914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slajd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16063" y="404813"/>
            <a:ext cx="55417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Aktivirani T-limfociti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401196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slajd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6620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406144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6934200" cy="838200"/>
          </a:xfrm>
        </p:spPr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nivo imunosti – respiratorni trakt</a:t>
            </a:r>
            <a:endParaRPr lang="en-US" sz="32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199"/>
            <a:ext cx="6934200" cy="50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slajd 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975" y="1319213"/>
            <a:ext cx="42100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6620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443220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slajd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6620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9411467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slajd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450" y="1314450"/>
            <a:ext cx="42291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6620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5837347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slajd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23975"/>
            <a:ext cx="42195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900113" y="404813"/>
            <a:ext cx="6620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Antitela neutrališu patogene i pomažu fagocitozu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2930260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slajd 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2213" y="1314450"/>
            <a:ext cx="4219575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3"/>
          <p:cNvSpPr>
            <a:spLocks noChangeArrowheads="1"/>
          </p:cNvSpPr>
          <p:nvPr/>
        </p:nvSpPr>
        <p:spPr bwMode="auto">
          <a:xfrm>
            <a:off x="920101" y="5954572"/>
            <a:ext cx="72974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CC"/>
                </a:solidFill>
                <a:latin typeface="+mn-lt"/>
              </a:rPr>
              <a:t>http://instruction.cvhs.okstate.edu/vmed5253/immunobiology.swf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051050" y="404813"/>
            <a:ext cx="45768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9999"/>
                </a:solidFill>
                <a:latin typeface="+mn-lt"/>
              </a:rPr>
              <a:t>Patogen je uklonjen iz organizma</a:t>
            </a:r>
            <a:endParaRPr lang="en-US" sz="2400" b="1" dirty="0">
              <a:solidFill>
                <a:srgbClr val="FF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9000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04800"/>
            <a:ext cx="66487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1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320297"/>
            <a:ext cx="8229600" cy="4572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sr-Latn-RS" sz="2800" b="1" noProof="0" dirty="0" smtClean="0">
                <a:solidFill>
                  <a:srgbClr val="FF7C80"/>
                </a:solidFill>
                <a:latin typeface="Times New Roman" pitchFamily="18" charset="0"/>
              </a:rPr>
              <a:t>	</a:t>
            </a:r>
            <a:r>
              <a:rPr lang="sr-Latn-RS" sz="2800" b="1" noProof="0" dirty="0" smtClean="0">
                <a:solidFill>
                  <a:srgbClr val="FF7C80"/>
                </a:solidFill>
              </a:rPr>
              <a:t>	</a:t>
            </a:r>
            <a:endParaRPr lang="sr-Latn-RS" sz="2800" b="1" u="sng" noProof="0" dirty="0" smtClean="0">
              <a:solidFill>
                <a:srgbClr val="FF5050"/>
              </a:solidFill>
            </a:endParaRPr>
          </a:p>
          <a:p>
            <a:pPr algn="just" eaLnBrk="1" hangingPunct="1">
              <a:buClr>
                <a:srgbClr val="FF7C80"/>
              </a:buClr>
              <a:buFont typeface="Arial" pitchFamily="34" charset="0"/>
              <a:buChar char="•"/>
            </a:pPr>
            <a:r>
              <a:rPr lang="sr-Latn-RS" sz="2800" noProof="0" dirty="0" smtClean="0"/>
              <a:t>Predstavlja deo urođenog imunskog sistema koji obuhvata različite hemijske i ćelijske mehanizme odbrane.</a:t>
            </a:r>
          </a:p>
          <a:p>
            <a:pPr algn="just" eaLnBrk="1" hangingPunct="1">
              <a:buClr>
                <a:srgbClr val="FF7C80"/>
              </a:buClr>
              <a:buFont typeface="Arial" pitchFamily="34" charset="0"/>
              <a:buChar char="•"/>
            </a:pPr>
            <a:r>
              <a:rPr lang="sr-Latn-RS" sz="2800" noProof="0" dirty="0" smtClean="0"/>
              <a:t>Ovaj sistem se zasniva na činjenici da se mikroorganizmi hemijski razlikuju od ćelija organizma.</a:t>
            </a:r>
          </a:p>
          <a:p>
            <a:pPr eaLnBrk="1" hangingPunct="1"/>
            <a:endParaRPr lang="sr-Latn-RS" sz="2800" noProof="0" dirty="0" smtClean="0"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4230"/>
            <a:ext cx="6400800" cy="653970"/>
          </a:xfrm>
        </p:spPr>
        <p:txBody>
          <a:bodyPr/>
          <a:lstStyle/>
          <a:p>
            <a:r>
              <a:rPr lang="sr-Latn-RS" sz="3200" b="1" dirty="0" smtClean="0">
                <a:ln w="3200">
                  <a:solidFill>
                    <a:srgbClr val="44546A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Drugi </a:t>
            </a:r>
            <a:r>
              <a:rPr lang="sr-Latn-RS" sz="3200" b="1" dirty="0">
                <a:ln w="3200">
                  <a:solidFill>
                    <a:srgbClr val="44546A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nivo imunosti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839625"/>
            <a:ext cx="3163759" cy="2105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304363"/>
            <a:ext cx="3276600" cy="317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jan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10748</TotalTime>
  <Words>1138</Words>
  <Application>Microsoft Office PowerPoint</Application>
  <PresentationFormat>On-screen Show (4:3)</PresentationFormat>
  <Paragraphs>337</Paragraphs>
  <Slides>85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ＭＳ Ｐゴシック</vt:lpstr>
      <vt:lpstr>Arial</vt:lpstr>
      <vt:lpstr>Arial Narrow</vt:lpstr>
      <vt:lpstr>Calibri</vt:lpstr>
      <vt:lpstr>Comic Sans MS</vt:lpstr>
      <vt:lpstr>Tahoma</vt:lpstr>
      <vt:lpstr>Times New Roman</vt:lpstr>
      <vt:lpstr>Wingdings</vt:lpstr>
      <vt:lpstr>Wingdings 2</vt:lpstr>
      <vt:lpstr>Paper</vt:lpstr>
      <vt:lpstr>Urođena (prirodna) i stečena imunost</vt:lpstr>
      <vt:lpstr>PowerPoint Presentation</vt:lpstr>
      <vt:lpstr>PowerPoint Presentation</vt:lpstr>
      <vt:lpstr>     Urođena i stečena imunost</vt:lpstr>
      <vt:lpstr>Tri nivoa imunosti</vt:lpstr>
      <vt:lpstr>Prvi nivo imunosti</vt:lpstr>
      <vt:lpstr>Prvi nivo imunosti - koža</vt:lpstr>
      <vt:lpstr>Prvi nivo imunosti – respiratorni trakt</vt:lpstr>
      <vt:lpstr>Drugi nivo imunosti</vt:lpstr>
      <vt:lpstr>PowerPoint Presentation</vt:lpstr>
      <vt:lpstr>PowerPoint Presentation</vt:lpstr>
      <vt:lpstr>PowerPoint Presentation</vt:lpstr>
      <vt:lpstr>PowerPoint Presentation</vt:lpstr>
      <vt:lpstr>Centralna uloga imunskog sistema prepoznavanje i uklanjanje stranih materija </vt:lpstr>
      <vt:lpstr>PowerPoint Presentation</vt:lpstr>
      <vt:lpstr>PowerPoint Presentation</vt:lpstr>
      <vt:lpstr>PowerPoint Presentation</vt:lpstr>
      <vt:lpstr>PowerPoint Presentation</vt:lpstr>
      <vt:lpstr>Receptori prepoznavanja molekulskih obrazaca</vt:lpstr>
      <vt:lpstr>Toll-like receptori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Tipovi stečena imunost prema mikroorganizmima</vt:lpstr>
      <vt:lpstr>PowerPoint Presentation</vt:lpstr>
      <vt:lpstr>PowerPoint Presentation</vt:lpstr>
      <vt:lpstr>Stečena imunost prema mikroorganizmima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Uvod u mikrobiologiju</dc:title>
  <dc:creator>Dejan</dc:creator>
  <cp:lastModifiedBy>T14</cp:lastModifiedBy>
  <cp:revision>334</cp:revision>
  <dcterms:created xsi:type="dcterms:W3CDTF">2002-10-17T22:18:13Z</dcterms:created>
  <dcterms:modified xsi:type="dcterms:W3CDTF">2024-01-31T19:27:40Z</dcterms:modified>
</cp:coreProperties>
</file>