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64" r:id="rId1"/>
  </p:sldMasterIdLst>
  <p:notesMasterIdLst>
    <p:notesMasterId r:id="rId102"/>
  </p:notesMasterIdLst>
  <p:handoutMasterIdLst>
    <p:handoutMasterId r:id="rId103"/>
  </p:handoutMasterIdLst>
  <p:sldIdLst>
    <p:sldId id="603" r:id="rId2"/>
    <p:sldId id="715" r:id="rId3"/>
    <p:sldId id="721" r:id="rId4"/>
    <p:sldId id="713" r:id="rId5"/>
    <p:sldId id="714" r:id="rId6"/>
    <p:sldId id="693" r:id="rId7"/>
    <p:sldId id="708" r:id="rId8"/>
    <p:sldId id="709" r:id="rId9"/>
    <p:sldId id="710" r:id="rId10"/>
    <p:sldId id="612" r:id="rId11"/>
    <p:sldId id="716" r:id="rId12"/>
    <p:sldId id="624" r:id="rId13"/>
    <p:sldId id="625" r:id="rId14"/>
    <p:sldId id="626" r:id="rId15"/>
    <p:sldId id="627" r:id="rId16"/>
    <p:sldId id="628" r:id="rId17"/>
    <p:sldId id="629" r:id="rId18"/>
    <p:sldId id="630" r:id="rId19"/>
    <p:sldId id="631" r:id="rId20"/>
    <p:sldId id="632" r:id="rId21"/>
    <p:sldId id="633" r:id="rId22"/>
    <p:sldId id="634" r:id="rId23"/>
    <p:sldId id="638" r:id="rId24"/>
    <p:sldId id="635" r:id="rId25"/>
    <p:sldId id="717" r:id="rId26"/>
    <p:sldId id="718" r:id="rId27"/>
    <p:sldId id="637" r:id="rId28"/>
    <p:sldId id="639" r:id="rId29"/>
    <p:sldId id="640" r:id="rId30"/>
    <p:sldId id="641" r:id="rId31"/>
    <p:sldId id="642" r:id="rId32"/>
    <p:sldId id="643" r:id="rId33"/>
    <p:sldId id="644" r:id="rId34"/>
    <p:sldId id="645" r:id="rId35"/>
    <p:sldId id="646" r:id="rId36"/>
    <p:sldId id="647" r:id="rId37"/>
    <p:sldId id="648" r:id="rId38"/>
    <p:sldId id="649" r:id="rId39"/>
    <p:sldId id="650" r:id="rId40"/>
    <p:sldId id="651" r:id="rId41"/>
    <p:sldId id="652" r:id="rId42"/>
    <p:sldId id="653" r:id="rId43"/>
    <p:sldId id="654" r:id="rId44"/>
    <p:sldId id="655" r:id="rId45"/>
    <p:sldId id="675" r:id="rId46"/>
    <p:sldId id="695" r:id="rId47"/>
    <p:sldId id="656" r:id="rId48"/>
    <p:sldId id="665" r:id="rId49"/>
    <p:sldId id="666" r:id="rId50"/>
    <p:sldId id="667" r:id="rId51"/>
    <p:sldId id="668" r:id="rId52"/>
    <p:sldId id="669" r:id="rId53"/>
    <p:sldId id="670" r:id="rId54"/>
    <p:sldId id="671" r:id="rId55"/>
    <p:sldId id="672" r:id="rId56"/>
    <p:sldId id="673" r:id="rId57"/>
    <p:sldId id="691" r:id="rId58"/>
    <p:sldId id="679" r:id="rId59"/>
    <p:sldId id="680" r:id="rId60"/>
    <p:sldId id="719" r:id="rId61"/>
    <p:sldId id="681" r:id="rId62"/>
    <p:sldId id="682" r:id="rId63"/>
    <p:sldId id="683" r:id="rId64"/>
    <p:sldId id="684" r:id="rId65"/>
    <p:sldId id="685" r:id="rId66"/>
    <p:sldId id="686" r:id="rId67"/>
    <p:sldId id="687" r:id="rId68"/>
    <p:sldId id="688" r:id="rId69"/>
    <p:sldId id="689" r:id="rId70"/>
    <p:sldId id="690" r:id="rId71"/>
    <p:sldId id="720" r:id="rId72"/>
    <p:sldId id="676" r:id="rId73"/>
    <p:sldId id="677" r:id="rId74"/>
    <p:sldId id="696" r:id="rId75"/>
    <p:sldId id="697" r:id="rId76"/>
    <p:sldId id="699" r:id="rId77"/>
    <p:sldId id="700" r:id="rId78"/>
    <p:sldId id="701" r:id="rId79"/>
    <p:sldId id="703" r:id="rId80"/>
    <p:sldId id="704" r:id="rId81"/>
    <p:sldId id="707" r:id="rId82"/>
    <p:sldId id="722" r:id="rId83"/>
    <p:sldId id="727" r:id="rId84"/>
    <p:sldId id="731" r:id="rId85"/>
    <p:sldId id="728" r:id="rId86"/>
    <p:sldId id="725" r:id="rId87"/>
    <p:sldId id="726" r:id="rId88"/>
    <p:sldId id="724" r:id="rId89"/>
    <p:sldId id="723" r:id="rId90"/>
    <p:sldId id="732" r:id="rId91"/>
    <p:sldId id="729" r:id="rId92"/>
    <p:sldId id="733" r:id="rId93"/>
    <p:sldId id="734" r:id="rId94"/>
    <p:sldId id="735" r:id="rId95"/>
    <p:sldId id="741" r:id="rId96"/>
    <p:sldId id="736" r:id="rId97"/>
    <p:sldId id="737" r:id="rId98"/>
    <p:sldId id="740" r:id="rId99"/>
    <p:sldId id="738" r:id="rId100"/>
    <p:sldId id="739" r:id="rId10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9999"/>
    <a:srgbClr val="FF7C80"/>
    <a:srgbClr val="FFFFFF"/>
    <a:srgbClr val="FF6699"/>
    <a:srgbClr val="FF0066"/>
    <a:srgbClr val="FFCDDE"/>
    <a:srgbClr val="F7C9AF"/>
    <a:srgbClr val="FF5050"/>
    <a:srgbClr val="FF97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3" autoAdjust="0"/>
    <p:restoredTop sz="86445" autoAdjust="0"/>
  </p:normalViewPr>
  <p:slideViewPr>
    <p:cSldViewPr>
      <p:cViewPr varScale="1">
        <p:scale>
          <a:sx n="77" d="100"/>
          <a:sy n="77" d="100"/>
        </p:scale>
        <p:origin x="1157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07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AC685E1-5BEB-4DB4-BF90-20606E08C23E}" type="datetimeFigureOut">
              <a:rPr lang="en-US"/>
              <a:pPr>
                <a:defRPr/>
              </a:pPr>
              <a:t>10/23/2024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77D2D4E-97D7-4EBD-8D2C-BB172117C5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4378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2D7D0D6-CB0F-4AE6-8BB9-89BE9BC279DC}" type="datetimeFigureOut">
              <a:rPr lang="en-US"/>
              <a:pPr>
                <a:defRPr/>
              </a:pPr>
              <a:t>10/23/2024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9F90788-DA2B-422F-AB95-482BD3F3B1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429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B3E3B28-9B99-41C8-AC1B-E61229C11DDA}" type="slidenum">
              <a:rPr lang="en-GB" altLang="en-US"/>
              <a:pPr eaLnBrk="1" hangingPunct="1"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41506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34AABFD-0815-4217-AD0B-748E9B1C4832}" type="slidenum">
              <a:rPr lang="en-GB" altLang="en-US"/>
              <a:pPr eaLnBrk="1" hangingPunct="1"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07314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34AABFD-0815-4217-AD0B-748E9B1C4832}" type="slidenum">
              <a:rPr lang="en-GB" altLang="en-US"/>
              <a:pPr eaLnBrk="1" hangingPunct="1"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55199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7066FA6-84DE-41A1-A7A9-993236E57213}" type="slidenum">
              <a:rPr lang="en-GB" altLang="en-US"/>
              <a:pPr eaLnBrk="1" hangingPunct="1"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1300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3003095-79A7-4D57-BE78-6475349713B7}" type="slidenum">
              <a:rPr lang="en-GB" altLang="en-US"/>
              <a:pPr eaLnBrk="1" hangingPunct="1"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3087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90C1802-7954-43BD-8595-5477436A3249}" type="slidenum">
              <a:rPr lang="en-GB" altLang="en-US"/>
              <a:pPr eaLnBrk="1" hangingPunct="1"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6868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838A8B3-550C-4C89-AC95-FE4697B68829}" type="slidenum">
              <a:rPr lang="en-GB" altLang="en-US"/>
              <a:pPr eaLnBrk="1" hangingPunct="1"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1837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85BA7A7-6FEA-42A7-B75D-91E592961335}" type="slidenum">
              <a:rPr lang="en-GB" altLang="en-US"/>
              <a:pPr eaLnBrk="1" hangingPunct="1"/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9400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D6FB7E-B5A2-4312-A18C-8B6A199EEB93}" type="slidenum">
              <a:rPr lang="en-GB" altLang="en-US"/>
              <a:pPr eaLnBrk="1" hangingPunct="1"/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136196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87669F7-87CA-443F-AF70-8EFD1CAF021F}" type="slidenum">
              <a:rPr lang="en-GB" altLang="en-US"/>
              <a:pPr eaLnBrk="1" hangingPunct="1"/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04158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1471087-BAA1-475D-A10D-91B830A96DBD}" type="slidenum">
              <a:rPr lang="en-GB" altLang="en-US"/>
              <a:pPr eaLnBrk="1" hangingPunct="1"/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7768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B3E3B28-9B99-41C8-AC1B-E61229C11DDA}" type="slidenum">
              <a:rPr lang="en-GB" altLang="en-US"/>
              <a:pPr eaLnBrk="1" hangingPunct="1"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3406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122893-5883-4E80-97F7-990A414EAC7F}" type="slidenum">
              <a:rPr lang="en-GB" altLang="en-US"/>
              <a:pPr eaLnBrk="1" hangingPunct="1"/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75270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ACE1EBB-129E-4EAB-A039-C9FFB329C075}" type="slidenum">
              <a:rPr lang="en-GB" altLang="en-US"/>
              <a:pPr eaLnBrk="1" hangingPunct="1"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59595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D2E0123-5FB9-475B-A8F8-46A912E73F29}" type="slidenum">
              <a:rPr lang="en-GB" altLang="en-US"/>
              <a:pPr eaLnBrk="1" hangingPunct="1"/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7111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F20FC99-DAAE-4767-9BCF-DD9844FBDB31}" type="slidenum">
              <a:rPr lang="en-GB" altLang="en-US"/>
              <a:pPr eaLnBrk="1" hangingPunct="1"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90145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1803424-0205-4169-A17A-B6FE7504F48A}" type="slidenum">
              <a:rPr lang="en-GB" altLang="en-US"/>
              <a:pPr eaLnBrk="1" hangingPunct="1"/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38664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F20FC99-DAAE-4767-9BCF-DD9844FBDB31}" type="slidenum">
              <a:rPr lang="en-GB" altLang="en-US"/>
              <a:pPr eaLnBrk="1" hangingPunct="1"/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137722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21D86E-A876-494F-AAE3-A5EF242A7D74}" type="slidenum">
              <a:rPr lang="en-GB" altLang="en-US"/>
              <a:pPr eaLnBrk="1" hangingPunct="1"/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76403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AE96923-B58D-4852-B89B-832F1537D68A}" type="slidenum">
              <a:rPr lang="en-GB" altLang="en-US"/>
              <a:pPr eaLnBrk="1" hangingPunct="1"/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800881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CFBB0D-4736-4FEE-B77B-6EA5F07AED51}" type="slidenum">
              <a:rPr lang="en-GB" altLang="en-US"/>
              <a:pPr eaLnBrk="1" hangingPunct="1"/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51072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C100F4F-F328-42B1-994C-173E57FFE617}" type="slidenum">
              <a:rPr lang="en-GB" altLang="en-US"/>
              <a:pPr eaLnBrk="1" hangingPunct="1"/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78433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B3E3B28-9B99-41C8-AC1B-E61229C11DDA}" type="slidenum">
              <a:rPr lang="en-GB" altLang="en-US"/>
              <a:pPr eaLnBrk="1" hangingPunct="1"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5336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8BA9E95-D574-48B9-82CF-E805588CA86E}" type="slidenum">
              <a:rPr lang="en-GB" altLang="en-US"/>
              <a:pPr eaLnBrk="1" hangingPunct="1"/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1751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338A368-AC89-4599-9C16-02814426FE83}" type="slidenum">
              <a:rPr lang="en-GB" altLang="en-US"/>
              <a:pPr eaLnBrk="1" hangingPunct="1"/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7271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C8594D0-6893-40F6-83FC-9E12426360D3}" type="slidenum">
              <a:rPr lang="en-GB" altLang="en-US"/>
              <a:pPr eaLnBrk="1" hangingPunct="1"/>
              <a:t>33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921734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2017BF9-060F-4AEC-B7C0-67FE64A3E181}" type="slidenum">
              <a:rPr lang="en-GB" altLang="en-US"/>
              <a:pPr eaLnBrk="1" hangingPunct="1"/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191088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A64F8A8-9316-4A97-9EC0-8B604E04992E}" type="slidenum">
              <a:rPr lang="en-GB" altLang="en-US"/>
              <a:pPr eaLnBrk="1" hangingPunct="1"/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2480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BF5DFA7-D5BE-4915-B2A4-72C9547694F3}" type="slidenum">
              <a:rPr lang="en-GB" altLang="en-US"/>
              <a:pPr eaLnBrk="1" hangingPunct="1"/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330200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BD4BB1E-2EC7-437D-BFE7-513FF90BF982}" type="slidenum">
              <a:rPr lang="en-GB" altLang="en-US"/>
              <a:pPr eaLnBrk="1" hangingPunct="1"/>
              <a:t>37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678012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A5BA86-EA52-4FC9-BB5B-7BC144A9E902}" type="slidenum">
              <a:rPr lang="en-GB" altLang="en-US"/>
              <a:pPr eaLnBrk="1" hangingPunct="1"/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2399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12DFD79-285C-457D-9B22-6B839B1926CE}" type="slidenum">
              <a:rPr lang="en-GB" altLang="en-US"/>
              <a:pPr eaLnBrk="1" hangingPunct="1"/>
              <a:t>39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92269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201A5D-3D4C-434A-A3C0-6A31E1DA94B5}" type="slidenum">
              <a:rPr lang="en-GB" altLang="en-US"/>
              <a:pPr eaLnBrk="1" hangingPunct="1"/>
              <a:t>40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04117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B3E3B28-9B99-41C8-AC1B-E61229C11DDA}" type="slidenum">
              <a:rPr lang="en-GB" altLang="en-US"/>
              <a:pPr eaLnBrk="1" hangingPunct="1"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38296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677C9DC-9F87-4802-9FE1-E324924626C8}" type="slidenum">
              <a:rPr lang="en-GB" altLang="en-US"/>
              <a:pPr eaLnBrk="1" hangingPunct="1"/>
              <a:t>41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31461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80AD5BC-BB1D-407F-8D74-22689534BC6B}" type="slidenum">
              <a:rPr lang="en-GB" altLang="en-US"/>
              <a:pPr eaLnBrk="1" hangingPunct="1"/>
              <a:t>42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39961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C88760-170D-4C45-869B-2D1166AA1140}" type="slidenum">
              <a:rPr lang="en-GB" altLang="en-US"/>
              <a:pPr eaLnBrk="1" hangingPunct="1"/>
              <a:t>43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46937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31BF428-6BAC-4E83-9426-6663C34112B5}" type="slidenum">
              <a:rPr lang="en-GB" altLang="en-US"/>
              <a:pPr eaLnBrk="1" hangingPunct="1"/>
              <a:t>44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70380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2DD7A34-2A8B-4863-82E5-F665171B6DEF}" type="slidenum">
              <a:rPr lang="en-GB" altLang="en-US"/>
              <a:pPr eaLnBrk="1" hangingPunct="1"/>
              <a:t>45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827733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B5D2500-11FF-48BC-A93C-F115B371869D}" type="slidenum">
              <a:rPr lang="en-GB" altLang="en-US"/>
              <a:pPr eaLnBrk="1" hangingPunct="1"/>
              <a:t>46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04525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2DD7A34-2A8B-4863-82E5-F665171B6DEF}" type="slidenum">
              <a:rPr lang="en-GB" altLang="en-US"/>
              <a:pPr eaLnBrk="1" hangingPunct="1"/>
              <a:t>47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70481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BEADA01-73BC-4114-8074-0180E83DA4F6}" type="slidenum">
              <a:rPr lang="en-GB" altLang="en-US"/>
              <a:pPr eaLnBrk="1" hangingPunct="1"/>
              <a:t>48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240195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C94B38B-5ADE-4586-B252-CBBF5C2DE76F}" type="slidenum">
              <a:rPr lang="en-GB" altLang="en-US"/>
              <a:pPr eaLnBrk="1" hangingPunct="1"/>
              <a:t>49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46341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66193BD-0817-4E0D-B32A-A1F3C23E5DD7}" type="slidenum">
              <a:rPr lang="en-GB" altLang="en-US"/>
              <a:pPr eaLnBrk="1" hangingPunct="1"/>
              <a:t>50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7649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B3E3B28-9B99-41C8-AC1B-E61229C11DDA}" type="slidenum">
              <a:rPr lang="en-GB" altLang="en-US"/>
              <a:pPr eaLnBrk="1" hangingPunct="1"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49839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9451E1D-B0D2-4333-9A74-2262F1E2AFA3}" type="slidenum">
              <a:rPr lang="en-GB" altLang="en-US"/>
              <a:pPr eaLnBrk="1" hangingPunct="1"/>
              <a:t>51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02545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ACA1851-7C90-4036-AD0F-747DF06DFFBE}" type="slidenum">
              <a:rPr lang="en-GB" altLang="en-US"/>
              <a:pPr eaLnBrk="1" hangingPunct="1"/>
              <a:t>52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37557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046F1C7-E852-418B-9ABF-82B665E1177A}" type="slidenum">
              <a:rPr lang="en-GB" altLang="en-US"/>
              <a:pPr eaLnBrk="1" hangingPunct="1"/>
              <a:t>53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339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BD62F44-0E91-45D3-9829-DED0E582600F}" type="slidenum">
              <a:rPr lang="en-GB" altLang="en-US"/>
              <a:pPr eaLnBrk="1" hangingPunct="1"/>
              <a:t>54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2321223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5B6D905-80EE-4E6C-8D63-958438B1A2E0}" type="slidenum">
              <a:rPr lang="en-GB" altLang="en-US"/>
              <a:pPr eaLnBrk="1" hangingPunct="1"/>
              <a:t>55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67693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2665F33-4BBD-46FB-9127-9C6151CA1606}" type="slidenum">
              <a:rPr lang="en-GB" altLang="en-US"/>
              <a:pPr eaLnBrk="1" hangingPunct="1"/>
              <a:t>56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649017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CF51EF-367A-4091-86D6-52F0685C77A0}" type="slidenum">
              <a:rPr lang="en-GB" altLang="en-US"/>
              <a:pPr eaLnBrk="1" hangingPunct="1"/>
              <a:t>57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060507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EF0442-416E-48BE-A1C9-45CC10F93DB8}" type="slidenum">
              <a:rPr lang="en-GB" altLang="en-US"/>
              <a:pPr eaLnBrk="1" hangingPunct="1"/>
              <a:t>58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8781511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F41200E-AE2C-44BA-BCAF-FC5B05EB16CD}" type="slidenum">
              <a:rPr lang="en-GB" altLang="en-US"/>
              <a:pPr eaLnBrk="1" hangingPunct="1"/>
              <a:t>59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2713821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F41200E-AE2C-44BA-BCAF-FC5B05EB16CD}" type="slidenum">
              <a:rPr lang="en-GB" altLang="en-US"/>
              <a:pPr eaLnBrk="1" hangingPunct="1"/>
              <a:t>60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06986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334140E-F339-45E5-B0A7-7218208DF1CD}" type="slidenum">
              <a:rPr lang="en-GB" altLang="en-US"/>
              <a:pPr eaLnBrk="1" hangingPunct="1"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96981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0C7BD7-1793-46D6-A5A4-6F15568E615F}" type="slidenum">
              <a:rPr lang="en-GB" altLang="en-US"/>
              <a:pPr eaLnBrk="1" hangingPunct="1"/>
              <a:t>61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724396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6B0F02-50A7-4B67-AEE2-367AC3F6D5C7}" type="slidenum">
              <a:rPr lang="en-GB" altLang="en-US"/>
              <a:pPr eaLnBrk="1" hangingPunct="1"/>
              <a:t>62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643315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3286112-5564-448C-8C35-F6E28093F9D1}" type="slidenum">
              <a:rPr lang="en-GB" altLang="en-US"/>
              <a:pPr eaLnBrk="1" hangingPunct="1"/>
              <a:t>63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6121142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082F199-7695-4131-91AE-BD5F80560059}" type="slidenum">
              <a:rPr lang="en-GB" altLang="en-US"/>
              <a:pPr eaLnBrk="1" hangingPunct="1"/>
              <a:t>64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1410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3BF9256-73F7-48BF-AA16-1ECD4FC0B006}" type="slidenum">
              <a:rPr lang="en-GB" altLang="en-US"/>
              <a:pPr eaLnBrk="1" hangingPunct="1"/>
              <a:t>65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958070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21C9FCF-7323-4793-A7CE-9BCF41FBF35C}" type="slidenum">
              <a:rPr lang="en-GB" altLang="en-US"/>
              <a:pPr eaLnBrk="1" hangingPunct="1"/>
              <a:t>66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613540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A71A1CC-B2AB-47DF-A20A-51965A6FE2FD}" type="slidenum">
              <a:rPr lang="en-GB" altLang="en-US"/>
              <a:pPr eaLnBrk="1" hangingPunct="1"/>
              <a:t>67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729958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16169F-58D4-4BA8-940A-2A3783A9CB1B}" type="slidenum">
              <a:rPr lang="en-GB" altLang="en-US"/>
              <a:pPr eaLnBrk="1" hangingPunct="1"/>
              <a:t>68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2171944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9C2C041-1F4F-43F3-91BB-7CFB8905AE62}" type="slidenum">
              <a:rPr lang="en-GB" altLang="en-US"/>
              <a:pPr eaLnBrk="1" hangingPunct="1"/>
              <a:t>69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126617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F1B4294-32C8-4C2D-BABD-3BA869160F7D}" type="slidenum">
              <a:rPr lang="en-GB" altLang="en-US"/>
              <a:pPr eaLnBrk="1" hangingPunct="1"/>
              <a:t>70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7779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B3E3B28-9B99-41C8-AC1B-E61229C11DDA}" type="slidenum">
              <a:rPr lang="en-GB" altLang="en-US"/>
              <a:pPr eaLnBrk="1" hangingPunct="1"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250971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F1B4294-32C8-4C2D-BABD-3BA869160F7D}" type="slidenum">
              <a:rPr lang="en-GB" altLang="en-US"/>
              <a:pPr eaLnBrk="1" hangingPunct="1"/>
              <a:t>71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788618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AFEEE6-0659-4832-B851-1EBD3494EE3C}" type="slidenum">
              <a:rPr lang="en-GB" smtClean="0"/>
              <a:pPr/>
              <a:t>72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34104331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6454D0-E02B-4FDB-A41D-1A12F4D748C8}" type="slidenum">
              <a:rPr lang="en-GB" smtClean="0"/>
              <a:pPr/>
              <a:t>73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36412163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8982CF-5B43-4AB0-9FB2-AB09B40B80A6}" type="slidenum">
              <a:rPr lang="en-GB" smtClean="0"/>
              <a:pPr/>
              <a:t>81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86382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B3E3B28-9B99-41C8-AC1B-E61229C11DDA}" type="slidenum">
              <a:rPr lang="en-GB" altLang="en-US"/>
              <a:pPr eaLnBrk="1" hangingPunct="1"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4412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334140E-F339-45E5-B0A7-7218208DF1CD}" type="slidenum">
              <a:rPr lang="en-GB" altLang="en-US"/>
              <a:pPr eaLnBrk="1" hangingPunct="1"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7259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C32FC8D-D81D-4E9A-BA14-09A9CBEF7D4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85974-7BE8-411E-B321-90975FAA3D6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9B185-53EC-4722-8972-D8232A21C24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29E0C-4E27-4B02-8561-E95E896619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E7828-5B52-42C1-A630-EE4F498B68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F3652-04AD-4AEC-A1EB-26FDE26FE1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44A08-9D04-4355-BCD6-AB2F7B7F12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330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39C5B-D2E5-4CAC-8194-1AFA79EE8E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079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E3F764D-D624-42BF-B9CA-FE5933A522A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76981A-9727-4D38-8427-8F0545F6698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45EE64-8EDE-4334-9409-5CE1F3F4985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0BAB6-9D81-420D-8970-BCA1662EC33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89E8C-3E65-4475-9A5C-37CD453B9ED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936822-6953-4E95-B1C9-229DD30B893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0383B7B9-9DC7-4A1D-856B-AC46A06DC45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CBFAFE-D980-4BD9-94AC-EA6CDB81444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DBD519D-7F48-4566-89C0-48563265B5A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65" r:id="rId1"/>
    <p:sldLayoutId id="2147484766" r:id="rId2"/>
    <p:sldLayoutId id="2147484767" r:id="rId3"/>
    <p:sldLayoutId id="2147484768" r:id="rId4"/>
    <p:sldLayoutId id="2147484769" r:id="rId5"/>
    <p:sldLayoutId id="2147484770" r:id="rId6"/>
    <p:sldLayoutId id="2147484771" r:id="rId7"/>
    <p:sldLayoutId id="2147484772" r:id="rId8"/>
    <p:sldLayoutId id="2147484773" r:id="rId9"/>
    <p:sldLayoutId id="2147484774" r:id="rId10"/>
    <p:sldLayoutId id="2147484775" r:id="rId11"/>
    <p:sldLayoutId id="2147484776" r:id="rId12"/>
    <p:sldLayoutId id="2147484777" r:id="rId13"/>
    <p:sldLayoutId id="2147484780" r:id="rId14"/>
    <p:sldLayoutId id="2147484781" r:id="rId15"/>
    <p:sldLayoutId id="2147484782" r:id="rId16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ct.wisc.edu/MicrotextBook/Metabolism/protonpumpani.html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40" y="1393054"/>
            <a:ext cx="5334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sl-SI" b="1" dirty="0" smtClean="0">
                <a:solidFill>
                  <a:srgbClr val="FFFFCC"/>
                </a:solidFill>
              </a:rPr>
              <a:t>	</a:t>
            </a:r>
            <a:r>
              <a:rPr lang="sl-SI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Fungi – Gljive</a:t>
            </a:r>
            <a:br>
              <a:rPr lang="sl-SI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2143" y="2743200"/>
            <a:ext cx="8490857" cy="4114800"/>
          </a:xfrm>
        </p:spPr>
        <p:txBody>
          <a:bodyPr>
            <a:normAutofit/>
          </a:bodyPr>
          <a:lstStyle/>
          <a:p>
            <a:pPr algn="just">
              <a:buClr>
                <a:srgbClr val="FF9999"/>
              </a:buClr>
            </a:pPr>
            <a:r>
              <a:rPr lang="sl-SI" altLang="en-US" sz="2800" b="1" dirty="0">
                <a:solidFill>
                  <a:srgbClr val="FFFFCC"/>
                </a:solidFill>
              </a:rPr>
              <a:t>Kvasnice, plesni i pečurke pripadaju </a:t>
            </a:r>
            <a:r>
              <a:rPr lang="sl-SI" altLang="en-US" sz="2800" b="1" dirty="0" smtClean="0">
                <a:solidFill>
                  <a:srgbClr val="FFFFCC"/>
                </a:solidFill>
              </a:rPr>
              <a:t>velikom kraljevstvu nefotosintetskih eukariotskih organizama </a:t>
            </a:r>
            <a:r>
              <a:rPr lang="sl-SI" altLang="en-US" sz="2800" b="1" dirty="0">
                <a:solidFill>
                  <a:srgbClr val="FFFFCC"/>
                </a:solidFill>
              </a:rPr>
              <a:t>koje se </a:t>
            </a:r>
            <a:r>
              <a:rPr lang="sl-SI" altLang="en-US" sz="2800" b="1" dirty="0" smtClean="0">
                <a:solidFill>
                  <a:srgbClr val="FFFFCC"/>
                </a:solidFill>
              </a:rPr>
              <a:t>naziva Fungi - gljive</a:t>
            </a:r>
            <a:r>
              <a:rPr lang="sl-SI" altLang="en-US" sz="2800" dirty="0"/>
              <a:t>, a koje mogu biti jednoćelijske ili višećelijske. </a:t>
            </a:r>
            <a:endParaRPr lang="sl-SI" altLang="en-US" sz="2800" dirty="0" smtClean="0"/>
          </a:p>
          <a:p>
            <a:pPr algn="just">
              <a:buClr>
                <a:srgbClr val="FF9999"/>
              </a:buClr>
            </a:pPr>
            <a:r>
              <a:rPr lang="sl-SI" altLang="en-US" sz="2800" dirty="0" smtClean="0"/>
              <a:t>U slučaju </a:t>
            </a:r>
            <a:r>
              <a:rPr lang="sl-SI" altLang="en-US" sz="2800" dirty="0"/>
              <a:t>višećelijskog oblika one stvaraju hife i micelijum i pojavljuju se u formi </a:t>
            </a:r>
            <a:r>
              <a:rPr lang="sl-SI" altLang="en-US" sz="2800" dirty="0" smtClean="0"/>
              <a:t>plesni, a </a:t>
            </a:r>
            <a:r>
              <a:rPr lang="sl-SI" altLang="en-US" sz="2800"/>
              <a:t>kod </a:t>
            </a:r>
            <a:r>
              <a:rPr lang="sl-SI" altLang="en-US" sz="2800" smtClean="0"/>
              <a:t>jednoćelijskog </a:t>
            </a:r>
            <a:r>
              <a:rPr lang="sl-SI" altLang="en-US" sz="2800" dirty="0"/>
              <a:t>oblika okrugle su ili ovalne, dele se pupljenjem i pojavljuju se </a:t>
            </a:r>
            <a:r>
              <a:rPr lang="sl-SI" altLang="en-US" sz="2800" dirty="0" smtClean="0"/>
              <a:t>u formi </a:t>
            </a:r>
            <a:r>
              <a:rPr lang="sl-SI" altLang="en-US" sz="2800" dirty="0"/>
              <a:t>kvasnica.</a:t>
            </a:r>
            <a:endParaRPr lang="sl-SI" altLang="en-US" sz="2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408373"/>
            <a:ext cx="3962400" cy="223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9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8077200" cy="4114800"/>
          </a:xfrm>
        </p:spPr>
        <p:txBody>
          <a:bodyPr/>
          <a:lstStyle/>
          <a:p>
            <a:pPr algn="just">
              <a:lnSpc>
                <a:spcPct val="80000"/>
              </a:lnSpc>
              <a:buClr>
                <a:srgbClr val="FF7C80"/>
              </a:buClr>
            </a:pPr>
            <a:r>
              <a:rPr lang="sl-SI" altLang="en-US" sz="2800" dirty="0" smtClean="0"/>
              <a:t>Ovi termini nemaju taksonomski značaj</a:t>
            </a:r>
          </a:p>
          <a:p>
            <a:pPr algn="just">
              <a:lnSpc>
                <a:spcPct val="80000"/>
              </a:lnSpc>
              <a:buClr>
                <a:srgbClr val="FF7C80"/>
              </a:buClr>
            </a:pPr>
            <a:r>
              <a:rPr lang="sl-SI" altLang="en-US" sz="2800" dirty="0" smtClean="0"/>
              <a:t>Određene vrste gljivica karakterišu se dimorfnim oblikom</a:t>
            </a:r>
          </a:p>
          <a:p>
            <a:pPr algn="just">
              <a:lnSpc>
                <a:spcPct val="80000"/>
              </a:lnSpc>
              <a:buClr>
                <a:srgbClr val="FF7C80"/>
              </a:buClr>
            </a:pPr>
            <a:r>
              <a:rPr lang="sl-SI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 gljivice u organizmu koji su inficirali ili na hranljivim podlogama inkubiranim na 37 </a:t>
            </a:r>
            <a:r>
              <a:rPr lang="sl-SI" altLang="en-US" sz="2800" b="1" baseline="300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sl-SI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uočavaju se kao kvasnice, a na podlogama inkubiranim na 25 </a:t>
            </a:r>
            <a:r>
              <a:rPr lang="sl-SI" altLang="en-US" sz="2800" b="1" baseline="300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sl-SI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kao plesni</a:t>
            </a:r>
          </a:p>
          <a:p>
            <a:pPr algn="just">
              <a:lnSpc>
                <a:spcPct val="80000"/>
              </a:lnSpc>
              <a:buClr>
                <a:srgbClr val="FF7C80"/>
              </a:buClr>
            </a:pPr>
            <a:r>
              <a:rPr lang="sl-SI" altLang="en-US" sz="2800" dirty="0" smtClean="0"/>
              <a:t>Dimorfizam reguliše veći broj faktora sredine – temperatura, koncentracija CO</a:t>
            </a:r>
            <a:r>
              <a:rPr lang="sl-SI" altLang="en-US" sz="2800" baseline="-25000" dirty="0" smtClean="0"/>
              <a:t>2</a:t>
            </a:r>
            <a:r>
              <a:rPr lang="sl-SI" altLang="en-US" sz="2800" dirty="0" smtClean="0"/>
              <a:t>, pH vrednost, koncentracija cisteina ili drugih jedinjenja sa sumporom 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91444" y="457200"/>
            <a:ext cx="67818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Termin</a:t>
            </a:r>
            <a:r>
              <a:rPr lang="en-GB" sz="32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</a:t>
            </a: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kvasnica i plesan</a:t>
            </a: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369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45367" y="304800"/>
            <a:ext cx="8282627" cy="685800"/>
          </a:xfrm>
        </p:spPr>
        <p:txBody>
          <a:bodyPr>
            <a:noAutofit/>
          </a:bodyPr>
          <a:lstStyle/>
          <a:p>
            <a:pPr algn="ctr"/>
            <a:r>
              <a:rPr lang="sr-Latn-R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Beograd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1143000"/>
            <a:ext cx="78945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5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8077200" cy="4114800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Clr>
                <a:srgbClr val="FF7C80"/>
              </a:buClr>
            </a:pPr>
            <a:r>
              <a:rPr lang="sl-SI" altLang="en-US" sz="2800" dirty="0" smtClean="0"/>
              <a:t>Pet razdela – kola</a:t>
            </a:r>
          </a:p>
          <a:p>
            <a:pPr lvl="1" algn="just">
              <a:lnSpc>
                <a:spcPct val="80000"/>
              </a:lnSpc>
              <a:buClr>
                <a:srgbClr val="FF7C80"/>
              </a:buClr>
            </a:pPr>
            <a:r>
              <a:rPr lang="sl-SI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Chytridiomycota - Chytrids</a:t>
            </a:r>
          </a:p>
          <a:p>
            <a:pPr lvl="1" algn="just">
              <a:lnSpc>
                <a:spcPct val="80000"/>
              </a:lnSpc>
              <a:buClr>
                <a:srgbClr val="FF7C80"/>
              </a:buClr>
            </a:pPr>
            <a:r>
              <a:rPr lang="sl-SI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Zygomycota</a:t>
            </a:r>
          </a:p>
          <a:p>
            <a:pPr lvl="1" algn="just">
              <a:lnSpc>
                <a:spcPct val="80000"/>
              </a:lnSpc>
              <a:buClr>
                <a:srgbClr val="FF7C80"/>
              </a:buClr>
            </a:pPr>
            <a:r>
              <a:rPr lang="sl-SI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Ascomycota</a:t>
            </a:r>
          </a:p>
          <a:p>
            <a:pPr lvl="1" algn="just">
              <a:lnSpc>
                <a:spcPct val="80000"/>
              </a:lnSpc>
              <a:buClr>
                <a:srgbClr val="FF7C80"/>
              </a:buClr>
            </a:pPr>
            <a:r>
              <a:rPr lang="sl-SI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Basidiomycota </a:t>
            </a:r>
          </a:p>
          <a:p>
            <a:pPr lvl="1" algn="just">
              <a:lnSpc>
                <a:spcPct val="80000"/>
              </a:lnSpc>
              <a:buClr>
                <a:srgbClr val="FF7C80"/>
              </a:buClr>
            </a:pPr>
            <a:r>
              <a:rPr lang="sl-SI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Glomeromycota </a:t>
            </a:r>
            <a:endParaRPr lang="sl-SI" alt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80000"/>
              </a:lnSpc>
              <a:buClr>
                <a:srgbClr val="FF7C80"/>
              </a:buClr>
            </a:pPr>
            <a:r>
              <a:rPr lang="sl-SI" altLang="en-US" sz="2800" dirty="0"/>
              <a:t>Starija klasifikaciona šema je grupisala gljive </a:t>
            </a:r>
            <a:r>
              <a:rPr lang="sl-SI" altLang="en-US" sz="2800" dirty="0" smtClean="0"/>
              <a:t>koje koriste isključivo bespolno razmnožavanje u Deuteromycota nije više u </a:t>
            </a:r>
            <a:r>
              <a:rPr lang="sl-SI" altLang="en-US" sz="2800" dirty="0"/>
              <a:t>upotrebi.</a:t>
            </a:r>
            <a:endParaRPr lang="sl-SI" altLang="en-US" sz="2800" dirty="0" smtClean="0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91444" y="457200"/>
            <a:ext cx="67818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Kraljevstvo Fungi</a:t>
            </a: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84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207364" y="1676400"/>
            <a:ext cx="8479436" cy="411480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90000"/>
              </a:lnSpc>
              <a:buClr>
                <a:srgbClr val="FF7C80"/>
              </a:buClr>
            </a:pPr>
            <a:r>
              <a:rPr lang="sl-SI" altLang="en-US" sz="2800" dirty="0" smtClean="0"/>
              <a:t>U zavisnosti od odvijanja mejoze tokom stvaranja spora postoje dva načina razmnožavanja gljivica - bespolni i polni</a:t>
            </a:r>
          </a:p>
          <a:p>
            <a:pPr algn="just">
              <a:lnSpc>
                <a:spcPct val="90000"/>
              </a:lnSpc>
              <a:buClr>
                <a:srgbClr val="FF7C80"/>
              </a:buClr>
            </a:pPr>
            <a:r>
              <a:rPr lang="sl-SI" altLang="en-US" sz="2800" b="1" dirty="0" smtClean="0">
                <a:solidFill>
                  <a:srgbClr val="FFFFCC"/>
                </a:solidFill>
              </a:rPr>
              <a:t>Holomorfni životni ciklus</a:t>
            </a:r>
            <a:r>
              <a:rPr lang="sl-SI" altLang="en-US" sz="2800" dirty="0" smtClean="0">
                <a:solidFill>
                  <a:srgbClr val="FFFFCC"/>
                </a:solidFill>
              </a:rPr>
              <a:t> </a:t>
            </a:r>
            <a:r>
              <a:rPr lang="sl-SI" altLang="en-US" sz="2800" dirty="0" smtClean="0"/>
              <a:t>protiče sa oba načina razmnožavanja</a:t>
            </a:r>
          </a:p>
          <a:p>
            <a:pPr algn="just">
              <a:lnSpc>
                <a:spcPct val="90000"/>
              </a:lnSpc>
              <a:buClr>
                <a:srgbClr val="FF7C80"/>
              </a:buClr>
            </a:pPr>
            <a:r>
              <a:rPr lang="sl-SI" altLang="en-US" sz="2800" b="1" dirty="0" smtClean="0">
                <a:solidFill>
                  <a:srgbClr val="FFFFCC"/>
                </a:solidFill>
              </a:rPr>
              <a:t>Anamorfni oblik gljivica</a:t>
            </a:r>
            <a:r>
              <a:rPr lang="sl-SI" altLang="en-US" sz="2800" dirty="0" smtClean="0">
                <a:solidFill>
                  <a:srgbClr val="FFFFCC"/>
                </a:solidFill>
              </a:rPr>
              <a:t> </a:t>
            </a:r>
            <a:r>
              <a:rPr lang="sl-SI" altLang="en-US" sz="2800" dirty="0" smtClean="0"/>
              <a:t>karakteriše se prisustvom odgovarajućih struktura za bespolno, a </a:t>
            </a:r>
            <a:r>
              <a:rPr lang="sl-SI" altLang="en-US" sz="2800" b="1" dirty="0" smtClean="0">
                <a:solidFill>
                  <a:srgbClr val="FFFFCC"/>
                </a:solidFill>
              </a:rPr>
              <a:t>telemorfni oblik</a:t>
            </a:r>
            <a:r>
              <a:rPr lang="sl-SI" altLang="en-US" sz="2800" dirty="0" smtClean="0">
                <a:solidFill>
                  <a:srgbClr val="FF9999"/>
                </a:solidFill>
              </a:rPr>
              <a:t> </a:t>
            </a:r>
            <a:r>
              <a:rPr lang="sl-SI" altLang="en-US" sz="2800" dirty="0" smtClean="0"/>
              <a:t>za polno razmnožavanje</a:t>
            </a:r>
          </a:p>
          <a:p>
            <a:pPr algn="just">
              <a:lnSpc>
                <a:spcPct val="90000"/>
              </a:lnSpc>
              <a:buClr>
                <a:srgbClr val="FF7C80"/>
              </a:buClr>
            </a:pPr>
            <a:r>
              <a:rPr lang="sl-SI" altLang="en-US" sz="2800" dirty="0" smtClean="0"/>
              <a:t>Klasifikacija gljivica zasniva se na karakteristikama telemorfnog oblika – izgledu organa za polno razmnožavanje</a:t>
            </a:r>
            <a:endParaRPr lang="en-US" altLang="en-US" sz="2800" dirty="0" smtClean="0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pPr>
              <a:defRPr/>
            </a:pPr>
            <a:r>
              <a:rPr lang="sl-SI" dirty="0" smtClean="0">
                <a:solidFill>
                  <a:srgbClr val="FFFFCC"/>
                </a:solidFill>
              </a:rPr>
              <a:t>	</a:t>
            </a: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Način razmnožavanja</a:t>
            </a: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314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20368"/>
            <a:ext cx="8610600" cy="4114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rgbClr val="FF7C80"/>
              </a:buClr>
            </a:pPr>
            <a:r>
              <a:rPr lang="sl-SI" altLang="en-US" sz="2800" dirty="0" smtClean="0"/>
              <a:t>Stvaraju spore – jedno</a:t>
            </a:r>
            <a:r>
              <a:rPr lang="sr-Latn-RS" altLang="en-US" sz="2800" dirty="0" smtClean="0"/>
              <a:t>ćelijske</a:t>
            </a:r>
            <a:r>
              <a:rPr lang="sl-SI" altLang="en-US" sz="2800" dirty="0" smtClean="0"/>
              <a:t> ili višećelijske</a:t>
            </a:r>
          </a:p>
          <a:p>
            <a:pPr>
              <a:lnSpc>
                <a:spcPct val="90000"/>
              </a:lnSpc>
              <a:buClr>
                <a:srgbClr val="FF7C80"/>
              </a:buClr>
            </a:pPr>
            <a:r>
              <a:rPr lang="sl-SI" altLang="en-US" sz="2800" dirty="0" smtClean="0"/>
              <a:t>Bespolno razmnožavanje – stvaraju svoje klonove</a:t>
            </a:r>
          </a:p>
          <a:p>
            <a:pPr>
              <a:lnSpc>
                <a:spcPct val="90000"/>
              </a:lnSpc>
              <a:buClr>
                <a:srgbClr val="FF7C80"/>
              </a:buClr>
            </a:pPr>
            <a:r>
              <a:rPr lang="sl-SI" altLang="en-US" sz="2800" dirty="0" smtClean="0"/>
              <a:t>Polno razmnožavanje – gljivice su tokom većine životnog ciklusa haploidne</a:t>
            </a:r>
          </a:p>
          <a:p>
            <a:pPr>
              <a:lnSpc>
                <a:spcPct val="90000"/>
              </a:lnSpc>
              <a:buClr>
                <a:srgbClr val="FF7C80"/>
              </a:buClr>
            </a:pPr>
            <a:r>
              <a:rPr lang="sl-SI" altLang="en-US" sz="2800" dirty="0" smtClean="0">
                <a:solidFill>
                  <a:srgbClr val="FFFFCC"/>
                </a:solidFill>
              </a:rPr>
              <a:t>Heterogeneza</a:t>
            </a:r>
            <a:r>
              <a:rPr lang="sl-SI" altLang="en-US" sz="2800" dirty="0" smtClean="0"/>
              <a:t> – </a:t>
            </a:r>
            <a:r>
              <a:rPr lang="en-US" altLang="en-US" sz="2800" dirty="0" smtClean="0"/>
              <a:t>“</a:t>
            </a:r>
            <a:r>
              <a:rPr lang="sl-SI" altLang="en-US" sz="2800" dirty="0" smtClean="0"/>
              <a:t>mešanje</a:t>
            </a:r>
            <a:r>
              <a:rPr lang="en-US" altLang="en-US" sz="2800" dirty="0" smtClean="0"/>
              <a:t>” </a:t>
            </a:r>
            <a:r>
              <a:rPr lang="sl-SI" altLang="en-US" sz="2800" dirty="0" smtClean="0"/>
              <a:t>jedara ćelija različitih micelujuma</a:t>
            </a:r>
          </a:p>
          <a:p>
            <a:pPr>
              <a:lnSpc>
                <a:spcPct val="90000"/>
              </a:lnSpc>
              <a:buClr>
                <a:srgbClr val="FF7C80"/>
              </a:buClr>
            </a:pPr>
            <a:r>
              <a:rPr lang="sl-SI" altLang="en-US" sz="2800" dirty="0" smtClean="0">
                <a:solidFill>
                  <a:srgbClr val="FFFFCC"/>
                </a:solidFill>
              </a:rPr>
              <a:t>Singamija </a:t>
            </a:r>
            <a:r>
              <a:rPr lang="sl-SI" altLang="en-US" sz="2800" dirty="0" smtClean="0"/>
              <a:t>– spajanje dve ćelije poreklom od dve individue</a:t>
            </a:r>
          </a:p>
          <a:p>
            <a:pPr lvl="1">
              <a:lnSpc>
                <a:spcPct val="90000"/>
              </a:lnSpc>
              <a:buClr>
                <a:srgbClr val="FF7C80"/>
              </a:buClr>
            </a:pPr>
            <a:r>
              <a:rPr lang="sl-SI" altLang="en-US" sz="2800" dirty="0" smtClean="0">
                <a:solidFill>
                  <a:schemeClr val="tx1"/>
                </a:solidFill>
              </a:rPr>
              <a:t>Plazmogamija – fuzija citoplazmi</a:t>
            </a:r>
          </a:p>
          <a:p>
            <a:pPr lvl="1">
              <a:lnSpc>
                <a:spcPct val="90000"/>
              </a:lnSpc>
              <a:buClr>
                <a:srgbClr val="FF7C80"/>
              </a:buClr>
            </a:pPr>
            <a:r>
              <a:rPr lang="sl-SI" altLang="en-US" sz="2800" dirty="0" smtClean="0">
                <a:solidFill>
                  <a:schemeClr val="tx1"/>
                </a:solidFill>
              </a:rPr>
              <a:t>Kariogamija – udruživanje 2 jedra – diploidna ćelija</a:t>
            </a:r>
          </a:p>
          <a:p>
            <a:pPr lvl="1">
              <a:lnSpc>
                <a:spcPct val="90000"/>
              </a:lnSpc>
              <a:buClr>
                <a:srgbClr val="FF7C80"/>
              </a:buClr>
            </a:pPr>
            <a:r>
              <a:rPr lang="sl-SI" altLang="en-US" sz="2800" dirty="0" smtClean="0">
                <a:solidFill>
                  <a:schemeClr val="tx1"/>
                </a:solidFill>
              </a:rPr>
              <a:t>Dikarion –   faza sa dva jedra u gametu</a:t>
            </a: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467600" cy="914400"/>
          </a:xfrm>
        </p:spPr>
        <p:txBody>
          <a:bodyPr/>
          <a:lstStyle/>
          <a:p>
            <a:pPr>
              <a:defRPr/>
            </a:pPr>
            <a:r>
              <a:rPr lang="sl-SI" dirty="0" smtClean="0">
                <a:solidFill>
                  <a:srgbClr val="FFFFCC"/>
                </a:solidFill>
              </a:rPr>
              <a:t> </a:t>
            </a:r>
            <a:r>
              <a:rPr lang="sl-SI" sz="3600" b="1" dirty="0" smtClean="0">
                <a:solidFill>
                  <a:srgbClr val="FFFFCC"/>
                </a:solidFill>
              </a:rPr>
              <a:t>Bespolno i polno razmnožavanje</a:t>
            </a:r>
            <a:endParaRPr lang="en-US" sz="3600" b="1" dirty="0" smtClean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7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ungus life cycl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81000"/>
            <a:ext cx="7239000" cy="2667000"/>
          </a:xfrm>
          <a:noFill/>
        </p:spPr>
      </p:pic>
      <p:pic>
        <p:nvPicPr>
          <p:cNvPr id="45059" name="Picture 3" descr="H capsulatu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657600"/>
            <a:ext cx="4090988" cy="2230438"/>
          </a:xfrm>
          <a:noFill/>
        </p:spPr>
      </p:pic>
      <p:pic>
        <p:nvPicPr>
          <p:cNvPr id="45060" name="Picture 4" descr="Arthroderma grubyi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468688"/>
            <a:ext cx="3979863" cy="2779712"/>
          </a:xfrm>
          <a:noFill/>
        </p:spPr>
      </p:pic>
    </p:spTree>
    <p:extLst>
      <p:ext uri="{BB962C8B-B14F-4D97-AF65-F5344CB8AC3E}">
        <p14:creationId xmlns:p14="http://schemas.microsoft.com/office/powerpoint/2010/main" val="102782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64770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Najvažnije karakteristike gljivica</a:t>
            </a: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5433" name="Group 7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099032650"/>
              </p:ext>
            </p:extLst>
          </p:nvPr>
        </p:nvGraphicFramePr>
        <p:xfrm>
          <a:off x="533400" y="1104900"/>
          <a:ext cx="8229600" cy="5013287"/>
        </p:xfrm>
        <a:graphic>
          <a:graphicData uri="http://schemas.openxmlformats.org/drawingml/2006/table">
            <a:tbl>
              <a:tblPr/>
              <a:tblGrid>
                <a:gridCol w="21653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53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564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424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139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Zygomycota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Ascomycota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Basidiomycota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29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Septirane</a:t>
                      </a: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 </a:t>
                      </a: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hife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-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+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+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14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Polni</a:t>
                      </a: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 </a:t>
                      </a: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na</a:t>
                      </a: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č</a:t>
                      </a: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in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razmno</a:t>
                      </a: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ž</a:t>
                      </a: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avana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 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+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+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l-SI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+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189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Bespolne</a:t>
                      </a: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 spore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 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Sporangiospore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uglavnom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Konidije</a:t>
                      </a: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Artrospore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Hlamidiospore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Konidije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Odije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Artrospore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014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Polne</a:t>
                      </a: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 spore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Zigospore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Askospore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Bazidiospore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Arial" charset="0"/>
                        </a:rPr>
                        <a:t>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107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l-SI" sz="3600" dirty="0" smtClean="0">
                <a:solidFill>
                  <a:srgbClr val="FFFFCC"/>
                </a:solidFill>
              </a:rPr>
              <a:t>  </a:t>
            </a: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Bespolni način razmnožavanja</a:t>
            </a: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6411913" cy="4525963"/>
          </a:xfrm>
        </p:spPr>
        <p:txBody>
          <a:bodyPr/>
          <a:lstStyle/>
          <a:p>
            <a:pPr>
              <a:buClr>
                <a:srgbClr val="FF9999"/>
              </a:buClr>
            </a:pPr>
            <a:r>
              <a:rPr lang="sl-SI" altLang="en-US" sz="2800" dirty="0" smtClean="0"/>
              <a:t>Deoba i pupljenje – </a:t>
            </a:r>
            <a:r>
              <a:rPr lang="en-GB" altLang="en-US" sz="2800" dirty="0" err="1" smtClean="0"/>
              <a:t>Blastokonidije</a:t>
            </a:r>
            <a:r>
              <a:rPr lang="en-GB" altLang="en-US" sz="2800" dirty="0" smtClean="0"/>
              <a:t>/</a:t>
            </a:r>
            <a:r>
              <a:rPr lang="sl-SI" altLang="en-US" sz="2800" dirty="0" smtClean="0"/>
              <a:t>blastospore</a:t>
            </a:r>
          </a:p>
          <a:p>
            <a:endParaRPr lang="sl-SI" altLang="en-US" sz="2800" dirty="0" smtClean="0">
              <a:solidFill>
                <a:srgbClr val="FFFFCC"/>
              </a:solidFill>
            </a:endParaRPr>
          </a:p>
          <a:p>
            <a:pPr>
              <a:buFontTx/>
              <a:buNone/>
            </a:pPr>
            <a:endParaRPr lang="sl-SI" altLang="en-US" sz="2800" dirty="0" smtClean="0">
              <a:solidFill>
                <a:srgbClr val="FFFFCC"/>
              </a:solidFill>
            </a:endParaRPr>
          </a:p>
          <a:p>
            <a:endParaRPr lang="sl-SI" altLang="en-US" sz="2800" dirty="0" smtClean="0">
              <a:solidFill>
                <a:srgbClr val="FFFFCC"/>
              </a:solidFill>
            </a:endParaRPr>
          </a:p>
          <a:p>
            <a:endParaRPr lang="en-US" altLang="en-US" sz="2800" dirty="0" smtClean="0">
              <a:solidFill>
                <a:srgbClr val="FFFFCC"/>
              </a:solidFill>
            </a:endParaRPr>
          </a:p>
        </p:txBody>
      </p:sp>
      <p:pic>
        <p:nvPicPr>
          <p:cNvPr id="47108" name="Picture 4" descr="Resize of YU Kvasci deob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352800"/>
            <a:ext cx="8267700" cy="2360613"/>
          </a:xfrm>
          <a:noFill/>
        </p:spPr>
      </p:pic>
      <p:pic>
        <p:nvPicPr>
          <p:cNvPr id="47109" name="Picture 6" descr="Schizosaccharomyces pom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95400"/>
            <a:ext cx="22098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96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andid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19400"/>
            <a:ext cx="32194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4" descr="kvasc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906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70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Candid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2882106"/>
            <a:ext cx="1809750" cy="1962150"/>
          </a:xfrm>
          <a:noFill/>
        </p:spPr>
      </p:pic>
      <p:pic>
        <p:nvPicPr>
          <p:cNvPr id="49154" name="Picture 2" descr="byeas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609600"/>
            <a:ext cx="4446588" cy="2343150"/>
          </a:xfrm>
          <a:noFill/>
        </p:spPr>
      </p:pic>
      <p:pic>
        <p:nvPicPr>
          <p:cNvPr id="49155" name="Picture 3" descr="yeast 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lum bright="3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1981200"/>
            <a:ext cx="2743200" cy="2571750"/>
          </a:xfrm>
          <a:noFill/>
        </p:spPr>
      </p:pic>
    </p:spTree>
    <p:extLst>
      <p:ext uri="{BB962C8B-B14F-4D97-AF65-F5344CB8AC3E}">
        <p14:creationId xmlns:p14="http://schemas.microsoft.com/office/powerpoint/2010/main" val="386844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5715000" cy="1143000"/>
          </a:xfrm>
        </p:spPr>
        <p:txBody>
          <a:bodyPr/>
          <a:lstStyle/>
          <a:p>
            <a:pPr>
              <a:defRPr/>
            </a:pPr>
            <a:r>
              <a:rPr lang="sl-SI" dirty="0" smtClean="0">
                <a:solidFill>
                  <a:srgbClr val="FFFFCC"/>
                </a:solidFill>
              </a:rPr>
              <a:t>	</a:t>
            </a: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Blasto</a:t>
            </a:r>
            <a:r>
              <a:rPr lang="en-GB" sz="32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konidije</a:t>
            </a: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179" name="Picture 3" descr="Blastokonidij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19" y="2381250"/>
            <a:ext cx="2514600" cy="2857500"/>
          </a:xfrm>
          <a:noFill/>
        </p:spPr>
      </p:pic>
      <p:pic>
        <p:nvPicPr>
          <p:cNvPr id="50180" name="Picture 4" descr="Fialida i blastokonidij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7638" y="381000"/>
            <a:ext cx="2036762" cy="5867400"/>
          </a:xfrm>
          <a:noFill/>
        </p:spPr>
      </p:pic>
    </p:spTree>
    <p:extLst>
      <p:ext uri="{BB962C8B-B14F-4D97-AF65-F5344CB8AC3E}">
        <p14:creationId xmlns:p14="http://schemas.microsoft.com/office/powerpoint/2010/main" val="11134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4944" y="838200"/>
            <a:ext cx="5334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sl-SI" b="1" dirty="0" smtClean="0">
                <a:solidFill>
                  <a:srgbClr val="FFFFCC"/>
                </a:solidFill>
              </a:rPr>
              <a:t>	</a:t>
            </a:r>
            <a:r>
              <a:rPr lang="sl-SI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Fungi – Gljive</a:t>
            </a:r>
            <a:br>
              <a:rPr lang="sl-SI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133600"/>
            <a:ext cx="8077200" cy="4114800"/>
          </a:xfrm>
        </p:spPr>
        <p:txBody>
          <a:bodyPr/>
          <a:lstStyle/>
          <a:p>
            <a:pPr algn="just">
              <a:buClr>
                <a:srgbClr val="FF9999"/>
              </a:buClr>
            </a:pPr>
            <a:r>
              <a:rPr lang="sl-SI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Kvasnice</a:t>
            </a:r>
            <a:r>
              <a:rPr lang="sl-SI" altLang="en-US" sz="2800" dirty="0" smtClean="0">
                <a:solidFill>
                  <a:srgbClr val="FF7C80"/>
                </a:solidFill>
              </a:rPr>
              <a:t> </a:t>
            </a:r>
            <a:r>
              <a:rPr lang="sl-SI" altLang="en-US" sz="2800" dirty="0" smtClean="0"/>
              <a:t>- jednoćelijski oblici gljivica ovalnog, sferičnog ili izduženog oblika, veličine 3-5 </a:t>
            </a:r>
            <a:r>
              <a:rPr lang="sl-SI" altLang="en-US" sz="2800" dirty="0" smtClean="0">
                <a:latin typeface="Symbol" panose="05050102010706020507" pitchFamily="18" charset="2"/>
              </a:rPr>
              <a:t>m</a:t>
            </a:r>
            <a:r>
              <a:rPr lang="sl-SI" altLang="en-US" sz="2800" dirty="0" smtClean="0"/>
              <a:t>m, koje se razmnožavaju uglavnom binarnom deobom ili pupljenjem</a:t>
            </a:r>
          </a:p>
          <a:p>
            <a:pPr algn="just">
              <a:buClr>
                <a:srgbClr val="FF9999"/>
              </a:buClr>
            </a:pPr>
            <a:r>
              <a:rPr lang="sl-SI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Plesni</a:t>
            </a:r>
            <a:r>
              <a:rPr lang="sl-SI" altLang="en-US" sz="2800" dirty="0" smtClean="0">
                <a:solidFill>
                  <a:srgbClr val="FFFFCC"/>
                </a:solidFill>
              </a:rPr>
              <a:t> </a:t>
            </a:r>
            <a:r>
              <a:rPr lang="sl-SI" altLang="en-US" sz="2800" dirty="0" smtClean="0"/>
              <a:t>su filamentozni višečelijski oblici gljivica u obliku hifa čiji je prečnik od 2 do 10 </a:t>
            </a:r>
            <a:r>
              <a:rPr lang="sl-SI" altLang="en-US" sz="2800" dirty="0" smtClean="0">
                <a:latin typeface="Symbol" panose="05050102010706020507" pitchFamily="18" charset="2"/>
              </a:rPr>
              <a:t>m</a:t>
            </a:r>
            <a:r>
              <a:rPr lang="sl-SI" altLang="en-US" sz="2800" dirty="0" smtClean="0"/>
              <a:t>m</a:t>
            </a:r>
            <a:endParaRPr lang="en-GB" altLang="en-US" sz="2800" dirty="0" smtClean="0"/>
          </a:p>
          <a:p>
            <a:pPr algn="just">
              <a:buClr>
                <a:srgbClr val="FF9999"/>
              </a:buClr>
            </a:pPr>
            <a:r>
              <a:rPr lang="sl-SI" altLang="en-US" sz="2800" dirty="0" smtClean="0"/>
              <a:t>Gljivice mogu da rastu u formi kvasnica, formi plesni ili i u jednoj i u drugoj formi – </a:t>
            </a:r>
            <a:r>
              <a:rPr lang="sl-SI" altLang="en-US" sz="2800" b="1" dirty="0" smtClean="0">
                <a:solidFill>
                  <a:srgbClr val="FFFFCC"/>
                </a:solidFill>
              </a:rPr>
              <a:t>dimorfizam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50520"/>
            <a:ext cx="207685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8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Resize of YU Artrokonidij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263" y="1895475"/>
            <a:ext cx="7564437" cy="3414713"/>
          </a:xfrm>
          <a:noFill/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52400"/>
            <a:ext cx="7239000" cy="1219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Fragmentacija hifa – artro</a:t>
            </a:r>
            <a:r>
              <a:rPr lang="en-GB" sz="32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konidije</a:t>
            </a:r>
            <a:r>
              <a:rPr lang="en-GB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GB" sz="32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artrospore</a:t>
            </a: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076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Artrokonidij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5675" y="1676400"/>
            <a:ext cx="2917825" cy="4495800"/>
          </a:xfrm>
          <a:noFill/>
        </p:spPr>
      </p:pic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52400"/>
            <a:ext cx="7086600" cy="1219200"/>
          </a:xfrm>
        </p:spPr>
        <p:txBody>
          <a:bodyPr/>
          <a:lstStyle/>
          <a:p>
            <a:pPr>
              <a:defRPr/>
            </a:pPr>
            <a:r>
              <a:rPr lang="sl-SI" dirty="0" smtClean="0">
                <a:solidFill>
                  <a:srgbClr val="FFFFCC"/>
                </a:solidFill>
              </a:rPr>
              <a:t>	</a:t>
            </a:r>
            <a:r>
              <a:rPr lang="sl-SI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Artro</a:t>
            </a:r>
            <a:r>
              <a:rPr lang="en-GB" sz="36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konidije</a:t>
            </a:r>
            <a:endParaRPr lang="en-US" sz="36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428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64357"/>
            <a:ext cx="7467600" cy="914400"/>
          </a:xfrm>
        </p:spPr>
        <p:txBody>
          <a:bodyPr/>
          <a:lstStyle/>
          <a:p>
            <a:pPr>
              <a:defRPr/>
            </a:pPr>
            <a:r>
              <a:rPr lang="sl-SI" dirty="0" smtClean="0">
                <a:solidFill>
                  <a:srgbClr val="FFFFCC"/>
                </a:solidFill>
              </a:rPr>
              <a:t>	</a:t>
            </a: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Hlamidio</a:t>
            </a:r>
            <a:r>
              <a:rPr lang="en-GB" sz="32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konidije</a:t>
            </a:r>
            <a:r>
              <a:rPr lang="en-GB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GB" sz="32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hlamidiospore</a:t>
            </a: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251" name="Picture 3" descr="Hlamidiospo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7863" y="1895475"/>
            <a:ext cx="4033837" cy="1004888"/>
          </a:xfrm>
          <a:noFill/>
        </p:spPr>
      </p:pic>
      <p:pic>
        <p:nvPicPr>
          <p:cNvPr id="53252" name="Picture 4" descr="candid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317081"/>
            <a:ext cx="5638800" cy="2519363"/>
          </a:xfrm>
          <a:noFill/>
        </p:spPr>
      </p:pic>
    </p:spTree>
    <p:extLst>
      <p:ext uri="{BB962C8B-B14F-4D97-AF65-F5344CB8AC3E}">
        <p14:creationId xmlns:p14="http://schemas.microsoft.com/office/powerpoint/2010/main" val="410695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12192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sl-SI" dirty="0" smtClean="0">
                <a:solidFill>
                  <a:srgbClr val="FFFFCC"/>
                </a:solidFill>
              </a:rPr>
              <a:t>	</a:t>
            </a:r>
            <a:r>
              <a:rPr lang="sl-SI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Zygomycota – Mucor, Rhizopus, Absidia</a:t>
            </a:r>
            <a:endParaRPr lang="sl-SI" sz="3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4572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sl-SI" altLang="en-US" sz="2800" dirty="0">
                <a:latin typeface="+mn-lt"/>
              </a:rPr>
              <a:t>I</a:t>
            </a:r>
            <a:r>
              <a:rPr lang="en-GB" altLang="en-US" sz="2800" dirty="0" err="1">
                <a:latin typeface="+mn-lt"/>
              </a:rPr>
              <a:t>zgled</a:t>
            </a:r>
            <a:r>
              <a:rPr lang="en-GB" altLang="en-US" sz="2800" dirty="0">
                <a:latin typeface="+mn-lt"/>
              </a:rPr>
              <a:t> </a:t>
            </a:r>
            <a:r>
              <a:rPr lang="en-GB" altLang="en-US" sz="2800" dirty="0" err="1" smtClean="0">
                <a:latin typeface="+mn-lt"/>
              </a:rPr>
              <a:t>poput</a:t>
            </a:r>
            <a:r>
              <a:rPr lang="sr-Latn-RS" altLang="en-US" sz="2800" dirty="0">
                <a:latin typeface="+mn-lt"/>
              </a:rPr>
              <a:t> </a:t>
            </a:r>
            <a:r>
              <a:rPr lang="sr-Latn-RS" altLang="en-US" sz="2800" dirty="0" smtClean="0">
                <a:latin typeface="+mn-lt"/>
              </a:rPr>
              <a:t>balona</a:t>
            </a:r>
            <a:endParaRPr lang="sr-Latn-RS" altLang="en-US" sz="2800" dirty="0">
              <a:latin typeface="+mn-lt"/>
            </a:endParaRPr>
          </a:p>
          <a:p>
            <a:endParaRPr lang="en-GB" altLang="en-US" sz="2800" dirty="0">
              <a:latin typeface="+mn-lt"/>
            </a:endParaRPr>
          </a:p>
          <a:p>
            <a:r>
              <a:rPr lang="en-GB" altLang="en-US" sz="2800" dirty="0">
                <a:latin typeface="+mn-lt"/>
              </a:rPr>
              <a:t>a – </a:t>
            </a:r>
            <a:r>
              <a:rPr lang="en-GB" altLang="en-US" sz="2800" dirty="0" err="1">
                <a:latin typeface="+mn-lt"/>
              </a:rPr>
              <a:t>sporangiofora</a:t>
            </a:r>
            <a:endParaRPr lang="en-GB" altLang="en-US" sz="2800" dirty="0">
              <a:latin typeface="+mn-lt"/>
            </a:endParaRPr>
          </a:p>
          <a:p>
            <a:r>
              <a:rPr lang="en-GB" altLang="en-US" sz="2800" dirty="0">
                <a:latin typeface="+mn-lt"/>
              </a:rPr>
              <a:t>b - </a:t>
            </a:r>
            <a:r>
              <a:rPr lang="en-GB" altLang="en-US" sz="2800" dirty="0" err="1">
                <a:latin typeface="+mn-lt"/>
              </a:rPr>
              <a:t>sporangija</a:t>
            </a:r>
            <a:endParaRPr lang="en-GB" altLang="en-US" sz="2800" dirty="0">
              <a:latin typeface="+mn-lt"/>
            </a:endParaRPr>
          </a:p>
          <a:p>
            <a:r>
              <a:rPr lang="en-GB" altLang="en-US" sz="2800" dirty="0">
                <a:latin typeface="+mn-lt"/>
              </a:rPr>
              <a:t>c – </a:t>
            </a:r>
            <a:r>
              <a:rPr lang="en-GB" altLang="en-US" sz="2800" dirty="0" err="1">
                <a:latin typeface="+mn-lt"/>
              </a:rPr>
              <a:t>kolumela</a:t>
            </a:r>
            <a:endParaRPr lang="en-GB" altLang="en-US" sz="2800" dirty="0">
              <a:latin typeface="+mn-lt"/>
            </a:endParaRPr>
          </a:p>
          <a:p>
            <a:r>
              <a:rPr lang="en-GB" altLang="en-US" sz="2800" dirty="0">
                <a:latin typeface="+mn-lt"/>
              </a:rPr>
              <a:t>e – spore</a:t>
            </a:r>
          </a:p>
          <a:p>
            <a:r>
              <a:rPr lang="en-GB" altLang="en-US" sz="2800" dirty="0" err="1" smtClean="0">
                <a:latin typeface="+mn-lt"/>
              </a:rPr>
              <a:t>sporangiofora</a:t>
            </a:r>
            <a:r>
              <a:rPr lang="en-GB" altLang="en-US" sz="2800" dirty="0" smtClean="0">
                <a:latin typeface="+mn-lt"/>
              </a:rPr>
              <a:t> </a:t>
            </a:r>
            <a:r>
              <a:rPr lang="en-GB" altLang="en-US" sz="2800" dirty="0" err="1">
                <a:latin typeface="+mn-lt"/>
              </a:rPr>
              <a:t>često</a:t>
            </a:r>
            <a:r>
              <a:rPr lang="en-GB" altLang="en-US" sz="2800" dirty="0">
                <a:latin typeface="+mn-lt"/>
              </a:rPr>
              <a:t> </a:t>
            </a:r>
            <a:r>
              <a:rPr lang="en-GB" altLang="en-US" sz="2800" dirty="0" err="1">
                <a:latin typeface="+mn-lt"/>
              </a:rPr>
              <a:t>podeljena</a:t>
            </a:r>
            <a:r>
              <a:rPr lang="en-GB" altLang="en-US" sz="2800" dirty="0">
                <a:latin typeface="+mn-lt"/>
              </a:rPr>
              <a:t> </a:t>
            </a:r>
            <a:r>
              <a:rPr lang="en-GB" altLang="en-US" sz="2800" dirty="0" err="1">
                <a:latin typeface="+mn-lt"/>
              </a:rPr>
              <a:t>sa</a:t>
            </a:r>
            <a:r>
              <a:rPr lang="en-GB" altLang="en-US" sz="2800" dirty="0">
                <a:latin typeface="+mn-lt"/>
              </a:rPr>
              <a:t> </a:t>
            </a:r>
            <a:r>
              <a:rPr lang="en-GB" altLang="en-US" sz="2800" dirty="0" err="1">
                <a:latin typeface="+mn-lt"/>
              </a:rPr>
              <a:t>sporangijama</a:t>
            </a:r>
            <a:r>
              <a:rPr lang="en-GB" altLang="en-US" sz="2800" dirty="0">
                <a:latin typeface="+mn-lt"/>
              </a:rPr>
              <a:t> 60-300 </a:t>
            </a:r>
            <a:r>
              <a:rPr lang="en-GB" altLang="en-US" sz="2800" dirty="0">
                <a:latin typeface="Symbol" panose="05050102010706020507" pitchFamily="18" charset="2"/>
              </a:rPr>
              <a:t></a:t>
            </a:r>
            <a:r>
              <a:rPr lang="en-GB" altLang="en-US" sz="2800" dirty="0">
                <a:latin typeface="+mn-lt"/>
              </a:rPr>
              <a:t>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590040"/>
            <a:ext cx="3323994" cy="39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Resize of YU Mucorales copy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31" y="1524000"/>
            <a:ext cx="6736738" cy="4572000"/>
          </a:xfrm>
          <a:noFill/>
        </p:spPr>
      </p:pic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7315200" cy="1219200"/>
          </a:xfrm>
        </p:spPr>
        <p:txBody>
          <a:bodyPr/>
          <a:lstStyle/>
          <a:p>
            <a:pPr>
              <a:defRPr/>
            </a:pPr>
            <a:r>
              <a:rPr lang="sl-SI" dirty="0" smtClean="0">
                <a:solidFill>
                  <a:srgbClr val="FFFFCC"/>
                </a:solidFill>
              </a:rPr>
              <a:t>	</a:t>
            </a:r>
            <a:r>
              <a:rPr lang="sl-SI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Sporangiospore - Mucor</a:t>
            </a:r>
            <a:endParaRPr lang="en-US" sz="36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026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914400"/>
            <a:ext cx="5105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7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enicillum-nv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972" y="1341120"/>
            <a:ext cx="3687828" cy="4572000"/>
          </a:xfrm>
          <a:noFill/>
        </p:spPr>
      </p:pic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/>
        <p:txBody>
          <a:bodyPr anchor="b"/>
          <a:lstStyle/>
          <a:p>
            <a:pPr>
              <a:defRPr/>
            </a:pPr>
            <a:r>
              <a:rPr lang="sl-SI" dirty="0" smtClean="0">
                <a:solidFill>
                  <a:srgbClr val="FFFFCC"/>
                </a:solidFill>
              </a:rPr>
              <a:t>	</a:t>
            </a:r>
            <a:r>
              <a:rPr lang="sl-SI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Penicillum </a:t>
            </a:r>
            <a:endParaRPr lang="en-US" sz="36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609600" y="2362200"/>
            <a:ext cx="4572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sl-SI" altLang="en-US" sz="2800" dirty="0">
                <a:latin typeface="+mn-lt"/>
              </a:rPr>
              <a:t>I</a:t>
            </a:r>
            <a:r>
              <a:rPr lang="en-GB" altLang="en-US" sz="2800" dirty="0" err="1">
                <a:latin typeface="+mn-lt"/>
              </a:rPr>
              <a:t>zgled</a:t>
            </a:r>
            <a:r>
              <a:rPr lang="en-GB" altLang="en-US" sz="2800" dirty="0">
                <a:latin typeface="+mn-lt"/>
              </a:rPr>
              <a:t> </a:t>
            </a:r>
            <a:r>
              <a:rPr lang="en-GB" altLang="en-US" sz="2800" dirty="0" err="1">
                <a:latin typeface="+mn-lt"/>
              </a:rPr>
              <a:t>poput</a:t>
            </a:r>
            <a:r>
              <a:rPr lang="en-GB" altLang="en-US" sz="2800" dirty="0">
                <a:latin typeface="+mn-lt"/>
              </a:rPr>
              <a:t> </a:t>
            </a:r>
            <a:r>
              <a:rPr lang="en-GB" altLang="en-US" sz="2800" dirty="0" err="1" smtClean="0">
                <a:latin typeface="+mn-lt"/>
              </a:rPr>
              <a:t>metle</a:t>
            </a:r>
            <a:endParaRPr lang="sr-Latn-RS" altLang="en-US" sz="2800" dirty="0">
              <a:latin typeface="+mn-lt"/>
            </a:endParaRPr>
          </a:p>
          <a:p>
            <a:endParaRPr lang="en-GB" altLang="en-US" sz="2800" dirty="0">
              <a:latin typeface="+mn-lt"/>
            </a:endParaRPr>
          </a:p>
          <a:p>
            <a:r>
              <a:rPr lang="en-GB" altLang="en-US" sz="2800" dirty="0">
                <a:latin typeface="+mn-lt"/>
              </a:rPr>
              <a:t>a - </a:t>
            </a:r>
            <a:r>
              <a:rPr lang="en-GB" altLang="en-US" sz="2800" dirty="0" err="1">
                <a:latin typeface="+mn-lt"/>
              </a:rPr>
              <a:t>konidiofora</a:t>
            </a:r>
            <a:endParaRPr lang="en-GB" altLang="en-US" sz="2800" dirty="0">
              <a:latin typeface="+mn-lt"/>
            </a:endParaRPr>
          </a:p>
          <a:p>
            <a:r>
              <a:rPr lang="en-GB" altLang="en-US" sz="2800" dirty="0">
                <a:latin typeface="+mn-lt"/>
              </a:rPr>
              <a:t>b - </a:t>
            </a:r>
            <a:r>
              <a:rPr lang="en-GB" altLang="en-US" sz="2800" dirty="0" err="1">
                <a:latin typeface="+mn-lt"/>
              </a:rPr>
              <a:t>metule-sekundarne</a:t>
            </a:r>
            <a:r>
              <a:rPr lang="en-GB" altLang="en-US" sz="2800" dirty="0">
                <a:latin typeface="+mn-lt"/>
              </a:rPr>
              <a:t> </a:t>
            </a:r>
            <a:r>
              <a:rPr lang="en-GB" altLang="en-US" sz="2800" dirty="0" err="1">
                <a:latin typeface="+mn-lt"/>
              </a:rPr>
              <a:t>grane</a:t>
            </a:r>
            <a:endParaRPr lang="en-GB" altLang="en-US" sz="2800" dirty="0">
              <a:latin typeface="+mn-lt"/>
            </a:endParaRPr>
          </a:p>
          <a:p>
            <a:r>
              <a:rPr lang="en-GB" altLang="en-US" sz="2800" dirty="0">
                <a:latin typeface="+mn-lt"/>
              </a:rPr>
              <a:t>c - </a:t>
            </a:r>
            <a:r>
              <a:rPr lang="en-GB" altLang="en-US" sz="2800" dirty="0" err="1">
                <a:latin typeface="+mn-lt"/>
              </a:rPr>
              <a:t>fialide</a:t>
            </a:r>
            <a:endParaRPr lang="en-GB" altLang="en-US" sz="2800" dirty="0">
              <a:latin typeface="+mn-lt"/>
            </a:endParaRPr>
          </a:p>
          <a:p>
            <a:r>
              <a:rPr lang="en-GB" altLang="en-US" sz="2800" dirty="0">
                <a:latin typeface="+mn-lt"/>
              </a:rPr>
              <a:t>d- </a:t>
            </a:r>
            <a:r>
              <a:rPr lang="en-GB" altLang="en-US" sz="2800" dirty="0" err="1">
                <a:latin typeface="+mn-lt"/>
              </a:rPr>
              <a:t>okrugle</a:t>
            </a:r>
            <a:r>
              <a:rPr lang="en-GB" altLang="en-US" sz="2800" dirty="0">
                <a:latin typeface="+mn-lt"/>
              </a:rPr>
              <a:t> </a:t>
            </a:r>
            <a:r>
              <a:rPr lang="en-GB" altLang="en-US" sz="2800" dirty="0" err="1">
                <a:latin typeface="+mn-lt"/>
              </a:rPr>
              <a:t>konidije</a:t>
            </a:r>
            <a:endParaRPr lang="en-US" alt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112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941832" y="457200"/>
            <a:ext cx="8229600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l-SI" sz="3200" b="1" smtClean="0">
                <a:solidFill>
                  <a:srgbClr val="FF7C80"/>
                </a:solidFill>
              </a:rPr>
              <a:t>	</a:t>
            </a:r>
            <a:r>
              <a:rPr lang="en-GB" sz="3600" b="1" smtClean="0">
                <a:solidFill>
                  <a:srgbClr val="FFFFCC"/>
                </a:solidFill>
              </a:rPr>
              <a:t>Fialok</a:t>
            </a:r>
            <a:r>
              <a:rPr lang="sl-SI" sz="3600" b="1" dirty="0" smtClean="0">
                <a:solidFill>
                  <a:srgbClr val="FFFFCC"/>
                </a:solidFill>
              </a:rPr>
              <a:t>onidije</a:t>
            </a:r>
            <a:endParaRPr lang="en-US" sz="3600" b="1" dirty="0" smtClean="0">
              <a:solidFill>
                <a:srgbClr val="FFFFCC"/>
              </a:solidFill>
            </a:endParaRPr>
          </a:p>
        </p:txBody>
      </p:sp>
      <p:pic>
        <p:nvPicPr>
          <p:cNvPr id="56323" name="Picture 3" descr="paecilomyces_variotii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40007"/>
            <a:ext cx="4059238" cy="2739985"/>
          </a:xfrm>
          <a:noFill/>
        </p:spPr>
      </p:pic>
      <p:pic>
        <p:nvPicPr>
          <p:cNvPr id="56324" name="Picture 4" descr="YU konidij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06" y="2138362"/>
            <a:ext cx="3019425" cy="3343275"/>
          </a:xfrm>
          <a:noFill/>
        </p:spPr>
      </p:pic>
    </p:spTree>
    <p:extLst>
      <p:ext uri="{BB962C8B-B14F-4D97-AF65-F5344CB8AC3E}">
        <p14:creationId xmlns:p14="http://schemas.microsoft.com/office/powerpoint/2010/main" val="244782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6858000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l-SI" sz="3600" dirty="0" smtClean="0">
                <a:solidFill>
                  <a:srgbClr val="FFFFCC"/>
                </a:solidFill>
              </a:rPr>
              <a:t>	</a:t>
            </a:r>
            <a:r>
              <a:rPr lang="sl-SI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Penicillum </a:t>
            </a:r>
            <a:endParaRPr lang="en-US" sz="36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43200"/>
            <a:ext cx="2819400" cy="2086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905000"/>
            <a:ext cx="5332999" cy="355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5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sz="3200" b="1" i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Penicillium</a:t>
            </a:r>
            <a:r>
              <a:rPr lang="en-GB" sz="32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i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notatum</a:t>
            </a:r>
            <a:r>
              <a:rPr lang="en-GB" sz="32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</a:t>
            </a:r>
            <a:r>
              <a:rPr lang="en-GB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</a:t>
            </a:r>
            <a:r>
              <a:rPr lang="en-GB" sz="32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Staphylococcus aureus </a:t>
            </a:r>
          </a:p>
        </p:txBody>
      </p:sp>
      <p:pic>
        <p:nvPicPr>
          <p:cNvPr id="59395" name="Picture 5" descr="s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4495800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9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5334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sl-SI" b="1" dirty="0" smtClean="0">
                <a:solidFill>
                  <a:srgbClr val="FFFFCC"/>
                </a:solidFill>
              </a:rPr>
              <a:t>	</a:t>
            </a:r>
            <a:r>
              <a:rPr lang="sl-SI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Fungi – Gljive</a:t>
            </a:r>
            <a:r>
              <a:rPr lang="sl-SI" b="1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l-SI" b="1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 smtClean="0">
              <a:solidFill>
                <a:srgbClr val="FF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990600"/>
            <a:ext cx="8610600" cy="5410200"/>
          </a:xfrm>
        </p:spPr>
        <p:txBody>
          <a:bodyPr>
            <a:normAutofit lnSpcReduction="10000"/>
          </a:bodyPr>
          <a:lstStyle/>
          <a:p>
            <a:pPr algn="just">
              <a:buClr>
                <a:srgbClr val="FF9999"/>
              </a:buClr>
            </a:pPr>
            <a:r>
              <a:rPr lang="sl-SI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Ćelija gljiva pokazuje tipičnu građu eukariotskog tipa i </a:t>
            </a:r>
            <a:r>
              <a:rPr lang="sl-SI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poseduje jedro </a:t>
            </a:r>
            <a:r>
              <a:rPr lang="sl-SI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odvojeno membranom </a:t>
            </a:r>
            <a:r>
              <a:rPr lang="sl-SI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citoplazme, endoplazmatični retikulum, ribozome, </a:t>
            </a:r>
            <a:r>
              <a:rPr lang="sl-SI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mitohondrije i </a:t>
            </a:r>
            <a:r>
              <a:rPr lang="sl-SI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sekretorni aparat</a:t>
            </a:r>
            <a:r>
              <a:rPr lang="sl-SI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>
              <a:buClr>
                <a:srgbClr val="FF9999"/>
              </a:buClr>
            </a:pPr>
            <a:r>
              <a:rPr lang="sl-SI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Gljive imaju </a:t>
            </a:r>
            <a:r>
              <a:rPr lang="sl-SI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ćelijski zid </a:t>
            </a:r>
            <a:r>
              <a:rPr lang="sl-SI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koga grade međusobno isprepleteni </a:t>
            </a:r>
            <a:r>
              <a:rPr lang="sl-SI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lanci </a:t>
            </a:r>
            <a:r>
              <a:rPr lang="sl-SI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glukana i </a:t>
            </a:r>
            <a:r>
              <a:rPr lang="sl-SI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hitina utopljenih u matriks sačinjen od proteina i lipida. </a:t>
            </a:r>
            <a:r>
              <a:rPr lang="sl-SI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Primer kod </a:t>
            </a:r>
            <a:r>
              <a:rPr lang="sl-SI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Ascomycota </a:t>
            </a:r>
            <a:r>
              <a:rPr lang="sl-SI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Basidiomycota su </a:t>
            </a:r>
            <a:r>
              <a:rPr lang="sl-SI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mikrofibrile hitina </a:t>
            </a:r>
            <a:r>
              <a:rPr lang="el-G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 1-4 </a:t>
            </a:r>
            <a:r>
              <a:rPr lang="sl-SI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N-acetilglukozamina </a:t>
            </a:r>
            <a:r>
              <a:rPr lang="sl-SI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spojenih razgranatim </a:t>
            </a:r>
            <a:r>
              <a:rPr lang="sl-SI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lancima polimera glukoze – glukanom i to preko </a:t>
            </a:r>
            <a:r>
              <a:rPr lang="el-G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 1-3 </a:t>
            </a:r>
            <a:r>
              <a:rPr lang="sl-SI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l-G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 1-6 </a:t>
            </a:r>
            <a:r>
              <a:rPr lang="sl-SI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veza. Proteini </a:t>
            </a:r>
            <a:r>
              <a:rPr lang="sl-SI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 treća ključna komponenta ćelijskog zida, a mnogi od njih su </a:t>
            </a:r>
            <a:r>
              <a:rPr lang="sl-SI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glikolizovani pre </a:t>
            </a:r>
            <a:r>
              <a:rPr lang="sl-SI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svega manozom i nazivaju se mananoproteini.</a:t>
            </a:r>
            <a:endParaRPr lang="sl-SI" alt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884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066800" y="990600"/>
            <a:ext cx="5867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altLang="en-US" sz="4000" dirty="0">
                <a:solidFill>
                  <a:schemeClr val="tx2"/>
                </a:solidFill>
              </a:rPr>
              <a:t>	</a:t>
            </a:r>
            <a:r>
              <a:rPr lang="sl-SI" altLang="en-U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Aspergillus</a:t>
            </a:r>
            <a:endParaRPr lang="en-US" alt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0419" name="Picture 3" descr="Aspergillus -n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07515"/>
            <a:ext cx="35337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685800" y="1905000"/>
            <a:ext cx="48006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RS" altLang="en-US" sz="2800" dirty="0">
                <a:latin typeface="+mn-lt"/>
              </a:rPr>
              <a:t>Izgled poput </a:t>
            </a:r>
            <a:r>
              <a:rPr lang="sr-Latn-RS" altLang="en-US" sz="2800" dirty="0" smtClean="0">
                <a:latin typeface="+mn-lt"/>
              </a:rPr>
              <a:t>buzdovana</a:t>
            </a:r>
            <a:endParaRPr lang="sr-Latn-RS" altLang="en-US" sz="2800" dirty="0">
              <a:latin typeface="+mn-lt"/>
            </a:endParaRPr>
          </a:p>
          <a:p>
            <a:endParaRPr lang="sr-Latn-RS" altLang="en-US" sz="2800" dirty="0">
              <a:latin typeface="+mn-lt"/>
            </a:endParaRPr>
          </a:p>
          <a:p>
            <a:r>
              <a:rPr lang="en-GB" altLang="en-US" sz="2800" dirty="0" smtClean="0">
                <a:latin typeface="+mn-lt"/>
              </a:rPr>
              <a:t>a </a:t>
            </a:r>
            <a:r>
              <a:rPr lang="en-GB" altLang="en-US" sz="2800" dirty="0">
                <a:latin typeface="+mn-lt"/>
              </a:rPr>
              <a:t>- </a:t>
            </a:r>
            <a:r>
              <a:rPr lang="en-GB" altLang="en-US" sz="2800" dirty="0" err="1">
                <a:latin typeface="+mn-lt"/>
              </a:rPr>
              <a:t>konidiofore</a:t>
            </a:r>
            <a:r>
              <a:rPr lang="en-GB" altLang="en-US" sz="2800" dirty="0">
                <a:latin typeface="+mn-lt"/>
              </a:rPr>
              <a:t> bez </a:t>
            </a:r>
            <a:r>
              <a:rPr lang="en-GB" altLang="en-US" sz="2800" dirty="0" err="1">
                <a:latin typeface="+mn-lt"/>
              </a:rPr>
              <a:t>granjanja</a:t>
            </a:r>
            <a:r>
              <a:rPr lang="en-GB" altLang="en-US" sz="2800" dirty="0">
                <a:latin typeface="+mn-lt"/>
              </a:rPr>
              <a:t> </a:t>
            </a:r>
          </a:p>
          <a:p>
            <a:r>
              <a:rPr lang="en-GB" altLang="en-US" sz="2800" dirty="0">
                <a:latin typeface="+mn-lt"/>
              </a:rPr>
              <a:t>b - </a:t>
            </a:r>
            <a:r>
              <a:rPr lang="en-GB" altLang="en-US" sz="2800" dirty="0" err="1">
                <a:latin typeface="+mn-lt"/>
              </a:rPr>
              <a:t>bazalne</a:t>
            </a:r>
            <a:r>
              <a:rPr lang="en-GB" altLang="en-US" sz="2800" dirty="0">
                <a:latin typeface="+mn-lt"/>
              </a:rPr>
              <a:t> </a:t>
            </a:r>
            <a:r>
              <a:rPr lang="sl-SI" altLang="en-US" sz="2800" dirty="0">
                <a:latin typeface="+mn-lt"/>
              </a:rPr>
              <a:t>ć</a:t>
            </a:r>
            <a:r>
              <a:rPr lang="en-GB" altLang="en-US" sz="2800" dirty="0" err="1">
                <a:latin typeface="+mn-lt"/>
              </a:rPr>
              <a:t>elije</a:t>
            </a:r>
            <a:endParaRPr lang="en-GB" altLang="en-US" sz="2800" dirty="0">
              <a:latin typeface="+mn-lt"/>
            </a:endParaRPr>
          </a:p>
          <a:p>
            <a:r>
              <a:rPr lang="en-GB" altLang="en-US" sz="2800" dirty="0">
                <a:latin typeface="+mn-lt"/>
              </a:rPr>
              <a:t>c – </a:t>
            </a:r>
            <a:r>
              <a:rPr lang="en-GB" altLang="en-US" sz="2800" dirty="0" err="1">
                <a:latin typeface="+mn-lt"/>
              </a:rPr>
              <a:t>kolumela</a:t>
            </a:r>
            <a:endParaRPr lang="en-GB" altLang="en-US" sz="2800" dirty="0">
              <a:latin typeface="+mn-lt"/>
            </a:endParaRPr>
          </a:p>
          <a:p>
            <a:r>
              <a:rPr lang="en-GB" altLang="en-US" sz="2800" dirty="0">
                <a:latin typeface="+mn-lt"/>
              </a:rPr>
              <a:t>d - </a:t>
            </a:r>
            <a:r>
              <a:rPr lang="en-GB" altLang="en-US" sz="2800" dirty="0" err="1">
                <a:latin typeface="+mn-lt"/>
              </a:rPr>
              <a:t>fialide</a:t>
            </a:r>
            <a:r>
              <a:rPr lang="en-GB" altLang="en-US" sz="2800" dirty="0">
                <a:latin typeface="+mn-lt"/>
              </a:rPr>
              <a:t> </a:t>
            </a:r>
            <a:r>
              <a:rPr lang="en-GB" altLang="en-US" sz="2800" dirty="0" err="1">
                <a:latin typeface="+mn-lt"/>
              </a:rPr>
              <a:t>na</a:t>
            </a:r>
            <a:r>
              <a:rPr lang="en-GB" altLang="en-US" sz="2800" dirty="0">
                <a:latin typeface="+mn-lt"/>
              </a:rPr>
              <a:t> </a:t>
            </a:r>
            <a:r>
              <a:rPr lang="en-GB" altLang="en-US" sz="2800" dirty="0" err="1">
                <a:latin typeface="+mn-lt"/>
              </a:rPr>
              <a:t>ili</a:t>
            </a:r>
            <a:r>
              <a:rPr lang="en-GB" altLang="en-US" sz="2800" dirty="0">
                <a:latin typeface="+mn-lt"/>
              </a:rPr>
              <a:t> bez </a:t>
            </a:r>
            <a:r>
              <a:rPr lang="en-GB" altLang="en-US" sz="2800" dirty="0" err="1">
                <a:latin typeface="+mn-lt"/>
              </a:rPr>
              <a:t>metula</a:t>
            </a:r>
            <a:endParaRPr lang="en-GB" altLang="en-US" sz="2800" dirty="0">
              <a:latin typeface="+mn-lt"/>
            </a:endParaRPr>
          </a:p>
          <a:p>
            <a:r>
              <a:rPr lang="en-GB" altLang="en-US" sz="2800" dirty="0">
                <a:latin typeface="+mn-lt"/>
              </a:rPr>
              <a:t>e - </a:t>
            </a:r>
            <a:r>
              <a:rPr lang="en-GB" altLang="en-US" sz="2800" dirty="0" err="1">
                <a:latin typeface="+mn-lt"/>
              </a:rPr>
              <a:t>konidije</a:t>
            </a:r>
            <a:endParaRPr lang="en-US" alt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555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457200" y="228600"/>
            <a:ext cx="5867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altLang="en-US" sz="4000" dirty="0">
                <a:solidFill>
                  <a:schemeClr val="accent1"/>
                </a:solidFill>
              </a:rPr>
              <a:t>	</a:t>
            </a:r>
            <a:r>
              <a:rPr lang="sl-SI" altLang="en-US" sz="3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Aspergillus</a:t>
            </a:r>
            <a:endParaRPr lang="en-US" altLang="en-US" sz="3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1445" name="Picture 6" descr="aspergillus_ni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370522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905000"/>
            <a:ext cx="3974123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2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Resize of Aspergillus niger mali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676400"/>
            <a:ext cx="6360846" cy="4097338"/>
          </a:xfrm>
          <a:noFill/>
        </p:spPr>
      </p:pic>
    </p:spTree>
    <p:extLst>
      <p:ext uri="{BB962C8B-B14F-4D97-AF65-F5344CB8AC3E}">
        <p14:creationId xmlns:p14="http://schemas.microsoft.com/office/powerpoint/2010/main" val="150632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/>
          <a:lstStyle/>
          <a:p>
            <a:pPr>
              <a:defRPr/>
            </a:pPr>
            <a:r>
              <a:rPr lang="sl-SI" dirty="0" smtClean="0">
                <a:solidFill>
                  <a:srgbClr val="FFFFCC"/>
                </a:solidFill>
              </a:rPr>
              <a:t>	</a:t>
            </a:r>
            <a:r>
              <a:rPr lang="sl-SI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Makrokonidije i mikrokonidije</a:t>
            </a:r>
            <a:endParaRPr lang="en-US" sz="36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3491" name="Picture 3" descr="trichophyton_men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981200"/>
            <a:ext cx="4343400" cy="2905125"/>
          </a:xfrm>
          <a:noFill/>
        </p:spPr>
      </p:pic>
      <p:pic>
        <p:nvPicPr>
          <p:cNvPr id="63492" name="Picture 4" descr="microsporum_gypse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057400"/>
            <a:ext cx="4038600" cy="2701925"/>
          </a:xfrm>
          <a:noFill/>
        </p:spPr>
      </p:pic>
    </p:spTree>
    <p:extLst>
      <p:ext uri="{BB962C8B-B14F-4D97-AF65-F5344CB8AC3E}">
        <p14:creationId xmlns:p14="http://schemas.microsoft.com/office/powerpoint/2010/main" val="161738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sl-SI" dirty="0" smtClean="0">
                <a:solidFill>
                  <a:srgbClr val="FFFFCC"/>
                </a:solidFill>
              </a:rPr>
              <a:t>	</a:t>
            </a:r>
            <a:r>
              <a:rPr lang="sl-SI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Polni način razmnožavanja</a:t>
            </a:r>
            <a:endParaRPr lang="en-US" sz="36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017713"/>
            <a:ext cx="6248400" cy="4114800"/>
          </a:xfrm>
        </p:spPr>
        <p:txBody>
          <a:bodyPr/>
          <a:lstStyle/>
          <a:p>
            <a:pPr>
              <a:buClr>
                <a:srgbClr val="FF9999"/>
              </a:buClr>
            </a:pPr>
            <a:r>
              <a:rPr lang="sl-SI" altLang="en-US" sz="2800" b="1" dirty="0" smtClean="0">
                <a:solidFill>
                  <a:srgbClr val="FFFFFF"/>
                </a:solidFill>
              </a:rPr>
              <a:t>Zigospore - Zigosporangija</a:t>
            </a:r>
          </a:p>
          <a:p>
            <a:pPr>
              <a:buClr>
                <a:srgbClr val="FF9999"/>
              </a:buClr>
            </a:pPr>
            <a:r>
              <a:rPr lang="sl-SI" altLang="en-US" sz="2800" b="1" dirty="0" smtClean="0">
                <a:solidFill>
                  <a:srgbClr val="FFFFFF"/>
                </a:solidFill>
              </a:rPr>
              <a:t>Askospore - Askus</a:t>
            </a:r>
          </a:p>
          <a:p>
            <a:pPr>
              <a:buClr>
                <a:srgbClr val="FF9999"/>
              </a:buClr>
            </a:pPr>
            <a:r>
              <a:rPr lang="sl-SI" altLang="en-US" sz="2800" b="1" dirty="0" smtClean="0">
                <a:solidFill>
                  <a:srgbClr val="FFFFFF"/>
                </a:solidFill>
              </a:rPr>
              <a:t>Bazidiospore - Bazidijum</a:t>
            </a:r>
            <a:endParaRPr lang="en-US" altLang="en-US" sz="2800" b="1" dirty="0" smtClean="0">
              <a:solidFill>
                <a:srgbClr val="FFFFFF"/>
              </a:solidFill>
            </a:endParaRPr>
          </a:p>
        </p:txBody>
      </p:sp>
      <p:pic>
        <p:nvPicPr>
          <p:cNvPr id="64516" name="Picture 4" descr="dolipor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057400"/>
            <a:ext cx="2530475" cy="3521075"/>
          </a:xfrm>
          <a:noFill/>
        </p:spPr>
      </p:pic>
    </p:spTree>
    <p:extLst>
      <p:ext uri="{BB962C8B-B14F-4D97-AF65-F5344CB8AC3E}">
        <p14:creationId xmlns:p14="http://schemas.microsoft.com/office/powerpoint/2010/main" val="429435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12762"/>
            <a:ext cx="8229600" cy="11636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sl-SI" dirty="0" smtClean="0">
                <a:solidFill>
                  <a:srgbClr val="FFFFCC"/>
                </a:solidFill>
              </a:rPr>
              <a:t>	</a:t>
            </a:r>
            <a:r>
              <a:rPr lang="sl-SI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Zigospore - </a:t>
            </a:r>
            <a:r>
              <a:rPr lang="sl-SI" sz="3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Zygomycota</a:t>
            </a:r>
            <a:br>
              <a:rPr lang="sl-SI" sz="3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5539" name="Picture 3" descr="YU Zigospora copy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14885"/>
            <a:ext cx="4059238" cy="3990230"/>
          </a:xfrm>
          <a:noFill/>
        </p:spPr>
      </p:pic>
      <p:pic>
        <p:nvPicPr>
          <p:cNvPr id="65540" name="Picture 4" descr="susp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667000"/>
            <a:ext cx="3856038" cy="2166938"/>
          </a:xfrm>
          <a:noFill/>
        </p:spPr>
      </p:pic>
    </p:spTree>
    <p:extLst>
      <p:ext uri="{BB962C8B-B14F-4D97-AF65-F5344CB8AC3E}">
        <p14:creationId xmlns:p14="http://schemas.microsoft.com/office/powerpoint/2010/main" val="138596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 descr="phycant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295400"/>
            <a:ext cx="5486400" cy="3779956"/>
          </a:xfrm>
          <a:noFill/>
        </p:spPr>
      </p:pic>
    </p:spTree>
    <p:extLst>
      <p:ext uri="{BB962C8B-B14F-4D97-AF65-F5344CB8AC3E}">
        <p14:creationId xmlns:p14="http://schemas.microsoft.com/office/powerpoint/2010/main" val="193776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YU Ciklus zigospore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21" y="286966"/>
            <a:ext cx="7616757" cy="5826868"/>
          </a:xfrm>
          <a:noFill/>
        </p:spPr>
      </p:pic>
    </p:spTree>
    <p:extLst>
      <p:ext uri="{BB962C8B-B14F-4D97-AF65-F5344CB8AC3E}">
        <p14:creationId xmlns:p14="http://schemas.microsoft.com/office/powerpoint/2010/main" val="244791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/>
          <a:lstStyle/>
          <a:p>
            <a:pPr>
              <a:defRPr/>
            </a:pPr>
            <a:r>
              <a:rPr lang="sl-SI" dirty="0" smtClean="0">
                <a:solidFill>
                  <a:srgbClr val="FFFFCC"/>
                </a:solidFill>
              </a:rPr>
              <a:t>	</a:t>
            </a: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Askospore - Ascomyc</a:t>
            </a:r>
            <a:r>
              <a:rPr lang="en-US" sz="32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ota</a:t>
            </a: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8611" name="Picture 3" descr="Divan ask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1676400"/>
            <a:ext cx="2752725" cy="4267200"/>
          </a:xfrm>
          <a:noFill/>
        </p:spPr>
      </p:pic>
      <p:pic>
        <p:nvPicPr>
          <p:cNvPr id="68612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3429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63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peziza X200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00"/>
            <a:ext cx="6096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5597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533400"/>
            <a:ext cx="5334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sl-SI" b="1" dirty="0" smtClean="0">
                <a:solidFill>
                  <a:srgbClr val="FFFFCC"/>
                </a:solidFill>
              </a:rPr>
              <a:t>	</a:t>
            </a:r>
            <a:r>
              <a:rPr lang="sl-SI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Fungi </a:t>
            </a:r>
            <a:r>
              <a:rPr lang="sl-SI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Kvasnice</a:t>
            </a:r>
            <a:r>
              <a:rPr lang="sl-SI" b="1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l-SI" b="1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 smtClean="0">
              <a:solidFill>
                <a:srgbClr val="FF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447800"/>
            <a:ext cx="7052604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 descr="YU ciklus kvasac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025577"/>
            <a:ext cx="4876800" cy="5014913"/>
          </a:xfrm>
          <a:noFill/>
        </p:spPr>
      </p:pic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162800" cy="762000"/>
          </a:xfrm>
        </p:spPr>
        <p:txBody>
          <a:bodyPr/>
          <a:lstStyle/>
          <a:p>
            <a:pPr>
              <a:defRPr/>
            </a:pPr>
            <a:r>
              <a:rPr lang="sl-SI" dirty="0" smtClean="0">
                <a:solidFill>
                  <a:srgbClr val="FFFFCC"/>
                </a:solidFill>
              </a:rPr>
              <a:t>	</a:t>
            </a: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Ciklus kvasnica</a:t>
            </a: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134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Content Placeholder 3" descr="Askospore srp dk.jpg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" y="480527"/>
            <a:ext cx="7483151" cy="5439747"/>
          </a:xfrm>
        </p:spPr>
      </p:pic>
    </p:spTree>
    <p:extLst>
      <p:ext uri="{BB962C8B-B14F-4D97-AF65-F5344CB8AC3E}">
        <p14:creationId xmlns:p14="http://schemas.microsoft.com/office/powerpoint/2010/main" val="366734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457200"/>
            <a:ext cx="6353175" cy="1371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Bazidiospore - </a:t>
            </a:r>
            <a:r>
              <a:rPr lang="en-GB" sz="32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Basidiomycota</a:t>
            </a:r>
            <a:r>
              <a:rPr lang="en-U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72707" name="Picture 3" descr="basid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19400"/>
            <a:ext cx="3025588" cy="2286000"/>
          </a:xfrm>
          <a:noFill/>
        </p:spPr>
      </p:pic>
      <p:pic>
        <p:nvPicPr>
          <p:cNvPr id="72708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438400"/>
            <a:ext cx="4114800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49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Re-exposure of Crtez asko i bazidiospore m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675" y="2133600"/>
            <a:ext cx="3527425" cy="4410075"/>
          </a:xfrm>
          <a:noFill/>
        </p:spPr>
      </p:pic>
      <p:pic>
        <p:nvPicPr>
          <p:cNvPr id="73731" name="Picture 3" descr="basid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304800"/>
            <a:ext cx="3581400" cy="2706688"/>
          </a:xfrm>
          <a:noFill/>
        </p:spPr>
      </p:pic>
      <p:pic>
        <p:nvPicPr>
          <p:cNvPr id="73732" name="Picture 4" descr="Fantasticne bazidiospor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4538599"/>
            <a:ext cx="1371600" cy="987552"/>
          </a:xfrm>
          <a:noFill/>
        </p:spPr>
      </p:pic>
    </p:spTree>
    <p:extLst>
      <p:ext uri="{BB962C8B-B14F-4D97-AF65-F5344CB8AC3E}">
        <p14:creationId xmlns:p14="http://schemas.microsoft.com/office/powerpoint/2010/main" val="330349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Content Placeholder 5" descr="Bazidiospore srp.jpg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79" y="362932"/>
            <a:ext cx="7400041" cy="5674936"/>
          </a:xfrm>
        </p:spPr>
      </p:pic>
    </p:spTree>
    <p:extLst>
      <p:ext uri="{BB962C8B-B14F-4D97-AF65-F5344CB8AC3E}">
        <p14:creationId xmlns:p14="http://schemas.microsoft.com/office/powerpoint/2010/main" val="164646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381000"/>
            <a:ext cx="8802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6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Metaboličke</a:t>
            </a:r>
            <a:r>
              <a:rPr lang="en-GB" sz="3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GB" sz="36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aktivnosti</a:t>
            </a:r>
            <a:r>
              <a:rPr lang="en-GB" sz="3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GB" sz="36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mikroorganizama</a:t>
            </a:r>
            <a:endParaRPr lang="en-GB" sz="3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399"/>
            <a:ext cx="6934200" cy="461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0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8610600" cy="4684713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sz="2800" dirty="0" smtClean="0"/>
              <a:t>Mikroorganizmi </a:t>
            </a:r>
            <a:r>
              <a:rPr lang="sl-SI" altLang="en-US" sz="2800" dirty="0"/>
              <a:t>su </a:t>
            </a:r>
            <a:r>
              <a:rPr lang="sl-SI" altLang="en-US" sz="2800" dirty="0" smtClean="0"/>
              <a:t>u stanju </a:t>
            </a:r>
            <a:r>
              <a:rPr lang="sl-SI" altLang="en-US" sz="2800" dirty="0"/>
              <a:t>da koriste </a:t>
            </a:r>
            <a:r>
              <a:rPr lang="sl-SI" altLang="en-US" sz="2800" dirty="0" smtClean="0"/>
              <a:t>tri </a:t>
            </a:r>
            <a:r>
              <a:rPr lang="sl-SI" altLang="en-US" sz="2800" dirty="0"/>
              <a:t>izvora energije: svetlost, organska i </a:t>
            </a:r>
            <a:r>
              <a:rPr lang="sl-SI" altLang="en-US" sz="2800" dirty="0" smtClean="0"/>
              <a:t>neorganska jedinjenja</a:t>
            </a:r>
            <a:r>
              <a:rPr lang="sl-SI" altLang="en-US" sz="2800" dirty="0"/>
              <a:t>. </a:t>
            </a:r>
            <a:endParaRPr lang="sl-SI" altLang="en-US" sz="2800" dirty="0" smtClean="0"/>
          </a:p>
          <a:p>
            <a:pPr algn="just">
              <a:lnSpc>
                <a:spcPct val="90000"/>
              </a:lnSpc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Fotoautotrofni </a:t>
            </a:r>
            <a:r>
              <a:rPr lang="sl-SI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mikroorganizmi </a:t>
            </a:r>
            <a:r>
              <a:rPr lang="sl-SI" altLang="en-US" sz="2800" dirty="0"/>
              <a:t>koriste svetlost za stvaranje </a:t>
            </a:r>
            <a:r>
              <a:rPr lang="sl-SI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energije</a:t>
            </a:r>
            <a:r>
              <a:rPr lang="sl-SI" altLang="en-US" sz="2800" dirty="0"/>
              <a:t>, a </a:t>
            </a:r>
            <a:r>
              <a:rPr lang="sl-SI" altLang="en-US" sz="2800" dirty="0" smtClean="0"/>
              <a:t>CO</a:t>
            </a:r>
            <a:r>
              <a:rPr lang="sl-SI" altLang="en-US" sz="2800" baseline="-25000" dirty="0" smtClean="0"/>
              <a:t>2</a:t>
            </a:r>
            <a:r>
              <a:rPr lang="sl-SI" altLang="en-US" sz="2800" dirty="0" smtClean="0"/>
              <a:t> kao </a:t>
            </a:r>
            <a:r>
              <a:rPr lang="sl-SI" altLang="en-US" sz="2800" dirty="0"/>
              <a:t>izvor </a:t>
            </a:r>
            <a:r>
              <a:rPr lang="sl-SI" altLang="en-US" sz="2800" dirty="0" smtClean="0"/>
              <a:t>ugljenika – cijanobakterije (modrozelene bakterije). </a:t>
            </a:r>
          </a:p>
          <a:p>
            <a:pPr algn="just">
              <a:lnSpc>
                <a:spcPct val="90000"/>
              </a:lnSpc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Hemoautotrofni </a:t>
            </a:r>
            <a:r>
              <a:rPr lang="sl-SI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mikroorganizmi </a:t>
            </a:r>
            <a:r>
              <a:rPr lang="sl-SI" altLang="en-US" sz="2800" dirty="0"/>
              <a:t>koriste neorganska </a:t>
            </a:r>
            <a:r>
              <a:rPr lang="sl-SI" altLang="en-US" sz="2800" dirty="0" smtClean="0"/>
              <a:t>jedinjenja kao </a:t>
            </a:r>
            <a:r>
              <a:rPr lang="sl-SI" altLang="en-US" sz="2800" dirty="0"/>
              <a:t>izvor energije (H</a:t>
            </a:r>
            <a:r>
              <a:rPr lang="sl-SI" altLang="en-US" sz="2800" baseline="-25000" dirty="0"/>
              <a:t>2</a:t>
            </a:r>
            <a:r>
              <a:rPr lang="sl-SI" altLang="en-US" sz="2800" dirty="0"/>
              <a:t>S</a:t>
            </a:r>
            <a:r>
              <a:rPr lang="sl-SI" altLang="en-US" sz="2800" baseline="-25000" dirty="0"/>
              <a:t>2</a:t>
            </a:r>
            <a:r>
              <a:rPr lang="sl-SI" altLang="en-US" sz="2800" dirty="0"/>
              <a:t>, NO</a:t>
            </a:r>
            <a:r>
              <a:rPr lang="sl-SI" altLang="en-US" sz="2800" baseline="-25000" dirty="0"/>
              <a:t>3</a:t>
            </a:r>
            <a:r>
              <a:rPr lang="sl-SI" altLang="en-US" sz="2800" dirty="0"/>
              <a:t>, H</a:t>
            </a:r>
            <a:r>
              <a:rPr lang="sl-SI" altLang="en-US" sz="2800" baseline="-25000" dirty="0"/>
              <a:t>2</a:t>
            </a:r>
            <a:r>
              <a:rPr lang="sl-SI" altLang="en-US" sz="2800" dirty="0"/>
              <a:t>) i CO</a:t>
            </a:r>
            <a:r>
              <a:rPr lang="sl-SI" altLang="en-US" sz="2800" baseline="-25000" dirty="0"/>
              <a:t>2</a:t>
            </a:r>
            <a:r>
              <a:rPr lang="sl-SI" altLang="en-US" sz="2800" dirty="0"/>
              <a:t> kao izvor </a:t>
            </a:r>
            <a:r>
              <a:rPr lang="sl-SI" altLang="en-US" sz="2800" dirty="0" smtClean="0"/>
              <a:t>ugljenika – metanogene bakterije, </a:t>
            </a:r>
            <a:r>
              <a:rPr lang="sl-SI" altLang="en-US" sz="2800" dirty="0"/>
              <a:t>termoacidofilne, nitrifikujuće </a:t>
            </a:r>
            <a:r>
              <a:rPr lang="sl-SI" altLang="en-US" sz="2800" dirty="0" smtClean="0"/>
              <a:t>bakterije... </a:t>
            </a:r>
          </a:p>
          <a:p>
            <a:pPr algn="just">
              <a:lnSpc>
                <a:spcPct val="90000"/>
              </a:lnSpc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sz="2800" b="1" dirty="0" smtClean="0">
                <a:solidFill>
                  <a:srgbClr val="FFFFCC"/>
                </a:solidFill>
              </a:rPr>
              <a:t>Hemoorganotrofni mikroorganizmi </a:t>
            </a:r>
            <a:r>
              <a:rPr lang="sl-SI" altLang="en-US" sz="2800" dirty="0"/>
              <a:t>koriste organska jedinjenja i za stvaranje energije i kao </a:t>
            </a:r>
            <a:r>
              <a:rPr lang="sl-SI" altLang="en-US" sz="2800" dirty="0" smtClean="0"/>
              <a:t>izvor ugljenika.</a:t>
            </a:r>
            <a:endParaRPr lang="en-US" altLang="en-US" sz="2800" dirty="0" smtClean="0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>
                <a:solidFill>
                  <a:schemeClr val="tx1"/>
                </a:solidFill>
              </a:rPr>
              <a:t>	</a:t>
            </a:r>
            <a:r>
              <a:rPr lang="sl-SI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Izvori energije kod mikroorganizama </a:t>
            </a:r>
            <a:endParaRPr lang="en-US" sz="36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663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87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81000" y="457200"/>
            <a:ext cx="8010140" cy="2895600"/>
          </a:xfrm>
        </p:spPr>
        <p:txBody>
          <a:bodyPr>
            <a:normAutofit/>
          </a:bodyPr>
          <a:lstStyle/>
          <a:p>
            <a:pPr marL="0" indent="0" algn="just">
              <a:spcBef>
                <a:spcPct val="0"/>
              </a:spcBef>
              <a:buSzPct val="75000"/>
              <a:buNone/>
            </a:pPr>
            <a:r>
              <a:rPr lang="en-US" altLang="en-US" sz="28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Većina</a:t>
            </a:r>
            <a:r>
              <a:rPr lang="en-US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mikroorganizama</a:t>
            </a:r>
            <a:r>
              <a:rPr lang="en-US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predstavljaju</a:t>
            </a:r>
            <a:r>
              <a:rPr lang="sr-Latn-RS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hemoorganoheterotrofne</a:t>
            </a:r>
            <a:r>
              <a:rPr lang="sr-Latn-RS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organizme</a:t>
            </a:r>
            <a:r>
              <a:rPr lang="en-US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koji</a:t>
            </a:r>
            <a:r>
              <a:rPr lang="en-US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energiju</a:t>
            </a:r>
            <a:r>
              <a:rPr lang="en-US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dobijaju</a:t>
            </a:r>
            <a:r>
              <a:rPr lang="en-US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</a:t>
            </a:r>
            <a:r>
              <a:rPr lang="en-US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hemijskih</a:t>
            </a:r>
            <a:r>
              <a:rPr lang="en-US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reakcija</a:t>
            </a:r>
            <a:r>
              <a:rPr lang="en-US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altLang="en-US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krajnji</a:t>
            </a:r>
            <a:r>
              <a:rPr lang="en-US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primalac</a:t>
            </a:r>
            <a:r>
              <a:rPr lang="sr-Latn-RS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elektrona</a:t>
            </a:r>
            <a:r>
              <a:rPr lang="en-US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sr-Latn-RS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</a:t>
            </a:r>
            <a:r>
              <a:rPr lang="en-US" altLang="en-US" sz="28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rganska</a:t>
            </a:r>
            <a:r>
              <a:rPr lang="en-US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jedinjenja</a:t>
            </a:r>
            <a:r>
              <a:rPr lang="en-US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altLang="en-US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izvor</a:t>
            </a:r>
            <a:r>
              <a:rPr lang="en-US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ugljenika</a:t>
            </a:r>
            <a:r>
              <a:rPr lang="en-US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n-US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biosintezu</a:t>
            </a:r>
            <a:r>
              <a:rPr lang="en-US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potiče</a:t>
            </a:r>
            <a:r>
              <a:rPr lang="en-US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</a:t>
            </a:r>
            <a:r>
              <a:rPr lang="en-US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organskih</a:t>
            </a:r>
            <a:r>
              <a:rPr lang="en-US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jedinjenja</a:t>
            </a:r>
            <a:r>
              <a:rPr lang="sr-Latn-RS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070" y="3064565"/>
            <a:ext cx="3962400" cy="26265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048000"/>
            <a:ext cx="3921046" cy="259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2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345488" cy="4572000"/>
          </a:xfrm>
        </p:spPr>
        <p:txBody>
          <a:bodyPr/>
          <a:lstStyle/>
          <a:p>
            <a:pPr eaLnBrk="1" hangingPunct="1">
              <a:buClr>
                <a:srgbClr val="FF7C80"/>
              </a:buClr>
              <a:buSzPct val="110000"/>
              <a:buFont typeface="Arial" panose="020B0604020202020204" pitchFamily="34" charset="0"/>
              <a:buChar char="•"/>
            </a:pPr>
            <a:r>
              <a:rPr lang="sl-SI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Fermentacija – anaerobno vrenje </a:t>
            </a:r>
          </a:p>
          <a:p>
            <a:pPr lvl="1" eaLnBrk="1" hangingPunct="1">
              <a:buClr>
                <a:srgbClr val="FF7C80"/>
              </a:buClr>
              <a:buSzPct val="110000"/>
              <a:buFont typeface="Arial" panose="020B0604020202020204" pitchFamily="34" charset="0"/>
              <a:buChar char="•"/>
            </a:pPr>
            <a:r>
              <a:rPr lang="sl-SI" altLang="en-US" dirty="0" smtClean="0">
                <a:solidFill>
                  <a:schemeClr val="tx1">
                    <a:lumMod val="95000"/>
                  </a:schemeClr>
                </a:solidFill>
              </a:rPr>
              <a:t>Organska jedinjenja služe kao davaoci i primaoci elektrona – najčešće piruvat.</a:t>
            </a:r>
          </a:p>
          <a:p>
            <a:pPr eaLnBrk="1" hangingPunct="1">
              <a:buClr>
                <a:srgbClr val="FF7C80"/>
              </a:buClr>
              <a:buSzPct val="110000"/>
              <a:buFont typeface="Arial" panose="020B0604020202020204" pitchFamily="34" charset="0"/>
              <a:buChar char="•"/>
            </a:pPr>
            <a:r>
              <a:rPr lang="sl-SI" altLang="en-US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Respiracija</a:t>
            </a:r>
            <a:r>
              <a:rPr lang="sl-SI" altLang="en-US" sz="2800" b="1" dirty="0" smtClean="0">
                <a:solidFill>
                  <a:srgbClr val="FFFFCC"/>
                </a:solidFill>
              </a:rPr>
              <a:t>  - aerobno vrenje</a:t>
            </a:r>
          </a:p>
          <a:p>
            <a:pPr lvl="1" eaLnBrk="1" hangingPunct="1">
              <a:buClr>
                <a:srgbClr val="FF7C80"/>
              </a:buClr>
              <a:buSzPct val="110000"/>
              <a:buFont typeface="Arial" panose="020B0604020202020204" pitchFamily="34" charset="0"/>
              <a:buChar char="•"/>
            </a:pPr>
            <a:r>
              <a:rPr lang="sl-SI" altLang="en-US" dirty="0" smtClean="0">
                <a:solidFill>
                  <a:schemeClr val="tx1">
                    <a:lumMod val="95000"/>
                  </a:schemeClr>
                </a:solidFill>
              </a:rPr>
              <a:t>Aerobna respiracija - krajnji primalac molekularni kiseonik koji se redukuje u vodu.</a:t>
            </a:r>
          </a:p>
          <a:p>
            <a:pPr lvl="1" eaLnBrk="1" hangingPunct="1">
              <a:buClr>
                <a:srgbClr val="FF7C80"/>
              </a:buClr>
              <a:buSzPct val="110000"/>
              <a:buFont typeface="Arial" panose="020B0604020202020204" pitchFamily="34" charset="0"/>
              <a:buChar char="•"/>
            </a:pPr>
            <a:r>
              <a:rPr lang="sl-SI" altLang="en-US" dirty="0" smtClean="0">
                <a:solidFill>
                  <a:schemeClr val="tx1">
                    <a:lumMod val="95000"/>
                  </a:schemeClr>
                </a:solidFill>
              </a:rPr>
              <a:t>Anaerobna respiracija – krajnji primaoci elektrona karbonati, sulfati i nitrati.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402638" cy="10668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Oslobađanje energije kod mikroorganizama</a:t>
            </a:r>
            <a:endParaRPr lang="en-US" sz="36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81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188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188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19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017713"/>
            <a:ext cx="8345488" cy="4114800"/>
          </a:xfrm>
        </p:spPr>
        <p:txBody>
          <a:bodyPr/>
          <a:lstStyle/>
          <a:p>
            <a:pPr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dirty="0" smtClean="0"/>
              <a:t>Proces u kome se oslobađa energija a organska jedinjenja predstavljaju i donor i akceptor elektrona</a:t>
            </a:r>
          </a:p>
          <a:p>
            <a:pPr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dirty="0" smtClean="0"/>
              <a:t>Delimična razgradnja jedinjenja prilikom koje se ne iskoristi sva potencijalna energija</a:t>
            </a:r>
          </a:p>
          <a:p>
            <a:pPr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dirty="0" smtClean="0"/>
              <a:t>Mikroorganizmi – različiti  tipovi fermentacije </a:t>
            </a:r>
            <a:endParaRPr lang="en-US" altLang="en-US" dirty="0" smtClean="0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600" b="1" dirty="0" smtClean="0">
                <a:solidFill>
                  <a:srgbClr val="FF7C80"/>
                </a:solidFill>
              </a:rPr>
              <a:t>	</a:t>
            </a:r>
            <a:r>
              <a:rPr lang="sl-SI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Fermentacija – anaerobno vrenje</a:t>
            </a:r>
            <a:endParaRPr lang="en-US" sz="36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78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9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4944" y="838200"/>
            <a:ext cx="5334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sl-SI" b="1" dirty="0" smtClean="0">
                <a:solidFill>
                  <a:srgbClr val="FFFFCC"/>
                </a:solidFill>
              </a:rPr>
              <a:t>	</a:t>
            </a:r>
            <a:r>
              <a:rPr lang="sl-SI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Fungi – </a:t>
            </a:r>
            <a:r>
              <a:rPr lang="sl-SI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Plesni</a:t>
            </a:r>
            <a:r>
              <a:rPr lang="sl-SI" b="1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l-SI" b="1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 smtClean="0">
              <a:solidFill>
                <a:srgbClr val="FF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726096"/>
            <a:ext cx="3374685" cy="4293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52600"/>
            <a:ext cx="3408426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6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14313"/>
            <a:ext cx="7162800" cy="146208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Glavne karakteristike fermentacije</a:t>
            </a:r>
            <a:endParaRPr lang="en-US" sz="36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017713"/>
            <a:ext cx="7543800" cy="4114800"/>
          </a:xfrm>
        </p:spPr>
        <p:txBody>
          <a:bodyPr/>
          <a:lstStyle/>
          <a:p>
            <a:pPr eaLnBrk="1" hangingPunct="1">
              <a:buClr>
                <a:srgbClr val="FF9999"/>
              </a:buClr>
              <a:buFont typeface="Arial" panose="020B0604020202020204" pitchFamily="34" charset="0"/>
              <a:buChar char="•"/>
            </a:pPr>
            <a:r>
              <a:rPr lang="sl-SI" altLang="en-US" sz="2800" dirty="0" smtClean="0"/>
              <a:t>Oksidacija supstrata</a:t>
            </a:r>
          </a:p>
          <a:p>
            <a:pPr eaLnBrk="1" hangingPunct="1">
              <a:buClr>
                <a:srgbClr val="FF9999"/>
              </a:buClr>
              <a:buFont typeface="Arial" panose="020B0604020202020204" pitchFamily="34" charset="0"/>
              <a:buChar char="•"/>
            </a:pPr>
            <a:r>
              <a:rPr lang="sl-SI" altLang="en-US" sz="2800" dirty="0" smtClean="0"/>
              <a:t>NAD</a:t>
            </a:r>
            <a:r>
              <a:rPr lang="en-US" altLang="en-US" sz="2800" baseline="30000" dirty="0" smtClean="0"/>
              <a:t>+</a:t>
            </a:r>
            <a:r>
              <a:rPr lang="en-US" altLang="en-US" sz="2800" dirty="0" smtClean="0"/>
              <a:t> </a:t>
            </a:r>
            <a:r>
              <a:rPr lang="sl-SI" altLang="en-US" sz="2800" dirty="0" smtClean="0"/>
              <a:t>se uvek redukuje u </a:t>
            </a:r>
            <a:r>
              <a:rPr lang="en-US" altLang="en-US" sz="2800" dirty="0" smtClean="0"/>
              <a:t>NADH </a:t>
            </a:r>
          </a:p>
        </p:txBody>
      </p:sp>
      <p:pic>
        <p:nvPicPr>
          <p:cNvPr id="190468" name="Picture 4" descr="An oxidation reac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1413" y="3236913"/>
            <a:ext cx="5164137" cy="2114550"/>
          </a:xfr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83064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0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478536" y="1524000"/>
            <a:ext cx="8345488" cy="4114800"/>
          </a:xfrm>
        </p:spPr>
        <p:txBody>
          <a:bodyPr/>
          <a:lstStyle/>
          <a:p>
            <a:pPr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dirty="0" smtClean="0"/>
              <a:t>Energija se dobija fosforilacijom supstrata</a:t>
            </a:r>
            <a:endParaRPr lang="en-US" altLang="en-US" dirty="0" smtClean="0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Piruvat – pirogrožđana kiselina</a:t>
            </a:r>
            <a:b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važan međuproizvod </a:t>
            </a: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1492" name="Picture 4" descr="Substrate level phosphory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444750"/>
            <a:ext cx="6019800" cy="33464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38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443948" y="1752600"/>
            <a:ext cx="8497888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7C80"/>
              </a:buClr>
              <a:buSzPct val="80000"/>
              <a:buFont typeface="Arial" panose="020B0604020202020204" pitchFamily="34" charset="0"/>
              <a:buChar char="•"/>
            </a:pPr>
            <a:r>
              <a:rPr lang="sl-SI" altLang="en-US" dirty="0" smtClean="0"/>
              <a:t>U proseku se dobije između 1-4 ATP po molekulu supstrata</a:t>
            </a:r>
          </a:p>
          <a:p>
            <a:pPr eaLnBrk="1" hangingPunct="1">
              <a:lnSpc>
                <a:spcPct val="90000"/>
              </a:lnSpc>
              <a:buClr>
                <a:srgbClr val="FF7C80"/>
              </a:buClr>
              <a:buSzPct val="80000"/>
              <a:buFont typeface="Arial" panose="020B0604020202020204" pitchFamily="34" charset="0"/>
              <a:buChar char="•"/>
            </a:pPr>
            <a:r>
              <a:rPr lang="sl-SI" altLang="en-US" b="1" dirty="0" smtClean="0">
                <a:solidFill>
                  <a:srgbClr val="FFFFCC"/>
                </a:solidFill>
              </a:rPr>
              <a:t>Kiseonik nije uključen</a:t>
            </a:r>
          </a:p>
          <a:p>
            <a:pPr eaLnBrk="1" hangingPunct="1">
              <a:lnSpc>
                <a:spcPct val="90000"/>
              </a:lnSpc>
              <a:buClr>
                <a:srgbClr val="FF7C80"/>
              </a:buClr>
              <a:buSzPct val="80000"/>
              <a:buFont typeface="Arial" panose="020B0604020202020204" pitchFamily="34" charset="0"/>
              <a:buChar char="•"/>
            </a:pPr>
            <a:r>
              <a:rPr lang="sl-SI" altLang="en-US" dirty="0" smtClean="0"/>
              <a:t>Različite organske materije se razlažu – najčešće ugljeni hidrati i aminokiseline</a:t>
            </a:r>
          </a:p>
          <a:p>
            <a:pPr eaLnBrk="1" hangingPunct="1">
              <a:lnSpc>
                <a:spcPct val="90000"/>
              </a:lnSpc>
              <a:buClr>
                <a:srgbClr val="FF7C80"/>
              </a:buClr>
              <a:buSzPct val="80000"/>
              <a:buFont typeface="Arial" panose="020B0604020202020204" pitchFamily="34" charset="0"/>
              <a:buChar char="•"/>
            </a:pPr>
            <a:r>
              <a:rPr lang="sl-SI" altLang="en-US" dirty="0" smtClean="0"/>
              <a:t>Završni produkti mogu biti organske kiseline (mlečna i sirćetna kiselina), alkoholi (etanol, metanol,butanol), gas (H</a:t>
            </a:r>
            <a:r>
              <a:rPr lang="sl-SI" altLang="en-US" baseline="-25000" dirty="0" smtClean="0"/>
              <a:t>2</a:t>
            </a:r>
            <a:r>
              <a:rPr lang="sl-SI" altLang="en-US" dirty="0" smtClean="0"/>
              <a:t>, CO</a:t>
            </a:r>
            <a:r>
              <a:rPr lang="sl-SI" altLang="en-US" baseline="-25000" dirty="0" smtClean="0"/>
              <a:t>2</a:t>
            </a:r>
            <a:r>
              <a:rPr lang="sl-SI" altLang="en-US" dirty="0" smtClean="0"/>
              <a:t>)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>
                <a:solidFill>
                  <a:schemeClr val="tx1"/>
                </a:solidFill>
              </a:rPr>
              <a:t>	</a:t>
            </a:r>
            <a:r>
              <a:rPr lang="sl-SI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Fermentacija – prinos energije nizak</a:t>
            </a:r>
            <a:endParaRPr lang="en-US" sz="36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64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52274"/>
            <a:ext cx="8229600" cy="9144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Glikoliza – </a:t>
            </a:r>
            <a:r>
              <a:rPr lang="en-US" sz="36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Embden</a:t>
            </a:r>
            <a:r>
              <a:rPr lang="sl-SI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sl-SI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Meyerhoff-Parnas</a:t>
            </a:r>
            <a:r>
              <a:rPr lang="en-US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 </a:t>
            </a:r>
            <a:r>
              <a:rPr lang="en-US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(EMP)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017713"/>
            <a:ext cx="8458200" cy="3468687"/>
          </a:xfrm>
        </p:spPr>
        <p:txBody>
          <a:bodyPr/>
          <a:lstStyle/>
          <a:p>
            <a:pPr eaLnBrk="1" hangingPunct="1">
              <a:buClr>
                <a:srgbClr val="FF7C80"/>
              </a:buClr>
              <a:buSzPct val="80000"/>
              <a:buFont typeface="Arial" panose="020B0604020202020204" pitchFamily="34" charset="0"/>
              <a:buChar char="•"/>
            </a:pPr>
            <a:r>
              <a:rPr lang="sl-SI" altLang="en-US" b="1" dirty="0" smtClean="0">
                <a:solidFill>
                  <a:srgbClr val="FFFFCC"/>
                </a:solidFill>
              </a:rPr>
              <a:t>Oksidacija glukoze do pirogrožđane kiseline</a:t>
            </a:r>
          </a:p>
          <a:p>
            <a:pPr eaLnBrk="1" hangingPunct="1">
              <a:buClr>
                <a:srgbClr val="FF7C80"/>
              </a:buClr>
              <a:buSzPct val="80000"/>
              <a:buFont typeface="Arial" panose="020B0604020202020204" pitchFamily="34" charset="0"/>
              <a:buChar char="•"/>
            </a:pPr>
            <a:r>
              <a:rPr lang="sl-SI" altLang="en-US" dirty="0" smtClean="0"/>
              <a:t>Aktivacija glukoze, cepanje heksoze, uzimanje energije</a:t>
            </a:r>
          </a:p>
          <a:p>
            <a:pPr eaLnBrk="1" hangingPunct="1">
              <a:buClr>
                <a:srgbClr val="FF7C8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2 ATP + </a:t>
            </a:r>
            <a:r>
              <a:rPr lang="sl-SI" altLang="en-US" sz="2400" dirty="0" smtClean="0"/>
              <a:t>glukoza</a:t>
            </a:r>
            <a:r>
              <a:rPr lang="en-US" altLang="en-US" sz="2400" dirty="0" smtClean="0"/>
              <a:t> + 4 ADP + 2 Pi + 2 NAD</a:t>
            </a:r>
            <a:r>
              <a:rPr lang="en-US" altLang="en-US" sz="2400" baseline="30000" dirty="0" smtClean="0"/>
              <a:t>+</a:t>
            </a:r>
            <a:r>
              <a:rPr lang="en-US" altLang="en-US" sz="2400" dirty="0" smtClean="0"/>
              <a:t>  </a:t>
            </a:r>
            <a:r>
              <a:rPr lang="sl-SI" altLang="en-US" sz="2400" dirty="0" smtClean="0"/>
              <a:t>                          		</a:t>
            </a:r>
            <a:r>
              <a:rPr lang="en-GB" altLang="en-US" sz="2400" dirty="0" smtClean="0"/>
              <a:t> 		</a:t>
            </a:r>
            <a:r>
              <a:rPr lang="en-US" altLang="en-US" sz="2400" dirty="0" smtClean="0"/>
              <a:t>2 ADP + 2 </a:t>
            </a:r>
            <a:r>
              <a:rPr lang="sl-SI" altLang="en-US" sz="2400" dirty="0" smtClean="0"/>
              <a:t>piruvata</a:t>
            </a:r>
            <a:r>
              <a:rPr lang="en-US" altLang="en-US" sz="2400" dirty="0" smtClean="0"/>
              <a:t> + 4 ATP + 2 NADH</a:t>
            </a:r>
            <a:endParaRPr lang="sl-SI" altLang="en-US" sz="2400" dirty="0" smtClean="0"/>
          </a:p>
          <a:p>
            <a:pPr eaLnBrk="1" hangingPunct="1">
              <a:buClr>
                <a:srgbClr val="FF7C80"/>
              </a:buClr>
              <a:buSzPct val="80000"/>
              <a:buFont typeface="Arial" panose="020B0604020202020204" pitchFamily="34" charset="0"/>
              <a:buChar char="•"/>
            </a:pPr>
            <a:r>
              <a:rPr lang="sl-SI" altLang="en-US" dirty="0" smtClean="0"/>
              <a:t>Završna reakcija oslobađanja protona H</a:t>
            </a:r>
            <a:r>
              <a:rPr lang="sl-SI" altLang="en-US" baseline="30000" dirty="0" smtClean="0"/>
              <a:t>+</a:t>
            </a:r>
            <a:r>
              <a:rPr lang="sl-SI" altLang="en-US" dirty="0" smtClean="0"/>
              <a:t> </a:t>
            </a:r>
            <a:endParaRPr lang="en-US" altLang="en-US" dirty="0" smtClean="0"/>
          </a:p>
        </p:txBody>
      </p:sp>
      <p:sp>
        <p:nvSpPr>
          <p:cNvPr id="51204" name="Line 4"/>
          <p:cNvSpPr>
            <a:spLocks noChangeShapeType="1"/>
          </p:cNvSpPr>
          <p:nvPr/>
        </p:nvSpPr>
        <p:spPr bwMode="auto">
          <a:xfrm flipV="1">
            <a:off x="2057400" y="35052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4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Alkoholno vrenje </a:t>
            </a: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783513" cy="4525963"/>
          </a:xfrm>
        </p:spPr>
        <p:txBody>
          <a:bodyPr/>
          <a:lstStyle/>
          <a:p>
            <a:pPr eaLnBrk="1" hangingPunct="1">
              <a:buClr>
                <a:srgbClr val="FF7C80"/>
              </a:buClr>
              <a:buFont typeface="Wingdings" panose="05000000000000000000" pitchFamily="2" charset="2"/>
              <a:buChar char="'"/>
            </a:pPr>
            <a:r>
              <a:rPr lang="sl-SI" altLang="en-US" sz="2800" dirty="0" smtClean="0"/>
              <a:t>Piruvat gubi CO</a:t>
            </a:r>
            <a:r>
              <a:rPr lang="sl-SI" altLang="en-US" sz="2800" baseline="-25000" dirty="0" smtClean="0"/>
              <a:t>2</a:t>
            </a:r>
            <a:r>
              <a:rPr lang="sl-SI" altLang="en-US" sz="2800" dirty="0" smtClean="0"/>
              <a:t>,  a zatim se vrši oksidacija NADH i stvara se etanol</a:t>
            </a:r>
            <a:endParaRPr lang="en-US" altLang="en-US" sz="2800" dirty="0" smtClean="0"/>
          </a:p>
        </p:txBody>
      </p:sp>
      <p:pic>
        <p:nvPicPr>
          <p:cNvPr id="195588" name="Picture 4" descr="yeast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255" y="3657600"/>
            <a:ext cx="2800797" cy="2185988"/>
          </a:xfrm>
          <a:noFill/>
        </p:spPr>
      </p:pic>
      <p:pic>
        <p:nvPicPr>
          <p:cNvPr id="195589" name="Picture 5" descr="FG05_02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905125"/>
            <a:ext cx="5105400" cy="3403600"/>
          </a:xfrm>
          <a:noFill/>
        </p:spPr>
      </p:pic>
    </p:spTree>
    <p:extLst>
      <p:ext uri="{BB962C8B-B14F-4D97-AF65-F5344CB8AC3E}">
        <p14:creationId xmlns:p14="http://schemas.microsoft.com/office/powerpoint/2010/main" val="219776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55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9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93038" cy="14620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Mlečno kiselinsko vrenje – stvaranje mlečne kiseline</a:t>
            </a: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90688"/>
            <a:ext cx="8915400" cy="79851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sz="2800" b="1" dirty="0" smtClean="0">
                <a:solidFill>
                  <a:srgbClr val="FFFFCC"/>
                </a:solidFill>
              </a:rPr>
              <a:t>Homofermentativne vrste </a:t>
            </a:r>
            <a:r>
              <a:rPr lang="sl-SI" altLang="en-US" sz="2400" dirty="0" smtClean="0"/>
              <a:t>– EMB - Embden-Majerhofov put - glikoliza </a:t>
            </a:r>
          </a:p>
          <a:p>
            <a:pPr lvl="1" eaLnBrk="1" hangingPunct="1">
              <a:lnSpc>
                <a:spcPct val="90000"/>
              </a:lnSpc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dirty="0" smtClean="0">
                <a:solidFill>
                  <a:schemeClr val="tx1"/>
                </a:solidFill>
              </a:rPr>
              <a:t>glukoza – piruvat- mlečna kiselina</a:t>
            </a:r>
          </a:p>
        </p:txBody>
      </p:sp>
      <p:pic>
        <p:nvPicPr>
          <p:cNvPr id="196612" name="Picture 4" descr="Formation of lactic acid by homofermentative bacteri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2895600"/>
            <a:ext cx="4351283" cy="3657600"/>
          </a:xfr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08966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6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5" name="Picture 3" descr="Formation of lactic acid by heterofermentative bacteria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905000"/>
            <a:ext cx="5191125" cy="4324350"/>
          </a:xfrm>
          <a:solidFill>
            <a:schemeClr val="tx1"/>
          </a:solidFill>
        </p:spPr>
      </p:pic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28600"/>
            <a:ext cx="8229600" cy="146208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200" b="1" dirty="0" smtClean="0">
                <a:solidFill>
                  <a:srgbClr val="FFFFCC"/>
                </a:solidFill>
                <a:effectLst/>
              </a:rPr>
              <a:t>Heterofermentativne vrste</a:t>
            </a:r>
            <a:r>
              <a:rPr lang="sl-SI" sz="2400" dirty="0" smtClean="0">
                <a:solidFill>
                  <a:schemeClr val="tx1"/>
                </a:solidFill>
              </a:rPr>
              <a:t/>
            </a:r>
            <a:br>
              <a:rPr lang="sl-SI" sz="2400" dirty="0" smtClean="0">
                <a:solidFill>
                  <a:schemeClr val="tx1"/>
                </a:solidFill>
              </a:rPr>
            </a:br>
            <a:r>
              <a:rPr lang="sl-SI" sz="2400" b="1" dirty="0" smtClean="0">
                <a:solidFill>
                  <a:schemeClr val="tx1"/>
                </a:solidFill>
                <a:effectLst/>
              </a:rPr>
              <a:t>laktoza- glukoza – različiti metabolički putevi stvaranje pored mlečne kiseline i drugih produkata</a:t>
            </a:r>
            <a:endParaRPr lang="en-US" b="1" dirty="0" smtClean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852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17713"/>
            <a:ext cx="8497888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sz="2800" dirty="0" smtClean="0"/>
              <a:t>Pivo – </a:t>
            </a:r>
            <a:r>
              <a:rPr lang="en-US" altLang="en-US" sz="2800" i="1" dirty="0" smtClean="0"/>
              <a:t>Saccharomyces </a:t>
            </a:r>
            <a:r>
              <a:rPr lang="en-US" altLang="en-US" sz="2800" i="1" dirty="0" err="1" smtClean="0"/>
              <a:t>carlsbergensis</a:t>
            </a:r>
            <a:r>
              <a:rPr lang="en-US" altLang="en-US" sz="2800" dirty="0" smtClean="0"/>
              <a:t> </a:t>
            </a:r>
            <a:endParaRPr lang="sl-SI" altLang="en-US" sz="2800" dirty="0" smtClean="0"/>
          </a:p>
          <a:p>
            <a:pPr eaLnBrk="1" hangingPunct="1">
              <a:lnSpc>
                <a:spcPct val="90000"/>
              </a:lnSpc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sz="2800" dirty="0" smtClean="0"/>
              <a:t>Hleb - </a:t>
            </a:r>
            <a:r>
              <a:rPr lang="en-US" altLang="en-US" sz="2800" i="1" dirty="0" smtClean="0"/>
              <a:t>Saccharomyces cerevisiae</a:t>
            </a:r>
            <a:r>
              <a:rPr lang="en-US" altLang="en-US" sz="2800" dirty="0" smtClean="0"/>
              <a:t> </a:t>
            </a:r>
            <a:endParaRPr lang="sl-SI" altLang="en-US" sz="2800" dirty="0" smtClean="0"/>
          </a:p>
          <a:p>
            <a:pPr eaLnBrk="1" hangingPunct="1">
              <a:lnSpc>
                <a:spcPct val="90000"/>
              </a:lnSpc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sz="2800" dirty="0" smtClean="0"/>
              <a:t>Jogurt - </a:t>
            </a:r>
            <a:r>
              <a:rPr lang="en-US" altLang="en-US" sz="2800" i="1" dirty="0" smtClean="0"/>
              <a:t>Streptococcus </a:t>
            </a:r>
            <a:r>
              <a:rPr lang="en-US" altLang="en-US" sz="2800" i="1" dirty="0" err="1" smtClean="0"/>
              <a:t>thermophilus</a:t>
            </a:r>
            <a:r>
              <a:rPr lang="sl-SI" altLang="en-US" sz="2800" dirty="0" smtClean="0"/>
              <a:t>  i </a:t>
            </a:r>
            <a:r>
              <a:rPr lang="en-US" altLang="en-US" sz="2800" dirty="0" smtClean="0"/>
              <a:t> </a:t>
            </a:r>
            <a:r>
              <a:rPr lang="sl-SI" altLang="en-US" sz="2800" dirty="0" smtClean="0"/>
              <a:t>				</a:t>
            </a:r>
            <a:r>
              <a:rPr lang="en-US" altLang="en-US" sz="2800" i="1" dirty="0" smtClean="0"/>
              <a:t>Lactobacillus </a:t>
            </a:r>
            <a:r>
              <a:rPr lang="en-US" altLang="en-US" sz="2800" i="1" dirty="0" err="1" smtClean="0"/>
              <a:t>bulgaricus</a:t>
            </a:r>
            <a:r>
              <a:rPr lang="en-US" altLang="en-US" sz="2800" dirty="0" smtClean="0"/>
              <a:t> </a:t>
            </a:r>
            <a:endParaRPr lang="sl-SI" altLang="en-US" sz="2800" dirty="0" smtClean="0"/>
          </a:p>
          <a:p>
            <a:pPr eaLnBrk="1" hangingPunct="1">
              <a:lnSpc>
                <a:spcPct val="90000"/>
              </a:lnSpc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sz="2800" dirty="0" smtClean="0"/>
              <a:t>Kefir - </a:t>
            </a:r>
            <a:r>
              <a:rPr lang="en-US" altLang="en-US" sz="2800" i="1" dirty="0" smtClean="0"/>
              <a:t>Streptococcus </a:t>
            </a:r>
            <a:r>
              <a:rPr lang="en-US" altLang="en-US" sz="2800" i="1" dirty="0" err="1" smtClean="0"/>
              <a:t>lactis</a:t>
            </a:r>
            <a:r>
              <a:rPr lang="en-US" altLang="en-US" sz="2800" dirty="0" smtClean="0"/>
              <a:t>, </a:t>
            </a:r>
            <a:r>
              <a:rPr lang="en-US" altLang="en-US" sz="2800" i="1" dirty="0" smtClean="0"/>
              <a:t>Lactobacillus </a:t>
            </a:r>
            <a:r>
              <a:rPr lang="en-US" altLang="en-US" sz="2800" i="1" dirty="0" err="1" smtClean="0"/>
              <a:t>bulgaricus</a:t>
            </a:r>
            <a:r>
              <a:rPr lang="sl-SI" altLang="en-US" sz="2800" i="1" dirty="0" smtClean="0"/>
              <a:t> i </a:t>
            </a:r>
            <a:r>
              <a:rPr lang="en-GB" altLang="en-US" sz="2800" i="1" dirty="0" smtClean="0"/>
              <a:t>	</a:t>
            </a:r>
            <a:r>
              <a:rPr lang="en-US" altLang="en-US" sz="2800" i="1" dirty="0" err="1" smtClean="0"/>
              <a:t>Torula</a:t>
            </a:r>
            <a:r>
              <a:rPr lang="en-US" altLang="en-US" sz="2800" dirty="0" smtClean="0"/>
              <a:t> sp. </a:t>
            </a:r>
            <a:endParaRPr lang="sl-SI" altLang="en-US" sz="2800" dirty="0" smtClean="0"/>
          </a:p>
          <a:p>
            <a:pPr eaLnBrk="1" hangingPunct="1">
              <a:lnSpc>
                <a:spcPct val="90000"/>
              </a:lnSpc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sz="2800" dirty="0" smtClean="0"/>
              <a:t>Vino - </a:t>
            </a:r>
            <a:r>
              <a:rPr lang="en-US" altLang="en-US" sz="2800" i="1" dirty="0" smtClean="0"/>
              <a:t>Saccharomyces </a:t>
            </a:r>
            <a:r>
              <a:rPr lang="en-US" altLang="en-US" sz="2800" i="1" dirty="0" err="1" smtClean="0"/>
              <a:t>ellipsoideus</a:t>
            </a:r>
            <a:endParaRPr lang="sl-SI" altLang="en-US" sz="2800" i="1" dirty="0" smtClean="0"/>
          </a:p>
          <a:p>
            <a:pPr eaLnBrk="1" hangingPunct="1">
              <a:lnSpc>
                <a:spcPct val="90000"/>
              </a:lnSpc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sz="2800" dirty="0" smtClean="0"/>
              <a:t>Žestoka pića - </a:t>
            </a:r>
            <a:r>
              <a:rPr lang="en-US" altLang="en-US" sz="2800" i="1" dirty="0" smtClean="0"/>
              <a:t>Saccharomyces cerevisiae</a:t>
            </a:r>
            <a:r>
              <a:rPr lang="en-US" altLang="en-US" sz="2800" dirty="0" smtClean="0"/>
              <a:t>  </a:t>
            </a:r>
            <a:endParaRPr lang="sl-SI" altLang="en-US" sz="2800" dirty="0" smtClean="0"/>
          </a:p>
          <a:p>
            <a:pPr eaLnBrk="1" hangingPunct="1">
              <a:lnSpc>
                <a:spcPct val="90000"/>
              </a:lnSpc>
            </a:pPr>
            <a:endParaRPr lang="en-US" altLang="en-US" dirty="0" smtClean="0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467600" cy="1219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Primeri fermentacije - vrenja</a:t>
            </a:r>
            <a:endParaRPr lang="en-US" sz="36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116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421688" cy="4114800"/>
          </a:xfrm>
        </p:spPr>
        <p:txBody>
          <a:bodyPr/>
          <a:lstStyle/>
          <a:p>
            <a:pPr algn="just"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sz="2800" b="1" dirty="0" smtClean="0">
                <a:solidFill>
                  <a:srgbClr val="FFFFCC"/>
                </a:solidFill>
              </a:rPr>
              <a:t>Proces oksidacije izvora energije uklanjanjem elektrona i predajom neorganskom jedinjenju kao krajnjem akceptoru </a:t>
            </a:r>
          </a:p>
          <a:p>
            <a:pPr algn="just"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sz="2800" dirty="0" smtClean="0"/>
              <a:t>Transport elektrona od izvora do krajnjeg akceptora obično uključuje i sistem u ćelijskoj membrani koji omogućava protonski gradijent </a:t>
            </a:r>
          </a:p>
          <a:p>
            <a:pPr algn="just"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sz="2800" dirty="0" smtClean="0"/>
              <a:t>Respiracija je energetski mnogo efikasnija od fermentacije .</a:t>
            </a:r>
          </a:p>
          <a:p>
            <a:pPr eaLnBrk="1" hangingPunct="1"/>
            <a:endParaRPr lang="en-US" altLang="en-US" sz="2800" dirty="0" smtClean="0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5867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200" b="1" dirty="0" smtClean="0">
                <a:solidFill>
                  <a:srgbClr val="FF7C80"/>
                </a:solidFill>
              </a:rPr>
              <a:t>	</a:t>
            </a: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Respiracija – aerobna vrenja</a:t>
            </a: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707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9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9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9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17713"/>
            <a:ext cx="8269288" cy="4114800"/>
          </a:xfrm>
        </p:spPr>
        <p:txBody>
          <a:bodyPr/>
          <a:lstStyle/>
          <a:p>
            <a:pPr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b="1" dirty="0" smtClean="0">
                <a:solidFill>
                  <a:srgbClr val="FFFFCC"/>
                </a:solidFill>
              </a:rPr>
              <a:t>Stvaranje ATP pomoću transporta elektrona</a:t>
            </a:r>
          </a:p>
          <a:p>
            <a:pPr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dirty="0" smtClean="0"/>
              <a:t>Terminalni akceptor neorgansko jedinjenje</a:t>
            </a:r>
          </a:p>
          <a:p>
            <a:pPr lvl="1"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dirty="0" smtClean="0">
                <a:solidFill>
                  <a:schemeClr val="tx1"/>
                </a:solidFill>
              </a:rPr>
              <a:t>Aerobna respiracija – kiseonik</a:t>
            </a:r>
          </a:p>
          <a:p>
            <a:pPr lvl="1"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dirty="0" smtClean="0">
                <a:solidFill>
                  <a:schemeClr val="tx1"/>
                </a:solidFill>
              </a:rPr>
              <a:t>Anaerobna respiracija - druga neorganska jedinjenja – nitrati, sulfati, metan ... </a:t>
            </a:r>
            <a:endParaRPr lang="en-US" altLang="en-US" dirty="0" smtClean="0">
              <a:solidFill>
                <a:schemeClr val="tx1"/>
              </a:solidFill>
            </a:endParaRP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00944" y="381000"/>
            <a:ext cx="7239000" cy="1219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Glavne karakteristike respiracije</a:t>
            </a: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100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2133600" y="533400"/>
            <a:ext cx="4419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altLang="en-US" sz="4000" dirty="0">
                <a:solidFill>
                  <a:schemeClr val="tx2"/>
                </a:solidFill>
              </a:rPr>
              <a:t>	</a:t>
            </a:r>
            <a:r>
              <a:rPr lang="en-GB" altLang="en-US" sz="36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</a:t>
            </a:r>
            <a:r>
              <a:rPr lang="en-GB" altLang="en-US" sz="3600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lesni</a:t>
            </a:r>
            <a:endParaRPr lang="en-US" altLang="en-US" sz="3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057400"/>
            <a:ext cx="3505200" cy="3505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2743200"/>
            <a:ext cx="495504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1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Rectangle 3"/>
          <p:cNvSpPr>
            <a:spLocks noGrp="1" noChangeArrowheads="1"/>
          </p:cNvSpPr>
          <p:nvPr>
            <p:ph idx="1"/>
          </p:nvPr>
        </p:nvSpPr>
        <p:spPr>
          <a:xfrm>
            <a:off x="188912" y="1828800"/>
            <a:ext cx="8650288" cy="4227513"/>
          </a:xfrm>
        </p:spPr>
        <p:txBody>
          <a:bodyPr>
            <a:normAutofit/>
          </a:bodyPr>
          <a:lstStyle/>
          <a:p>
            <a:pPr algn="just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sz="2800" dirty="0"/>
              <a:t>Aerobna vrenja ili respiratorni metabolizam je najčešći put sinteze </a:t>
            </a:r>
            <a:r>
              <a:rPr lang="sl-SI" altLang="en-US" sz="2800" dirty="0" smtClean="0"/>
              <a:t>energije kod </a:t>
            </a:r>
            <a:r>
              <a:rPr lang="sl-SI" altLang="en-US" sz="2800" dirty="0"/>
              <a:t>patogenih i komensalnih bakterija. </a:t>
            </a:r>
            <a:endParaRPr lang="sl-SI" altLang="en-US" sz="2800" dirty="0" smtClean="0"/>
          </a:p>
          <a:p>
            <a:pPr algn="just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sz="2800" dirty="0" smtClean="0"/>
              <a:t>Ovaj </a:t>
            </a:r>
            <a:r>
              <a:rPr lang="sl-SI" altLang="en-US" sz="2800" dirty="0"/>
              <a:t>tip vrenja započinje procesom </a:t>
            </a:r>
            <a:r>
              <a:rPr lang="sl-SI" altLang="en-US" sz="2800" dirty="0" smtClean="0"/>
              <a:t>glikolize (Embden-Majerhofov </a:t>
            </a:r>
            <a:r>
              <a:rPr lang="sl-SI" altLang="en-US" sz="2800" dirty="0"/>
              <a:t>put) u toku koga nastaju najpre piruvat a potom i </a:t>
            </a:r>
            <a:r>
              <a:rPr lang="sl-SI" altLang="en-US" sz="2800" dirty="0" smtClean="0"/>
              <a:t>acetil koenzim A</a:t>
            </a:r>
            <a:r>
              <a:rPr lang="sl-SI" altLang="en-US" sz="2800" dirty="0"/>
              <a:t>. </a:t>
            </a:r>
            <a:endParaRPr lang="sl-SI" altLang="en-US" sz="2800" dirty="0" smtClean="0"/>
          </a:p>
          <a:p>
            <a:pPr algn="just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sz="2800" dirty="0" smtClean="0"/>
              <a:t>Acetil-koenzim </a:t>
            </a:r>
            <a:r>
              <a:rPr lang="sl-SI" altLang="en-US" sz="2800" dirty="0"/>
              <a:t>A ulazi u Krebsov ciklus (</a:t>
            </a:r>
            <a:r>
              <a:rPr lang="sl-SI" altLang="en-US" sz="2800" dirty="0" smtClean="0"/>
              <a:t>ciklus trikarbonskih kiselina) u okviru koga od jednog molekula glukoze nastaje 38 molekula ATP.</a:t>
            </a:r>
            <a:endParaRPr lang="en-US" altLang="en-US" sz="2800" dirty="0" smtClean="0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10668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Glavne karakteristike respiracije – aerobnih vrenja </a:t>
            </a: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215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269288" cy="4114800"/>
          </a:xfrm>
        </p:spPr>
        <p:txBody>
          <a:bodyPr/>
          <a:lstStyle/>
          <a:p>
            <a:pPr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b="1" dirty="0" smtClean="0">
                <a:solidFill>
                  <a:srgbClr val="FFFFCC"/>
                </a:solidFill>
              </a:rPr>
              <a:t>Oksidativna dekarboksilacija</a:t>
            </a:r>
          </a:p>
          <a:p>
            <a:pPr lvl="1"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dirty="0" smtClean="0">
                <a:solidFill>
                  <a:schemeClr val="tx1"/>
                </a:solidFill>
              </a:rPr>
              <a:t>Formiranje acetil koenzima A</a:t>
            </a:r>
            <a:endParaRPr lang="en-US" altLang="en-US" dirty="0" smtClean="0">
              <a:solidFill>
                <a:schemeClr val="tx1"/>
              </a:solidFill>
            </a:endParaRP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4676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>
                <a:solidFill>
                  <a:schemeClr val="tx1"/>
                </a:solidFill>
              </a:rPr>
              <a:t>	</a:t>
            </a: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Katabolizam šećera</a:t>
            </a: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1732" name="Picture 4" descr="Conversion of pyruvate to acetyl-Co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76600"/>
            <a:ext cx="7467600" cy="15843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08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5" name="Picture 3" descr="TCACycle pic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478280"/>
            <a:ext cx="5562600" cy="4953000"/>
          </a:xfrm>
          <a:solidFill>
            <a:schemeClr val="tx1"/>
          </a:solidFill>
        </p:spPr>
      </p:pic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419975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>
                <a:solidFill>
                  <a:srgbClr val="FFFFCC"/>
                </a:solidFill>
              </a:rPr>
              <a:t>	</a:t>
            </a:r>
            <a:r>
              <a:rPr lang="sl-SI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Ciklus trikarbonskih kiselina</a:t>
            </a:r>
            <a:br>
              <a:rPr lang="sl-SI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sl-SI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Krebsov ciklus</a:t>
            </a:r>
            <a:endParaRPr lang="en-US" sz="36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4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8269288" cy="4114800"/>
          </a:xfrm>
        </p:spPr>
        <p:txBody>
          <a:bodyPr/>
          <a:lstStyle/>
          <a:p>
            <a:pPr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dirty="0" smtClean="0"/>
              <a:t>Ekstracelularno delovanje – lipaze i fosfolipaze</a:t>
            </a:r>
          </a:p>
          <a:p>
            <a:pPr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dirty="0" smtClean="0"/>
              <a:t>Glicerol - piruvat</a:t>
            </a:r>
            <a:endParaRPr lang="en-US" altLang="en-US" dirty="0" smtClean="0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52400"/>
            <a:ext cx="70866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>
                <a:solidFill>
                  <a:schemeClr val="tx1"/>
                </a:solidFill>
              </a:rPr>
              <a:t>	</a:t>
            </a: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Katabolizam masti</a:t>
            </a: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3780" name="Picture 4" descr="phospholipase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" y="3124200"/>
            <a:ext cx="7553325" cy="23907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92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3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3" name="Picture 3" descr="betaox pic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2057400"/>
            <a:ext cx="4676775" cy="4076700"/>
          </a:xfrm>
          <a:solidFill>
            <a:schemeClr val="tx1"/>
          </a:solidFill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7" y="457200"/>
            <a:ext cx="8229600" cy="12192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Masne kiseline – beta oksidacija</a:t>
            </a:r>
            <a:b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uključenje u ciklus trikarbonskih kiselina</a:t>
            </a: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4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4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17713"/>
            <a:ext cx="8497888" cy="4114800"/>
          </a:xfrm>
        </p:spPr>
        <p:txBody>
          <a:bodyPr/>
          <a:lstStyle/>
          <a:p>
            <a:pPr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dirty="0" smtClean="0"/>
              <a:t>Ekstracelularni enzimi proteaze</a:t>
            </a:r>
          </a:p>
          <a:p>
            <a:pPr lvl="1"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b="1" dirty="0" smtClean="0">
                <a:solidFill>
                  <a:srgbClr val="FFFFCC"/>
                </a:solidFill>
              </a:rPr>
              <a:t>Proteini                  </a:t>
            </a:r>
            <a:r>
              <a:rPr lang="en-GB" altLang="en-US" b="1" dirty="0" smtClean="0">
                <a:solidFill>
                  <a:srgbClr val="FFFFCC"/>
                </a:solidFill>
              </a:rPr>
              <a:t>             </a:t>
            </a:r>
            <a:r>
              <a:rPr lang="sl-SI" altLang="en-US" b="1" dirty="0" smtClean="0">
                <a:solidFill>
                  <a:srgbClr val="FFFFCC"/>
                </a:solidFill>
              </a:rPr>
              <a:t>polipeptidi</a:t>
            </a:r>
          </a:p>
          <a:p>
            <a:pPr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dirty="0" smtClean="0"/>
              <a:t>Oksidativna ili hidrolitička deaminacija</a:t>
            </a:r>
          </a:p>
          <a:p>
            <a:pPr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dirty="0" smtClean="0"/>
              <a:t>Uključenje u ciklus trikarbonskih kiselina</a:t>
            </a:r>
            <a:endParaRPr lang="en-US" altLang="en-US" dirty="0" smtClean="0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772400" cy="1219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200" b="1" dirty="0" smtClean="0">
                <a:solidFill>
                  <a:srgbClr val="FF9999"/>
                </a:solidFill>
              </a:rPr>
              <a:t>	</a:t>
            </a:r>
            <a:r>
              <a:rPr lang="sl-SI" sz="3200" b="1" dirty="0" smtClean="0">
                <a:solidFill>
                  <a:srgbClr val="FFFFCC"/>
                </a:solidFill>
              </a:rPr>
              <a:t>Katabolizam proteina</a:t>
            </a:r>
            <a:endParaRPr lang="en-US" sz="3200" b="1" dirty="0" smtClean="0">
              <a:solidFill>
                <a:srgbClr val="FFFFCC"/>
              </a:solidFill>
            </a:endParaRPr>
          </a:p>
        </p:txBody>
      </p:sp>
      <p:sp>
        <p:nvSpPr>
          <p:cNvPr id="62468" name="Line 4"/>
          <p:cNvSpPr>
            <a:spLocks noChangeShapeType="1"/>
          </p:cNvSpPr>
          <p:nvPr/>
        </p:nvSpPr>
        <p:spPr bwMode="auto">
          <a:xfrm>
            <a:off x="2590800" y="2667000"/>
            <a:ext cx="1600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1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7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aadegrade picture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647700"/>
            <a:ext cx="4343400" cy="5105400"/>
          </a:xfr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30059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6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646112" y="1600200"/>
            <a:ext cx="8497888" cy="4114800"/>
          </a:xfrm>
        </p:spPr>
        <p:txBody>
          <a:bodyPr/>
          <a:lstStyle/>
          <a:p>
            <a:pPr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dirty="0" smtClean="0"/>
              <a:t>Respiratorni lanac</a:t>
            </a:r>
          </a:p>
          <a:p>
            <a:pPr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dirty="0" smtClean="0"/>
              <a:t>Citoplazmatska membrana</a:t>
            </a:r>
          </a:p>
          <a:p>
            <a:pPr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dirty="0" smtClean="0"/>
              <a:t>Flavoproteini, hinoli, citohrom a, b i c</a:t>
            </a:r>
          </a:p>
          <a:p>
            <a:pPr eaLnBrk="1" hangingPunct="1"/>
            <a:endParaRPr lang="sl-SI" altLang="en-US" dirty="0" smtClean="0"/>
          </a:p>
          <a:p>
            <a:pPr eaLnBrk="1" hangingPunct="1"/>
            <a:endParaRPr lang="en-US" altLang="en-US" dirty="0" smtClean="0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76200"/>
            <a:ext cx="8458200" cy="1219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200" b="1" dirty="0" smtClean="0">
                <a:solidFill>
                  <a:srgbClr val="FFFFCC"/>
                </a:solidFill>
              </a:rPr>
              <a:t>Fosforilacija pomoću transporta elektrona  - ETLP</a:t>
            </a:r>
            <a:endParaRPr lang="en-US" sz="3200" b="1" dirty="0" smtClean="0">
              <a:solidFill>
                <a:srgbClr val="FFFFCC"/>
              </a:solidFill>
            </a:endParaRPr>
          </a:p>
        </p:txBody>
      </p:sp>
      <p:pic>
        <p:nvPicPr>
          <p:cNvPr id="207876" name="Picture 4" descr="ETmem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19475"/>
            <a:ext cx="64008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61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Bc1protonPumping picture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457200"/>
            <a:ext cx="6934200" cy="5738813"/>
          </a:xfrm>
          <a:solidFill>
            <a:schemeClr val="tx1"/>
          </a:solidFill>
          <a:ln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324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>
                <a:solidFill>
                  <a:schemeClr val="tx1"/>
                </a:solidFill>
              </a:rPr>
              <a:t>	</a:t>
            </a: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 elektrona</a:t>
            </a: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05000"/>
            <a:ext cx="7696200" cy="4114800"/>
          </a:xfrm>
        </p:spPr>
        <p:txBody>
          <a:bodyPr/>
          <a:lstStyle/>
          <a:p>
            <a:pPr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sz="2800" dirty="0" smtClean="0"/>
              <a:t>Serija oksido redukcija od višeg ka nižem potencijalu</a:t>
            </a:r>
          </a:p>
          <a:p>
            <a:pPr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sz="2800" dirty="0" smtClean="0"/>
              <a:t>NADH – 0,32              </a:t>
            </a:r>
            <a:r>
              <a:rPr lang="en-GB" altLang="en-US" sz="2800" dirty="0" smtClean="0"/>
              <a:t>       </a:t>
            </a:r>
            <a:r>
              <a:rPr lang="sl-SI" altLang="en-US" sz="2800" dirty="0" smtClean="0"/>
              <a:t>O</a:t>
            </a:r>
            <a:r>
              <a:rPr lang="sl-SI" altLang="en-US" sz="2800" baseline="-25000" dirty="0" smtClean="0"/>
              <a:t>2</a:t>
            </a:r>
            <a:r>
              <a:rPr lang="sl-SI" altLang="en-US" sz="2800" dirty="0" smtClean="0"/>
              <a:t> +0,8</a:t>
            </a:r>
            <a:endParaRPr lang="en-US" altLang="en-US" sz="2800" dirty="0" smtClean="0"/>
          </a:p>
        </p:txBody>
      </p:sp>
      <p:pic>
        <p:nvPicPr>
          <p:cNvPr id="66565" name="Content Placeholder 7" descr="Transport elektrona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3780" y="3749882"/>
            <a:ext cx="4038600" cy="2693988"/>
          </a:xfrm>
        </p:spPr>
      </p:pic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2895600" y="3124200"/>
            <a:ext cx="1219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566" name="Picture 8" descr="Transport elektrona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60" y="2770188"/>
            <a:ext cx="19240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91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600200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sl-SI" sz="3200" b="1" i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Armillaria </a:t>
            </a:r>
            <a:r>
              <a:rPr lang="sl-SI" sz="32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ostoyae </a:t>
            </a:r>
            <a:r>
              <a:rPr lang="sl-SI" sz="3200" b="1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l-SI" sz="3200" b="1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3200" b="1" dirty="0" smtClean="0">
                <a:solidFill>
                  <a:schemeClr val="tx1"/>
                </a:solidFill>
                <a:effectLst/>
              </a:rPr>
              <a:t>najveći organizam na </a:t>
            </a:r>
            <a:r>
              <a:rPr lang="sl-SI" sz="3200" b="1" smtClean="0">
                <a:solidFill>
                  <a:schemeClr val="tx1"/>
                </a:solidFill>
                <a:effectLst/>
              </a:rPr>
              <a:t>planeti </a:t>
            </a:r>
            <a:br>
              <a:rPr lang="sl-SI" sz="3200" b="1" smtClean="0">
                <a:solidFill>
                  <a:schemeClr val="tx1"/>
                </a:solidFill>
                <a:effectLst/>
              </a:rPr>
            </a:br>
            <a:r>
              <a:rPr lang="en-US" sz="3200" b="1" smtClean="0">
                <a:solidFill>
                  <a:schemeClr val="tx1"/>
                </a:solidFill>
                <a:effectLst/>
              </a:rPr>
              <a:t>Malheur</a:t>
            </a:r>
            <a:r>
              <a:rPr lang="sr-Latn-RS" sz="3200" b="1" smtClean="0">
                <a:solidFill>
                  <a:schemeClr val="tx1"/>
                </a:solidFill>
                <a:effectLst/>
              </a:rPr>
              <a:t> </a:t>
            </a:r>
            <a:r>
              <a:rPr lang="sr-Latn-RS" sz="3200" b="1" dirty="0" smtClean="0">
                <a:solidFill>
                  <a:schemeClr val="tx1"/>
                </a:solidFill>
                <a:effectLst/>
              </a:rPr>
              <a:t>nacionalni park </a:t>
            </a:r>
            <a:r>
              <a:rPr lang="en-US" sz="3200" b="1" dirty="0" smtClean="0">
                <a:solidFill>
                  <a:schemeClr val="tx1"/>
                </a:solidFill>
                <a:effectLst/>
              </a:rPr>
              <a:t>Oregon</a:t>
            </a:r>
            <a:r>
              <a:rPr lang="sr-Latn-RS" sz="3200" b="1" dirty="0" smtClean="0">
                <a:solidFill>
                  <a:schemeClr val="tx1"/>
                </a:solidFill>
                <a:effectLst/>
              </a:rPr>
              <a:t/>
            </a:r>
            <a:br>
              <a:rPr lang="sr-Latn-RS" sz="3200" b="1" dirty="0" smtClean="0">
                <a:solidFill>
                  <a:schemeClr val="tx1"/>
                </a:solidFill>
                <a:effectLst/>
              </a:rPr>
            </a:br>
            <a:r>
              <a:rPr lang="sr-Latn-RS" sz="3200" b="1" dirty="0" smtClean="0">
                <a:solidFill>
                  <a:schemeClr val="tx1"/>
                </a:solidFill>
                <a:effectLst/>
              </a:rPr>
              <a:t>star </a:t>
            </a:r>
            <a:r>
              <a:rPr lang="en-US" sz="3200" b="1" dirty="0" smtClean="0">
                <a:solidFill>
                  <a:schemeClr val="tx1"/>
                </a:solidFill>
                <a:effectLst/>
              </a:rPr>
              <a:t>8</a:t>
            </a:r>
            <a:r>
              <a:rPr lang="sr-Latn-RS" sz="3200" b="1" dirty="0" smtClean="0">
                <a:solidFill>
                  <a:schemeClr val="tx1"/>
                </a:solidFill>
                <a:effectLst/>
              </a:rPr>
              <a:t>.</a:t>
            </a:r>
            <a:r>
              <a:rPr lang="en-US" sz="3200" b="1" dirty="0" smtClean="0">
                <a:solidFill>
                  <a:schemeClr val="tx1"/>
                </a:solidFill>
                <a:effectLst/>
              </a:rPr>
              <a:t>650 </a:t>
            </a:r>
            <a:r>
              <a:rPr lang="sr-Latn-RS" sz="3200" b="1" dirty="0" smtClean="0">
                <a:solidFill>
                  <a:schemeClr val="tx1"/>
                </a:solidFill>
                <a:effectLst/>
              </a:rPr>
              <a:t>godina koji obuhvata </a:t>
            </a:r>
            <a:r>
              <a:rPr lang="en-US" sz="3200" b="1" dirty="0" smtClean="0">
                <a:solidFill>
                  <a:schemeClr val="tx1"/>
                </a:solidFill>
                <a:effectLst/>
              </a:rPr>
              <a:t>3</a:t>
            </a:r>
            <a:r>
              <a:rPr lang="sr-Latn-RS" sz="3200" b="1" dirty="0">
                <a:solidFill>
                  <a:schemeClr val="tx1"/>
                </a:solidFill>
                <a:effectLst/>
              </a:rPr>
              <a:t>.</a:t>
            </a:r>
            <a:r>
              <a:rPr lang="en-US" sz="3200" b="1" dirty="0">
                <a:solidFill>
                  <a:schemeClr val="tx1"/>
                </a:solidFill>
                <a:effectLst/>
              </a:rPr>
              <a:t>726</a:t>
            </a:r>
            <a:r>
              <a:rPr lang="sr-Latn-RS" sz="3200" b="1" dirty="0">
                <a:solidFill>
                  <a:schemeClr val="tx1"/>
                </a:solidFill>
                <a:effectLst/>
              </a:rPr>
              <a:t>.</a:t>
            </a:r>
            <a:r>
              <a:rPr lang="en-US" sz="3200" b="1" dirty="0">
                <a:solidFill>
                  <a:schemeClr val="tx1"/>
                </a:solidFill>
                <a:effectLst/>
              </a:rPr>
              <a:t>563 m2</a:t>
            </a:r>
            <a:r>
              <a:rPr lang="sr-Latn-RS" sz="3200" b="1" dirty="0">
                <a:solidFill>
                  <a:schemeClr val="tx1"/>
                </a:solidFill>
                <a:effectLst/>
              </a:rPr>
              <a:t> </a:t>
            </a:r>
            <a:r>
              <a:rPr lang="sl-SI" sz="3200" b="1" dirty="0">
                <a:solidFill>
                  <a:schemeClr val="tx1"/>
                </a:solidFill>
                <a:effectLst/>
              </a:rPr>
              <a:t/>
            </a:r>
            <a:br>
              <a:rPr lang="sl-SI" sz="3200" b="1" dirty="0">
                <a:solidFill>
                  <a:schemeClr val="tx1"/>
                </a:solidFill>
                <a:effectLst/>
              </a:rPr>
            </a:br>
            <a:endParaRPr lang="en-US" sz="3200" b="1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286000"/>
            <a:ext cx="6324600" cy="420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5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017713"/>
            <a:ext cx="8421688" cy="4114800"/>
          </a:xfrm>
        </p:spPr>
        <p:txBody>
          <a:bodyPr/>
          <a:lstStyle/>
          <a:p>
            <a:pPr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dirty="0" smtClean="0"/>
              <a:t>Mikroorganizmi su u mogućnosti da koriste pored kiseonika i druga jedinjenja kao </a:t>
            </a:r>
            <a:r>
              <a:rPr lang="sr-Latn-RS" altLang="en-US" dirty="0" smtClean="0"/>
              <a:t>završne</a:t>
            </a:r>
            <a:r>
              <a:rPr lang="sl-SI" altLang="en-US" dirty="0" smtClean="0"/>
              <a:t> akceptore elektrona</a:t>
            </a:r>
          </a:p>
          <a:p>
            <a:pPr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dirty="0" smtClean="0"/>
              <a:t>Redukcija nitrata</a:t>
            </a:r>
          </a:p>
          <a:p>
            <a:pPr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en-US" altLang="en-US" dirty="0" smtClean="0"/>
              <a:t>N0</a:t>
            </a:r>
            <a:r>
              <a:rPr lang="en-US" altLang="en-US" baseline="-25000" dirty="0" smtClean="0"/>
              <a:t>3</a:t>
            </a:r>
            <a:r>
              <a:rPr lang="en-US" altLang="en-US" dirty="0" smtClean="0"/>
              <a:t>- + 2e- + 2H+ </a:t>
            </a:r>
            <a:r>
              <a:rPr lang="sl-SI" altLang="en-US" dirty="0" smtClean="0"/>
              <a:t>                  </a:t>
            </a:r>
            <a:r>
              <a:rPr lang="en-GB" altLang="en-US" dirty="0" smtClean="0"/>
              <a:t>        </a:t>
            </a:r>
            <a:r>
              <a:rPr lang="en-US" altLang="en-US" dirty="0" smtClean="0"/>
              <a:t>N0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-+ H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0 </a:t>
            </a: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>
                <a:solidFill>
                  <a:schemeClr val="tx1"/>
                </a:solidFill>
              </a:rPr>
              <a:t>	</a:t>
            </a: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Anaerobna respiracija</a:t>
            </a: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588" name="Line 4"/>
          <p:cNvSpPr>
            <a:spLocks noChangeShapeType="1"/>
          </p:cNvSpPr>
          <p:nvPr/>
        </p:nvSpPr>
        <p:spPr bwMode="auto">
          <a:xfrm>
            <a:off x="3505200" y="3581400"/>
            <a:ext cx="1981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2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7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8458200" cy="4456113"/>
          </a:xfrm>
        </p:spPr>
        <p:txBody>
          <a:bodyPr>
            <a:normAutofit/>
          </a:bodyPr>
          <a:lstStyle/>
          <a:p>
            <a:pPr algn="just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sz="2800" b="1" dirty="0" smtClean="0">
                <a:solidFill>
                  <a:srgbClr val="FFFFCC"/>
                </a:solidFill>
              </a:rPr>
              <a:t>Složeni </a:t>
            </a:r>
            <a:r>
              <a:rPr lang="sl-SI" altLang="en-US" sz="2800" b="1" dirty="0">
                <a:solidFill>
                  <a:srgbClr val="FFFFCC"/>
                </a:solidFill>
              </a:rPr>
              <a:t>biohemijski procesi tokom </a:t>
            </a:r>
            <a:r>
              <a:rPr lang="sl-SI" altLang="en-US" sz="2800" b="1" dirty="0" smtClean="0">
                <a:solidFill>
                  <a:srgbClr val="FFFFCC"/>
                </a:solidFill>
              </a:rPr>
              <a:t>kojih mikroorganizmi sintetišu </a:t>
            </a:r>
            <a:r>
              <a:rPr lang="sl-SI" altLang="en-US" sz="2800" b="1" dirty="0">
                <a:solidFill>
                  <a:srgbClr val="FFFFCC"/>
                </a:solidFill>
              </a:rPr>
              <a:t>aminokiseline, proteine, nukleinske kiseline i druga </a:t>
            </a:r>
            <a:r>
              <a:rPr lang="sl-SI" altLang="en-US" sz="2800" b="1" dirty="0" smtClean="0">
                <a:solidFill>
                  <a:srgbClr val="FFFFCC"/>
                </a:solidFill>
              </a:rPr>
              <a:t>složena jedinjenja</a:t>
            </a:r>
            <a:r>
              <a:rPr lang="sl-SI" altLang="en-US" sz="2800" b="1" dirty="0">
                <a:solidFill>
                  <a:srgbClr val="FFFFCC"/>
                </a:solidFill>
              </a:rPr>
              <a:t>. </a:t>
            </a:r>
            <a:endParaRPr lang="sl-SI" altLang="en-US" sz="2800" b="1" dirty="0" smtClean="0">
              <a:solidFill>
                <a:srgbClr val="FFFFCC"/>
              </a:solidFill>
            </a:endParaRPr>
          </a:p>
          <a:p>
            <a:pPr algn="just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l-SI" altLang="en-US" sz="2800" dirty="0" smtClean="0"/>
              <a:t>Procesi </a:t>
            </a:r>
            <a:r>
              <a:rPr lang="sl-SI" altLang="en-US" sz="2800" dirty="0"/>
              <a:t>sinteze odvijaju se najviše u cilju </a:t>
            </a:r>
            <a:r>
              <a:rPr lang="sl-SI" altLang="en-US" sz="2800" dirty="0" smtClean="0"/>
              <a:t>izgradnje odnosno obnavljanja strukture same ćelije mikroorganizma.</a:t>
            </a:r>
            <a:endParaRPr lang="en-US" altLang="en-US" sz="2800" dirty="0" smtClean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l-SI" dirty="0" smtClean="0">
                <a:solidFill>
                  <a:schemeClr val="tx1"/>
                </a:solidFill>
              </a:rPr>
              <a:t>	</a:t>
            </a:r>
            <a:r>
              <a:rPr lang="sl-SI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Biosintetički putevi </a:t>
            </a: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asimilacija</a:t>
            </a: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308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7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017713"/>
            <a:ext cx="8229600" cy="4114800"/>
          </a:xfrm>
        </p:spPr>
        <p:txBody>
          <a:bodyPr>
            <a:normAutofit/>
          </a:bodyPr>
          <a:lstStyle/>
          <a:p>
            <a:pPr algn="just" eaLnBrk="1" hangingPunct="1">
              <a:buClr>
                <a:srgbClr val="FF7C80"/>
              </a:buClr>
            </a:pPr>
            <a:r>
              <a:rPr lang="en-GB" sz="2800" dirty="0" err="1" smtClean="0"/>
              <a:t>Zbog</a:t>
            </a:r>
            <a:r>
              <a:rPr lang="en-GB" sz="2800" dirty="0" smtClean="0"/>
              <a:t> </a:t>
            </a:r>
            <a:r>
              <a:rPr lang="en-GB" sz="2800" dirty="0" err="1" smtClean="0"/>
              <a:t>posedovanja</a:t>
            </a:r>
            <a:r>
              <a:rPr lang="en-GB" sz="2800" dirty="0" smtClean="0"/>
              <a:t> </a:t>
            </a:r>
            <a:r>
              <a:rPr lang="en-GB" sz="2800" dirty="0" err="1" smtClean="0"/>
              <a:t>razli</a:t>
            </a:r>
            <a:r>
              <a:rPr lang="sl-SI" sz="2800" dirty="0" smtClean="0"/>
              <a:t>č</a:t>
            </a:r>
            <a:r>
              <a:rPr lang="en-GB" sz="2800" dirty="0" err="1" smtClean="0"/>
              <a:t>itih</a:t>
            </a:r>
            <a:r>
              <a:rPr lang="en-GB" sz="2800" dirty="0" smtClean="0"/>
              <a:t> </a:t>
            </a:r>
            <a:r>
              <a:rPr lang="en-GB" sz="2800" dirty="0" err="1" smtClean="0"/>
              <a:t>enzima</a:t>
            </a:r>
            <a:r>
              <a:rPr lang="en-GB" sz="2800" dirty="0" smtClean="0"/>
              <a:t> </a:t>
            </a:r>
            <a:r>
              <a:rPr lang="en-GB" sz="2800" dirty="0" err="1" smtClean="0"/>
              <a:t>bakterije</a:t>
            </a:r>
            <a:r>
              <a:rPr lang="en-GB" sz="2800" dirty="0" smtClean="0"/>
              <a:t> se</a:t>
            </a:r>
            <a:r>
              <a:rPr lang="sr-Latn-RS" sz="2800" dirty="0" smtClean="0"/>
              <a:t> </a:t>
            </a:r>
            <a:r>
              <a:rPr lang="en-GB" sz="2800" dirty="0" err="1" smtClean="0"/>
              <a:t>odlikuju</a:t>
            </a:r>
            <a:r>
              <a:rPr lang="en-GB" sz="2800" dirty="0" smtClean="0"/>
              <a:t> </a:t>
            </a:r>
            <a:r>
              <a:rPr lang="en-GB" sz="2800" dirty="0" err="1" smtClean="0"/>
              <a:t>odre</a:t>
            </a:r>
            <a:r>
              <a:rPr lang="sl-SI" sz="2800" dirty="0" smtClean="0"/>
              <a:t>đ</a:t>
            </a:r>
            <a:r>
              <a:rPr lang="en-GB" sz="2800" dirty="0" err="1" smtClean="0"/>
              <a:t>enim</a:t>
            </a:r>
            <a:r>
              <a:rPr lang="en-GB" sz="2800" dirty="0" smtClean="0"/>
              <a:t> </a:t>
            </a:r>
            <a:r>
              <a:rPr lang="en-GB" sz="2800" dirty="0" err="1" smtClean="0"/>
              <a:t>metaboli</a:t>
            </a:r>
            <a:r>
              <a:rPr lang="sl-SI" sz="2800" dirty="0" smtClean="0"/>
              <a:t>č</a:t>
            </a:r>
            <a:r>
              <a:rPr lang="en-GB" sz="2800" dirty="0" err="1" smtClean="0"/>
              <a:t>kim</a:t>
            </a:r>
            <a:r>
              <a:rPr lang="en-GB" sz="2800" dirty="0" smtClean="0"/>
              <a:t> </a:t>
            </a:r>
            <a:r>
              <a:rPr lang="en-GB" sz="2800" dirty="0" err="1" smtClean="0"/>
              <a:t>profilom</a:t>
            </a:r>
            <a:endParaRPr lang="sl-SI" sz="2800" dirty="0" smtClean="0"/>
          </a:p>
          <a:p>
            <a:pPr algn="just" eaLnBrk="1" hangingPunct="1">
              <a:buClr>
                <a:srgbClr val="FF7C80"/>
              </a:buClr>
            </a:pPr>
            <a:r>
              <a:rPr lang="sl-SI" sz="2800" dirty="0" smtClean="0"/>
              <a:t>I</a:t>
            </a:r>
            <a:r>
              <a:rPr lang="en-GB" sz="2800" dirty="0" err="1" smtClean="0"/>
              <a:t>spitivanje</a:t>
            </a:r>
            <a:r>
              <a:rPr lang="en-GB" sz="2800" dirty="0" smtClean="0"/>
              <a:t> </a:t>
            </a:r>
            <a:r>
              <a:rPr lang="en-GB" sz="2800" dirty="0" err="1" smtClean="0"/>
              <a:t>njihovih</a:t>
            </a:r>
            <a:r>
              <a:rPr lang="en-GB" sz="2800" dirty="0" smtClean="0"/>
              <a:t> </a:t>
            </a:r>
            <a:r>
              <a:rPr lang="en-GB" sz="2800" dirty="0" err="1" smtClean="0"/>
              <a:t>fizolo</a:t>
            </a:r>
            <a:r>
              <a:rPr lang="sl-SI" sz="2800" dirty="0" smtClean="0"/>
              <a:t>š</a:t>
            </a:r>
            <a:r>
              <a:rPr lang="en-GB" sz="2800" dirty="0" err="1" smtClean="0"/>
              <a:t>kih</a:t>
            </a:r>
            <a:r>
              <a:rPr lang="en-GB" sz="2800" dirty="0" smtClean="0"/>
              <a:t> </a:t>
            </a:r>
            <a:r>
              <a:rPr lang="en-GB" sz="2800" dirty="0" err="1" smtClean="0"/>
              <a:t>i</a:t>
            </a:r>
            <a:r>
              <a:rPr lang="en-GB" sz="2800" dirty="0" smtClean="0"/>
              <a:t> </a:t>
            </a:r>
            <a:r>
              <a:rPr lang="en-GB" sz="2800" dirty="0" err="1" smtClean="0"/>
              <a:t>biohemijskih</a:t>
            </a:r>
            <a:r>
              <a:rPr lang="en-GB" sz="2800" dirty="0" smtClean="0"/>
              <a:t> </a:t>
            </a:r>
            <a:r>
              <a:rPr lang="en-GB" sz="2800" dirty="0" err="1" smtClean="0"/>
              <a:t>osobina</a:t>
            </a:r>
            <a:r>
              <a:rPr lang="sr-Latn-RS" sz="2800" dirty="0"/>
              <a:t> </a:t>
            </a:r>
            <a:r>
              <a:rPr lang="en-GB" sz="2800" dirty="0" err="1" smtClean="0"/>
              <a:t>obezbe</a:t>
            </a:r>
            <a:r>
              <a:rPr lang="sl-SI" sz="2800" dirty="0" smtClean="0"/>
              <a:t>đ</a:t>
            </a:r>
            <a:r>
              <a:rPr lang="en-GB" sz="2800" dirty="0" err="1" smtClean="0"/>
              <a:t>uje</a:t>
            </a:r>
            <a:r>
              <a:rPr lang="en-GB" sz="2800" dirty="0" smtClean="0"/>
              <a:t> </a:t>
            </a:r>
            <a:r>
              <a:rPr lang="en-GB" sz="2800" dirty="0" err="1" smtClean="0"/>
              <a:t>preciznu</a:t>
            </a:r>
            <a:r>
              <a:rPr lang="en-GB" sz="2800" dirty="0" smtClean="0"/>
              <a:t> </a:t>
            </a:r>
            <a:r>
              <a:rPr lang="en-GB" sz="2800" dirty="0" err="1" smtClean="0"/>
              <a:t>identifikaciju</a:t>
            </a:r>
            <a:r>
              <a:rPr lang="en-GB" sz="2800" dirty="0" smtClean="0"/>
              <a:t> </a:t>
            </a:r>
            <a:r>
              <a:rPr lang="en-GB" sz="2800" dirty="0" err="1" smtClean="0"/>
              <a:t>vrste</a:t>
            </a:r>
            <a:r>
              <a:rPr lang="sr-Latn-RS" sz="2800" dirty="0"/>
              <a:t> </a:t>
            </a:r>
            <a:r>
              <a:rPr lang="en-GB" sz="2800" dirty="0" err="1" smtClean="0"/>
              <a:t>mikroorganizama</a:t>
            </a:r>
            <a:endParaRPr lang="en-US" sz="2800" dirty="0" smtClean="0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3200" b="1" dirty="0" smtClean="0">
                <a:solidFill>
                  <a:srgbClr val="FF9999"/>
                </a:solidFill>
              </a:rPr>
              <a:t>	</a:t>
            </a: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Metabolički profil</a:t>
            </a:r>
            <a:endParaRPr lang="en-U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741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382000" cy="9445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 smtClean="0">
                <a:solidFill>
                  <a:schemeClr val="tx1"/>
                </a:solidFill>
                <a:effectLst/>
              </a:rPr>
              <a:t>	</a:t>
            </a:r>
            <a:r>
              <a:rPr lang="sl-SI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Klasično izvođenje biohemijskih reakcija </a:t>
            </a:r>
            <a:endParaRPr lang="en-US" sz="36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0163" name="Picture 3" descr="Catalas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" y="1524000"/>
            <a:ext cx="2748296" cy="1917700"/>
          </a:xfrm>
          <a:noFill/>
          <a:ln>
            <a:solidFill>
              <a:schemeClr val="tx1"/>
            </a:solidFill>
          </a:ln>
        </p:spPr>
      </p:pic>
      <p:pic>
        <p:nvPicPr>
          <p:cNvPr id="220165" name="Picture 5" descr="MacConkey Aga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62000" y="3886200"/>
            <a:ext cx="2400300" cy="2215662"/>
          </a:xfrm>
          <a:noFill/>
        </p:spPr>
      </p:pic>
      <p:pic>
        <p:nvPicPr>
          <p:cNvPr id="98306" name="Picture 2" descr="http://upload.wikimedia.org/wikipedia/commons/9/91/TSIaga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1600200"/>
            <a:ext cx="5184207" cy="3886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409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0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0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129" y="1066800"/>
            <a:ext cx="8504238" cy="4572000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sr-Latn-RS" sz="2800" dirty="0" smtClean="0"/>
              <a:t>Enzim katalaza kod katalaza + bakterija razlaže H</a:t>
            </a:r>
            <a:r>
              <a:rPr lang="sr-Latn-RS" sz="2800" baseline="-25000" dirty="0" smtClean="0"/>
              <a:t>2</a:t>
            </a:r>
            <a:r>
              <a:rPr lang="sr-Latn-RS" sz="2800" dirty="0" smtClean="0"/>
              <a:t>O</a:t>
            </a:r>
            <a:r>
              <a:rPr lang="sr-Latn-RS" sz="2800" baseline="-25000" dirty="0" smtClean="0"/>
              <a:t>2</a:t>
            </a:r>
            <a:r>
              <a:rPr lang="sr-Latn-RS" sz="2800" dirty="0" smtClean="0"/>
              <a:t> do H</a:t>
            </a:r>
            <a:r>
              <a:rPr lang="sr-Latn-RS" sz="2800" baseline="-25000" dirty="0" smtClean="0"/>
              <a:t>2</a:t>
            </a:r>
            <a:r>
              <a:rPr lang="sr-Latn-RS" sz="2800" dirty="0" smtClean="0"/>
              <a:t>O i O</a:t>
            </a:r>
            <a:r>
              <a:rPr lang="sr-Latn-RS" sz="2800" baseline="-25000" dirty="0" smtClean="0"/>
              <a:t>2 </a:t>
            </a:r>
            <a:r>
              <a:rPr lang="sr-Latn-RS" sz="2800" dirty="0" smtClean="0"/>
              <a:t>i dolazi do penušanja kada se kultura takvih bakterija pomeša </a:t>
            </a:r>
            <a:r>
              <a:rPr lang="sr-Latn-RS" sz="2800" dirty="0"/>
              <a:t>sa H</a:t>
            </a:r>
            <a:r>
              <a:rPr lang="sr-Latn-RS" sz="2800" baseline="-25000" dirty="0"/>
              <a:t>2</a:t>
            </a:r>
            <a:r>
              <a:rPr lang="sr-Latn-RS" sz="2800" dirty="0"/>
              <a:t>O</a:t>
            </a:r>
            <a:r>
              <a:rPr lang="sr-Latn-RS" sz="2800" baseline="-25000" dirty="0"/>
              <a:t>2</a:t>
            </a:r>
            <a:r>
              <a:rPr lang="sr-Latn-RS" sz="2800" dirty="0"/>
              <a:t> </a:t>
            </a:r>
            <a:r>
              <a:rPr lang="sr-Latn-RS" sz="2800" dirty="0" smtClean="0"/>
              <a:t> na mikroskopskoj pločici.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r-Latn-RS" sz="2000" dirty="0"/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r-Latn-RS" sz="2000" dirty="0" smtClean="0"/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r-Latn-RS" sz="2000" dirty="0" smtClean="0"/>
          </a:p>
        </p:txBody>
      </p:sp>
      <p:sp>
        <p:nvSpPr>
          <p:cNvPr id="7680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800" b="1" dirty="0">
                <a:solidFill>
                  <a:srgbClr val="CC3300"/>
                </a:solidFill>
              </a:rPr>
              <a:t>	</a:t>
            </a:r>
            <a:r>
              <a:rPr lang="sr-Latn-RS" sz="2800" b="1" dirty="0" smtClean="0">
                <a:solidFill>
                  <a:srgbClr val="CC3300"/>
                </a:solidFill>
              </a:rPr>
              <a:t>		</a:t>
            </a:r>
            <a:r>
              <a:rPr lang="sr-Latn-R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Katalaza </a:t>
            </a:r>
            <a:r>
              <a:rPr lang="sr-Latn-R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</a:t>
            </a:r>
            <a:br>
              <a:rPr lang="sr-Latn-R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r-Latn-R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548" y="2743200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6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27175"/>
            <a:ext cx="8504238" cy="4572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sr-Latn-RS" sz="2800" dirty="0" smtClean="0"/>
              <a:t>	Ispitivanje prisustva enzima citohrom c oksidaze</a:t>
            </a:r>
            <a:endParaRPr lang="sr-Latn-RS" sz="2800" dirty="0"/>
          </a:p>
        </p:txBody>
      </p:sp>
      <p:sp>
        <p:nvSpPr>
          <p:cNvPr id="7680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2800" b="1" dirty="0">
                <a:solidFill>
                  <a:srgbClr val="CC3300"/>
                </a:solidFill>
              </a:rPr>
              <a:t>	</a:t>
            </a:r>
            <a:r>
              <a:rPr lang="sr-Latn-RS" sz="2800" b="1" dirty="0" smtClean="0">
                <a:solidFill>
                  <a:srgbClr val="CC3300"/>
                </a:solidFill>
              </a:rPr>
              <a:t>		</a:t>
            </a:r>
            <a:r>
              <a:rPr lang="sr-Latn-R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Oksidaza </a:t>
            </a:r>
            <a:r>
              <a:rPr lang="sr-Latn-R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</a:t>
            </a:r>
            <a:r>
              <a:rPr lang="sr-Latn-R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r-Latn-RS" sz="28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952" y="2492896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0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573" y="1676400"/>
            <a:ext cx="8504238" cy="4572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sr-Latn-RS" sz="2400" b="1" dirty="0">
                <a:solidFill>
                  <a:srgbClr val="002060"/>
                </a:solidFill>
              </a:rPr>
              <a:t>	</a:t>
            </a:r>
            <a:r>
              <a:rPr lang="sr-Latn-RS" sz="2400" b="1" dirty="0" smtClean="0">
                <a:solidFill>
                  <a:srgbClr val="002060"/>
                </a:solidFill>
              </a:rPr>
              <a:t>	</a:t>
            </a:r>
            <a:r>
              <a:rPr lang="sr-Latn-RS" sz="2800" b="1" dirty="0" smtClean="0"/>
              <a:t>Hugh–Leifson podloga</a:t>
            </a:r>
            <a:endParaRPr lang="sr-Latn-RS" sz="2800" dirty="0"/>
          </a:p>
        </p:txBody>
      </p:sp>
      <p:sp>
        <p:nvSpPr>
          <p:cNvPr id="76803" name="Title 1"/>
          <p:cNvSpPr>
            <a:spLocks noGrp="1"/>
          </p:cNvSpPr>
          <p:nvPr>
            <p:ph type="title"/>
          </p:nvPr>
        </p:nvSpPr>
        <p:spPr>
          <a:xfrm>
            <a:off x="1330585" y="307975"/>
            <a:ext cx="7356215" cy="1219200"/>
          </a:xfrm>
        </p:spPr>
        <p:txBody>
          <a:bodyPr>
            <a:normAutofit/>
          </a:bodyPr>
          <a:lstStyle/>
          <a:p>
            <a:r>
              <a:rPr lang="sr-Latn-R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O-F </a:t>
            </a:r>
            <a:r>
              <a:rPr lang="sr-Latn-R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– ispitivanje oksidativnih i fermentativnih osobina bakterija</a:t>
            </a:r>
            <a:endParaRPr lang="sr-Latn-R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585" y="2337719"/>
            <a:ext cx="6476734" cy="392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3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27175"/>
            <a:ext cx="8504238" cy="4572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sr-Latn-RS" sz="2800" dirty="0" smtClean="0"/>
              <a:t>Za </a:t>
            </a:r>
            <a:r>
              <a:rPr lang="en-GB" sz="2800" dirty="0" err="1" smtClean="0"/>
              <a:t>identifikaciju</a:t>
            </a:r>
            <a:r>
              <a:rPr lang="en-GB" sz="2800" dirty="0" smtClean="0"/>
              <a:t> </a:t>
            </a:r>
            <a:r>
              <a:rPr lang="sr-Latn-RS" sz="2800" dirty="0" smtClean="0"/>
              <a:t>vrste – ispitivanje enzimskih aktivnosti po kojima se razlikuju mikroorganizmi - biohemijski niz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r-Latn-RS" sz="2400" dirty="0">
              <a:solidFill>
                <a:srgbClr val="FF0000"/>
              </a:solidFill>
            </a:endParaRPr>
          </a:p>
        </p:txBody>
      </p:sp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7239000" cy="1219200"/>
          </a:xfrm>
        </p:spPr>
        <p:txBody>
          <a:bodyPr>
            <a:normAutofit/>
          </a:bodyPr>
          <a:lstStyle/>
          <a:p>
            <a:pPr eaLnBrk="1" hangingPunct="1"/>
            <a:r>
              <a:rPr lang="sr-Latn-R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Ispitivanje biohemijskih osobina </a:t>
            </a:r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22100"/>
            <a:ext cx="4536504" cy="343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29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27175"/>
            <a:ext cx="8504238" cy="4572000"/>
          </a:xfrm>
        </p:spPr>
        <p:txBody>
          <a:bodyPr rtlCol="0">
            <a:normAutofit/>
          </a:bodyPr>
          <a:lstStyle/>
          <a:p>
            <a:pPr marL="0" indent="0" algn="just">
              <a:buNone/>
              <a:defRPr/>
            </a:pPr>
            <a:r>
              <a:rPr lang="sr-Latn-RS" sz="2400" dirty="0" smtClean="0"/>
              <a:t>Podloge (peptonska voda) sa ugljenim hidratima i indikatorom (fenol crveno, brom timol plavo, andrade...) pri čemu promena boje ukazuje na fermentaciju određenih šećera </a:t>
            </a:r>
          </a:p>
        </p:txBody>
      </p:sp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990600" y="404664"/>
            <a:ext cx="8011344" cy="758952"/>
          </a:xfrm>
        </p:spPr>
        <p:txBody>
          <a:bodyPr>
            <a:normAutofit/>
          </a:bodyPr>
          <a:lstStyle/>
          <a:p>
            <a:r>
              <a:rPr lang="sr-Latn-R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Ispitivanje fermentacije ugljenih hidrata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124200"/>
            <a:ext cx="5149953" cy="27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27175"/>
            <a:ext cx="8504238" cy="4572000"/>
          </a:xfrm>
        </p:spPr>
        <p:txBody>
          <a:bodyPr rtlCol="0">
            <a:normAutofit/>
          </a:bodyPr>
          <a:lstStyle/>
          <a:p>
            <a:pPr>
              <a:buClr>
                <a:srgbClr val="FF7C80"/>
              </a:buClr>
              <a:defRPr/>
            </a:pPr>
            <a:r>
              <a:rPr lang="sr-Latn-RS" sz="2400" b="1" dirty="0">
                <a:solidFill>
                  <a:srgbClr val="FFFFCC"/>
                </a:solidFill>
              </a:rPr>
              <a:t>Stvaranje indola</a:t>
            </a:r>
          </a:p>
          <a:p>
            <a:pPr marL="0" indent="0">
              <a:buClr>
                <a:srgbClr val="FF7C80"/>
              </a:buClr>
              <a:buNone/>
              <a:defRPr/>
            </a:pPr>
            <a:r>
              <a:rPr lang="sr-Latn-RS" sz="2400" dirty="0" smtClean="0"/>
              <a:t>Hidroliza triptofana i produkcija indola</a:t>
            </a:r>
            <a:endParaRPr lang="sr-Latn-RS" sz="2400" dirty="0"/>
          </a:p>
          <a:p>
            <a:pPr>
              <a:buClr>
                <a:srgbClr val="FF7C80"/>
              </a:buClr>
              <a:defRPr/>
            </a:pPr>
            <a:r>
              <a:rPr lang="sr-Latn-RS" sz="2400" b="1" dirty="0" smtClean="0">
                <a:solidFill>
                  <a:srgbClr val="FFFFCC"/>
                </a:solidFill>
              </a:rPr>
              <a:t>Produkcija H</a:t>
            </a:r>
            <a:r>
              <a:rPr lang="sr-Latn-RS" sz="2400" b="1" baseline="-25000" dirty="0" smtClean="0">
                <a:solidFill>
                  <a:srgbClr val="FFFFCC"/>
                </a:solidFill>
              </a:rPr>
              <a:t>2</a:t>
            </a:r>
            <a:r>
              <a:rPr lang="sr-Latn-RS" sz="2400" b="1" dirty="0" smtClean="0">
                <a:solidFill>
                  <a:srgbClr val="FFFFCC"/>
                </a:solidFill>
              </a:rPr>
              <a:t>S</a:t>
            </a:r>
          </a:p>
          <a:p>
            <a:pPr marL="0" indent="0" eaLnBrk="1" fontAlgn="auto" hangingPunct="1">
              <a:spcAft>
                <a:spcPts val="0"/>
              </a:spcAft>
              <a:buClr>
                <a:srgbClr val="FF7C80"/>
              </a:buClr>
              <a:buFont typeface="Wingdings 2"/>
              <a:buNone/>
              <a:defRPr/>
            </a:pPr>
            <a:r>
              <a:rPr lang="sr-Latn-RS" sz="2400" dirty="0" smtClean="0"/>
              <a:t>Razgradnja aminokiselina sa sumporom</a:t>
            </a:r>
          </a:p>
          <a:p>
            <a:pPr lvl="0">
              <a:buClr>
                <a:srgbClr val="797B7E"/>
              </a:buClr>
              <a:defRPr/>
            </a:pPr>
            <a:endParaRPr lang="sr-Latn-RS" sz="2400" b="1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r-Latn-RS" sz="2400" dirty="0">
              <a:solidFill>
                <a:srgbClr val="002060"/>
              </a:solidFill>
            </a:endParaRPr>
          </a:p>
        </p:txBody>
      </p:sp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774081" y="70233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sr-Latn-R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sr-Latn-RS" sz="3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spitivanje biohemijskih osobina </a:t>
            </a:r>
            <a:r>
              <a:rPr lang="sr-Latn-RS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– proteini i aminokiseline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1340768"/>
            <a:ext cx="1645539" cy="1728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81728"/>
            <a:ext cx="3341192" cy="21038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281" y="3652160"/>
            <a:ext cx="3779912" cy="28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2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6701444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sl-SI" sz="32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Armillaria </a:t>
            </a:r>
            <a:r>
              <a:rPr lang="sl-SI" sz="32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ostoyae </a:t>
            </a:r>
            <a: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l-SI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b="1" dirty="0" smtClean="0">
              <a:solidFill>
                <a:srgbClr val="FFFFCC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543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9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752599"/>
            <a:ext cx="8461375" cy="4346575"/>
          </a:xfrm>
        </p:spPr>
        <p:txBody>
          <a:bodyPr rtlCol="0">
            <a:normAutofit/>
          </a:bodyPr>
          <a:lstStyle/>
          <a:p>
            <a:pPr>
              <a:buClr>
                <a:srgbClr val="FF9999"/>
              </a:buClr>
              <a:defRPr/>
            </a:pPr>
            <a:r>
              <a:rPr lang="sr-Latn-RS" sz="2400" b="1" dirty="0" smtClean="0">
                <a:solidFill>
                  <a:srgbClr val="FFFFCC"/>
                </a:solidFill>
              </a:rPr>
              <a:t>Razgradnja fenilalanina</a:t>
            </a:r>
          </a:p>
          <a:p>
            <a:pPr>
              <a:buClr>
                <a:srgbClr val="FF9999"/>
              </a:buClr>
              <a:defRPr/>
            </a:pPr>
            <a:endParaRPr lang="sr-Latn-RS" sz="2400" b="1" dirty="0" smtClean="0">
              <a:solidFill>
                <a:srgbClr val="FFFFCC"/>
              </a:solidFill>
            </a:endParaRPr>
          </a:p>
          <a:p>
            <a:pPr>
              <a:buClr>
                <a:srgbClr val="FF9999"/>
              </a:buClr>
              <a:defRPr/>
            </a:pPr>
            <a:r>
              <a:rPr lang="sr-Latn-RS" sz="2400" b="1" dirty="0" smtClean="0">
                <a:solidFill>
                  <a:srgbClr val="FFFFCC"/>
                </a:solidFill>
              </a:rPr>
              <a:t>Rastapanje želatina</a:t>
            </a:r>
          </a:p>
          <a:p>
            <a:pPr lvl="0">
              <a:buClr>
                <a:srgbClr val="797B7E"/>
              </a:buClr>
              <a:defRPr/>
            </a:pPr>
            <a:endParaRPr lang="sr-Latn-RS" sz="2400" b="1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r-Latn-RS" sz="2400" dirty="0">
              <a:solidFill>
                <a:srgbClr val="002060"/>
              </a:solidFill>
            </a:endParaRPr>
          </a:p>
        </p:txBody>
      </p:sp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914400" y="768223"/>
            <a:ext cx="8534400" cy="758952"/>
          </a:xfrm>
        </p:spPr>
        <p:txBody>
          <a:bodyPr>
            <a:noAutofit/>
          </a:bodyPr>
          <a:lstStyle/>
          <a:p>
            <a:r>
              <a:rPr lang="sr-Latn-R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Ispitivanje biohemijskih osobina </a:t>
            </a:r>
            <a:r>
              <a:rPr lang="sr-Latn-R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– proteini i aminokiseline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542402"/>
            <a:ext cx="2971800" cy="45027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333606"/>
            <a:ext cx="2892307" cy="28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6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8" name="Picture 4" descr="Klebsiella-proteus-Salmonell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12000" contrast="-6000"/>
          </a:blip>
          <a:stretch>
            <a:fillRect/>
          </a:stretch>
        </p:blipFill>
        <p:spPr>
          <a:xfrm>
            <a:off x="179512" y="1857859"/>
            <a:ext cx="4572000" cy="3319272"/>
          </a:xfrm>
          <a:noFill/>
          <a:ln w="12700">
            <a:solidFill>
              <a:srgbClr val="000000"/>
            </a:solidFill>
          </a:ln>
        </p:spPr>
      </p:pic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31144" y="499937"/>
            <a:ext cx="8871520" cy="75895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sl-SI" sz="31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Primena komercijalnih biohemijskih testova  </a:t>
            </a:r>
            <a:br>
              <a:rPr lang="sl-SI" sz="31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31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1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API </a:t>
            </a:r>
            <a:r>
              <a:rPr lang="sl-SI" sz="31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bioMérieux, </a:t>
            </a:r>
            <a:r>
              <a:rPr lang="sl-SI" sz="31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BD </a:t>
            </a:r>
            <a:r>
              <a:rPr lang="sl-SI" sz="31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BBL™ Crystal</a:t>
            </a:r>
            <a:r>
              <a:rPr lang="sl-SI" sz="31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™ System</a:t>
            </a:r>
            <a:endParaRPr lang="en-US" sz="31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850" y="1658144"/>
            <a:ext cx="3562350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877" y="4495800"/>
            <a:ext cx="3100296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2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699" y="1600200"/>
            <a:ext cx="8461375" cy="4346575"/>
          </a:xfrm>
        </p:spPr>
        <p:txBody>
          <a:bodyPr rtlCol="0">
            <a:normAutofit/>
          </a:bodyPr>
          <a:lstStyle/>
          <a:p>
            <a:pPr algn="just">
              <a:buClr>
                <a:srgbClr val="FF9999"/>
              </a:buClr>
              <a:defRPr/>
            </a:pPr>
            <a:r>
              <a:rPr lang="sr-Latn-RS" sz="2400" b="1" smtClean="0"/>
              <a:t>CHONPS – ključni makroelementi - carbon </a:t>
            </a:r>
            <a:r>
              <a:rPr lang="sr-Latn-RS" sz="2400" b="1"/>
              <a:t>(C), hydrogen (H), oxygen (O), nitrogen (N), phosphorus (P), and sulfur (S</a:t>
            </a:r>
            <a:r>
              <a:rPr lang="sr-Latn-RS" sz="2400" b="1" smtClean="0"/>
              <a:t>) – ugljenik, vodonik, kiseonik, azot, fosfor, sumpor  </a:t>
            </a:r>
            <a:endParaRPr lang="sr-Latn-RS" sz="2400" b="1" dirty="0"/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r-Latn-RS" sz="2400" dirty="0">
              <a:solidFill>
                <a:srgbClr val="002060"/>
              </a:solidFill>
            </a:endParaRPr>
          </a:p>
        </p:txBody>
      </p:sp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8994775" cy="758952"/>
          </a:xfrm>
        </p:spPr>
        <p:txBody>
          <a:bodyPr>
            <a:noAutofit/>
          </a:bodyPr>
          <a:lstStyle/>
          <a:p>
            <a:pPr algn="ctr"/>
            <a:r>
              <a:rPr lang="sr-Latn-RS" sz="32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Hemija života</a:t>
            </a:r>
            <a:endParaRPr lang="sr-Latn-R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124200"/>
            <a:ext cx="4774279" cy="213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9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752599"/>
            <a:ext cx="8461375" cy="4346575"/>
          </a:xfrm>
        </p:spPr>
        <p:txBody>
          <a:bodyPr rtlCol="0">
            <a:normAutofit/>
          </a:bodyPr>
          <a:lstStyle/>
          <a:p>
            <a:pPr algn="just">
              <a:buClr>
                <a:srgbClr val="FF9999"/>
              </a:buClr>
              <a:defRPr/>
            </a:pPr>
            <a:r>
              <a:rPr lang="sr-Latn-RS" sz="2400" b="1" smtClean="0"/>
              <a:t>Kruženje hranljivih </a:t>
            </a:r>
            <a:r>
              <a:rPr lang="sr-Latn-RS" sz="2400" b="1"/>
              <a:t>materija </a:t>
            </a:r>
            <a:r>
              <a:rPr lang="sr-Latn-RS" sz="2400" b="1" smtClean="0"/>
              <a:t>u prirodi predstavlja sistem </a:t>
            </a:r>
            <a:r>
              <a:rPr lang="sr-Latn-RS" sz="2400" b="1"/>
              <a:t>u kome se energija i materija prenose između živih organizama i neživih delova životne sredine. </a:t>
            </a:r>
            <a:endParaRPr lang="sr-Latn-RS" sz="2400" b="1" smtClean="0"/>
          </a:p>
          <a:p>
            <a:pPr algn="just">
              <a:buClr>
                <a:srgbClr val="FF9999"/>
              </a:buClr>
              <a:defRPr/>
            </a:pPr>
            <a:r>
              <a:rPr lang="sr-Latn-RS" sz="2400" b="1" smtClean="0"/>
              <a:t>Ovo </a:t>
            </a:r>
            <a:r>
              <a:rPr lang="sr-Latn-RS" sz="2400" b="1"/>
              <a:t>se dešava kada životinje i biljke troše hranljive materije koje se nalaze u tlu, a ovi hranljivi sastojci se zatim vraćaju u životnu sredinu smrću i razgradnjom</a:t>
            </a:r>
            <a:r>
              <a:rPr lang="sr-Latn-RS" sz="2400" b="1" smtClean="0"/>
              <a:t>.</a:t>
            </a:r>
          </a:p>
          <a:p>
            <a:pPr algn="just">
              <a:buClr>
                <a:srgbClr val="FF9999"/>
              </a:buClr>
              <a:defRPr/>
            </a:pPr>
            <a:r>
              <a:rPr lang="sr-Latn-RS" sz="2400" b="1" smtClean="0"/>
              <a:t>Mikroorganizmi su ključni  </a:t>
            </a:r>
            <a:r>
              <a:rPr lang="sr-Latn-RS" sz="2400" b="1"/>
              <a:t>u procesu razlaganja i transformacije mrtvog organskog materijala u </a:t>
            </a:r>
            <a:r>
              <a:rPr lang="sr-Latn-RS" sz="2400" b="1" smtClean="0"/>
              <a:t>hranljive sastojke koje </a:t>
            </a:r>
            <a:r>
              <a:rPr lang="sr-Latn-RS" sz="2400" b="1"/>
              <a:t>drugi organizmi mogu ponovo koristiti.</a:t>
            </a:r>
            <a:endParaRPr lang="sr-Latn-RS" sz="2400" b="1" dirty="0"/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sr-Latn-RS" sz="2400" dirty="0">
              <a:solidFill>
                <a:srgbClr val="002060"/>
              </a:solidFill>
            </a:endParaRPr>
          </a:p>
        </p:txBody>
      </p:sp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301625" y="762000"/>
            <a:ext cx="8994775" cy="758952"/>
          </a:xfrm>
        </p:spPr>
        <p:txBody>
          <a:bodyPr>
            <a:noAutofit/>
          </a:bodyPr>
          <a:lstStyle/>
          <a:p>
            <a:pPr algn="ctr"/>
            <a:r>
              <a:rPr lang="sr-Latn-RS" sz="32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Uloga mikroorganizama </a:t>
            </a:r>
            <a:r>
              <a:rPr lang="sr-Latn-RS" sz="32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sz="32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32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sr-Latn-RS" sz="32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kruženju materija u prirodi</a:t>
            </a:r>
            <a:endParaRPr lang="sr-Latn-R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755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752599"/>
            <a:ext cx="8461375" cy="4346575"/>
          </a:xfrm>
        </p:spPr>
        <p:txBody>
          <a:bodyPr rtlCol="0">
            <a:normAutofit/>
          </a:bodyPr>
          <a:lstStyle/>
          <a:p>
            <a:pPr algn="just">
              <a:buClr>
                <a:srgbClr val="FF9999"/>
              </a:buClr>
              <a:defRPr/>
            </a:pPr>
            <a:r>
              <a:rPr lang="sr-Latn-RS" sz="2400" b="1"/>
              <a:t>Glavna uloga bakterija u ciklusu </a:t>
            </a:r>
            <a:r>
              <a:rPr lang="sr-Latn-RS" sz="2400" b="1" smtClean="0"/>
              <a:t>kruženja ugljenika </a:t>
            </a:r>
            <a:r>
              <a:rPr lang="sr-Latn-RS" sz="2400" b="1"/>
              <a:t>uključuje razlaganje organskih jedinjenja. </a:t>
            </a:r>
            <a:endParaRPr lang="sr-Latn-RS" sz="2400" b="1" smtClean="0"/>
          </a:p>
          <a:p>
            <a:pPr algn="just">
              <a:buClr>
                <a:srgbClr val="FF9999"/>
              </a:buClr>
              <a:defRPr/>
            </a:pPr>
            <a:r>
              <a:rPr lang="sr-Latn-RS" sz="2400" b="1" smtClean="0"/>
              <a:t>Neke </a:t>
            </a:r>
            <a:r>
              <a:rPr lang="sr-Latn-RS" sz="2400" b="1"/>
              <a:t>cijanobakterije su takođe uključene u fotosintezu, ali fotosintezu prvenstveno sprovode biljke. </a:t>
            </a:r>
          </a:p>
          <a:p>
            <a:pPr algn="just">
              <a:buClr>
                <a:srgbClr val="FF9999"/>
              </a:buClr>
              <a:defRPr/>
            </a:pPr>
            <a:r>
              <a:rPr lang="sr-Latn-RS" sz="2400" b="1" smtClean="0"/>
              <a:t>Neke </a:t>
            </a:r>
            <a:r>
              <a:rPr lang="sr-Latn-RS" sz="2400" b="1"/>
              <a:t>proteobakterije su hemoautotrofi, koji sintetišu organska jedinjenja iz osnovnog elementarnog ugljenika</a:t>
            </a:r>
            <a:r>
              <a:rPr lang="sr-Latn-RS" sz="2400" b="1" smtClean="0"/>
              <a:t>.</a:t>
            </a:r>
          </a:p>
          <a:p>
            <a:pPr algn="just">
              <a:buClr>
                <a:srgbClr val="FF9999"/>
              </a:buClr>
              <a:defRPr/>
            </a:pPr>
            <a:endParaRPr lang="sr-Latn-RS" sz="2400" dirty="0">
              <a:solidFill>
                <a:srgbClr val="002060"/>
              </a:solidFill>
            </a:endParaRPr>
          </a:p>
        </p:txBody>
      </p:sp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301625" y="762000"/>
            <a:ext cx="8994775" cy="758952"/>
          </a:xfrm>
        </p:spPr>
        <p:txBody>
          <a:bodyPr>
            <a:noAutofit/>
          </a:bodyPr>
          <a:lstStyle/>
          <a:p>
            <a:pPr algn="ctr"/>
            <a:r>
              <a:rPr lang="sr-Latn-RS" sz="32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Uloga mikroorganizama </a:t>
            </a:r>
            <a:r>
              <a:rPr lang="sr-Latn-RS" sz="32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sz="32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32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sr-Latn-RS" sz="32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kruženju </a:t>
            </a:r>
            <a:r>
              <a:rPr lang="sr-Latn-RS" sz="32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ugljenika u </a:t>
            </a:r>
            <a:r>
              <a:rPr lang="sr-Latn-RS" sz="32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prirodi</a:t>
            </a:r>
            <a:endParaRPr lang="sr-Latn-R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706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0" y="2931379"/>
            <a:ext cx="2819400" cy="758952"/>
          </a:xfrm>
        </p:spPr>
        <p:txBody>
          <a:bodyPr>
            <a:noAutofit/>
          </a:bodyPr>
          <a:lstStyle/>
          <a:p>
            <a:pPr algn="ctr"/>
            <a:r>
              <a:rPr lang="sr-Latn-RS" sz="28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Uloga mikroorganizama </a:t>
            </a:r>
            <a:r>
              <a:rPr lang="sr-Latn-RS" sz="28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sz="28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28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sr-Latn-RS" sz="28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kruženju </a:t>
            </a:r>
            <a:r>
              <a:rPr lang="sr-Latn-RS" sz="28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ugljenika u </a:t>
            </a:r>
            <a:r>
              <a:rPr lang="sr-Latn-RS" sz="28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prirodi</a:t>
            </a:r>
            <a:endParaRPr lang="sr-Latn-RS" sz="28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506" y="4823"/>
            <a:ext cx="6349613" cy="66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5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752599"/>
            <a:ext cx="8461375" cy="4346575"/>
          </a:xfrm>
        </p:spPr>
        <p:txBody>
          <a:bodyPr rtlCol="0">
            <a:normAutofit/>
          </a:bodyPr>
          <a:lstStyle/>
          <a:p>
            <a:pPr algn="just">
              <a:buClr>
                <a:srgbClr val="FF9999"/>
              </a:buClr>
              <a:defRPr/>
            </a:pPr>
            <a:r>
              <a:rPr lang="sr-Latn-RS" sz="2400" b="1"/>
              <a:t>U</a:t>
            </a:r>
            <a:r>
              <a:rPr lang="sr-Latn-RS" sz="2400" b="1" smtClean="0"/>
              <a:t>loga </a:t>
            </a:r>
            <a:r>
              <a:rPr lang="sr-Latn-RS" sz="2400" b="1"/>
              <a:t>bakterija u ciklusu kruženja azota uključuje: </a:t>
            </a:r>
          </a:p>
          <a:p>
            <a:pPr lvl="1" algn="just">
              <a:buClr>
                <a:srgbClr val="FF9999"/>
              </a:buClr>
              <a:defRPr/>
            </a:pPr>
            <a:r>
              <a:rPr lang="sr-Latn-RS" sz="2200" b="1" smtClean="0"/>
              <a:t>bakterije </a:t>
            </a:r>
            <a:r>
              <a:rPr lang="sr-Latn-RS" sz="2200" b="1"/>
              <a:t>koje fiksiraju </a:t>
            </a:r>
            <a:r>
              <a:rPr lang="sr-Latn-RS" sz="2200" b="1" smtClean="0"/>
              <a:t>azot i koje </a:t>
            </a:r>
            <a:r>
              <a:rPr lang="sr-Latn-RS" sz="2200" b="1"/>
              <a:t>pretvaraju atmosferski azot u </a:t>
            </a:r>
            <a:r>
              <a:rPr lang="sr-Latn-RS" sz="2200" b="1" smtClean="0"/>
              <a:t>nitrate</a:t>
            </a:r>
            <a:r>
              <a:rPr lang="sr-Latn-RS" sz="2200" b="1"/>
              <a:t>,</a:t>
            </a:r>
            <a:endParaRPr lang="sr-Latn-RS" sz="2200" b="1" smtClean="0"/>
          </a:p>
          <a:p>
            <a:pPr lvl="1" algn="just">
              <a:buClr>
                <a:srgbClr val="FF9999"/>
              </a:buClr>
              <a:defRPr/>
            </a:pPr>
            <a:r>
              <a:rPr lang="sr-Latn-RS" sz="2200" b="1"/>
              <a:t>b</a:t>
            </a:r>
            <a:r>
              <a:rPr lang="sr-Latn-RS" sz="2200" b="1" smtClean="0"/>
              <a:t>akterije </a:t>
            </a:r>
            <a:r>
              <a:rPr lang="sr-Latn-RS" sz="2200" b="1"/>
              <a:t>raspadanja, koje pretvaraju </a:t>
            </a:r>
            <a:r>
              <a:rPr lang="sr-Latn-RS" sz="2200" b="1" smtClean="0"/>
              <a:t>organske materije u </a:t>
            </a:r>
            <a:r>
              <a:rPr lang="sr-Latn-RS" sz="2200" b="1"/>
              <a:t>amonijak</a:t>
            </a:r>
            <a:r>
              <a:rPr lang="sr-Latn-RS" sz="2200" b="1" smtClean="0"/>
              <a:t>.,</a:t>
            </a:r>
          </a:p>
          <a:p>
            <a:pPr lvl="1" algn="just">
              <a:buClr>
                <a:srgbClr val="FF9999"/>
              </a:buClr>
              <a:defRPr/>
            </a:pPr>
            <a:r>
              <a:rPr lang="sr-Latn-RS" sz="2200" b="1"/>
              <a:t>n</a:t>
            </a:r>
            <a:r>
              <a:rPr lang="sr-Latn-RS" sz="2200" b="1" smtClean="0"/>
              <a:t>itrifikujuće </a:t>
            </a:r>
            <a:r>
              <a:rPr lang="sr-Latn-RS" sz="2200" b="1"/>
              <a:t>bakterije, koje pretvaraju amonijak u nitrate/nitrite.</a:t>
            </a:r>
            <a:endParaRPr lang="sr-Latn-RS" sz="2200" dirty="0">
              <a:solidFill>
                <a:srgbClr val="002060"/>
              </a:solidFill>
            </a:endParaRPr>
          </a:p>
        </p:txBody>
      </p:sp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301625" y="762000"/>
            <a:ext cx="8994775" cy="758952"/>
          </a:xfrm>
        </p:spPr>
        <p:txBody>
          <a:bodyPr>
            <a:noAutofit/>
          </a:bodyPr>
          <a:lstStyle/>
          <a:p>
            <a:pPr algn="ctr"/>
            <a:r>
              <a:rPr lang="sr-Latn-RS" sz="32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Uloga mikroorganizama </a:t>
            </a:r>
            <a:r>
              <a:rPr lang="sr-Latn-RS" sz="32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sz="32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32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sr-Latn-RS" sz="32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kruženju </a:t>
            </a:r>
            <a:r>
              <a:rPr lang="sr-Latn-RS" sz="32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azota u </a:t>
            </a:r>
            <a:r>
              <a:rPr lang="sr-Latn-RS" sz="32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prirodi</a:t>
            </a:r>
            <a:endParaRPr lang="sr-Latn-R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556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301625" y="762000"/>
            <a:ext cx="8994775" cy="758952"/>
          </a:xfrm>
        </p:spPr>
        <p:txBody>
          <a:bodyPr>
            <a:noAutofit/>
          </a:bodyPr>
          <a:lstStyle/>
          <a:p>
            <a:pPr algn="ctr"/>
            <a:r>
              <a:rPr lang="sr-Latn-RS" sz="32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Uloga mikroorganizama </a:t>
            </a:r>
            <a:r>
              <a:rPr lang="sr-Latn-RS" sz="32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sz="32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Latn-RS" sz="32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sr-Latn-RS" sz="32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kruženju </a:t>
            </a:r>
            <a:r>
              <a:rPr lang="sr-Latn-RS" sz="3200" b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azota u </a:t>
            </a:r>
            <a:r>
              <a:rPr lang="sr-Latn-RS" sz="32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prirodi</a:t>
            </a:r>
            <a:endParaRPr lang="sr-Latn-R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828800"/>
            <a:ext cx="7848600" cy="44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4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61375" cy="3736975"/>
          </a:xfrm>
        </p:spPr>
        <p:txBody>
          <a:bodyPr rtlCol="0">
            <a:normAutofit/>
          </a:bodyPr>
          <a:lstStyle/>
          <a:p>
            <a:pPr algn="just">
              <a:buClr>
                <a:srgbClr val="FF9999"/>
              </a:buClr>
              <a:defRPr/>
            </a:pPr>
            <a:r>
              <a:rPr lang="sr-Latn-RS" sz="2400" b="1" dirty="0"/>
              <a:t>Efekat staklene bašte jeste zagrevanje koje se dešava kada </a:t>
            </a:r>
            <a:r>
              <a:rPr lang="sr-Latn-RS" sz="2400" b="1" dirty="0" smtClean="0"/>
              <a:t>gasovi </a:t>
            </a:r>
            <a:r>
              <a:rPr lang="sr-Latn-RS" sz="2400" b="1" dirty="0"/>
              <a:t>u Zemljinoj atmosferi zadrže toplotu</a:t>
            </a:r>
            <a:r>
              <a:rPr lang="sr-Latn-RS" sz="2400" b="1" dirty="0" smtClean="0"/>
              <a:t>.</a:t>
            </a:r>
          </a:p>
          <a:p>
            <a:pPr algn="just">
              <a:buClr>
                <a:srgbClr val="FF9999"/>
              </a:buClr>
              <a:defRPr/>
            </a:pPr>
            <a:r>
              <a:rPr lang="sr-Latn-RS" sz="2400" b="1" dirty="0" smtClean="0"/>
              <a:t> </a:t>
            </a:r>
            <a:r>
              <a:rPr lang="sr-Latn-RS" sz="2400" b="1" dirty="0"/>
              <a:t>Oni propuštaju svetlost, ali zadržavaju toplotu poput staklenih zidova staklene </a:t>
            </a:r>
            <a:r>
              <a:rPr lang="sr-Latn-RS" sz="2400" b="1" dirty="0" smtClean="0"/>
              <a:t>bašte i održavaju  planetu </a:t>
            </a:r>
            <a:r>
              <a:rPr lang="sr-Latn-RS" sz="2400" b="1" dirty="0"/>
              <a:t>dovoljno zagrejanom, sa prosečnom temperaturom od 15ᵒ </a:t>
            </a:r>
            <a:r>
              <a:rPr lang="sr-Latn-RS" sz="2400" b="1" dirty="0" smtClean="0"/>
              <a:t>C. </a:t>
            </a:r>
          </a:p>
          <a:p>
            <a:pPr algn="just">
              <a:buClr>
                <a:srgbClr val="FF9999"/>
              </a:buClr>
              <a:defRPr/>
            </a:pPr>
            <a:r>
              <a:rPr lang="sr-Latn-RS" sz="2400" b="1" dirty="0" smtClean="0"/>
              <a:t>Bez </a:t>
            </a:r>
            <a:r>
              <a:rPr lang="sr-Latn-RS" sz="2400" b="1" dirty="0"/>
              <a:t>efekta staklene bašte, prosečna temperatura na Zemlji bila bi -18ᵒ </a:t>
            </a:r>
            <a:r>
              <a:rPr lang="sr-Latn-RS" sz="2400" b="1" dirty="0" smtClean="0"/>
              <a:t>C.</a:t>
            </a:r>
            <a:endParaRPr lang="sr-Latn-RS" sz="2400" dirty="0">
              <a:solidFill>
                <a:srgbClr val="002060"/>
              </a:solidFill>
            </a:endParaRPr>
          </a:p>
        </p:txBody>
      </p:sp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45367" y="304800"/>
            <a:ext cx="8994775" cy="758952"/>
          </a:xfrm>
        </p:spPr>
        <p:txBody>
          <a:bodyPr>
            <a:noAutofit/>
          </a:bodyPr>
          <a:lstStyle/>
          <a:p>
            <a:pPr algn="ctr"/>
            <a:r>
              <a:rPr lang="sr-Latn-R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Efekat staklene bašte</a:t>
            </a:r>
            <a:endParaRPr lang="sr-Latn-R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489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17395" y="457200"/>
            <a:ext cx="8994775" cy="609600"/>
          </a:xfrm>
        </p:spPr>
        <p:txBody>
          <a:bodyPr>
            <a:noAutofit/>
          </a:bodyPr>
          <a:lstStyle/>
          <a:p>
            <a:pPr algn="ctr"/>
            <a:r>
              <a:rPr lang="sr-Latn-R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Efekat staklene bašte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068" y="1219200"/>
            <a:ext cx="5117427" cy="511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5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1676400" y="228600"/>
            <a:ext cx="4419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altLang="en-US" sz="4000" dirty="0">
                <a:solidFill>
                  <a:schemeClr val="tx2"/>
                </a:solidFill>
              </a:rPr>
              <a:t>	</a:t>
            </a:r>
            <a:r>
              <a:rPr lang="sl-SI" altLang="en-U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Kvasnice i plesni</a:t>
            </a:r>
            <a:endParaRPr lang="en-US" altLang="en-US" sz="32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95400"/>
            <a:ext cx="4572000" cy="5061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1" y="2646650"/>
            <a:ext cx="3200400" cy="213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4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3752"/>
            <a:ext cx="8461375" cy="5413248"/>
          </a:xfrm>
        </p:spPr>
        <p:txBody>
          <a:bodyPr rtlCol="0">
            <a:normAutofit/>
          </a:bodyPr>
          <a:lstStyle/>
          <a:p>
            <a:pPr algn="just">
              <a:buClr>
                <a:srgbClr val="FF9999"/>
              </a:buClr>
              <a:defRPr/>
            </a:pPr>
            <a:r>
              <a:rPr lang="sr-Latn-RS" sz="2400" b="1" dirty="0" smtClean="0"/>
              <a:t>Određeni gasovi - ugljen </a:t>
            </a:r>
            <a:r>
              <a:rPr lang="sr-Latn-RS" sz="2400" b="1" dirty="0"/>
              <a:t>dioksid, metan i drugi, kao i vodena para zaustavljaju toplotu i sprečavaju njeno vraćanje u svemir. </a:t>
            </a:r>
            <a:endParaRPr lang="sr-Latn-RS" sz="2400" b="1" dirty="0" smtClean="0"/>
          </a:p>
          <a:p>
            <a:pPr algn="just">
              <a:buClr>
                <a:srgbClr val="FF9999"/>
              </a:buClr>
              <a:defRPr/>
            </a:pPr>
            <a:r>
              <a:rPr lang="sr-Latn-RS" sz="2400" b="1" dirty="0" smtClean="0"/>
              <a:t>Zahvaljujući </a:t>
            </a:r>
            <a:r>
              <a:rPr lang="sr-Latn-RS" sz="2400" b="1" dirty="0"/>
              <a:t>ovim gasovima odbijeno zračenje ponovo se usmerava ka svim površinama na Zemlji</a:t>
            </a:r>
            <a:r>
              <a:rPr lang="sr-Latn-RS" sz="2400" b="1" dirty="0" smtClean="0"/>
              <a:t>.</a:t>
            </a:r>
          </a:p>
          <a:p>
            <a:pPr algn="just">
              <a:buClr>
                <a:srgbClr val="FF9999"/>
              </a:buClr>
              <a:defRPr/>
            </a:pPr>
            <a:r>
              <a:rPr lang="sr-Latn-RS" sz="2400" b="1" dirty="0"/>
              <a:t>Što je više molekula ugljen dioksida, metana i vodene pare prisutno u atmosferi, time je i viša temperatura na Zemlji.</a:t>
            </a:r>
          </a:p>
          <a:p>
            <a:pPr algn="just">
              <a:buClr>
                <a:srgbClr val="FF9999"/>
              </a:buClr>
              <a:defRPr/>
            </a:pPr>
            <a:r>
              <a:rPr lang="sr-Latn-RS" sz="2400" b="1" dirty="0" smtClean="0"/>
              <a:t>Posledice </a:t>
            </a:r>
            <a:r>
              <a:rPr lang="sr-Latn-RS" sz="2400" b="1" dirty="0"/>
              <a:t>povećane količine gasova efekta staklene </a:t>
            </a:r>
            <a:r>
              <a:rPr lang="sr-Latn-RS" sz="2400" b="1" dirty="0" smtClean="0"/>
              <a:t>bašte: </a:t>
            </a:r>
          </a:p>
          <a:p>
            <a:pPr lvl="1" algn="just">
              <a:buClr>
                <a:srgbClr val="FF9999"/>
              </a:buClr>
              <a:defRPr/>
            </a:pPr>
            <a:r>
              <a:rPr lang="sr-Latn-RS" b="1" dirty="0" smtClean="0">
                <a:solidFill>
                  <a:srgbClr val="FFFFCC"/>
                </a:solidFill>
              </a:rPr>
              <a:t>Porast </a:t>
            </a:r>
            <a:r>
              <a:rPr lang="sr-Latn-RS" b="1" dirty="0">
                <a:solidFill>
                  <a:srgbClr val="FFFFCC"/>
                </a:solidFill>
              </a:rPr>
              <a:t>temperature za 1,5 — 4,5 °C na 100 — 150 </a:t>
            </a:r>
            <a:r>
              <a:rPr lang="sr-Latn-RS" b="1" dirty="0" smtClean="0">
                <a:solidFill>
                  <a:srgbClr val="FFFFCC"/>
                </a:solidFill>
              </a:rPr>
              <a:t>godina,</a:t>
            </a:r>
          </a:p>
          <a:p>
            <a:pPr lvl="1" algn="just">
              <a:buClr>
                <a:srgbClr val="FF9999"/>
              </a:buClr>
              <a:defRPr/>
            </a:pPr>
            <a:r>
              <a:rPr lang="sr-Latn-RS" b="1" dirty="0" smtClean="0">
                <a:solidFill>
                  <a:srgbClr val="FFFFCC"/>
                </a:solidFill>
              </a:rPr>
              <a:t>Topljenje </a:t>
            </a:r>
            <a:r>
              <a:rPr lang="sr-Latn-RS" b="1" dirty="0">
                <a:solidFill>
                  <a:srgbClr val="FFFFCC"/>
                </a:solidFill>
              </a:rPr>
              <a:t>polarnog </a:t>
            </a:r>
            <a:r>
              <a:rPr lang="sr-Latn-RS" b="1" dirty="0" smtClean="0">
                <a:solidFill>
                  <a:srgbClr val="FFFFCC"/>
                </a:solidFill>
              </a:rPr>
              <a:t>leda,</a:t>
            </a:r>
          </a:p>
          <a:p>
            <a:pPr lvl="1" algn="just">
              <a:buClr>
                <a:srgbClr val="FF9999"/>
              </a:buClr>
              <a:defRPr/>
            </a:pPr>
            <a:r>
              <a:rPr lang="sr-Latn-RS" b="1" dirty="0" smtClean="0">
                <a:solidFill>
                  <a:srgbClr val="FFFFCC"/>
                </a:solidFill>
              </a:rPr>
              <a:t>Porast </a:t>
            </a:r>
            <a:r>
              <a:rPr lang="sr-Latn-RS" b="1" dirty="0">
                <a:solidFill>
                  <a:srgbClr val="FFFFCC"/>
                </a:solidFill>
              </a:rPr>
              <a:t>nivoa </a:t>
            </a:r>
            <a:r>
              <a:rPr lang="sr-Latn-RS" b="1" dirty="0" smtClean="0">
                <a:solidFill>
                  <a:srgbClr val="FFFFCC"/>
                </a:solidFill>
              </a:rPr>
              <a:t>mora,</a:t>
            </a:r>
          </a:p>
          <a:p>
            <a:pPr lvl="1" algn="just">
              <a:buClr>
                <a:srgbClr val="FF9999"/>
              </a:buClr>
              <a:defRPr/>
            </a:pPr>
            <a:r>
              <a:rPr lang="sr-Latn-RS" b="1" dirty="0" smtClean="0">
                <a:solidFill>
                  <a:srgbClr val="FFFFCC"/>
                </a:solidFill>
              </a:rPr>
              <a:t>Povećanje </a:t>
            </a:r>
            <a:r>
              <a:rPr lang="sr-Latn-RS" b="1" dirty="0">
                <a:solidFill>
                  <a:srgbClr val="FFFFCC"/>
                </a:solidFill>
              </a:rPr>
              <a:t>isparavanja mora i, takođe, povećanje </a:t>
            </a:r>
            <a:r>
              <a:rPr lang="sr-Latn-RS" b="1" dirty="0" smtClean="0">
                <a:solidFill>
                  <a:srgbClr val="FFFFCC"/>
                </a:solidFill>
              </a:rPr>
              <a:t>oblačnosti</a:t>
            </a:r>
          </a:p>
        </p:txBody>
      </p:sp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45367" y="304800"/>
            <a:ext cx="8994775" cy="758952"/>
          </a:xfrm>
        </p:spPr>
        <p:txBody>
          <a:bodyPr>
            <a:noAutofit/>
          </a:bodyPr>
          <a:lstStyle/>
          <a:p>
            <a:pPr algn="ctr"/>
            <a:r>
              <a:rPr lang="sr-Latn-R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Efekat staklene bašte</a:t>
            </a:r>
            <a:endParaRPr lang="sr-Latn-R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627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" y="914400"/>
            <a:ext cx="880533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2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59" y="990600"/>
            <a:ext cx="8620808" cy="5486400"/>
          </a:xfrm>
        </p:spPr>
        <p:txBody>
          <a:bodyPr rtlCol="0">
            <a:normAutofit/>
          </a:bodyPr>
          <a:lstStyle/>
          <a:p>
            <a:pPr algn="just">
              <a:buClr>
                <a:srgbClr val="FF9999"/>
              </a:buClr>
              <a:defRPr/>
            </a:pPr>
            <a:r>
              <a:rPr lang="sr-Latn-RS" sz="2400" b="1" dirty="0" smtClean="0"/>
              <a:t>Dostignut je istorijski </a:t>
            </a:r>
            <a:r>
              <a:rPr lang="sr-Latn-RS" sz="2400" b="1" dirty="0"/>
              <a:t>maksimum prisustva ugljen-dioksida u atmosferi u poslednjih 3 miliona godina sa vrednošću od 400 mikrograma, i koncentracija ugljen-dioksida nastavlja da raste</a:t>
            </a:r>
            <a:r>
              <a:rPr lang="sr-Latn-RS" sz="2400" b="1" dirty="0" smtClean="0"/>
              <a:t>.</a:t>
            </a:r>
          </a:p>
          <a:p>
            <a:pPr algn="just">
              <a:buClr>
                <a:srgbClr val="FF9999"/>
              </a:buClr>
              <a:defRPr/>
            </a:pPr>
            <a:r>
              <a:rPr lang="sr-Latn-RS" sz="2400" b="1" dirty="0"/>
              <a:t>Okean </a:t>
            </a:r>
            <a:r>
              <a:rPr lang="sr-Latn-RS" sz="2400" b="1" dirty="0" smtClean="0"/>
              <a:t>apsorbuje deo ugljen </a:t>
            </a:r>
            <a:r>
              <a:rPr lang="sr-Latn-RS" sz="2400" b="1" dirty="0"/>
              <a:t>dioksida iz vazduha. Nažalost, povećani ugljen dioksid u okeanu menja vodu, čineći je kiselijom</a:t>
            </a:r>
            <a:r>
              <a:rPr lang="sr-Latn-RS" sz="2400" b="1" dirty="0" smtClean="0"/>
              <a:t>.</a:t>
            </a:r>
          </a:p>
          <a:p>
            <a:pPr algn="just">
              <a:buClr>
                <a:srgbClr val="FF9999"/>
              </a:buClr>
              <a:defRPr/>
            </a:pPr>
            <a:r>
              <a:rPr lang="sr-Latn-RS" sz="2400" b="1" dirty="0"/>
              <a:t>Kako bi se to sprečilo, mnoge države danas smanjuju količinu gasova efekta staklene bašte koje ispuštaju u atmosferu. </a:t>
            </a:r>
            <a:endParaRPr lang="sr-Latn-RS" sz="2400" b="1" dirty="0" smtClean="0"/>
          </a:p>
          <a:p>
            <a:pPr algn="just">
              <a:buClr>
                <a:srgbClr val="FF9999"/>
              </a:buClr>
              <a:defRPr/>
            </a:pPr>
            <a:r>
              <a:rPr lang="sr-Latn-RS" sz="2400" b="1" dirty="0"/>
              <a:t>Kjoto protokol usvojen je u Kjotu, Japan, u decembru 1997. sa ciljem </a:t>
            </a:r>
            <a:r>
              <a:rPr lang="sr-Latn-RS" sz="2400" b="1" dirty="0" smtClean="0"/>
              <a:t>da industrijalizovane zemlje stabilizuju </a:t>
            </a:r>
            <a:r>
              <a:rPr lang="sr-Latn-RS" sz="2400" b="1" dirty="0"/>
              <a:t>emisije gasova sa efektom staklene </a:t>
            </a:r>
            <a:r>
              <a:rPr lang="sr-Latn-RS" sz="2400" b="1" dirty="0" smtClean="0"/>
              <a:t>bašte. Srbija </a:t>
            </a:r>
            <a:r>
              <a:rPr lang="sr-Latn-RS" sz="2400" b="1" dirty="0"/>
              <a:t>je ratifikovala Protokol u januaru 2008. godine.</a:t>
            </a:r>
          </a:p>
          <a:p>
            <a:pPr algn="just">
              <a:buClr>
                <a:srgbClr val="FF9999"/>
              </a:buClr>
              <a:defRPr/>
            </a:pPr>
            <a:endParaRPr lang="sr-Latn-RS" sz="2400" b="1" dirty="0"/>
          </a:p>
          <a:p>
            <a:pPr algn="just">
              <a:buClr>
                <a:srgbClr val="FF9999"/>
              </a:buClr>
              <a:defRPr/>
            </a:pPr>
            <a:endParaRPr lang="sr-Latn-RS" sz="2400" b="1" dirty="0" smtClean="0"/>
          </a:p>
        </p:txBody>
      </p:sp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45367" y="304800"/>
            <a:ext cx="8994775" cy="685800"/>
          </a:xfrm>
        </p:spPr>
        <p:txBody>
          <a:bodyPr>
            <a:noAutofit/>
          </a:bodyPr>
          <a:lstStyle/>
          <a:p>
            <a:pPr algn="ctr"/>
            <a:r>
              <a:rPr lang="sr-Latn-R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Efekat staklene bašte</a:t>
            </a:r>
            <a:endParaRPr lang="sr-Latn-R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695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461375" cy="5105400"/>
          </a:xfrm>
        </p:spPr>
        <p:txBody>
          <a:bodyPr rtlCol="0">
            <a:normAutofit/>
          </a:bodyPr>
          <a:lstStyle/>
          <a:p>
            <a:pPr algn="just">
              <a:buClr>
                <a:srgbClr val="FF9999"/>
              </a:buClr>
              <a:defRPr/>
            </a:pPr>
            <a:r>
              <a:rPr lang="sr-Latn-RS" sz="2400" b="1" dirty="0"/>
              <a:t>Uredba o uspostavljanju mehanizma za regulisanje prekograničnih emisija ugljenika, odnosno CBAM (Carbon Border Adjustment Mechanism), usvojena je u maju 2023. godine od strane Evropskog parlamenta. </a:t>
            </a:r>
            <a:endParaRPr lang="sr-Latn-RS" sz="2400" b="1" dirty="0" smtClean="0"/>
          </a:p>
          <a:p>
            <a:pPr algn="just">
              <a:buClr>
                <a:srgbClr val="FF9999"/>
              </a:buClr>
              <a:defRPr/>
            </a:pPr>
            <a:r>
              <a:rPr lang="sr-Latn-RS" sz="2400" b="1" dirty="0" smtClean="0"/>
              <a:t>Njegova </a:t>
            </a:r>
            <a:r>
              <a:rPr lang="sr-Latn-RS" sz="2400" b="1" dirty="0"/>
              <a:t>svrha je oporezivanje robe koja je proizvedena van, a uvozi se na teritoriju država EU i to ukoliko takva roba dolazi iz energetski intenzivnih industrija</a:t>
            </a:r>
            <a:endParaRPr lang="sr-Latn-RS" sz="2400" b="1" dirty="0" smtClean="0"/>
          </a:p>
        </p:txBody>
      </p:sp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45367" y="304800"/>
            <a:ext cx="8994775" cy="758952"/>
          </a:xfrm>
        </p:spPr>
        <p:txBody>
          <a:bodyPr>
            <a:noAutofit/>
          </a:bodyPr>
          <a:lstStyle/>
          <a:p>
            <a:pPr algn="ctr"/>
            <a:r>
              <a:rPr lang="sr-Latn-R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Efekat staklene bašte</a:t>
            </a:r>
            <a:endParaRPr lang="sr-Latn-RS" sz="32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807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81000"/>
            <a:ext cx="7810501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6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020" y="1371600"/>
            <a:ext cx="8620808" cy="5486400"/>
          </a:xfrm>
        </p:spPr>
        <p:txBody>
          <a:bodyPr rtlCol="0">
            <a:normAutofit/>
          </a:bodyPr>
          <a:lstStyle/>
          <a:p>
            <a:pPr algn="just">
              <a:buClr>
                <a:srgbClr val="FF9999"/>
              </a:buClr>
              <a:defRPr/>
            </a:pPr>
            <a:r>
              <a:rPr lang="pl-PL" sz="2400" b="1" dirty="0" smtClean="0"/>
              <a:t>14 </a:t>
            </a:r>
            <a:r>
              <a:rPr lang="pl-PL" sz="2400" b="1" dirty="0"/>
              <a:t>generatora instalisanog kapaciteta 3.286 MW, odnosno 36% svih proizvođačkih kapaciteta električne energije u Srbiji, i najveći je proizvođač električne energije u jugoistočnoj Evropi. </a:t>
            </a:r>
            <a:endParaRPr lang="pl-PL" sz="2400" b="1" dirty="0" smtClean="0"/>
          </a:p>
          <a:p>
            <a:pPr algn="just">
              <a:buClr>
                <a:srgbClr val="FF9999"/>
              </a:buClr>
              <a:defRPr/>
            </a:pPr>
            <a:r>
              <a:rPr lang="pl-PL" sz="2400" b="1" dirty="0" smtClean="0"/>
              <a:t>Godišnja </a:t>
            </a:r>
            <a:r>
              <a:rPr lang="pl-PL" sz="2400" b="1" dirty="0"/>
              <a:t>proizvodnja struje iznosi oko 16.400 GWh, što iznosi oko 47% godišnje proizvodnje struje u Srbiji. </a:t>
            </a:r>
          </a:p>
          <a:p>
            <a:pPr algn="just">
              <a:buClr>
                <a:srgbClr val="FF9999"/>
              </a:buClr>
              <a:defRPr/>
            </a:pPr>
            <a:r>
              <a:rPr lang="pl-PL" sz="2400" b="1" dirty="0" smtClean="0"/>
              <a:t>TE </a:t>
            </a:r>
            <a:r>
              <a:rPr lang="pl-PL" sz="2400" b="1" dirty="0"/>
              <a:t>„Nikola Tesla” među najvećim zagađivačima na </a:t>
            </a:r>
            <a:r>
              <a:rPr lang="pl-PL" sz="2400" b="1" dirty="0" smtClean="0"/>
              <a:t>svetu - </a:t>
            </a:r>
            <a:r>
              <a:rPr lang="pt-BR" sz="2400" b="1" dirty="0"/>
              <a:t>na devetom mestu na planeti</a:t>
            </a:r>
            <a:r>
              <a:rPr lang="pt-BR" sz="2400" b="1" dirty="0" smtClean="0"/>
              <a:t>.</a:t>
            </a:r>
            <a:endParaRPr lang="sr-Latn-RS" sz="2400" b="1" dirty="0" smtClean="0"/>
          </a:p>
          <a:p>
            <a:pPr algn="just">
              <a:buClr>
                <a:srgbClr val="FF9999"/>
              </a:buClr>
              <a:defRPr/>
            </a:pPr>
            <a:endParaRPr lang="sr-Latn-RS" sz="2400" b="1" dirty="0"/>
          </a:p>
          <a:p>
            <a:pPr algn="just">
              <a:buClr>
                <a:srgbClr val="FF9999"/>
              </a:buClr>
              <a:defRPr/>
            </a:pPr>
            <a:endParaRPr lang="sr-Latn-RS" sz="2400" b="1" dirty="0" smtClean="0"/>
          </a:p>
        </p:txBody>
      </p:sp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45367" y="304800"/>
            <a:ext cx="8994775" cy="685800"/>
          </a:xfrm>
        </p:spPr>
        <p:txBody>
          <a:bodyPr>
            <a:noAutofit/>
          </a:bodyPr>
          <a:lstStyle/>
          <a:p>
            <a:pPr algn="ctr"/>
            <a:r>
              <a:rPr lang="sr-Latn-R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Termoelektrana Nikola </a:t>
            </a:r>
            <a:r>
              <a:rPr lang="sr-Latn-R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Tesla Obrenovac</a:t>
            </a:r>
          </a:p>
        </p:txBody>
      </p:sp>
    </p:spTree>
    <p:extLst>
      <p:ext uri="{BB962C8B-B14F-4D97-AF65-F5344CB8AC3E}">
        <p14:creationId xmlns:p14="http://schemas.microsoft.com/office/powerpoint/2010/main" val="306582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45367" y="304800"/>
            <a:ext cx="8994775" cy="685800"/>
          </a:xfrm>
        </p:spPr>
        <p:txBody>
          <a:bodyPr>
            <a:noAutofit/>
          </a:bodyPr>
          <a:lstStyle/>
          <a:p>
            <a:pPr algn="ctr"/>
            <a:r>
              <a:rPr lang="sr-Latn-R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Termoelektrana Nikola </a:t>
            </a:r>
            <a:r>
              <a:rPr lang="sr-Latn-R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Tesla Obrenovac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24000"/>
            <a:ext cx="731673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7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45367" y="304800"/>
            <a:ext cx="8994775" cy="685800"/>
          </a:xfrm>
        </p:spPr>
        <p:txBody>
          <a:bodyPr>
            <a:noAutofit/>
          </a:bodyPr>
          <a:lstStyle/>
          <a:p>
            <a:pPr algn="ctr"/>
            <a:r>
              <a:rPr lang="sr-Latn-R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Termoelektrana Nikola </a:t>
            </a:r>
            <a:r>
              <a:rPr lang="sr-Latn-R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Tesla Obrenovac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454" y="1023395"/>
            <a:ext cx="70866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1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45367" y="304800"/>
            <a:ext cx="8312833" cy="685800"/>
          </a:xfrm>
        </p:spPr>
        <p:txBody>
          <a:bodyPr>
            <a:noAutofit/>
          </a:bodyPr>
          <a:lstStyle/>
          <a:p>
            <a:pPr algn="ctr"/>
            <a:r>
              <a:rPr lang="sr-Latn-RS" sz="3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Beograd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43000"/>
            <a:ext cx="7772400" cy="516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7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ejan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11189</TotalTime>
  <Words>2037</Words>
  <Application>Microsoft Office PowerPoint</Application>
  <PresentationFormat>On-screen Show (4:3)</PresentationFormat>
  <Paragraphs>345</Paragraphs>
  <Slides>100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8" baseType="lpstr">
      <vt:lpstr>Arial</vt:lpstr>
      <vt:lpstr>Calibri</vt:lpstr>
      <vt:lpstr>Symbol</vt:lpstr>
      <vt:lpstr>Tahoma</vt:lpstr>
      <vt:lpstr>Times New Roman</vt:lpstr>
      <vt:lpstr>Wingdings</vt:lpstr>
      <vt:lpstr>Wingdings 2</vt:lpstr>
      <vt:lpstr>Paper</vt:lpstr>
      <vt:lpstr> Fungi – Gljive </vt:lpstr>
      <vt:lpstr> Fungi – Gljive </vt:lpstr>
      <vt:lpstr> Fungi – Gljive </vt:lpstr>
      <vt:lpstr> Fungi – Kvasnice </vt:lpstr>
      <vt:lpstr> Fungi – Plesni </vt:lpstr>
      <vt:lpstr>PowerPoint Presentation</vt:lpstr>
      <vt:lpstr>                Armillaria ostoyae  najveći organizam na planeti  Malheur nacionalni park Oregon star 8.650 godina koji obuhvata 3.726.563 m2  </vt:lpstr>
      <vt:lpstr>Armillaria ostoyae  </vt:lpstr>
      <vt:lpstr>PowerPoint Presentation</vt:lpstr>
      <vt:lpstr>Termini kvasnica i plesan</vt:lpstr>
      <vt:lpstr>Kraljevstvo Fungi</vt:lpstr>
      <vt:lpstr> Način razmnožavanja</vt:lpstr>
      <vt:lpstr> Bespolno i polno razmnožavanje</vt:lpstr>
      <vt:lpstr>PowerPoint Presentation</vt:lpstr>
      <vt:lpstr>Najvažnije karakteristike gljivica</vt:lpstr>
      <vt:lpstr>  Bespolni način razmnožavanja</vt:lpstr>
      <vt:lpstr>PowerPoint Presentation</vt:lpstr>
      <vt:lpstr>PowerPoint Presentation</vt:lpstr>
      <vt:lpstr> Blastokonidije</vt:lpstr>
      <vt:lpstr>Fragmentacija hifa – artrokonidije/artrospore</vt:lpstr>
      <vt:lpstr> Artrokonidije</vt:lpstr>
      <vt:lpstr> Hlamidiokonidije/hlamidiospore</vt:lpstr>
      <vt:lpstr> Zygomycota – Mucor, Rhizopus, Absidia</vt:lpstr>
      <vt:lpstr> Sporangiospore - Mucor</vt:lpstr>
      <vt:lpstr>PowerPoint Presentation</vt:lpstr>
      <vt:lpstr> Penicillum </vt:lpstr>
      <vt:lpstr> Fialokonidije</vt:lpstr>
      <vt:lpstr> Penicillum </vt:lpstr>
      <vt:lpstr>Penicillium notatum                         vs Staphylococcus aureus </vt:lpstr>
      <vt:lpstr>PowerPoint Presentation</vt:lpstr>
      <vt:lpstr>PowerPoint Presentation</vt:lpstr>
      <vt:lpstr>PowerPoint Presentation</vt:lpstr>
      <vt:lpstr> Makrokonidije i mikrokonidije</vt:lpstr>
      <vt:lpstr> Polni način razmnožavanja</vt:lpstr>
      <vt:lpstr> Zigospore - Zygomycota </vt:lpstr>
      <vt:lpstr>PowerPoint Presentation</vt:lpstr>
      <vt:lpstr>PowerPoint Presentation</vt:lpstr>
      <vt:lpstr> Askospore - Ascomycota</vt:lpstr>
      <vt:lpstr>PowerPoint Presentation</vt:lpstr>
      <vt:lpstr> Ciklus kvasnica</vt:lpstr>
      <vt:lpstr>PowerPoint Presentation</vt:lpstr>
      <vt:lpstr>Bazidiospore - Basidiomycota </vt:lpstr>
      <vt:lpstr>PowerPoint Presentation</vt:lpstr>
      <vt:lpstr>PowerPoint Presentation</vt:lpstr>
      <vt:lpstr>PowerPoint Presentation</vt:lpstr>
      <vt:lpstr> Izvori energije kod mikroorganizama </vt:lpstr>
      <vt:lpstr>PowerPoint Presentation</vt:lpstr>
      <vt:lpstr>Oslobađanje energije kod mikroorganizama</vt:lpstr>
      <vt:lpstr> Fermentacija – anaerobno vrenje</vt:lpstr>
      <vt:lpstr>Glavne karakteristike fermentacije</vt:lpstr>
      <vt:lpstr>Piruvat – pirogrožđana kiselina važan međuproizvod </vt:lpstr>
      <vt:lpstr> Fermentacija – prinos energije nizak</vt:lpstr>
      <vt:lpstr>Glikoliza – Embden - Meyerhoff-Parnas put (EMP)</vt:lpstr>
      <vt:lpstr>Alkoholno vrenje </vt:lpstr>
      <vt:lpstr>Mlečno kiselinsko vrenje – stvaranje mlečne kiseline</vt:lpstr>
      <vt:lpstr>Heterofermentativne vrste laktoza- glukoza – različiti metabolički putevi stvaranje pored mlečne kiseline i drugih produkata</vt:lpstr>
      <vt:lpstr>Primeri fermentacije - vrenja</vt:lpstr>
      <vt:lpstr> Respiracija – aerobna vrenja</vt:lpstr>
      <vt:lpstr>Glavne karakteristike respiracije</vt:lpstr>
      <vt:lpstr>Glavne karakteristike respiracije – aerobnih vrenja </vt:lpstr>
      <vt:lpstr> Katabolizam šećera</vt:lpstr>
      <vt:lpstr> Ciklus trikarbonskih kiselina   Krebsov ciklus</vt:lpstr>
      <vt:lpstr> Katabolizam masti</vt:lpstr>
      <vt:lpstr>Masne kiseline – beta oksidacija uključenje u ciklus trikarbonskih kiselina</vt:lpstr>
      <vt:lpstr> Katabolizam proteina</vt:lpstr>
      <vt:lpstr>PowerPoint Presentation</vt:lpstr>
      <vt:lpstr>Fosforilacija pomoću transporta elektrona  - ETLP</vt:lpstr>
      <vt:lpstr>PowerPoint Presentation</vt:lpstr>
      <vt:lpstr> Transport elektrona</vt:lpstr>
      <vt:lpstr> Anaerobna respiracija</vt:lpstr>
      <vt:lpstr> Biosintetički putevi - asimilacija</vt:lpstr>
      <vt:lpstr> Metabolički profil</vt:lpstr>
      <vt:lpstr> Klasično izvođenje biohemijskih reakcija </vt:lpstr>
      <vt:lpstr>   Katalaza test </vt:lpstr>
      <vt:lpstr>   Oksidaza test </vt:lpstr>
      <vt:lpstr>O-F test – ispitivanje oksidativnih i fermentativnih osobina bakterija</vt:lpstr>
      <vt:lpstr>Ispitivanje biohemijskih osobina </vt:lpstr>
      <vt:lpstr>Ispitivanje fermentacije ugljenih hidrata</vt:lpstr>
      <vt:lpstr>Ispitivanje biohemijskih osobina                         – proteini i aminokiseline</vt:lpstr>
      <vt:lpstr>Ispitivanje biohemijskih osobina                         – proteini i aminokiseline</vt:lpstr>
      <vt:lpstr>Primena komercijalnih biohemijskih testova    API bioMérieux, BD BBL™ Crystal™ System</vt:lpstr>
      <vt:lpstr>Hemija života</vt:lpstr>
      <vt:lpstr>Uloga mikroorganizama  u kruženju materija u prirodi</vt:lpstr>
      <vt:lpstr>Uloga mikroorganizama  u kruženju ugljenika u prirodi</vt:lpstr>
      <vt:lpstr>Uloga mikroorganizama  u kruženju ugljenika u prirodi</vt:lpstr>
      <vt:lpstr>Uloga mikroorganizama  u kruženju azota u prirodi</vt:lpstr>
      <vt:lpstr>Uloga mikroorganizama  u kruženju azota u prirodi</vt:lpstr>
      <vt:lpstr>Efekat staklene bašte</vt:lpstr>
      <vt:lpstr>Efekat staklene bašte</vt:lpstr>
      <vt:lpstr>Efekat staklene bašte</vt:lpstr>
      <vt:lpstr>PowerPoint Presentation</vt:lpstr>
      <vt:lpstr>Efekat staklene bašte</vt:lpstr>
      <vt:lpstr>Efekat staklene bašte</vt:lpstr>
      <vt:lpstr>PowerPoint Presentation</vt:lpstr>
      <vt:lpstr>PowerPoint Presentation</vt:lpstr>
      <vt:lpstr>Termoelektrana Nikola Tesla Obrenovac</vt:lpstr>
      <vt:lpstr>Termoelektrana Nikola Tesla Obrenovac</vt:lpstr>
      <vt:lpstr>Termoelektrana Nikola Tesla Obrenovac</vt:lpstr>
      <vt:lpstr>Beograd</vt:lpstr>
      <vt:lpstr>Beograd</vt:lpstr>
    </vt:vector>
  </TitlesOfParts>
  <Company>VET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Uvod u mikrobiologiju</dc:title>
  <dc:creator>Dejan</dc:creator>
  <cp:lastModifiedBy>Isidora</cp:lastModifiedBy>
  <cp:revision>295</cp:revision>
  <dcterms:created xsi:type="dcterms:W3CDTF">2002-10-17T22:18:13Z</dcterms:created>
  <dcterms:modified xsi:type="dcterms:W3CDTF">2024-10-23T12:03:25Z</dcterms:modified>
</cp:coreProperties>
</file>