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60"/>
  </p:notesMasterIdLst>
  <p:handoutMasterIdLst>
    <p:handoutMasterId r:id="rId61"/>
  </p:handoutMasterIdLst>
  <p:sldIdLst>
    <p:sldId id="545" r:id="rId2"/>
    <p:sldId id="656" r:id="rId3"/>
    <p:sldId id="657" r:id="rId4"/>
    <p:sldId id="663" r:id="rId5"/>
    <p:sldId id="667" r:id="rId6"/>
    <p:sldId id="664" r:id="rId7"/>
    <p:sldId id="665" r:id="rId8"/>
    <p:sldId id="666" r:id="rId9"/>
    <p:sldId id="546" r:id="rId10"/>
    <p:sldId id="553" r:id="rId11"/>
    <p:sldId id="552" r:id="rId12"/>
    <p:sldId id="658" r:id="rId13"/>
    <p:sldId id="555" r:id="rId14"/>
    <p:sldId id="556" r:id="rId15"/>
    <p:sldId id="558" r:id="rId16"/>
    <p:sldId id="559" r:id="rId17"/>
    <p:sldId id="661" r:id="rId18"/>
    <p:sldId id="662" r:id="rId19"/>
    <p:sldId id="560" r:id="rId20"/>
    <p:sldId id="659" r:id="rId21"/>
    <p:sldId id="561" r:id="rId22"/>
    <p:sldId id="562" r:id="rId23"/>
    <p:sldId id="564" r:id="rId24"/>
    <p:sldId id="565" r:id="rId25"/>
    <p:sldId id="660" r:id="rId26"/>
    <p:sldId id="668" r:id="rId27"/>
    <p:sldId id="570" r:id="rId28"/>
    <p:sldId id="669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83" r:id="rId42"/>
    <p:sldId id="584" r:id="rId43"/>
    <p:sldId id="585" r:id="rId44"/>
    <p:sldId id="586" r:id="rId45"/>
    <p:sldId id="587" r:id="rId46"/>
    <p:sldId id="588" r:id="rId47"/>
    <p:sldId id="589" r:id="rId48"/>
    <p:sldId id="590" r:id="rId49"/>
    <p:sldId id="591" r:id="rId50"/>
    <p:sldId id="592" r:id="rId51"/>
    <p:sldId id="593" r:id="rId52"/>
    <p:sldId id="594" r:id="rId53"/>
    <p:sldId id="595" r:id="rId54"/>
    <p:sldId id="596" r:id="rId55"/>
    <p:sldId id="597" r:id="rId56"/>
    <p:sldId id="598" r:id="rId57"/>
    <p:sldId id="599" r:id="rId58"/>
    <p:sldId id="60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7C9AF"/>
    <a:srgbClr val="FF9999"/>
    <a:srgbClr val="FFFFFF"/>
    <a:srgbClr val="FFCDDE"/>
    <a:srgbClr val="FF97BA"/>
    <a:srgbClr val="DD73B2"/>
    <a:srgbClr val="FF5050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38" autoAdjust="0"/>
    <p:restoredTop sz="86445" autoAdjust="0"/>
  </p:normalViewPr>
  <p:slideViewPr>
    <p:cSldViewPr>
      <p:cViewPr varScale="1">
        <p:scale>
          <a:sx n="77" d="100"/>
          <a:sy n="77" d="100"/>
        </p:scale>
        <p:origin x="10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685E1-5BEB-4DB4-BF90-20606E08C23E}" type="datetimeFigureOut">
              <a:rPr lang="en-US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D2D4E-97D7-4EBD-8D2C-BB172117C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37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7D0D6-CB0F-4AE6-8BB9-89BE9BC279DC}" type="datetimeFigureOut">
              <a:rPr lang="en-US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90788-DA2B-422F-AB95-482BD3F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2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27669-7E13-4782-AB51-70FCC135A7B8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152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937F28-C0CB-4D98-B36A-635C4DC70EB4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42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881C31-497D-44E5-A929-DE5B8035A7F8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4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C6CCA-6DD6-478F-825D-E9EE0C140146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71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E21A2A-8B83-4B64-BAF8-7E304D6E869A}" type="slidenum">
              <a:rPr lang="en-GB" smtClean="0"/>
              <a:pPr/>
              <a:t>13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7809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ADF6EF-7DB9-4B2C-B24B-698C3B51AA32}" type="slidenum">
              <a:rPr lang="en-GB" smtClean="0"/>
              <a:pPr/>
              <a:t>14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20086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61866E-8D41-4AAC-886C-AB62B120AC27}" type="slidenum">
              <a:rPr lang="en-GB" smtClean="0"/>
              <a:pPr/>
              <a:t>15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60731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23F777-B57A-47CD-B634-3E1B21427758}" type="slidenum">
              <a:rPr lang="en-GB" smtClean="0"/>
              <a:pPr/>
              <a:t>16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0123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E696B5-719E-4911-8644-2FA865D84D6D}" type="slidenum">
              <a:rPr lang="en-GB" smtClean="0"/>
              <a:pPr/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5805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D1C4D3-8A8E-4531-89C4-764227BCA413}" type="slidenum">
              <a:rPr lang="en-GB" smtClean="0"/>
              <a:pPr/>
              <a:t>19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67034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D1C4D3-8A8E-4531-89C4-764227BCA413}" type="slidenum">
              <a:rPr lang="en-GB" smtClean="0"/>
              <a:pPr/>
              <a:t>20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7465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27669-7E13-4782-AB51-70FCC135A7B8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2706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47B21-51DB-45FE-A99B-1E0A585401AA}" type="slidenum">
              <a:rPr lang="en-GB" smtClean="0"/>
              <a:pPr/>
              <a:t>21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35245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D08440-FE22-42FA-8677-5E810212A552}" type="slidenum">
              <a:rPr lang="en-GB" smtClean="0"/>
              <a:pPr/>
              <a:t>22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8587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A85EE-9516-436F-8DA3-904AD3292F3C}" type="slidenum">
              <a:rPr lang="en-GB" smtClean="0"/>
              <a:pPr/>
              <a:t>23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8457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374F31-F73A-4C8A-B0BE-7ABE31764F10}" type="slidenum">
              <a:rPr lang="en-GB" smtClean="0"/>
              <a:pPr/>
              <a:t>24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20654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6512F3-1B46-4FE9-9B60-0D1A7FA9E6A6}" type="slidenum">
              <a:rPr lang="en-GB" smtClean="0"/>
              <a:pPr/>
              <a:t>25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82309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36C122-4ABB-4136-8BC7-5FAEE2C0FE4F}" type="slidenum">
              <a:rPr lang="en-GB" smtClean="0"/>
              <a:pPr/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20927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A161E3-8A62-4EC4-AC40-689C68AA1B5F}" type="slidenum">
              <a:rPr lang="en-GB" smtClean="0"/>
              <a:pPr/>
              <a:t>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6353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94365A-1741-41A2-AA9B-18E2DCF3B7EB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7001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E16C26-1BD5-49D9-AAE0-48CAEBDEBCC1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9086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3C566-EAED-43C4-B883-2577C47F1B2E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68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27669-7E13-4782-AB51-70FCC135A7B8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2254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DC5180-88D3-4A6F-AF7A-4861BFF41BF1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9893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4473DC-5B38-464D-A6B8-A917410CFEBF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4869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DBE62-DDA3-4194-94AE-43B35B5AD688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1629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DF030A-0DEA-4F16-89D3-115CD571A9B1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69485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5EDA5-3369-4232-A389-C78AA49BA9B8}" type="slidenum">
              <a:rPr lang="en-GB" smtClean="0"/>
              <a:pPr/>
              <a:t>38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76045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D915A-59EE-41D4-958A-A76DA1EF3D0C}" type="slidenum">
              <a:rPr lang="en-GB" smtClean="0"/>
              <a:pPr/>
              <a:t>39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1711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2EB373-658A-4DA2-AB96-FFDC4B034CE6}" type="slidenum">
              <a:rPr lang="en-GB" smtClean="0"/>
              <a:pPr/>
              <a:t>40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11073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D3B07-FD3E-4367-A909-716023A9E209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3206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F7333-1EFD-4E6C-9853-ED1AF7226EC8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237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E371E3-31CC-4CA7-9C62-E0F90410CEEF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655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5251F4-78AE-4375-AB46-748EE881EBB3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7271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03DA3-79F6-4652-A9F5-C1E1B120F98C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45731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01838F-7054-451E-B952-D48CE69D25C7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40171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01838F-7054-451E-B952-D48CE69D25C7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50231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01838F-7054-451E-B952-D48CE69D25C7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5117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366B1E-A3ED-40D6-8B74-6E509F7F22B4}" type="slidenum">
              <a:rPr lang="en-GB" smtClean="0"/>
              <a:pPr/>
              <a:t>48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012059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98D351-C6CD-4347-98B7-375B2A0A7DBD}" type="slidenum">
              <a:rPr lang="en-GB" smtClean="0"/>
              <a:pPr/>
              <a:t>49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760030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EA26A7-948A-4E81-9603-3B912AE99F0D}" type="slidenum">
              <a:rPr lang="en-GB" smtClean="0"/>
              <a:pPr/>
              <a:t>50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939916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2EB373-658A-4DA2-AB96-FFDC4B034CE6}" type="slidenum">
              <a:rPr lang="en-GB" smtClean="0"/>
              <a:pPr/>
              <a:t>51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107381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2EB373-658A-4DA2-AB96-FFDC4B034CE6}" type="slidenum">
              <a:rPr lang="en-GB" smtClean="0"/>
              <a:pPr/>
              <a:t>52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12094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2EB373-658A-4DA2-AB96-FFDC4B034CE6}" type="slidenum">
              <a:rPr lang="en-GB" smtClean="0"/>
              <a:pPr/>
              <a:t>53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2793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57BB98-3E3F-45E4-97D7-693F718E7047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3351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2EB373-658A-4DA2-AB96-FFDC4B034CE6}" type="slidenum">
              <a:rPr lang="en-GB" smtClean="0"/>
              <a:pPr/>
              <a:t>54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354452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C05258-7A3A-44FC-BD1D-0FA2753F56E7}" type="slidenum">
              <a:rPr lang="en-GB" smtClean="0"/>
              <a:pPr/>
              <a:t>55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58459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AFEEE6-0659-4832-B851-1EBD3494EE3C}" type="slidenum">
              <a:rPr lang="en-GB" smtClean="0"/>
              <a:pPr/>
              <a:t>56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889781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6454D0-E02B-4FDB-A41D-1A12F4D748C8}" type="slidenum">
              <a:rPr lang="en-GB" smtClean="0"/>
              <a:pPr/>
              <a:t>57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915178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982CF-5B43-4AB0-9FB2-AB09B40B80A6}" type="slidenum">
              <a:rPr lang="en-GB" smtClean="0"/>
              <a:pPr/>
              <a:t>58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4020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8FFEF4-10CC-4FB7-BD24-B588D63ED308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92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E5E5A6-7E3E-4304-B5B3-27D767712AE3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41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3D504A-1076-42DC-8C28-A334CF4DDEA9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258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C6CCA-6DD6-478F-825D-E9EE0C140146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211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2FC8D-D81D-4E9A-BA14-09A9CBEF7D4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974-7BE8-411E-B321-90975FAA3D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9B185-53EC-4722-8972-D8232A21C2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9E0C-4E27-4B02-8561-E95E89661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7828-5B52-42C1-A630-EE4F498B68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3652-04AD-4AEC-A1EB-26FDE26FE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39C5B-D2E5-4CAC-8194-1AFA79EE8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7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3F764D-D624-42BF-B9CA-FE5933A522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6981A-9727-4D38-8427-8F0545F669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5EE64-8EDE-4334-9409-5CE1F3F498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0BAB6-9D81-420D-8970-BCA1662EC3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89E8C-3E65-4475-9A5C-37CD453B9E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6822-6953-4E95-B1C9-229DD30B89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383B7B9-9DC7-4A1D-856B-AC46A06DC45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BFAFE-D980-4BD9-94AC-EA6CDB8144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BD519D-7F48-4566-89C0-48563265B5A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  <p:sldLayoutId id="2147484776" r:id="rId12"/>
    <p:sldLayoutId id="2147484777" r:id="rId13"/>
    <p:sldLayoutId id="2147484780" r:id="rId14"/>
    <p:sldLayoutId id="2147484782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jpeg"/><Relationship Id="rId4" Type="http://schemas.openxmlformats.org/officeDocument/2006/relationships/image" Target="../media/image3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Fiziologija mikroorganizama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370" y="1828800"/>
            <a:ext cx="8153400" cy="4114800"/>
          </a:xfrm>
        </p:spPr>
        <p:txBody>
          <a:bodyPr>
            <a:normAutofit/>
          </a:bodyPr>
          <a:lstStyle/>
          <a:p>
            <a:pPr algn="just"/>
            <a:r>
              <a:rPr lang="sl-SI" sz="2800" dirty="0"/>
              <a:t>Fiziologija mikroorganizama </a:t>
            </a:r>
            <a:r>
              <a:rPr lang="sl-SI" sz="2800" b="1" dirty="0">
                <a:solidFill>
                  <a:srgbClr val="FFFFCC"/>
                </a:solidFill>
              </a:rPr>
              <a:t>izučava biohemijske aktivnosti, koje se </a:t>
            </a:r>
            <a:r>
              <a:rPr lang="sl-SI" sz="2800" b="1" dirty="0" smtClean="0">
                <a:solidFill>
                  <a:srgbClr val="FFFFCC"/>
                </a:solidFill>
              </a:rPr>
              <a:t>delom odvijaju </a:t>
            </a:r>
            <a:r>
              <a:rPr lang="sl-SI" sz="2800" b="1" dirty="0">
                <a:solidFill>
                  <a:srgbClr val="FFFFCC"/>
                </a:solidFill>
              </a:rPr>
              <a:t>u ćelijama mikroorganizama</a:t>
            </a:r>
            <a:r>
              <a:rPr lang="sl-SI" sz="2800" dirty="0"/>
              <a:t>, a delom izvan njih, pri čemu se </a:t>
            </a:r>
            <a:r>
              <a:rPr lang="sl-SI" sz="2800" dirty="0" smtClean="0"/>
              <a:t>obezbeđuju glavne </a:t>
            </a:r>
            <a:r>
              <a:rPr lang="sl-SI" sz="2800" dirty="0"/>
              <a:t>funkcije: rast i </a:t>
            </a:r>
            <a:r>
              <a:rPr lang="sl-SI" sz="2800" dirty="0" smtClean="0"/>
              <a:t>razmnožavanje.</a:t>
            </a:r>
          </a:p>
          <a:p>
            <a:pPr algn="just"/>
            <a:r>
              <a:rPr lang="sl-SI" sz="2800" b="1" dirty="0" smtClean="0">
                <a:solidFill>
                  <a:srgbClr val="FFFFCC"/>
                </a:solidFill>
              </a:rPr>
              <a:t>Rast</a:t>
            </a:r>
            <a:r>
              <a:rPr lang="sl-SI" sz="2800" dirty="0" smtClean="0"/>
              <a:t> </a:t>
            </a:r>
            <a:r>
              <a:rPr lang="sl-SI" sz="2800" dirty="0"/>
              <a:t>predstavlja ravnomerno </a:t>
            </a:r>
            <a:r>
              <a:rPr lang="sl-SI" sz="2800" dirty="0" smtClean="0"/>
              <a:t>povećanje svih </a:t>
            </a:r>
            <a:r>
              <a:rPr lang="sl-SI" sz="2800" dirty="0"/>
              <a:t>sastavnih delova mikroorganizama, a </a:t>
            </a:r>
            <a:r>
              <a:rPr lang="sl-SI" sz="2800" dirty="0" smtClean="0"/>
              <a:t>nakon </a:t>
            </a:r>
            <a:r>
              <a:rPr lang="sl-SI" sz="2800" dirty="0"/>
              <a:t>dostizanja određene </a:t>
            </a:r>
            <a:r>
              <a:rPr lang="sl-SI" sz="2800" dirty="0" smtClean="0"/>
              <a:t>veličine </a:t>
            </a:r>
            <a:r>
              <a:rPr lang="sl-SI" sz="2800" b="1" dirty="0" smtClean="0">
                <a:solidFill>
                  <a:srgbClr val="FFFFCC"/>
                </a:solidFill>
              </a:rPr>
              <a:t>razmnožavanje </a:t>
            </a:r>
            <a:r>
              <a:rPr lang="sl-SI" sz="2800" dirty="0" smtClean="0"/>
              <a:t>obezbeđuje </a:t>
            </a:r>
            <a:r>
              <a:rPr lang="sl-SI" sz="2800" dirty="0"/>
              <a:t>potomstvo indentično roditeljskoj ćeliji.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76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Metaboličke karakteristike 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organizama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sl-SI" sz="2800" dirty="0" smtClean="0"/>
              <a:t>	</a:t>
            </a:r>
          </a:p>
          <a:p>
            <a:pPr eaLnBrk="1" hangingPunct="1"/>
            <a:r>
              <a:rPr lang="sl-SI" sz="2800" b="1" u="sng" dirty="0" smtClean="0"/>
              <a:t>Izvor energije </a:t>
            </a:r>
            <a:r>
              <a:rPr lang="sl-SI" sz="2800" dirty="0" smtClean="0"/>
              <a:t>– izvor, transport i krajnji primalac elektrona</a:t>
            </a:r>
          </a:p>
          <a:p>
            <a:pPr eaLnBrk="1" hangingPunct="1"/>
            <a:r>
              <a:rPr lang="sl-SI" sz="2800" b="1" dirty="0" smtClean="0"/>
              <a:t>Fototrofne </a:t>
            </a:r>
            <a:r>
              <a:rPr lang="sl-SI" sz="2800" dirty="0" smtClean="0"/>
              <a:t>– </a:t>
            </a:r>
            <a:r>
              <a:rPr lang="sl-SI" sz="2800" b="1" dirty="0" smtClean="0"/>
              <a:t>energija svetlost</a:t>
            </a:r>
          </a:p>
          <a:p>
            <a:pPr eaLnBrk="1" hangingPunct="1"/>
            <a:r>
              <a:rPr lang="sl-SI" sz="2800" b="1" dirty="0" smtClean="0"/>
              <a:t>Hemotrofne</a:t>
            </a:r>
            <a:r>
              <a:rPr lang="sl-SI" sz="2800" dirty="0" smtClean="0"/>
              <a:t> – energija </a:t>
            </a:r>
            <a:r>
              <a:rPr lang="sl-SI" sz="2800" b="1" dirty="0" smtClean="0"/>
              <a:t>hemijske reakcije</a:t>
            </a:r>
          </a:p>
          <a:p>
            <a:pPr lvl="1" eaLnBrk="1" hangingPunct="1"/>
            <a:r>
              <a:rPr lang="sl-SI" sz="2800" b="1" dirty="0" smtClean="0">
                <a:solidFill>
                  <a:schemeClr val="tx1"/>
                </a:solidFill>
              </a:rPr>
              <a:t>Hemoorganotrofne </a:t>
            </a:r>
            <a:r>
              <a:rPr lang="sl-SI" sz="2800" dirty="0" smtClean="0">
                <a:solidFill>
                  <a:schemeClr val="tx1"/>
                </a:solidFill>
              </a:rPr>
              <a:t>– </a:t>
            </a:r>
            <a:r>
              <a:rPr lang="sl-SI" sz="2800" b="1" dirty="0" smtClean="0">
                <a:solidFill>
                  <a:schemeClr val="tx1"/>
                </a:solidFill>
              </a:rPr>
              <a:t>organska jedinjenja</a:t>
            </a:r>
          </a:p>
          <a:p>
            <a:pPr lvl="1" eaLnBrk="1" hangingPunct="1"/>
            <a:r>
              <a:rPr lang="sl-SI" sz="2800" b="1" dirty="0" smtClean="0">
                <a:solidFill>
                  <a:schemeClr val="tx1"/>
                </a:solidFill>
              </a:rPr>
              <a:t>Hemolitotrofne </a:t>
            </a:r>
            <a:r>
              <a:rPr lang="sl-SI" sz="2800" dirty="0" smtClean="0">
                <a:solidFill>
                  <a:schemeClr val="tx1"/>
                </a:solidFill>
              </a:rPr>
              <a:t>– </a:t>
            </a:r>
            <a:r>
              <a:rPr lang="sl-SI" sz="2800" b="1" dirty="0" smtClean="0">
                <a:solidFill>
                  <a:schemeClr val="tx1"/>
                </a:solidFill>
              </a:rPr>
              <a:t>neorganska jedinjenja</a:t>
            </a:r>
          </a:p>
          <a:p>
            <a:pPr eaLnBrk="1" hangingPunct="1"/>
            <a:r>
              <a:rPr lang="sl-SI" sz="2800" b="1" u="sng" dirty="0" smtClean="0"/>
              <a:t>Izvor ugljenika</a:t>
            </a:r>
          </a:p>
          <a:p>
            <a:pPr eaLnBrk="1" hangingPunct="1"/>
            <a:r>
              <a:rPr lang="sl-SI" sz="2800" b="1" dirty="0" smtClean="0"/>
              <a:t>Autotrofne</a:t>
            </a:r>
            <a:r>
              <a:rPr lang="sl-SI" sz="2800" dirty="0" smtClean="0"/>
              <a:t> – jedini izvor </a:t>
            </a:r>
            <a:r>
              <a:rPr lang="sl-SI" sz="2800" b="1" dirty="0" smtClean="0"/>
              <a:t>CO</a:t>
            </a:r>
            <a:r>
              <a:rPr lang="sl-SI" sz="2800" b="1" baseline="-25000" dirty="0" smtClean="0"/>
              <a:t>2</a:t>
            </a:r>
          </a:p>
          <a:p>
            <a:pPr eaLnBrk="1" hangingPunct="1"/>
            <a:r>
              <a:rPr lang="sl-SI" sz="2800" b="1" dirty="0" smtClean="0"/>
              <a:t>Heterotrofne</a:t>
            </a:r>
            <a:r>
              <a:rPr lang="sl-SI" sz="2800" dirty="0" smtClean="0"/>
              <a:t> – izvor iz organskih jedinjenja</a:t>
            </a:r>
          </a:p>
          <a:p>
            <a:pPr eaLnBrk="1" hangingPunct="1"/>
            <a:r>
              <a:rPr lang="sl-SI" sz="2800" b="1" dirty="0" smtClean="0"/>
              <a:t>Hemoorganoheterotrofni organizmi – većina mikroorganizama </a:t>
            </a:r>
          </a:p>
        </p:txBody>
      </p:sp>
    </p:spTree>
    <p:extLst>
      <p:ext uri="{BB962C8B-B14F-4D97-AF65-F5344CB8AC3E}">
        <p14:creationId xmlns:p14="http://schemas.microsoft.com/office/powerpoint/2010/main" val="6219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0866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Pregled metabolizma bakterija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0" y="1066800"/>
            <a:ext cx="8077900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Faktori koji utiču na rast i razmnožavanje bakterija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421688" cy="4611687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b="1" dirty="0" smtClean="0"/>
              <a:t>Hranljive materije</a:t>
            </a:r>
          </a:p>
          <a:p>
            <a:pPr eaLnBrk="1" hangingPunct="1"/>
            <a:r>
              <a:rPr lang="sl-SI" sz="2800" b="1" dirty="0" smtClean="0"/>
              <a:t>Temperatura</a:t>
            </a:r>
          </a:p>
          <a:p>
            <a:pPr eaLnBrk="1" hangingPunct="1"/>
            <a:r>
              <a:rPr lang="sl-SI" sz="2800" b="1" dirty="0" smtClean="0"/>
              <a:t>Koncentracija jona vodonika pH</a:t>
            </a:r>
          </a:p>
          <a:p>
            <a:pPr eaLnBrk="1" hangingPunct="1"/>
            <a:r>
              <a:rPr lang="sl-SI" sz="2800" b="1" dirty="0" smtClean="0"/>
              <a:t>Koncentracija kiseonika i ugljen dioksida</a:t>
            </a:r>
          </a:p>
          <a:p>
            <a:pPr eaLnBrk="1" hangingPunct="1"/>
            <a:r>
              <a:rPr lang="sl-SI" sz="2800" b="1" dirty="0" smtClean="0"/>
              <a:t>Vlaga</a:t>
            </a:r>
          </a:p>
          <a:p>
            <a:pPr eaLnBrk="1" hangingPunct="1"/>
            <a:r>
              <a:rPr lang="sl-SI" sz="2800" b="1" dirty="0" smtClean="0"/>
              <a:t>Osmotski pritisak</a:t>
            </a:r>
          </a:p>
          <a:p>
            <a:pPr eaLnBrk="1" hangingPunct="1"/>
            <a:r>
              <a:rPr lang="sl-SI" sz="2800" b="1" dirty="0" smtClean="0"/>
              <a:t>Oksido-reduktivni potencijal, površinski napon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560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FFCC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Razmnožavanje bakterija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305800" cy="2478088"/>
          </a:xfrm>
        </p:spPr>
        <p:txBody>
          <a:bodyPr/>
          <a:lstStyle/>
          <a:p>
            <a:pPr eaLnBrk="1" hangingPunct="1"/>
            <a:r>
              <a:rPr lang="sl-SI" sz="2800" dirty="0" smtClean="0"/>
              <a:t>Povećenje broja bakterija</a:t>
            </a:r>
          </a:p>
          <a:p>
            <a:pPr eaLnBrk="1" hangingPunct="1"/>
            <a:r>
              <a:rPr lang="sl-SI" sz="2800" dirty="0" smtClean="0"/>
              <a:t>Binarna deoba – prosta deoba- poprečno cepanje</a:t>
            </a:r>
          </a:p>
          <a:p>
            <a:pPr lvl="1" eaLnBrk="1" hangingPunct="1"/>
            <a:r>
              <a:rPr lang="sl-SI" sz="2400" b="1" dirty="0" smtClean="0">
                <a:solidFill>
                  <a:srgbClr val="FFFFCC"/>
                </a:solidFill>
              </a:rPr>
              <a:t>Bespolni proces</a:t>
            </a:r>
          </a:p>
          <a:p>
            <a:pPr lvl="1" eaLnBrk="1" hangingPunct="1"/>
            <a:r>
              <a:rPr lang="sl-SI" sz="2400" b="1" dirty="0" smtClean="0">
                <a:solidFill>
                  <a:srgbClr val="FFFFCC"/>
                </a:solidFill>
              </a:rPr>
              <a:t>Izdužuje se ćelija i replikuje DNK</a:t>
            </a:r>
          </a:p>
          <a:p>
            <a:pPr lvl="1" eaLnBrk="1" hangingPunct="1"/>
            <a:r>
              <a:rPr lang="sl-SI" sz="2400" b="1" dirty="0" smtClean="0">
                <a:solidFill>
                  <a:srgbClr val="FFFFCC"/>
                </a:solidFill>
              </a:rPr>
              <a:t>Formira se pregrada – septa koja razdvaja dve DNK</a:t>
            </a:r>
          </a:p>
        </p:txBody>
      </p:sp>
      <p:pic>
        <p:nvPicPr>
          <p:cNvPr id="13316" name="Picture 4" descr="Deoba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4572000"/>
            <a:ext cx="8153400" cy="1220788"/>
          </a:xfrm>
          <a:noFill/>
        </p:spPr>
      </p:pic>
    </p:spTree>
    <p:extLst>
      <p:ext uri="{BB962C8B-B14F-4D97-AF65-F5344CB8AC3E}">
        <p14:creationId xmlns:p14="http://schemas.microsoft.com/office/powerpoint/2010/main" val="4495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8580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FF9999"/>
                </a:solidFill>
                <a:effectLst/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Binarna deoba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14339" name="Picture 3" descr="Yu binarna deob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133600"/>
            <a:ext cx="548005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3204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G+TE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066800"/>
            <a:ext cx="7804150" cy="4305300"/>
          </a:xfrm>
        </p:spPr>
      </p:pic>
    </p:spTree>
    <p:extLst>
      <p:ext uri="{BB962C8B-B14F-4D97-AF65-F5344CB8AC3E}">
        <p14:creationId xmlns:p14="http://schemas.microsoft.com/office/powerpoint/2010/main" val="2579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Veillonell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6225" y="274638"/>
            <a:ext cx="6051550" cy="5851525"/>
          </a:xfrm>
        </p:spPr>
      </p:pic>
    </p:spTree>
    <p:extLst>
      <p:ext uri="{BB962C8B-B14F-4D97-AF65-F5344CB8AC3E}">
        <p14:creationId xmlns:p14="http://schemas.microsoft.com/office/powerpoint/2010/main" val="18050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FFFFCC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Generacijsko vreme</a:t>
            </a:r>
            <a:r>
              <a:rPr lang="en-US" sz="3200" b="1" dirty="0" smtClean="0">
                <a:solidFill>
                  <a:srgbClr val="FFFFCC"/>
                </a:solidFill>
                <a:effectLst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dirty="0" smtClean="0"/>
              <a:t>Veličina genoma </a:t>
            </a:r>
            <a:r>
              <a:rPr lang="sl-SI" i="1" dirty="0" smtClean="0"/>
              <a:t>E.coli</a:t>
            </a:r>
            <a:r>
              <a:rPr lang="sl-SI" dirty="0" smtClean="0"/>
              <a:t> - </a:t>
            </a:r>
            <a:r>
              <a:rPr lang="en-US" altLang="en-US" dirty="0" smtClean="0"/>
              <a:t>4.6 x 10</a:t>
            </a:r>
            <a:r>
              <a:rPr lang="en-US" altLang="en-US" baseline="30000" dirty="0" smtClean="0"/>
              <a:t>6</a:t>
            </a:r>
            <a:r>
              <a:rPr lang="en-US" altLang="en-US" dirty="0" smtClean="0"/>
              <a:t> </a:t>
            </a:r>
            <a:r>
              <a:rPr lang="sl-SI" dirty="0" smtClean="0"/>
              <a:t>nukleotida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Generacijsko vreme u optimalnim uslovima 20 minuta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Brzina replikacije genoma - </a:t>
            </a:r>
            <a:r>
              <a:rPr lang="en-US" altLang="en-US" dirty="0" smtClean="0"/>
              <a:t>1000nt/s ≈ 1.2 x 10</a:t>
            </a:r>
            <a:r>
              <a:rPr lang="en-US" altLang="en-US" baseline="30000" dirty="0" smtClean="0"/>
              <a:t>6 </a:t>
            </a:r>
            <a:r>
              <a:rPr lang="en-US" altLang="en-US" dirty="0" err="1" smtClean="0"/>
              <a:t>nt</a:t>
            </a:r>
            <a:r>
              <a:rPr lang="en-US" altLang="en-US" dirty="0" smtClean="0"/>
              <a:t>/20min</a:t>
            </a:r>
          </a:p>
          <a:p>
            <a:pPr eaLnBrk="1" hangingPunct="1">
              <a:lnSpc>
                <a:spcPct val="90000"/>
              </a:lnSpc>
            </a:pPr>
            <a:r>
              <a:rPr lang="sl-SI" dirty="0" smtClean="0"/>
              <a:t>Oko 25 % genoma se može replikovati za jedno generacijsko vreme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03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868362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FFCC"/>
                </a:solidFill>
                <a:effectLst/>
              </a:rPr>
              <a:t>Replikacija DNK bakterija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410200" cy="474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9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FFCC"/>
                </a:solidFill>
                <a:effectLst/>
              </a:rPr>
              <a:t>Dinamika razmnožavanja bakterija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4459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b="1" i="1" dirty="0"/>
              <a:t>Escherichia coli </a:t>
            </a:r>
            <a:r>
              <a:rPr lang="sl-SI" b="1" dirty="0"/>
              <a:t>17 </a:t>
            </a:r>
            <a:r>
              <a:rPr lang="sl-SI" b="1" dirty="0" smtClean="0"/>
              <a:t>minuta</a:t>
            </a:r>
            <a:endParaRPr lang="sl-SI" b="1" dirty="0"/>
          </a:p>
          <a:p>
            <a:pPr>
              <a:lnSpc>
                <a:spcPct val="90000"/>
              </a:lnSpc>
            </a:pPr>
            <a:r>
              <a:rPr lang="sl-SI" b="1" i="1" dirty="0"/>
              <a:t>Salmonella enterica </a:t>
            </a:r>
            <a:r>
              <a:rPr lang="sl-SI" b="1" dirty="0"/>
              <a:t>serovar Typhi 23 min</a:t>
            </a:r>
          </a:p>
          <a:p>
            <a:pPr>
              <a:lnSpc>
                <a:spcPct val="90000"/>
              </a:lnSpc>
            </a:pPr>
            <a:r>
              <a:rPr lang="sl-SI" b="1" i="1" dirty="0" smtClean="0"/>
              <a:t>Staphylococcus aureus </a:t>
            </a:r>
            <a:r>
              <a:rPr lang="sl-SI" b="1" dirty="0" smtClean="0"/>
              <a:t>27-30 min</a:t>
            </a:r>
          </a:p>
          <a:p>
            <a:pPr>
              <a:lnSpc>
                <a:spcPct val="90000"/>
              </a:lnSpc>
            </a:pPr>
            <a:r>
              <a:rPr lang="sl-SI" b="1" i="1" dirty="0"/>
              <a:t>Lactobacillus acidophilus </a:t>
            </a:r>
            <a:r>
              <a:rPr lang="sl-SI" b="1" dirty="0" smtClean="0"/>
              <a:t>66-87 minuta</a:t>
            </a:r>
          </a:p>
          <a:p>
            <a:pPr>
              <a:lnSpc>
                <a:spcPct val="90000"/>
              </a:lnSpc>
            </a:pPr>
            <a:r>
              <a:rPr lang="sl-SI" b="1" i="1" dirty="0" smtClean="0"/>
              <a:t>Mycobacterium </a:t>
            </a:r>
            <a:r>
              <a:rPr lang="sl-SI" b="1" i="1" dirty="0"/>
              <a:t>tuberculosis </a:t>
            </a:r>
            <a:r>
              <a:rPr lang="sl-SI" b="1" dirty="0"/>
              <a:t>792-932 min</a:t>
            </a:r>
          </a:p>
          <a:p>
            <a:pPr>
              <a:lnSpc>
                <a:spcPct val="90000"/>
              </a:lnSpc>
            </a:pPr>
            <a:r>
              <a:rPr lang="sl-SI" b="1" i="1" dirty="0"/>
              <a:t>Treponema pallidum </a:t>
            </a:r>
            <a:r>
              <a:rPr lang="sl-SI" b="1" dirty="0"/>
              <a:t>1980 min</a:t>
            </a:r>
            <a:endParaRPr lang="sl-SI" b="1" dirty="0" smtClean="0"/>
          </a:p>
        </p:txBody>
      </p:sp>
    </p:spTree>
    <p:extLst>
      <p:ext uri="{BB962C8B-B14F-4D97-AF65-F5344CB8AC3E}">
        <p14:creationId xmlns:p14="http://schemas.microsoft.com/office/powerpoint/2010/main" val="29147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8946" y="773574"/>
            <a:ext cx="4369443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Fiziologija mikroorganizama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1" y="2133600"/>
            <a:ext cx="8410574" cy="4114800"/>
          </a:xfrm>
        </p:spPr>
        <p:txBody>
          <a:bodyPr>
            <a:normAutofit/>
          </a:bodyPr>
          <a:lstStyle/>
          <a:p>
            <a:pPr algn="just"/>
            <a:r>
              <a:rPr lang="sl-SI" sz="2800" b="1" dirty="0">
                <a:solidFill>
                  <a:srgbClr val="FFFFCC"/>
                </a:solidFill>
              </a:rPr>
              <a:t>Razmenom materija sa spoljašnjom sredinom mikroorganizmi </a:t>
            </a:r>
            <a:r>
              <a:rPr lang="sl-SI" sz="2800" b="1" dirty="0" smtClean="0">
                <a:solidFill>
                  <a:srgbClr val="FFFFCC"/>
                </a:solidFill>
              </a:rPr>
              <a:t>doprinose kruženju </a:t>
            </a:r>
            <a:r>
              <a:rPr lang="sl-SI" sz="2800" b="1" dirty="0">
                <a:solidFill>
                  <a:srgbClr val="FFFFCC"/>
                </a:solidFill>
              </a:rPr>
              <a:t>materija u </a:t>
            </a:r>
            <a:r>
              <a:rPr lang="sl-SI" sz="2800" b="1" dirty="0" smtClean="0">
                <a:solidFill>
                  <a:srgbClr val="FFFFCC"/>
                </a:solidFill>
              </a:rPr>
              <a:t>prirodi </a:t>
            </a:r>
            <a:r>
              <a:rPr lang="sl-SI" sz="2800" dirty="0" smtClean="0"/>
              <a:t>- azota</a:t>
            </a:r>
            <a:r>
              <a:rPr lang="sl-SI" sz="2800" dirty="0"/>
              <a:t>, ugljenika, sumpora, fosfora i </a:t>
            </a:r>
            <a:r>
              <a:rPr lang="sl-SI" sz="2800" dirty="0" smtClean="0"/>
              <a:t>drugih. </a:t>
            </a:r>
          </a:p>
          <a:p>
            <a:pPr algn="just"/>
            <a:r>
              <a:rPr lang="sl-SI" sz="2800" dirty="0" smtClean="0"/>
              <a:t>U sredini </a:t>
            </a:r>
            <a:r>
              <a:rPr lang="sl-SI" sz="2800" dirty="0"/>
              <a:t>u kojoj se odvijaju </a:t>
            </a:r>
            <a:r>
              <a:rPr lang="sl-SI" sz="2800" dirty="0" smtClean="0"/>
              <a:t>metabolički procesi </a:t>
            </a:r>
            <a:r>
              <a:rPr lang="sl-SI" sz="2800" dirty="0"/>
              <a:t>mikroorganizama </a:t>
            </a:r>
            <a:r>
              <a:rPr lang="sl-SI" sz="2800" b="1" dirty="0">
                <a:solidFill>
                  <a:srgbClr val="FFFFCC"/>
                </a:solidFill>
              </a:rPr>
              <a:t>oslobađaju se </a:t>
            </a:r>
            <a:r>
              <a:rPr lang="sl-SI" sz="2800" b="1" dirty="0" smtClean="0">
                <a:solidFill>
                  <a:srgbClr val="FFFFCC"/>
                </a:solidFill>
              </a:rPr>
              <a:t>različiti produkti</a:t>
            </a:r>
            <a:r>
              <a:rPr lang="sl-SI" sz="2800" dirty="0" smtClean="0"/>
              <a:t>. Industrija </a:t>
            </a:r>
            <a:r>
              <a:rPr lang="sl-SI" sz="2800" dirty="0"/>
              <a:t>vrenja kao i proizvodnja antibiotika, mlečnih i mesnih proizvoda, kao </a:t>
            </a:r>
            <a:r>
              <a:rPr lang="sl-SI" sz="2800" dirty="0" smtClean="0"/>
              <a:t>i silaže </a:t>
            </a:r>
            <a:r>
              <a:rPr lang="sl-SI" sz="2800" dirty="0"/>
              <a:t>u većoj ili manjoj meri zavise od biohemijskih aktivnosti mikroorganizama</a:t>
            </a:r>
            <a:r>
              <a:rPr lang="sl-SI" sz="2800" dirty="0" smtClean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575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637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FFCC"/>
                </a:solidFill>
                <a:effectLst/>
              </a:rPr>
              <a:t>Dinamika razmnožavanja bakterija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dirty="0" smtClean="0">
                <a:solidFill>
                  <a:srgbClr val="FFFFCC"/>
                </a:solidFill>
              </a:rPr>
              <a:t>Generacijsko vreme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>
                <a:solidFill>
                  <a:schemeClr val="tx1"/>
                </a:solidFill>
              </a:rPr>
              <a:t>Vreme neophodno za deobu ćelije 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>
                <a:solidFill>
                  <a:schemeClr val="tx1"/>
                </a:solidFill>
              </a:rPr>
              <a:t>Različito kod određenih vrsta – od nekoliko minuta do nekoliko meseci 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>
                <a:solidFill>
                  <a:schemeClr val="tx1"/>
                </a:solidFill>
              </a:rPr>
              <a:t>Zavisi od uslova sredine</a:t>
            </a:r>
          </a:p>
          <a:p>
            <a:pPr lvl="0">
              <a:buClr>
                <a:srgbClr val="ED7D31"/>
              </a:buClr>
            </a:pPr>
            <a:r>
              <a:rPr lang="en-US" altLang="en-US" dirty="0">
                <a:solidFill>
                  <a:srgbClr val="FFFFCC"/>
                </a:solidFill>
              </a:rPr>
              <a:t>g = </a:t>
            </a:r>
            <a:r>
              <a:rPr lang="sl-SI" altLang="en-US" dirty="0">
                <a:solidFill>
                  <a:srgbClr val="FFFFCC"/>
                </a:solidFill>
              </a:rPr>
              <a:t>t</a:t>
            </a:r>
            <a:r>
              <a:rPr lang="en-US" altLang="en-US" dirty="0">
                <a:solidFill>
                  <a:srgbClr val="FFFFCC"/>
                </a:solidFill>
              </a:rPr>
              <a:t>/n</a:t>
            </a:r>
          </a:p>
          <a:p>
            <a:pPr lvl="1">
              <a:buClr>
                <a:srgbClr val="ED7D31">
                  <a:shade val="75000"/>
                </a:srgbClr>
              </a:buClr>
            </a:pPr>
            <a:r>
              <a:rPr lang="en-US" altLang="en-US" dirty="0">
                <a:solidFill>
                  <a:prstClr val="white"/>
                </a:solidFill>
              </a:rPr>
              <a:t>g – </a:t>
            </a:r>
            <a:r>
              <a:rPr lang="sl-SI" altLang="en-US" dirty="0">
                <a:solidFill>
                  <a:prstClr val="white"/>
                </a:solidFill>
              </a:rPr>
              <a:t>generacijsko vreme</a:t>
            </a:r>
            <a:endParaRPr lang="en-US" altLang="en-US" dirty="0">
              <a:solidFill>
                <a:prstClr val="white"/>
              </a:solidFill>
            </a:endParaRPr>
          </a:p>
          <a:p>
            <a:pPr lvl="1">
              <a:buClr>
                <a:srgbClr val="ED7D31">
                  <a:shade val="75000"/>
                </a:srgbClr>
              </a:buClr>
            </a:pPr>
            <a:r>
              <a:rPr lang="en-US" altLang="en-US" dirty="0">
                <a:solidFill>
                  <a:prstClr val="white"/>
                </a:solidFill>
              </a:rPr>
              <a:t>t – </a:t>
            </a:r>
            <a:r>
              <a:rPr lang="sl-SI" altLang="en-US" dirty="0">
                <a:solidFill>
                  <a:prstClr val="white"/>
                </a:solidFill>
              </a:rPr>
              <a:t> vreme</a:t>
            </a:r>
          </a:p>
          <a:p>
            <a:pPr lvl="1">
              <a:buClr>
                <a:srgbClr val="ED7D31">
                  <a:shade val="75000"/>
                </a:srgbClr>
              </a:buClr>
            </a:pPr>
            <a:r>
              <a:rPr lang="sl-SI" altLang="en-US" dirty="0">
                <a:solidFill>
                  <a:prstClr val="white"/>
                </a:solidFill>
              </a:rPr>
              <a:t>n -  broj generacija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>
                <a:srgbClr val="ED7D31"/>
              </a:buClr>
            </a:pPr>
            <a:endParaRPr lang="sr-Latn-RS" altLang="en-US" dirty="0" smtClean="0">
              <a:solidFill>
                <a:srgbClr val="FFFFCC"/>
              </a:solidFill>
            </a:endParaRPr>
          </a:p>
          <a:p>
            <a:pPr lvl="0">
              <a:lnSpc>
                <a:spcPct val="90000"/>
              </a:lnSpc>
              <a:buClr>
                <a:srgbClr val="ED7D31"/>
              </a:buClr>
            </a:pPr>
            <a:r>
              <a:rPr lang="en-US" altLang="en-US" dirty="0" smtClean="0">
                <a:solidFill>
                  <a:srgbClr val="FFFFCC"/>
                </a:solidFill>
              </a:rPr>
              <a:t>N </a:t>
            </a:r>
            <a:r>
              <a:rPr lang="en-US" altLang="en-US" dirty="0">
                <a:solidFill>
                  <a:srgbClr val="FFFFCC"/>
                </a:solidFill>
              </a:rPr>
              <a:t>= N</a:t>
            </a:r>
            <a:r>
              <a:rPr lang="en-US" altLang="en-US" baseline="-25000" dirty="0">
                <a:solidFill>
                  <a:srgbClr val="FFFFCC"/>
                </a:solidFill>
              </a:rPr>
              <a:t>o</a:t>
            </a:r>
            <a:r>
              <a:rPr lang="en-US" altLang="en-US" dirty="0">
                <a:solidFill>
                  <a:srgbClr val="FFFFCC"/>
                </a:solidFill>
              </a:rPr>
              <a:t>2</a:t>
            </a:r>
            <a:r>
              <a:rPr lang="en-US" altLang="en-US" baseline="30000" dirty="0">
                <a:solidFill>
                  <a:srgbClr val="FFFFCC"/>
                </a:solidFill>
              </a:rPr>
              <a:t>n</a:t>
            </a:r>
          </a:p>
          <a:p>
            <a:pPr lvl="1">
              <a:lnSpc>
                <a:spcPct val="90000"/>
              </a:lnSpc>
              <a:buClr>
                <a:srgbClr val="ED7D31">
                  <a:shade val="75000"/>
                </a:srgbClr>
              </a:buClr>
            </a:pPr>
            <a:r>
              <a:rPr lang="en-US" altLang="en-US" dirty="0">
                <a:solidFill>
                  <a:prstClr val="white"/>
                </a:solidFill>
              </a:rPr>
              <a:t>n – </a:t>
            </a:r>
            <a:r>
              <a:rPr lang="sl-SI" altLang="en-US" dirty="0">
                <a:solidFill>
                  <a:prstClr val="white"/>
                </a:solidFill>
              </a:rPr>
              <a:t>broj generacija</a:t>
            </a:r>
          </a:p>
          <a:p>
            <a:pPr lvl="1">
              <a:lnSpc>
                <a:spcPct val="90000"/>
              </a:lnSpc>
              <a:buClr>
                <a:srgbClr val="ED7D31">
                  <a:shade val="75000"/>
                </a:srgbClr>
              </a:buClr>
            </a:pPr>
            <a:r>
              <a:rPr lang="en-US" altLang="en-US" dirty="0">
                <a:solidFill>
                  <a:prstClr val="white"/>
                </a:solidFill>
              </a:rPr>
              <a:t>N</a:t>
            </a:r>
            <a:r>
              <a:rPr lang="sl-SI" altLang="en-US" dirty="0">
                <a:solidFill>
                  <a:prstClr val="white"/>
                </a:solidFill>
              </a:rPr>
              <a:t> – broj</a:t>
            </a:r>
          </a:p>
          <a:p>
            <a:pPr lvl="1">
              <a:lnSpc>
                <a:spcPct val="90000"/>
              </a:lnSpc>
              <a:buClr>
                <a:srgbClr val="ED7D31">
                  <a:shade val="75000"/>
                </a:srgbClr>
              </a:buClr>
            </a:pPr>
            <a:r>
              <a:rPr lang="en-US" altLang="en-US" dirty="0">
                <a:solidFill>
                  <a:prstClr val="white"/>
                </a:solidFill>
              </a:rPr>
              <a:t>N</a:t>
            </a:r>
            <a:r>
              <a:rPr lang="sl-SI" altLang="en-US" baseline="-25000" dirty="0">
                <a:solidFill>
                  <a:prstClr val="white"/>
                </a:solidFill>
              </a:rPr>
              <a:t>o</a:t>
            </a:r>
            <a:r>
              <a:rPr lang="sl-SI" altLang="en-US" dirty="0">
                <a:solidFill>
                  <a:prstClr val="white"/>
                </a:solidFill>
              </a:rPr>
              <a:t> – početni broj bakterija</a:t>
            </a:r>
            <a:endParaRPr lang="sl-SI" dirty="0">
              <a:solidFill>
                <a:prstClr val="white"/>
              </a:solidFill>
            </a:endParaRPr>
          </a:p>
          <a:p>
            <a:pPr eaLnBrk="1" hangingPunct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76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Brzina rasta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801687"/>
          </a:xfrm>
        </p:spPr>
        <p:txBody>
          <a:bodyPr/>
          <a:lstStyle/>
          <a:p>
            <a:pPr eaLnBrk="1" hangingPunct="1"/>
            <a:r>
              <a:rPr lang="sl-SI" sz="2800" dirty="0" smtClean="0"/>
              <a:t>Promena broja ćelija u jedinici vremena</a:t>
            </a:r>
            <a:endParaRPr lang="en-US" sz="2800" dirty="0" smtClean="0"/>
          </a:p>
        </p:txBody>
      </p:sp>
      <p:pic>
        <p:nvPicPr>
          <p:cNvPr id="19460" name="Picture 4" descr="Yu brzina ras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362200"/>
            <a:ext cx="5257800" cy="3941763"/>
          </a:xfrm>
          <a:noFill/>
        </p:spPr>
      </p:pic>
    </p:spTree>
    <p:extLst>
      <p:ext uri="{BB962C8B-B14F-4D97-AF65-F5344CB8AC3E}">
        <p14:creationId xmlns:p14="http://schemas.microsoft.com/office/powerpoint/2010/main" val="5258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FFCC"/>
                </a:solidFill>
                <a:effectLst/>
              </a:rPr>
              <a:t>Faze rasta bakterija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CC"/>
                </a:solidFill>
              </a:rPr>
              <a:t>Lag </a:t>
            </a:r>
            <a:r>
              <a:rPr lang="sl-SI" altLang="en-US" dirty="0" smtClean="0">
                <a:solidFill>
                  <a:srgbClr val="FFFFCC"/>
                </a:solidFill>
              </a:rPr>
              <a:t>faza</a:t>
            </a:r>
          </a:p>
          <a:p>
            <a:pPr lvl="1" eaLnBrk="1" hangingPunct="1"/>
            <a:r>
              <a:rPr lang="sl-SI" altLang="en-US" dirty="0" smtClean="0">
                <a:solidFill>
                  <a:schemeClr val="tx1"/>
                </a:solidFill>
              </a:rPr>
              <a:t>Prilagođavanje uslovima sredine, ne dolazi odmah do deobe</a:t>
            </a:r>
          </a:p>
          <a:p>
            <a:pPr eaLnBrk="1" hangingPunct="1"/>
            <a:r>
              <a:rPr lang="sl-SI" altLang="en-US" dirty="0" smtClean="0">
                <a:solidFill>
                  <a:srgbClr val="FFFFCC"/>
                </a:solidFill>
              </a:rPr>
              <a:t>Eksponencijalna ili Log faza</a:t>
            </a:r>
          </a:p>
          <a:p>
            <a:pPr lvl="1" eaLnBrk="1" hangingPunct="1"/>
            <a:r>
              <a:rPr lang="sl-SI" altLang="en-US" dirty="0" smtClean="0">
                <a:solidFill>
                  <a:schemeClr val="tx1"/>
                </a:solidFill>
              </a:rPr>
              <a:t>Brza deoba ćelija – minimalno vreme deobe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sl-SI" dirty="0" smtClean="0">
                <a:solidFill>
                  <a:schemeClr val="tx1"/>
                </a:solidFill>
              </a:rPr>
              <a:t>ogaritamski rast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rgbClr val="FFFFCC"/>
                </a:solidFill>
              </a:rPr>
              <a:t>Stacionarna faza </a:t>
            </a:r>
            <a:r>
              <a:rPr lang="sl-SI" sz="2800" dirty="0" smtClean="0"/>
              <a:t>– usporen rast i približno je jednak broj novih i mrtvih ćelija</a:t>
            </a:r>
          </a:p>
          <a:p>
            <a:pPr lvl="1" eaLnBrk="1" hangingPunct="1"/>
            <a:r>
              <a:rPr lang="sl-SI" sz="2400" dirty="0" smtClean="0">
                <a:solidFill>
                  <a:srgbClr val="FFFFFF"/>
                </a:solidFill>
              </a:rPr>
              <a:t>Ograničena količina ili potrošena hranljivih materija</a:t>
            </a:r>
          </a:p>
          <a:p>
            <a:pPr lvl="1" eaLnBrk="1" hangingPunct="1"/>
            <a:r>
              <a:rPr lang="sl-SI" sz="2400" dirty="0" smtClean="0">
                <a:solidFill>
                  <a:srgbClr val="FFFFFF"/>
                </a:solidFill>
              </a:rPr>
              <a:t>Produkti metabolizma negativan uticaj – pH</a:t>
            </a:r>
          </a:p>
          <a:p>
            <a:pPr lvl="1" eaLnBrk="1" hangingPunct="1"/>
            <a:r>
              <a:rPr lang="sl-SI" sz="2400" dirty="0" smtClean="0">
                <a:solidFill>
                  <a:srgbClr val="FFFFFF"/>
                </a:solidFill>
              </a:rPr>
              <a:t>Prestanak rasta populacije – oko  </a:t>
            </a:r>
            <a:r>
              <a:rPr lang="en-US" sz="2400" dirty="0" smtClean="0">
                <a:solidFill>
                  <a:srgbClr val="FFFFFF"/>
                </a:solidFill>
              </a:rPr>
              <a:t>10</a:t>
            </a:r>
            <a:r>
              <a:rPr lang="sl-SI" sz="2400" dirty="0" smtClean="0">
                <a:solidFill>
                  <a:srgbClr val="FFFFFF"/>
                </a:solidFill>
              </a:rPr>
              <a:t> </a:t>
            </a:r>
            <a:r>
              <a:rPr lang="en-US" sz="2400" baseline="30000" dirty="0" smtClean="0">
                <a:solidFill>
                  <a:srgbClr val="FFFFFF"/>
                </a:solidFill>
              </a:rPr>
              <a:t>9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sl-SI" sz="2400" dirty="0" smtClean="0">
                <a:solidFill>
                  <a:srgbClr val="FFFFFF"/>
                </a:solidFill>
              </a:rPr>
              <a:t>bakterija</a:t>
            </a:r>
            <a:r>
              <a:rPr lang="en-US" sz="2400" dirty="0" smtClean="0">
                <a:solidFill>
                  <a:srgbClr val="FFFFFF"/>
                </a:solidFill>
              </a:rPr>
              <a:t>/ml</a:t>
            </a:r>
            <a:endParaRPr lang="sl-SI" sz="24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sl-SI" altLang="en-US" sz="2800" dirty="0" smtClean="0">
                <a:solidFill>
                  <a:srgbClr val="FFFFCC"/>
                </a:solidFill>
              </a:rPr>
              <a:t>Faza izumiranja </a:t>
            </a:r>
            <a:r>
              <a:rPr lang="sl-SI" altLang="en-US" sz="2800" dirty="0" smtClean="0"/>
              <a:t>– ve</a:t>
            </a:r>
            <a:r>
              <a:rPr lang="en-US" altLang="en-US" sz="2800" dirty="0" smtClean="0"/>
              <a:t>ć</a:t>
            </a:r>
            <a:r>
              <a:rPr lang="sl-SI" altLang="en-US" sz="2800" dirty="0" smtClean="0"/>
              <a:t>i broj </a:t>
            </a:r>
            <a:r>
              <a:rPr lang="en-US" altLang="en-US" sz="2800" dirty="0" smtClean="0"/>
              <a:t>m</a:t>
            </a:r>
            <a:r>
              <a:rPr lang="sl-SI" altLang="en-US" sz="2800" dirty="0" smtClean="0"/>
              <a:t>rtvih od novih ćelija – logaritamski opada broj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796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Kriva rasta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23555" name="Picture 3" descr="Yu kriva rast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00200"/>
            <a:ext cx="6477000" cy="4318000"/>
          </a:xfrm>
          <a:noFill/>
        </p:spPr>
      </p:pic>
    </p:spTree>
    <p:extLst>
      <p:ext uri="{BB962C8B-B14F-4D97-AF65-F5344CB8AC3E}">
        <p14:creationId xmlns:p14="http://schemas.microsoft.com/office/powerpoint/2010/main" val="41399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2209800" cy="1020762"/>
          </a:xfrm>
        </p:spPr>
        <p:txBody>
          <a:bodyPr>
            <a:normAutofit fontScale="90000"/>
          </a:bodyPr>
          <a:lstStyle/>
          <a:p>
            <a:r>
              <a:rPr lang="sr-Latn-RS" sz="3200" b="1" dirty="0" smtClean="0">
                <a:solidFill>
                  <a:srgbClr val="FFFFCC"/>
                </a:solidFill>
                <a:effectLst/>
              </a:rPr>
              <a:t>Fenomen perzistencije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29795"/>
            <a:ext cx="5486400" cy="6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019800" cy="1020762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FFCC"/>
                </a:solidFill>
                <a:effectLst/>
              </a:rPr>
              <a:t>Fenomen perzistencije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54552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019800" cy="609600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FFCC"/>
                </a:solidFill>
                <a:effectLst/>
              </a:rPr>
              <a:t>Fenomen perzistencije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5410200" cy="53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FFCC"/>
                </a:solidFill>
                <a:effectLst/>
              </a:rPr>
              <a:t>Kultivisanje bakterija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Postupak uzgajanja bakterija u veštačkoj sredini – </a:t>
            </a:r>
            <a:r>
              <a:rPr lang="sl-SI" sz="2800" i="1" dirty="0" smtClean="0"/>
              <a:t>in vitro</a:t>
            </a:r>
          </a:p>
          <a:p>
            <a:pPr eaLnBrk="1" hangingPunct="1"/>
            <a:r>
              <a:rPr lang="sl-SI" sz="2800" dirty="0" smtClean="0"/>
              <a:t>Neophodno obezbediti odgovarajuće uslove</a:t>
            </a:r>
          </a:p>
          <a:p>
            <a:pPr eaLnBrk="1" hangingPunct="1"/>
            <a:r>
              <a:rPr lang="sl-SI" sz="2800" dirty="0" smtClean="0"/>
              <a:t>Bakterije se karakterišu različitim načinom dobijanja energije </a:t>
            </a:r>
          </a:p>
          <a:p>
            <a:pPr lvl="1" eaLnBrk="1" hangingPunct="1"/>
            <a:r>
              <a:rPr lang="sl-SI" sz="2400" dirty="0" smtClean="0">
                <a:solidFill>
                  <a:srgbClr val="FFFFFF"/>
                </a:solidFill>
              </a:rPr>
              <a:t>Oksidacija, fermentacija</a:t>
            </a:r>
          </a:p>
          <a:p>
            <a:pPr eaLnBrk="1" hangingPunct="1"/>
            <a:r>
              <a:rPr lang="sl-SI" sz="2800" dirty="0" smtClean="0"/>
              <a:t>Određene vrste – nutritivno zahtevne</a:t>
            </a:r>
          </a:p>
          <a:p>
            <a:pPr lvl="1" eaLnBrk="1" hangingPunct="1"/>
            <a:r>
              <a:rPr lang="sl-SI" sz="2400" dirty="0" smtClean="0">
                <a:solidFill>
                  <a:srgbClr val="FFFFFF"/>
                </a:solidFill>
              </a:rPr>
              <a:t>Dodavanje vitamina, purina, pirimidina, hemoglobina</a:t>
            </a:r>
          </a:p>
          <a:p>
            <a:pPr eaLnBrk="1" hangingPunct="1"/>
            <a:endParaRPr lang="sl-SI" sz="2800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342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Fiziologija mikroorganizama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018" y="1295400"/>
            <a:ext cx="8394782" cy="4114800"/>
          </a:xfrm>
        </p:spPr>
        <p:txBody>
          <a:bodyPr>
            <a:normAutofit/>
          </a:bodyPr>
          <a:lstStyle/>
          <a:p>
            <a:pPr algn="just"/>
            <a:r>
              <a:rPr lang="sl-SI" sz="2800" dirty="0" smtClean="0"/>
              <a:t>Patogeni </a:t>
            </a:r>
            <a:r>
              <a:rPr lang="sl-SI" sz="2800" dirty="0"/>
              <a:t>mikroorganizmi koji prouzrokuju infekcije, </a:t>
            </a:r>
            <a:r>
              <a:rPr lang="sl-SI" sz="2800" dirty="0" smtClean="0"/>
              <a:t>takođe, se </a:t>
            </a:r>
            <a:r>
              <a:rPr lang="sl-SI" sz="2800" dirty="0"/>
              <a:t>odlikuju određenim biohemijskim aktivnostima koje su specifične za </a:t>
            </a:r>
            <a:r>
              <a:rPr lang="sl-SI" sz="2800" dirty="0" smtClean="0"/>
              <a:t>pojedine rodove </a:t>
            </a:r>
            <a:r>
              <a:rPr lang="sl-SI" sz="2800" dirty="0"/>
              <a:t>i/ili vrste i čijim se ispitivanjem vrši identifikacija bakterija i gljivica.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62" y="3352800"/>
            <a:ext cx="2971800" cy="3121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93615"/>
            <a:ext cx="2432130" cy="2866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31" y="418748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FFCC"/>
                </a:solidFill>
                <a:effectLst/>
              </a:rPr>
              <a:t>Uslovi kultivisanja i kulturelne osobine bakterija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pPr eaLnBrk="1" hangingPunct="1"/>
            <a:r>
              <a:rPr lang="sl-SI" dirty="0" smtClean="0"/>
              <a:t>Od velikog su značaja u identifikacije izolovanog soja bakterija</a:t>
            </a:r>
          </a:p>
          <a:p>
            <a:pPr eaLnBrk="1" hangingPunct="1"/>
            <a:r>
              <a:rPr lang="sl-SI" dirty="0" smtClean="0"/>
              <a:t>Važni kriterijumi:</a:t>
            </a:r>
          </a:p>
          <a:p>
            <a:pPr lvl="1" eaLnBrk="1" hangingPunct="1"/>
            <a:r>
              <a:rPr lang="sl-SI" dirty="0" smtClean="0">
                <a:solidFill>
                  <a:srgbClr val="FFFFFF"/>
                </a:solidFill>
              </a:rPr>
              <a:t>Odnos prema kiseoniku</a:t>
            </a:r>
          </a:p>
          <a:p>
            <a:pPr lvl="1" eaLnBrk="1" hangingPunct="1"/>
            <a:r>
              <a:rPr lang="sl-SI" dirty="0" smtClean="0">
                <a:solidFill>
                  <a:srgbClr val="FFFFFF"/>
                </a:solidFill>
              </a:rPr>
              <a:t>Odnos prema ugljen dioksidu</a:t>
            </a:r>
          </a:p>
          <a:p>
            <a:pPr lvl="1" eaLnBrk="1" hangingPunct="1"/>
            <a:r>
              <a:rPr lang="sl-SI" dirty="0" smtClean="0">
                <a:solidFill>
                  <a:srgbClr val="FFFFFF"/>
                </a:solidFill>
              </a:rPr>
              <a:t>Temperatura</a:t>
            </a:r>
          </a:p>
          <a:p>
            <a:pPr lvl="1" eaLnBrk="1" hangingPunct="1"/>
            <a:r>
              <a:rPr lang="sl-SI" dirty="0" smtClean="0">
                <a:solidFill>
                  <a:srgbClr val="FFFFFF"/>
                </a:solidFill>
              </a:rPr>
              <a:t>Vreme potrebno za formiranje kolonije</a:t>
            </a:r>
          </a:p>
        </p:txBody>
      </p:sp>
    </p:spTree>
    <p:extLst>
      <p:ext uri="{BB962C8B-B14F-4D97-AF65-F5344CB8AC3E}">
        <p14:creationId xmlns:p14="http://schemas.microsoft.com/office/powerpoint/2010/main" val="42659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</a:rPr>
              <a:t>Temperatura rasta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2133600"/>
            <a:ext cx="8574087" cy="4114800"/>
          </a:xfrm>
        </p:spPr>
        <p:txBody>
          <a:bodyPr/>
          <a:lstStyle/>
          <a:p>
            <a:pPr eaLnBrk="1" hangingPunct="1"/>
            <a:r>
              <a:rPr lang="sl-SI" dirty="0" smtClean="0">
                <a:solidFill>
                  <a:srgbClr val="FFFFCC"/>
                </a:solidFill>
              </a:rPr>
              <a:t>Minimalna</a:t>
            </a:r>
          </a:p>
          <a:p>
            <a:pPr eaLnBrk="1" hangingPunct="1"/>
            <a:r>
              <a:rPr lang="sl-SI" dirty="0" smtClean="0">
                <a:solidFill>
                  <a:srgbClr val="FFFFCC"/>
                </a:solidFill>
              </a:rPr>
              <a:t>Optimalna</a:t>
            </a:r>
          </a:p>
          <a:p>
            <a:pPr eaLnBrk="1" hangingPunct="1"/>
            <a:r>
              <a:rPr lang="sl-SI" dirty="0" smtClean="0">
                <a:solidFill>
                  <a:srgbClr val="FFFFCC"/>
                </a:solidFill>
              </a:rPr>
              <a:t>Maksimalna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dirty="0" smtClean="0"/>
              <a:t>                 	</a:t>
            </a:r>
            <a:r>
              <a:rPr lang="en-GB" dirty="0" smtClean="0"/>
              <a:t>       </a:t>
            </a:r>
            <a:r>
              <a:rPr lang="sl-SI" dirty="0" smtClean="0"/>
              <a:t>Min		 Opt		Max          </a:t>
            </a:r>
          </a:p>
          <a:p>
            <a:pPr eaLnBrk="1" hangingPunct="1"/>
            <a:r>
              <a:rPr lang="sl-SI" dirty="0" smtClean="0"/>
              <a:t>Psihrofilne     </a:t>
            </a:r>
            <a:r>
              <a:rPr lang="en-GB" dirty="0" smtClean="0"/>
              <a:t>   </a:t>
            </a:r>
            <a:r>
              <a:rPr lang="sl-SI" dirty="0" smtClean="0"/>
              <a:t>0</a:t>
            </a:r>
            <a:r>
              <a:rPr lang="sl-SI" baseline="30000" dirty="0" smtClean="0"/>
              <a:t>0</a:t>
            </a:r>
            <a:r>
              <a:rPr lang="sl-SI" dirty="0" smtClean="0"/>
              <a:t>C		 15-20</a:t>
            </a:r>
            <a:r>
              <a:rPr lang="sl-SI" baseline="30000" dirty="0" smtClean="0"/>
              <a:t>0</a:t>
            </a:r>
            <a:r>
              <a:rPr lang="sl-SI" dirty="0" smtClean="0"/>
              <a:t>C	22-25</a:t>
            </a:r>
            <a:r>
              <a:rPr lang="sl-SI" baseline="30000" dirty="0" smtClean="0"/>
              <a:t>0</a:t>
            </a:r>
            <a:r>
              <a:rPr lang="sl-SI" dirty="0" smtClean="0"/>
              <a:t>C</a:t>
            </a:r>
          </a:p>
          <a:p>
            <a:pPr eaLnBrk="1" hangingPunct="1"/>
            <a:r>
              <a:rPr lang="sl-SI" dirty="0" smtClean="0"/>
              <a:t>Mezofilne 	       5-25</a:t>
            </a:r>
            <a:r>
              <a:rPr lang="sl-SI" baseline="30000" dirty="0" smtClean="0"/>
              <a:t>0</a:t>
            </a:r>
            <a:r>
              <a:rPr lang="sl-SI" dirty="0" smtClean="0"/>
              <a:t>C 	            30-37</a:t>
            </a:r>
            <a:r>
              <a:rPr lang="sl-SI" baseline="30000" dirty="0" smtClean="0"/>
              <a:t>0</a:t>
            </a:r>
            <a:r>
              <a:rPr lang="sl-SI" dirty="0" smtClean="0"/>
              <a:t>C 	40-50</a:t>
            </a:r>
            <a:r>
              <a:rPr lang="sl-SI" baseline="30000" dirty="0" smtClean="0"/>
              <a:t>0</a:t>
            </a:r>
            <a:r>
              <a:rPr lang="sl-SI" dirty="0" smtClean="0"/>
              <a:t>C</a:t>
            </a:r>
          </a:p>
          <a:p>
            <a:pPr eaLnBrk="1" hangingPunct="1"/>
            <a:r>
              <a:rPr lang="sl-SI" dirty="0" smtClean="0"/>
              <a:t>Termofilne	       40-50</a:t>
            </a:r>
            <a:r>
              <a:rPr lang="sl-SI" baseline="30000" dirty="0" smtClean="0"/>
              <a:t>0</a:t>
            </a:r>
            <a:r>
              <a:rPr lang="sl-SI" dirty="0" smtClean="0"/>
              <a:t>C 	            50-60</a:t>
            </a:r>
            <a:r>
              <a:rPr lang="sl-SI" baseline="30000" dirty="0" smtClean="0"/>
              <a:t>0</a:t>
            </a:r>
            <a:r>
              <a:rPr lang="sl-SI" dirty="0" smtClean="0"/>
              <a:t>C 	do 80</a:t>
            </a:r>
            <a:r>
              <a:rPr lang="sl-SI" baseline="30000" dirty="0" smtClean="0"/>
              <a:t>0</a:t>
            </a:r>
            <a:r>
              <a:rPr lang="sl-SI" dirty="0" smtClean="0"/>
              <a:t>C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8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YU Min, Opt i Max temp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609600"/>
            <a:ext cx="7924800" cy="5283200"/>
          </a:xfrm>
          <a:noFill/>
        </p:spPr>
      </p:pic>
    </p:spTree>
    <p:extLst>
      <p:ext uri="{BB962C8B-B14F-4D97-AF65-F5344CB8AC3E}">
        <p14:creationId xmlns:p14="http://schemas.microsoft.com/office/powerpoint/2010/main" val="11533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Klasifikacija bakterija prema temperaturi rasta 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7504113" cy="41148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rgbClr val="FFFFCC"/>
                </a:solidFill>
              </a:rPr>
              <a:t>Psihrofilne</a:t>
            </a:r>
            <a:r>
              <a:rPr lang="sl-SI" sz="2800" dirty="0" smtClean="0"/>
              <a:t> </a:t>
            </a:r>
            <a:r>
              <a:rPr lang="en-US" altLang="en-US" sz="2800" dirty="0" smtClean="0"/>
              <a:t>&lt;0</a:t>
            </a:r>
            <a:r>
              <a:rPr lang="en-US" altLang="en-US" sz="2800" dirty="0" smtClean="0">
                <a:sym typeface="Wingdings" pitchFamily="2" charset="2"/>
              </a:rPr>
              <a:t>-</a:t>
            </a:r>
            <a:r>
              <a:rPr lang="en-US" altLang="en-US" sz="2800" dirty="0" smtClean="0"/>
              <a:t>15</a:t>
            </a:r>
            <a:r>
              <a:rPr lang="sl-SI" altLang="en-US" sz="2800" baseline="30000" dirty="0" smtClean="0"/>
              <a:t>0</a:t>
            </a:r>
            <a:r>
              <a:rPr lang="en-US" altLang="en-US" sz="2800" dirty="0" smtClean="0"/>
              <a:t>C</a:t>
            </a:r>
            <a:r>
              <a:rPr lang="sl-SI" altLang="en-US" sz="2800" dirty="0" smtClean="0"/>
              <a:t> </a:t>
            </a:r>
            <a:endParaRPr lang="en-US" altLang="en-US" sz="2800" dirty="0" smtClean="0"/>
          </a:p>
          <a:p>
            <a:pPr eaLnBrk="1" hangingPunct="1"/>
            <a:r>
              <a:rPr lang="sl-SI" altLang="en-US" sz="2800" dirty="0" smtClean="0">
                <a:solidFill>
                  <a:srgbClr val="FFFFCC"/>
                </a:solidFill>
              </a:rPr>
              <a:t>Psihotrofn</a:t>
            </a:r>
            <a:r>
              <a:rPr lang="en-US" altLang="en-US" sz="2800" dirty="0" smtClean="0">
                <a:solidFill>
                  <a:srgbClr val="FFFFCC"/>
                </a:solidFill>
              </a:rPr>
              <a:t>e</a:t>
            </a:r>
            <a:r>
              <a:rPr lang="sl-SI" altLang="en-US" sz="2800" dirty="0" smtClean="0">
                <a:solidFill>
                  <a:srgbClr val="FFFFCC"/>
                </a:solidFill>
              </a:rPr>
              <a:t> </a:t>
            </a:r>
            <a:r>
              <a:rPr lang="en-US" altLang="en-US" sz="2800" dirty="0" smtClean="0"/>
              <a:t>0-20 do 30 </a:t>
            </a:r>
            <a:r>
              <a:rPr lang="sl-SI" altLang="en-US" sz="2800" baseline="30000" dirty="0" smtClean="0"/>
              <a:t>0</a:t>
            </a:r>
            <a:r>
              <a:rPr lang="en-US" altLang="en-US" sz="2800" dirty="0" smtClean="0"/>
              <a:t>C</a:t>
            </a:r>
          </a:p>
          <a:p>
            <a:pPr eaLnBrk="1" hangingPunct="1"/>
            <a:r>
              <a:rPr lang="sl-SI" altLang="en-US" sz="2800" dirty="0" smtClean="0">
                <a:solidFill>
                  <a:srgbClr val="FFFFCC"/>
                </a:solidFill>
              </a:rPr>
              <a:t>Mezofil</a:t>
            </a:r>
            <a:r>
              <a:rPr lang="en-US" altLang="en-US" sz="2800" dirty="0" smtClean="0">
                <a:solidFill>
                  <a:srgbClr val="FFFFCC"/>
                </a:solidFill>
              </a:rPr>
              <a:t>n</a:t>
            </a:r>
            <a:r>
              <a:rPr lang="sl-SI" altLang="en-US" sz="2800" dirty="0" smtClean="0">
                <a:solidFill>
                  <a:srgbClr val="FFFFCC"/>
                </a:solidFill>
              </a:rPr>
              <a:t>e</a:t>
            </a:r>
            <a:r>
              <a:rPr lang="en-US" altLang="en-US" sz="2800" dirty="0" smtClean="0">
                <a:solidFill>
                  <a:srgbClr val="FFFFCC"/>
                </a:solidFill>
              </a:rPr>
              <a:t> </a:t>
            </a:r>
            <a:r>
              <a:rPr lang="en-US" altLang="en-US" sz="2800" dirty="0" smtClean="0"/>
              <a:t>25-40 </a:t>
            </a:r>
            <a:r>
              <a:rPr lang="sl-SI" altLang="en-US" sz="2800" baseline="30000" dirty="0" smtClean="0"/>
              <a:t>0</a:t>
            </a:r>
            <a:r>
              <a:rPr lang="en-US" altLang="en-US" sz="2800" dirty="0" smtClean="0"/>
              <a:t>C</a:t>
            </a:r>
          </a:p>
          <a:p>
            <a:pPr eaLnBrk="1" hangingPunct="1"/>
            <a:r>
              <a:rPr lang="sl-SI" altLang="en-US" sz="2800" dirty="0" smtClean="0">
                <a:solidFill>
                  <a:srgbClr val="FFFFCC"/>
                </a:solidFill>
              </a:rPr>
              <a:t>Termofi</a:t>
            </a:r>
            <a:r>
              <a:rPr lang="en-US" altLang="en-US" sz="2800" dirty="0" smtClean="0">
                <a:solidFill>
                  <a:srgbClr val="FFFFCC"/>
                </a:solidFill>
              </a:rPr>
              <a:t>l</a:t>
            </a:r>
            <a:r>
              <a:rPr lang="sl-SI" altLang="en-US" sz="2800" dirty="0" smtClean="0">
                <a:solidFill>
                  <a:srgbClr val="FFFFCC"/>
                </a:solidFill>
              </a:rPr>
              <a:t>ne</a:t>
            </a:r>
            <a:r>
              <a:rPr lang="en-US" altLang="en-US" sz="2800" dirty="0" smtClean="0">
                <a:solidFill>
                  <a:srgbClr val="FFFFCC"/>
                </a:solidFill>
              </a:rPr>
              <a:t> </a:t>
            </a:r>
            <a:r>
              <a:rPr lang="en-US" altLang="en-US" sz="2800" dirty="0" smtClean="0"/>
              <a:t>50-60</a:t>
            </a:r>
          </a:p>
          <a:p>
            <a:pPr eaLnBrk="1" hangingPunct="1"/>
            <a:r>
              <a:rPr lang="sl-SI" altLang="en-US" sz="2800" dirty="0" smtClean="0">
                <a:solidFill>
                  <a:srgbClr val="FFFFCC"/>
                </a:solidFill>
              </a:rPr>
              <a:t>Ekst</a:t>
            </a:r>
            <a:r>
              <a:rPr lang="en-US" altLang="en-US" sz="2800" dirty="0" smtClean="0">
                <a:solidFill>
                  <a:srgbClr val="FFFFCC"/>
                </a:solidFill>
              </a:rPr>
              <a:t>r</a:t>
            </a:r>
            <a:r>
              <a:rPr lang="sl-SI" altLang="en-US" sz="2800" dirty="0" smtClean="0">
                <a:solidFill>
                  <a:srgbClr val="FFFFCC"/>
                </a:solidFill>
              </a:rPr>
              <a:t>emn</a:t>
            </a:r>
            <a:r>
              <a:rPr lang="en-US" altLang="en-US" sz="2800" dirty="0" smtClean="0">
                <a:solidFill>
                  <a:srgbClr val="FFFFCC"/>
                </a:solidFill>
              </a:rPr>
              <a:t>o</a:t>
            </a:r>
            <a:r>
              <a:rPr lang="sl-SI" altLang="en-US" sz="2800" dirty="0" smtClean="0">
                <a:solidFill>
                  <a:srgbClr val="FFFFCC"/>
                </a:solidFill>
              </a:rPr>
              <a:t> termofil</a:t>
            </a:r>
            <a:r>
              <a:rPr lang="en-US" altLang="en-US" sz="2800" dirty="0" smtClean="0">
                <a:solidFill>
                  <a:srgbClr val="FFFFCC"/>
                </a:solidFill>
              </a:rPr>
              <a:t>n</a:t>
            </a:r>
            <a:r>
              <a:rPr lang="sl-SI" altLang="en-US" sz="2800" dirty="0" smtClean="0">
                <a:solidFill>
                  <a:srgbClr val="FFFFCC"/>
                </a:solidFill>
              </a:rPr>
              <a:t>e</a:t>
            </a:r>
            <a:r>
              <a:rPr lang="en-US" altLang="en-US" sz="2800" dirty="0" smtClean="0">
                <a:solidFill>
                  <a:srgbClr val="FFFFCC"/>
                </a:solidFill>
              </a:rPr>
              <a:t> </a:t>
            </a:r>
            <a:r>
              <a:rPr lang="en-US" altLang="en-US" sz="2800" dirty="0" smtClean="0"/>
              <a:t>&gt;80</a:t>
            </a:r>
            <a:r>
              <a:rPr lang="sl-SI" altLang="en-US" sz="2800" dirty="0" smtClean="0"/>
              <a:t> </a:t>
            </a:r>
            <a:r>
              <a:rPr lang="sl-SI" altLang="en-US" sz="2800" baseline="30000" dirty="0" smtClean="0"/>
              <a:t>0</a:t>
            </a:r>
            <a:r>
              <a:rPr lang="sl-SI" altLang="en-US" sz="2800" dirty="0" smtClean="0"/>
              <a:t> </a:t>
            </a:r>
            <a:r>
              <a:rPr lang="en-US" altLang="en-US" sz="2800" dirty="0" smtClean="0"/>
              <a:t>C</a:t>
            </a:r>
            <a:endParaRPr lang="en-US" sz="2800" dirty="0" smtClean="0"/>
          </a:p>
        </p:txBody>
      </p:sp>
      <p:pic>
        <p:nvPicPr>
          <p:cNvPr id="23556" name="Picture 4" descr="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286000"/>
            <a:ext cx="2505075" cy="2393950"/>
          </a:xfrm>
          <a:noFill/>
        </p:spPr>
      </p:pic>
    </p:spTree>
    <p:extLst>
      <p:ext uri="{BB962C8B-B14F-4D97-AF65-F5344CB8AC3E}">
        <p14:creationId xmlns:p14="http://schemas.microsoft.com/office/powerpoint/2010/main" val="23959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9999"/>
                </a:solidFill>
                <a:effectLst/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</a:rPr>
              <a:t>Kiseonik 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74088" cy="4608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Striktni aerobi  - neophodan O</a:t>
            </a:r>
            <a:r>
              <a:rPr lang="sl-SI" sz="2800" baseline="-25000" dirty="0" smtClean="0"/>
              <a:t>2 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Mikroaerofili – aerobi ali smanjena koncentracija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Striktni anaerobi – toksičan O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Fakultativni anaerobi – mogu se razmnožavati u sredini i sa i bez O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Aerotolerantni anaerobi – anaerobi koji tolerišu prisustvo O</a:t>
            </a:r>
            <a:r>
              <a:rPr lang="sl-SI" sz="2800" baseline="-25000" dirty="0" smtClean="0"/>
              <a:t>2</a:t>
            </a:r>
            <a:endParaRPr lang="en-US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7963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Toksično delovanje vodonik peroksida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pPr eaLnBrk="1" hangingPunct="1"/>
            <a:r>
              <a:rPr lang="sl-SI" dirty="0" smtClean="0"/>
              <a:t>Katalaza 	</a:t>
            </a:r>
            <a:r>
              <a:rPr lang="en-US" altLang="en-US" dirty="0" smtClean="0"/>
              <a:t>2</a:t>
            </a:r>
            <a:r>
              <a:rPr lang="sl-SI" altLang="en-US" dirty="0" smtClean="0"/>
              <a:t> 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 </a:t>
            </a:r>
            <a:r>
              <a:rPr lang="en-US" altLang="en-US" dirty="0" smtClean="0">
                <a:sym typeface="Wingdings" pitchFamily="2" charset="2"/>
              </a:rPr>
              <a:t></a:t>
            </a:r>
            <a:r>
              <a:rPr lang="en-US" altLang="en-US" dirty="0" smtClean="0"/>
              <a:t>2</a:t>
            </a:r>
            <a:r>
              <a:rPr lang="sl-SI" altLang="en-US" dirty="0" smtClean="0"/>
              <a:t> 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+ O</a:t>
            </a:r>
            <a:r>
              <a:rPr lang="en-US" altLang="en-US" baseline="-25000" dirty="0" smtClean="0"/>
              <a:t>2</a:t>
            </a:r>
          </a:p>
          <a:p>
            <a:pPr eaLnBrk="1" hangingPunct="1"/>
            <a:r>
              <a:rPr lang="sl-SI" altLang="en-US" dirty="0" smtClean="0"/>
              <a:t>Peroksidaza 	</a:t>
            </a:r>
            <a:r>
              <a:rPr lang="en-US" altLang="en-US" dirty="0" smtClean="0"/>
              <a:t>2</a:t>
            </a:r>
            <a:r>
              <a:rPr lang="sl-SI" altLang="en-US" dirty="0" smtClean="0"/>
              <a:t> 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itchFamily="2" charset="2"/>
              </a:rPr>
              <a:t>+ 2H</a:t>
            </a:r>
            <a:r>
              <a:rPr lang="en-US" altLang="en-US" baseline="30000" dirty="0" smtClean="0">
                <a:sym typeface="Wingdings" pitchFamily="2" charset="2"/>
              </a:rPr>
              <a:t>+</a:t>
            </a:r>
            <a:r>
              <a:rPr lang="en-US" altLang="en-US" dirty="0" smtClean="0">
                <a:sym typeface="Wingdings" pitchFamily="2" charset="2"/>
              </a:rPr>
              <a:t>  </a:t>
            </a:r>
            <a:r>
              <a:rPr lang="en-US" altLang="en-US" dirty="0" smtClean="0"/>
              <a:t>2</a:t>
            </a:r>
            <a:r>
              <a:rPr lang="sl-SI" altLang="en-US" dirty="0" smtClean="0"/>
              <a:t> 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</a:t>
            </a:r>
          </a:p>
          <a:p>
            <a:pPr eaLnBrk="1" hangingPunct="1"/>
            <a:r>
              <a:rPr lang="sl-SI" altLang="en-US" dirty="0" smtClean="0"/>
              <a:t>Superoksid dismutaza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O</a:t>
            </a:r>
            <a:r>
              <a:rPr lang="en-US" altLang="en-US" baseline="-25000" dirty="0" smtClean="0"/>
              <a:t>2</a:t>
            </a:r>
            <a:r>
              <a:rPr lang="sl-SI" altLang="en-US" dirty="0" smtClean="0"/>
              <a:t>-</a:t>
            </a:r>
            <a:r>
              <a:rPr lang="en-US" altLang="en-US" dirty="0" smtClean="0"/>
              <a:t> + O</a:t>
            </a:r>
            <a:r>
              <a:rPr lang="en-US" altLang="en-US" baseline="-25000" dirty="0" smtClean="0"/>
              <a:t>2</a:t>
            </a:r>
            <a:r>
              <a:rPr lang="sl-SI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itchFamily="2" charset="2"/>
              </a:rPr>
              <a:t>+ 2H</a:t>
            </a:r>
            <a:r>
              <a:rPr lang="en-US" altLang="en-US" baseline="30000" dirty="0" smtClean="0">
                <a:sym typeface="Wingdings" pitchFamily="2" charset="2"/>
              </a:rPr>
              <a:t>+</a:t>
            </a:r>
            <a:r>
              <a:rPr lang="en-US" altLang="en-US" dirty="0" smtClean="0">
                <a:sym typeface="Wingdings" pitchFamily="2" charset="2"/>
              </a:rPr>
              <a:t>  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+ O</a:t>
            </a:r>
            <a:r>
              <a:rPr lang="en-US" altLang="en-US" baseline="-25000" dirty="0" smtClean="0"/>
              <a:t>2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12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YU Rast u epruveti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812800"/>
            <a:ext cx="7696200" cy="5130800"/>
          </a:xfrm>
          <a:noFill/>
        </p:spPr>
      </p:pic>
    </p:spTree>
    <p:extLst>
      <p:ext uri="{BB962C8B-B14F-4D97-AF65-F5344CB8AC3E}">
        <p14:creationId xmlns:p14="http://schemas.microsoft.com/office/powerpoint/2010/main" val="21408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214313"/>
            <a:ext cx="6781800" cy="10048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3200" b="1" dirty="0">
                <a:solidFill>
                  <a:srgbClr val="FF9999"/>
                </a:solidFill>
                <a:effectLst/>
                <a:latin typeface="+mn-lt"/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  <a:latin typeface="+mn-lt"/>
              </a:rPr>
              <a:t>Koncentracija jona vodonika - pH</a:t>
            </a:r>
            <a:endParaRPr lang="en-US" sz="3200" b="1" dirty="0"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40688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800" dirty="0" smtClean="0"/>
              <a:t>Kao i za temperaturu postoji minimalna, optimalna i maksimalna vrednost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b="1" dirty="0" smtClean="0">
                <a:solidFill>
                  <a:srgbClr val="FFFFCC"/>
                </a:solidFill>
              </a:rPr>
              <a:t>Acidofilne </a:t>
            </a:r>
            <a:r>
              <a:rPr lang="sl-SI" sz="2800" dirty="0" smtClean="0"/>
              <a:t>&lt;pH 4 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>
                <a:solidFill>
                  <a:srgbClr val="FFFFFF"/>
                </a:solidFill>
              </a:rPr>
              <a:t>Raspon </a:t>
            </a:r>
            <a:r>
              <a:rPr lang="en-US" sz="2400" dirty="0" smtClean="0">
                <a:solidFill>
                  <a:srgbClr val="FFFFFF"/>
                </a:solidFill>
              </a:rPr>
              <a:t>0.1-5.4</a:t>
            </a:r>
            <a:endParaRPr lang="sl-SI" sz="2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>
                <a:solidFill>
                  <a:srgbClr val="FFFFFF"/>
                </a:solidFill>
              </a:rPr>
              <a:t>Lactobacillus pH 5 -  5,5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>
                <a:solidFill>
                  <a:srgbClr val="FFFFFF"/>
                </a:solidFill>
              </a:rPr>
              <a:t>Kisela sredina sprečava razmnožavanje proteolitičkih bakterija- konzerviranje hrane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b="1" dirty="0" smtClean="0">
                <a:solidFill>
                  <a:srgbClr val="FFFFCC"/>
                </a:solidFill>
              </a:rPr>
              <a:t>Neutrofilne</a:t>
            </a:r>
            <a:r>
              <a:rPr lang="sl-SI" sz="2800" dirty="0" smtClean="0">
                <a:solidFill>
                  <a:srgbClr val="FFFFFF"/>
                </a:solidFill>
              </a:rPr>
              <a:t> optimalna 7,2-7,4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>
                <a:solidFill>
                  <a:srgbClr val="FFFFFF"/>
                </a:solidFill>
              </a:rPr>
              <a:t>Raspon 5,4-8,5 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b="1" dirty="0" smtClean="0">
                <a:solidFill>
                  <a:srgbClr val="FFFFCC"/>
                </a:solidFill>
              </a:rPr>
              <a:t>Alkalifilne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>
                <a:solidFill>
                  <a:srgbClr val="FFFFFF"/>
                </a:solidFill>
              </a:rPr>
              <a:t>Vibrio cholerae pH 8,5 - 9,5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>
                <a:solidFill>
                  <a:srgbClr val="FFFFFF"/>
                </a:solidFill>
              </a:rPr>
              <a:t>Raspon </a:t>
            </a:r>
            <a:r>
              <a:rPr lang="en-US" sz="2400" dirty="0" smtClean="0">
                <a:solidFill>
                  <a:srgbClr val="FFFFFF"/>
                </a:solidFill>
              </a:rPr>
              <a:t>7.0-11.5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76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FFCC"/>
                </a:solidFill>
                <a:effectLst/>
              </a:rPr>
              <a:t>Primeri potrebnih uslova kultivisanja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17512" y="1752600"/>
            <a:ext cx="8421688" cy="46116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sz="2800" i="1" dirty="0" err="1" smtClean="0"/>
              <a:t>Actinobacillus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pleuropneumoniae</a:t>
            </a:r>
            <a:r>
              <a:rPr lang="en-GB" sz="2800" dirty="0" smtClean="0"/>
              <a:t>, </a:t>
            </a:r>
            <a:r>
              <a:rPr lang="en-GB" sz="2800" i="1" dirty="0" err="1" smtClean="0"/>
              <a:t>Brucella</a:t>
            </a:r>
            <a:r>
              <a:rPr lang="en-GB" sz="2800" i="1" dirty="0" smtClean="0"/>
              <a:t> </a:t>
            </a:r>
            <a:r>
              <a:rPr lang="en-GB" sz="2800" dirty="0" err="1" smtClean="0"/>
              <a:t>spp</a:t>
            </a:r>
            <a:r>
              <a:rPr lang="en-GB" sz="2800" dirty="0" smtClean="0"/>
              <a:t>, </a:t>
            </a:r>
            <a:r>
              <a:rPr lang="en-GB" sz="2800" i="1" dirty="0" smtClean="0"/>
              <a:t>Campylobacter</a:t>
            </a:r>
            <a:r>
              <a:rPr lang="en-GB" sz="2800" dirty="0" smtClean="0"/>
              <a:t> spp.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i="1" dirty="0" err="1" smtClean="0"/>
              <a:t>Haemophilus</a:t>
            </a:r>
            <a:r>
              <a:rPr lang="en-GB" sz="2800" dirty="0" smtClean="0"/>
              <a:t> spp. </a:t>
            </a:r>
            <a:r>
              <a:rPr lang="en-GB" sz="2800" dirty="0" err="1" smtClean="0"/>
              <a:t>kao</a:t>
            </a:r>
            <a:r>
              <a:rPr lang="en-GB" sz="2800" dirty="0" smtClean="0"/>
              <a:t> </a:t>
            </a:r>
            <a:r>
              <a:rPr lang="en-GB" sz="2800" dirty="0" err="1" smtClean="0"/>
              <a:t>kapnofili</a:t>
            </a:r>
            <a:r>
              <a:rPr lang="en-GB" sz="2800" dirty="0" smtClean="0"/>
              <a:t> </a:t>
            </a:r>
            <a:r>
              <a:rPr lang="sl-SI" sz="2800" dirty="0" smtClean="0"/>
              <a:t>zahtevaju </a:t>
            </a:r>
            <a:r>
              <a:rPr lang="en-GB" sz="2800" dirty="0" err="1" smtClean="0"/>
              <a:t>prisustvo</a:t>
            </a:r>
            <a:r>
              <a:rPr lang="en-GB" sz="2800" dirty="0" smtClean="0"/>
              <a:t>  5-10% CO</a:t>
            </a:r>
            <a:r>
              <a:rPr lang="en-GB" sz="2800" baseline="-25000" dirty="0" smtClean="0"/>
              <a:t>2</a:t>
            </a:r>
            <a:endParaRPr lang="en-GB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GB" sz="2800" i="1" dirty="0" smtClean="0"/>
              <a:t>Clostridium </a:t>
            </a:r>
            <a:r>
              <a:rPr lang="en-GB" sz="2800" i="1" dirty="0" err="1" smtClean="0"/>
              <a:t>spp</a:t>
            </a:r>
            <a:r>
              <a:rPr lang="en-GB" sz="2800" dirty="0" smtClean="0"/>
              <a:t>, </a:t>
            </a:r>
            <a:r>
              <a:rPr lang="en-GB" sz="2800" i="1" dirty="0" err="1" smtClean="0"/>
              <a:t>Bacteroides</a:t>
            </a:r>
            <a:r>
              <a:rPr lang="en-GB" sz="2800" i="1" dirty="0" smtClean="0"/>
              <a:t> </a:t>
            </a:r>
            <a:r>
              <a:rPr lang="en-GB" sz="2800" dirty="0" err="1" smtClean="0"/>
              <a:t>spp</a:t>
            </a:r>
            <a:r>
              <a:rPr lang="en-GB" sz="2800" dirty="0" smtClean="0"/>
              <a:t>,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Fusobacterium</a:t>
            </a:r>
            <a:r>
              <a:rPr lang="en-GB" sz="2800" i="1" dirty="0" smtClean="0"/>
              <a:t> </a:t>
            </a:r>
            <a:r>
              <a:rPr lang="en-GB" sz="2800" dirty="0" err="1" smtClean="0"/>
              <a:t>spp</a:t>
            </a:r>
            <a:r>
              <a:rPr lang="sl-SI" sz="2800" dirty="0" smtClean="0"/>
              <a:t> i </a:t>
            </a:r>
            <a:r>
              <a:rPr lang="en-GB" sz="2800" i="1" dirty="0" err="1" smtClean="0"/>
              <a:t>Serpulina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hyodysenteriae</a:t>
            </a:r>
            <a:r>
              <a:rPr lang="en-GB" sz="2800" i="1" dirty="0" smtClean="0"/>
              <a:t> </a:t>
            </a:r>
            <a:r>
              <a:rPr lang="en-GB" sz="2800" dirty="0" err="1" smtClean="0"/>
              <a:t>kao</a:t>
            </a:r>
            <a:r>
              <a:rPr lang="en-GB" sz="2800" dirty="0" smtClean="0"/>
              <a:t> </a:t>
            </a:r>
            <a:r>
              <a:rPr lang="en-GB" sz="2800" dirty="0" err="1" smtClean="0"/>
              <a:t>anaerobni</a:t>
            </a:r>
            <a:r>
              <a:rPr lang="en-GB" sz="2800" dirty="0" smtClean="0"/>
              <a:t> </a:t>
            </a:r>
            <a:r>
              <a:rPr lang="en-GB" sz="2800" dirty="0" err="1" smtClean="0"/>
              <a:t>mikroorganizmi</a:t>
            </a:r>
            <a:r>
              <a:rPr lang="en-GB" sz="2800" dirty="0" smtClean="0"/>
              <a:t> </a:t>
            </a:r>
            <a:r>
              <a:rPr lang="en-GB" sz="2800" dirty="0" err="1" smtClean="0"/>
              <a:t>odsustvo</a:t>
            </a:r>
            <a:r>
              <a:rPr lang="en-GB" sz="2800" dirty="0" smtClean="0"/>
              <a:t> 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Odre</a:t>
            </a:r>
            <a:r>
              <a:rPr lang="sl-SI" sz="2800" dirty="0" smtClean="0"/>
              <a:t>đ</a:t>
            </a:r>
            <a:r>
              <a:rPr lang="en-GB" sz="2800" dirty="0" err="1" smtClean="0"/>
              <a:t>enu</a:t>
            </a:r>
            <a:r>
              <a:rPr lang="en-GB" sz="2800" dirty="0" smtClean="0"/>
              <a:t> </a:t>
            </a:r>
            <a:r>
              <a:rPr lang="en-GB" sz="2800" dirty="0" err="1" smtClean="0"/>
              <a:t>temperaturu</a:t>
            </a:r>
            <a:r>
              <a:rPr lang="en-GB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i="1" dirty="0" smtClean="0">
                <a:solidFill>
                  <a:srgbClr val="FFFFFF"/>
                </a:solidFill>
              </a:rPr>
              <a:t>Campylobacter </a:t>
            </a:r>
            <a:r>
              <a:rPr lang="en-GB" sz="2400" i="1" dirty="0" err="1" smtClean="0">
                <a:solidFill>
                  <a:srgbClr val="FFFFFF"/>
                </a:solidFill>
              </a:rPr>
              <a:t>jejuni</a:t>
            </a:r>
            <a:r>
              <a:rPr lang="en-GB" sz="2400" i="1" dirty="0" smtClean="0">
                <a:solidFill>
                  <a:srgbClr val="FFFFFF"/>
                </a:solidFill>
              </a:rPr>
              <a:t>, </a:t>
            </a:r>
            <a:r>
              <a:rPr lang="en-GB" sz="2400" i="1" dirty="0" err="1" smtClean="0">
                <a:solidFill>
                  <a:srgbClr val="FFFFFF"/>
                </a:solidFill>
              </a:rPr>
              <a:t>Serpulina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hyodysenteriae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od</a:t>
            </a:r>
            <a:r>
              <a:rPr lang="en-GB" sz="2400" dirty="0" smtClean="0">
                <a:solidFill>
                  <a:srgbClr val="FFFFFF"/>
                </a:solidFill>
              </a:rPr>
              <a:t> 42 </a:t>
            </a:r>
            <a:r>
              <a:rPr lang="en-GB" sz="2400" baseline="30000" dirty="0" err="1" smtClean="0">
                <a:solidFill>
                  <a:srgbClr val="FFFFFF"/>
                </a:solidFill>
              </a:rPr>
              <a:t>o</a:t>
            </a:r>
            <a:r>
              <a:rPr lang="en-GB" sz="2400" dirty="0" err="1" smtClean="0">
                <a:solidFill>
                  <a:srgbClr val="FFFFFF"/>
                </a:solidFill>
              </a:rPr>
              <a:t>C</a:t>
            </a:r>
            <a:endParaRPr lang="en-GB" sz="2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i="1" dirty="0" err="1" smtClean="0">
                <a:solidFill>
                  <a:srgbClr val="FFFFFF"/>
                </a:solidFill>
              </a:rPr>
              <a:t>Leptospira</a:t>
            </a:r>
            <a:r>
              <a:rPr lang="en-GB" sz="2400" dirty="0" smtClean="0">
                <a:solidFill>
                  <a:srgbClr val="FFFFFF"/>
                </a:solidFill>
              </a:rPr>
              <a:t> spp. </a:t>
            </a:r>
            <a:r>
              <a:rPr lang="en-GB" sz="2400" dirty="0" err="1" smtClean="0">
                <a:solidFill>
                  <a:srgbClr val="FFFFFF"/>
                </a:solidFill>
              </a:rPr>
              <a:t>od</a:t>
            </a:r>
            <a:r>
              <a:rPr lang="en-GB" sz="2400" dirty="0" smtClean="0">
                <a:solidFill>
                  <a:srgbClr val="FFFFFF"/>
                </a:solidFill>
              </a:rPr>
              <a:t> 28-30 </a:t>
            </a:r>
            <a:r>
              <a:rPr lang="en-GB" sz="2400" baseline="30000" dirty="0" err="1" smtClean="0">
                <a:solidFill>
                  <a:srgbClr val="FFFFFF"/>
                </a:solidFill>
              </a:rPr>
              <a:t>o</a:t>
            </a:r>
            <a:r>
              <a:rPr lang="en-GB" sz="2400" dirty="0" err="1" smtClean="0">
                <a:solidFill>
                  <a:srgbClr val="FFFFFF"/>
                </a:solidFill>
              </a:rPr>
              <a:t>C</a:t>
            </a:r>
            <a:endParaRPr lang="en-GB" sz="2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i="1" dirty="0" err="1" smtClean="0">
                <a:solidFill>
                  <a:srgbClr val="FFFFFF"/>
                </a:solidFill>
              </a:rPr>
              <a:t>Listeria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monocytogenes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i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Yersinia</a:t>
            </a:r>
            <a:r>
              <a:rPr lang="en-GB" sz="2400" dirty="0" smtClean="0">
                <a:solidFill>
                  <a:srgbClr val="FFFFFF"/>
                </a:solidFill>
              </a:rPr>
              <a:t> spp. </a:t>
            </a:r>
            <a:r>
              <a:rPr lang="en-GB" sz="2400" dirty="0" err="1" smtClean="0">
                <a:solidFill>
                  <a:srgbClr val="FFFFFF"/>
                </a:solidFill>
              </a:rPr>
              <a:t>od</a:t>
            </a:r>
            <a:r>
              <a:rPr lang="en-GB" sz="2400" dirty="0" smtClean="0">
                <a:solidFill>
                  <a:srgbClr val="FFFFFF"/>
                </a:solidFill>
              </a:rPr>
              <a:t> 4</a:t>
            </a:r>
            <a:r>
              <a:rPr lang="en-GB" sz="2400" baseline="30000" dirty="0" smtClean="0">
                <a:solidFill>
                  <a:srgbClr val="FFFFFF"/>
                </a:solidFill>
              </a:rPr>
              <a:t>o</a:t>
            </a:r>
            <a:r>
              <a:rPr lang="en-GB" sz="2400" dirty="0" smtClean="0">
                <a:solidFill>
                  <a:srgbClr val="FFFFFF"/>
                </a:solidFill>
              </a:rPr>
              <a:t>C </a:t>
            </a:r>
            <a:r>
              <a:rPr lang="en-GB" sz="2400" dirty="0" err="1" smtClean="0">
                <a:solidFill>
                  <a:srgbClr val="FFFFFF"/>
                </a:solidFill>
              </a:rPr>
              <a:t>kod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hladnog</a:t>
            </a:r>
            <a:r>
              <a:rPr lang="sl-SI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oboga</a:t>
            </a:r>
            <a:r>
              <a:rPr lang="sl-SI" sz="2400" dirty="0" smtClean="0">
                <a:solidFill>
                  <a:srgbClr val="FFFFFF"/>
                </a:solidFill>
              </a:rPr>
              <a:t>ć</a:t>
            </a:r>
            <a:r>
              <a:rPr lang="en-GB" sz="2400" dirty="0" err="1" smtClean="0">
                <a:solidFill>
                  <a:srgbClr val="FFFFFF"/>
                </a:solidFill>
              </a:rPr>
              <a:t>ivanja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sl-SI" sz="2800" dirty="0" smtClean="0"/>
              <a:t>Određene vrste ne mogu se kultivisati na hranljivim podlogama – određene </a:t>
            </a:r>
            <a:r>
              <a:rPr lang="sl-SI" sz="2800" i="1" dirty="0" smtClean="0"/>
              <a:t>Mycobacterium</a:t>
            </a:r>
            <a:r>
              <a:rPr lang="sl-SI" sz="2800" dirty="0" smtClean="0"/>
              <a:t> vrste</a:t>
            </a:r>
            <a:r>
              <a:rPr lang="sl-SI" sz="2800" dirty="0"/>
              <a:t>, </a:t>
            </a:r>
            <a:r>
              <a:rPr lang="sl-SI" sz="2800" dirty="0" smtClean="0"/>
              <a:t>rikecije i hlamidije.</a:t>
            </a:r>
          </a:p>
          <a:p>
            <a:pPr algn="just" eaLnBrk="1" hangingPunct="1">
              <a:lnSpc>
                <a:spcPct val="90000"/>
              </a:lnSpc>
            </a:pPr>
            <a:r>
              <a:rPr lang="sl-SI" sz="2800" dirty="0" smtClean="0"/>
              <a:t>Intracelularni paraziti – u većoj ili manjoj meri koriste koenzime ili sisteme akumulacije energije od inficirane ćelije.</a:t>
            </a:r>
          </a:p>
          <a:p>
            <a:pPr algn="just" eaLnBrk="1" hangingPunct="1">
              <a:lnSpc>
                <a:spcPct val="90000"/>
              </a:lnSpc>
            </a:pPr>
            <a:r>
              <a:rPr lang="sl-SI" sz="2800" dirty="0" smtClean="0"/>
              <a:t>Izolacija moguća – primenom sistema žive ćelije odnosno inokulacijom ispitivanog materijala u laboratorijske životinje, kokošije embrione ili kulturu tkiva. </a:t>
            </a:r>
          </a:p>
        </p:txBody>
      </p:sp>
    </p:spTree>
    <p:extLst>
      <p:ext uri="{BB962C8B-B14F-4D97-AF65-F5344CB8AC3E}">
        <p14:creationId xmlns:p14="http://schemas.microsoft.com/office/powerpoint/2010/main" val="24491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Hranljive materije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686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b="1" dirty="0" smtClean="0">
                <a:solidFill>
                  <a:srgbClr val="FFFFCC"/>
                </a:solidFill>
              </a:rPr>
              <a:t>Izvor energije i jedinjenja neophodnih za biosintezu</a:t>
            </a:r>
          </a:p>
          <a:p>
            <a:pPr algn="just" eaLnBrk="1" hangingPunct="1"/>
            <a:r>
              <a:rPr lang="sl-SI" sz="2800" dirty="0" smtClean="0"/>
              <a:t>Obezbeđivanje materija koje bakterije ne mogu da sintetišu – faktori rasta – purinske i pirimidinske baze, amino kiseline i vitamini. </a:t>
            </a:r>
            <a:endParaRPr lang="en-US" sz="2800" dirty="0" smtClean="0"/>
          </a:p>
        </p:txBody>
      </p:sp>
      <p:pic>
        <p:nvPicPr>
          <p:cNvPr id="15364" name="Picture 4" descr="Staph 3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4038600"/>
            <a:ext cx="3886200" cy="2427288"/>
          </a:xfrm>
          <a:noFill/>
        </p:spPr>
      </p:pic>
    </p:spTree>
    <p:extLst>
      <p:ext uri="{BB962C8B-B14F-4D97-AF65-F5344CB8AC3E}">
        <p14:creationId xmlns:p14="http://schemas.microsoft.com/office/powerpoint/2010/main" val="18759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en-GB" sz="3200" b="1" dirty="0" err="1" smtClean="0">
                <a:solidFill>
                  <a:srgbClr val="FFFFCC"/>
                </a:solidFill>
                <a:effectLst/>
              </a:rPr>
              <a:t>Kultivisanje</a:t>
            </a:r>
            <a:r>
              <a:rPr lang="en-GB" sz="3200" b="1" dirty="0" smtClean="0">
                <a:solidFill>
                  <a:srgbClr val="FFFFCC"/>
                </a:solidFill>
                <a:effectLst/>
              </a:rPr>
              <a:t> </a:t>
            </a:r>
            <a:r>
              <a:rPr lang="en-GB" sz="3200" b="1" dirty="0" err="1" smtClean="0">
                <a:solidFill>
                  <a:srgbClr val="FFFFCC"/>
                </a:solidFill>
                <a:effectLst/>
              </a:rPr>
              <a:t>na</a:t>
            </a:r>
            <a:r>
              <a:rPr lang="en-GB" sz="3200" b="1" dirty="0" smtClean="0">
                <a:solidFill>
                  <a:srgbClr val="FFFFCC"/>
                </a:solidFill>
                <a:effectLst/>
              </a:rPr>
              <a:t> </a:t>
            </a:r>
            <a:r>
              <a:rPr lang="en-GB" sz="3200" b="1" dirty="0" err="1" smtClean="0">
                <a:solidFill>
                  <a:srgbClr val="FFFFCC"/>
                </a:solidFill>
                <a:effectLst/>
              </a:rPr>
              <a:t>hranljivim</a:t>
            </a:r>
            <a:r>
              <a:rPr lang="en-GB" sz="3200" b="1" dirty="0" smtClean="0">
                <a:solidFill>
                  <a:srgbClr val="FFFFCC"/>
                </a:solidFill>
                <a:effectLst/>
              </a:rPr>
              <a:t> </a:t>
            </a:r>
            <a:r>
              <a:rPr lang="en-GB" sz="3200" b="1" dirty="0" err="1" smtClean="0">
                <a:solidFill>
                  <a:srgbClr val="FFFFCC"/>
                </a:solidFill>
                <a:effectLst/>
              </a:rPr>
              <a:t>podlogama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52226" name="Picture 2" descr="http://1.bp.blogspot.com/-g2V1x7Inx14/VCFwbqs1rOI/AAAAAAAAAQI/g33PKg-82w8/s1600/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19679"/>
            <a:ext cx="3733800" cy="2495550"/>
          </a:xfrm>
          <a:prstGeom prst="rect">
            <a:avLst/>
          </a:prstGeom>
          <a:noFill/>
        </p:spPr>
      </p:pic>
      <p:pic>
        <p:nvPicPr>
          <p:cNvPr id="8" name="Picture 5" descr="podloge B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50077" y="1905000"/>
            <a:ext cx="4770505" cy="33528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7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</a:rPr>
              <a:t>Hranljive podloge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dirty="0" smtClean="0"/>
              <a:t>Precizno definisane </a:t>
            </a:r>
          </a:p>
          <a:p>
            <a:pPr eaLnBrk="1" hangingPunct="1"/>
            <a:r>
              <a:rPr lang="sl-SI" sz="2800" dirty="0" smtClean="0"/>
              <a:t>Izvor ugljenika i energije</a:t>
            </a:r>
          </a:p>
          <a:p>
            <a:pPr eaLnBrk="1" hangingPunct="1"/>
            <a:r>
              <a:rPr lang="sl-SI" sz="2800" dirty="0" smtClean="0"/>
              <a:t>Makroelementi – N, S, P, Mg, Ca, K</a:t>
            </a:r>
          </a:p>
          <a:p>
            <a:pPr eaLnBrk="1" hangingPunct="1"/>
            <a:r>
              <a:rPr lang="sl-SI" sz="2800" dirty="0" smtClean="0"/>
              <a:t>Mikroelementi – vitamini, minerali, aminokiseline ...</a:t>
            </a:r>
          </a:p>
          <a:p>
            <a:pPr eaLnBrk="1" hangingPunct="1"/>
            <a:r>
              <a:rPr lang="sl-SI" sz="2800" dirty="0" smtClean="0"/>
              <a:t>Nedefinisani kompleksi – ekstrakt goveđeg mesa, kvasac, pepton, soja, sadržaj buraga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235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9999"/>
                </a:solidFill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</a:rPr>
              <a:t>Hranljive podloge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924800" cy="41148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Hemijski definisane podloge – sintetske</a:t>
            </a:r>
          </a:p>
          <a:p>
            <a:pPr eaLnBrk="1" hangingPunct="1"/>
            <a:r>
              <a:rPr lang="sl-SI" sz="2800" dirty="0" smtClean="0"/>
              <a:t>Kompleksne podloge koje sadrže i nedefinisane kompleksne materije</a:t>
            </a:r>
          </a:p>
        </p:txBody>
      </p:sp>
      <p:pic>
        <p:nvPicPr>
          <p:cNvPr id="36868" name="Picture 4" descr="Hemoliza Streptococcus Y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3276600"/>
            <a:ext cx="3048000" cy="3030538"/>
          </a:xfrm>
          <a:noFill/>
        </p:spPr>
      </p:pic>
      <p:pic>
        <p:nvPicPr>
          <p:cNvPr id="36869" name="Picture 6" descr="Krvni agar 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3276600"/>
            <a:ext cx="3962400" cy="2971800"/>
          </a:xfrm>
          <a:noFill/>
        </p:spPr>
      </p:pic>
    </p:spTree>
    <p:extLst>
      <p:ext uri="{BB962C8B-B14F-4D97-AF65-F5344CB8AC3E}">
        <p14:creationId xmlns:p14="http://schemas.microsoft.com/office/powerpoint/2010/main" val="32351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9999"/>
                </a:solidFill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</a:rPr>
              <a:t>Hranljive podloge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sz="2800" dirty="0" smtClean="0"/>
              <a:t>Selektivne podloge</a:t>
            </a:r>
          </a:p>
          <a:p>
            <a:pPr eaLnBrk="1" hangingPunct="1"/>
            <a:r>
              <a:rPr lang="sl-SI" sz="2800" dirty="0" smtClean="0"/>
              <a:t>Diferencijalne podloge</a:t>
            </a:r>
          </a:p>
        </p:txBody>
      </p:sp>
      <p:pic>
        <p:nvPicPr>
          <p:cNvPr id="37892" name="Picture 4" descr="Manitol Salt Ag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657600"/>
            <a:ext cx="4724400" cy="2376488"/>
          </a:xfrm>
          <a:noFill/>
        </p:spPr>
      </p:pic>
      <p:pic>
        <p:nvPicPr>
          <p:cNvPr id="37893" name="Picture 9" descr="MacConkey Ag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2057400"/>
            <a:ext cx="3276600" cy="2457450"/>
          </a:xfrm>
          <a:noFill/>
        </p:spPr>
      </p:pic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6172200" y="4648200"/>
            <a:ext cx="202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/>
              <a:t>MacConkey agar</a:t>
            </a:r>
            <a:endParaRPr lang="en-US" sz="2000"/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660525" y="6102350"/>
            <a:ext cx="215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/>
              <a:t>Manitol slani agar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691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</a:rPr>
              <a:t>Hranljive podloge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6781800" cy="41148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Podloge za obogaćenje</a:t>
            </a:r>
          </a:p>
          <a:p>
            <a:pPr eaLnBrk="1" hangingPunct="1"/>
            <a:r>
              <a:rPr lang="sl-SI" sz="2800" dirty="0" smtClean="0"/>
              <a:t>Specijalne podloge</a:t>
            </a:r>
          </a:p>
          <a:p>
            <a:pPr eaLnBrk="1" hangingPunct="1"/>
            <a:r>
              <a:rPr lang="sl-SI" sz="2800" dirty="0" smtClean="0"/>
              <a:t>Podloge sa hromogenima</a:t>
            </a:r>
            <a:endParaRPr lang="en-US" sz="2800" dirty="0" smtClean="0"/>
          </a:p>
        </p:txBody>
      </p:sp>
      <p:pic>
        <p:nvPicPr>
          <p:cNvPr id="38916" name="Picture 4" descr="Lowenstain Y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61150" y="0"/>
            <a:ext cx="2333625" cy="3906838"/>
          </a:xfrm>
          <a:noFill/>
        </p:spPr>
      </p:pic>
      <p:pic>
        <p:nvPicPr>
          <p:cNvPr id="38917" name="Picture 6" descr="ChromAg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4114800"/>
            <a:ext cx="2106613" cy="2590800"/>
          </a:xfrm>
          <a:noFill/>
        </p:spPr>
      </p:pic>
      <p:pic>
        <p:nvPicPr>
          <p:cNvPr id="38918" name="Picture 8" descr="c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ecc-p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038600"/>
            <a:ext cx="2565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1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342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</a:rPr>
              <a:t>Hranljive podloge za anaerobe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dirty="0" smtClean="0"/>
              <a:t>Definisana ili kompleksna mora biti bez kiseonika</a:t>
            </a:r>
          </a:p>
          <a:p>
            <a:pPr eaLnBrk="1" hangingPunct="1"/>
            <a:r>
              <a:rPr lang="sl-SI" sz="2800" dirty="0" smtClean="0"/>
              <a:t>Kuvanjem i hlađenjem podloge</a:t>
            </a:r>
          </a:p>
          <a:p>
            <a:pPr eaLnBrk="1" hangingPunct="1"/>
            <a:r>
              <a:rPr lang="sl-SI" sz="2800" dirty="0" smtClean="0"/>
              <a:t>Dodavanjem sredstava za redukciju poput Na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S, Na tioglikolat...</a:t>
            </a:r>
          </a:p>
          <a:p>
            <a:pPr eaLnBrk="1" hangingPunct="1"/>
            <a:r>
              <a:rPr lang="sl-SI" sz="2800" dirty="0" smtClean="0"/>
              <a:t>Rast u posebnim loncima ili komorama za anaerobe</a:t>
            </a:r>
          </a:p>
        </p:txBody>
      </p:sp>
    </p:spTree>
    <p:extLst>
      <p:ext uri="{BB962C8B-B14F-4D97-AF65-F5344CB8AC3E}">
        <p14:creationId xmlns:p14="http://schemas.microsoft.com/office/powerpoint/2010/main" val="8226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9342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dirty="0">
                <a:solidFill>
                  <a:srgbClr val="FFFFCC"/>
                </a:solidFill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</a:rPr>
              <a:t>Hranljive 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podloge tečne i čvrste konzistencije 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97888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Agar</a:t>
            </a:r>
            <a:r>
              <a:rPr lang="sr-Latn-RS" sz="2800" dirty="0" smtClean="0"/>
              <a:t> - </a:t>
            </a:r>
            <a:r>
              <a:rPr lang="en-US" sz="2800" dirty="0" err="1" smtClean="0"/>
              <a:t>kompleksno</a:t>
            </a:r>
            <a:r>
              <a:rPr lang="en-US" sz="2800" dirty="0" smtClean="0"/>
              <a:t> </a:t>
            </a:r>
            <a:r>
              <a:rPr lang="en-US" sz="2800" dirty="0" err="1" smtClean="0"/>
              <a:t>jedinjenje</a:t>
            </a:r>
            <a:r>
              <a:rPr lang="en-US" sz="2800" dirty="0" smtClean="0"/>
              <a:t> </a:t>
            </a:r>
            <a:r>
              <a:rPr lang="en-US" sz="2800" dirty="0" err="1" smtClean="0"/>
              <a:t>ugljenohidratne</a:t>
            </a:r>
            <a:r>
              <a:rPr lang="en-US" sz="2800" dirty="0" smtClean="0"/>
              <a:t> </a:t>
            </a:r>
            <a:r>
              <a:rPr lang="en-US" sz="2800" dirty="0" err="1" smtClean="0"/>
              <a:t>prirode</a:t>
            </a:r>
            <a:r>
              <a:rPr lang="en-US" sz="2800" dirty="0" smtClean="0"/>
              <a:t> </a:t>
            </a:r>
            <a:r>
              <a:rPr lang="en-US" sz="2800" dirty="0" err="1" smtClean="0"/>
              <a:t>poreklom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morskih</a:t>
            </a:r>
            <a:r>
              <a:rPr lang="en-US" sz="2800" dirty="0" smtClean="0"/>
              <a:t> </a:t>
            </a:r>
            <a:r>
              <a:rPr lang="en-US" sz="2800" dirty="0" err="1" smtClean="0"/>
              <a:t>algi</a:t>
            </a:r>
            <a:r>
              <a:rPr lang="en-US" sz="2800" dirty="0" smtClean="0"/>
              <a:t> </a:t>
            </a:r>
            <a:r>
              <a:rPr lang="sr-Latn-RS" sz="2800" dirty="0" smtClean="0"/>
              <a:t>- </a:t>
            </a:r>
            <a:r>
              <a:rPr lang="en-US" sz="2800" dirty="0" smtClean="0"/>
              <a:t>red </a:t>
            </a:r>
            <a:r>
              <a:rPr lang="en-US" sz="2800" dirty="0" err="1" smtClean="0"/>
              <a:t>Gelidium</a:t>
            </a:r>
            <a:r>
              <a:rPr lang="en-US" sz="2800" dirty="0" smtClean="0"/>
              <a:t>, </a:t>
            </a:r>
            <a:r>
              <a:rPr lang="en-US" sz="2800" i="1" dirty="0" smtClean="0"/>
              <a:t>Agar </a:t>
            </a:r>
            <a:r>
              <a:rPr lang="en-US" sz="2800" i="1" dirty="0" err="1" smtClean="0"/>
              <a:t>agar</a:t>
            </a:r>
            <a:endParaRPr lang="sr-Latn-RS" sz="2800" i="1" dirty="0" smtClean="0"/>
          </a:p>
          <a:p>
            <a:r>
              <a:rPr lang="sr-Latn-RS" sz="2800" dirty="0" smtClean="0"/>
              <a:t>B</a:t>
            </a:r>
            <a:r>
              <a:rPr lang="en-US" sz="2800" dirty="0" err="1" smtClean="0"/>
              <a:t>ubri</a:t>
            </a:r>
            <a:r>
              <a:rPr lang="en-US" sz="2800" dirty="0" smtClean="0"/>
              <a:t> u </a:t>
            </a:r>
            <a:r>
              <a:rPr lang="en-US" sz="2800" dirty="0" err="1" smtClean="0"/>
              <a:t>hladnoj</a:t>
            </a:r>
            <a:r>
              <a:rPr lang="en-US" sz="2800" dirty="0" smtClean="0"/>
              <a:t> </a:t>
            </a:r>
            <a:r>
              <a:rPr lang="en-US" sz="2800" dirty="0" err="1" smtClean="0"/>
              <a:t>vodi</a:t>
            </a:r>
            <a:r>
              <a:rPr lang="en-US" sz="2800" dirty="0" smtClean="0"/>
              <a:t> a</a:t>
            </a:r>
            <a:r>
              <a:rPr lang="sr-Latn-RS" sz="2800" dirty="0" smtClean="0"/>
              <a:t> </a:t>
            </a:r>
            <a:r>
              <a:rPr lang="en-US" sz="2800" dirty="0" smtClean="0"/>
              <a:t>u </a:t>
            </a:r>
            <a:r>
              <a:rPr lang="en-US" sz="2800" dirty="0" err="1" smtClean="0"/>
              <a:t>vreloj</a:t>
            </a:r>
            <a:r>
              <a:rPr lang="en-US" sz="2800" dirty="0" smtClean="0"/>
              <a:t> se </a:t>
            </a:r>
            <a:r>
              <a:rPr lang="en-US" sz="2800" dirty="0" err="1" smtClean="0"/>
              <a:t>potpuno</a:t>
            </a:r>
            <a:r>
              <a:rPr lang="en-US" sz="2800" dirty="0" smtClean="0"/>
              <a:t> </a:t>
            </a:r>
            <a:r>
              <a:rPr lang="en-US" sz="2800" dirty="0" err="1" smtClean="0"/>
              <a:t>otap</a:t>
            </a:r>
            <a:r>
              <a:rPr lang="sr-Latn-RS" sz="2800" dirty="0" smtClean="0"/>
              <a:t>a</a:t>
            </a:r>
          </a:p>
          <a:p>
            <a:r>
              <a:rPr lang="en-US" sz="2800" dirty="0" err="1" smtClean="0"/>
              <a:t>Dodavanjem</a:t>
            </a:r>
            <a:r>
              <a:rPr lang="en-US" sz="2800" dirty="0" smtClean="0"/>
              <a:t> </a:t>
            </a:r>
            <a:r>
              <a:rPr lang="en-US" sz="2800" dirty="0" err="1" smtClean="0"/>
              <a:t>agara</a:t>
            </a:r>
            <a:r>
              <a:rPr lang="en-US" sz="2800" dirty="0" smtClean="0"/>
              <a:t> u </a:t>
            </a:r>
            <a:r>
              <a:rPr lang="en-US" sz="2800" dirty="0" err="1" smtClean="0"/>
              <a:t>tečne</a:t>
            </a:r>
            <a:r>
              <a:rPr lang="en-US" sz="2800" dirty="0" smtClean="0"/>
              <a:t> </a:t>
            </a:r>
            <a:r>
              <a:rPr lang="en-US" sz="2800" dirty="0" err="1" smtClean="0"/>
              <a:t>podloge</a:t>
            </a:r>
            <a:r>
              <a:rPr lang="en-US" sz="2800" dirty="0" smtClean="0"/>
              <a:t> </a:t>
            </a:r>
            <a:r>
              <a:rPr lang="en-US" sz="2800" dirty="0" err="1" smtClean="0"/>
              <a:t>nakon</a:t>
            </a:r>
            <a:r>
              <a:rPr lang="en-US" sz="2800" dirty="0" smtClean="0"/>
              <a:t> </a:t>
            </a:r>
            <a:r>
              <a:rPr lang="en-US" sz="2800" dirty="0" err="1" smtClean="0"/>
              <a:t>zagrevanja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sr-Latn-RS" sz="2800" dirty="0" smtClean="0"/>
              <a:t> </a:t>
            </a:r>
            <a:r>
              <a:rPr lang="vi-VN" sz="2800" dirty="0" smtClean="0"/>
              <a:t>hlađenja na temperaturi od 45 </a:t>
            </a:r>
            <a:r>
              <a:rPr lang="vi-VN" sz="2800" baseline="30000" dirty="0" smtClean="0"/>
              <a:t>0</a:t>
            </a:r>
            <a:r>
              <a:rPr lang="vi-VN" sz="2800" dirty="0" smtClean="0"/>
              <a:t>C formira se čvrsta konzistencija podloge</a:t>
            </a:r>
            <a:endParaRPr lang="sr-Latn-RS" sz="2800" dirty="0" smtClean="0"/>
          </a:p>
          <a:p>
            <a:r>
              <a:rPr lang="vi-VN" sz="2800" dirty="0" smtClean="0"/>
              <a:t>Sam agar</a:t>
            </a:r>
            <a:r>
              <a:rPr lang="sr-Latn-RS" sz="2800" dirty="0" smtClean="0"/>
              <a:t> </a:t>
            </a:r>
            <a:r>
              <a:rPr lang="vi-VN" sz="2800" dirty="0" smtClean="0"/>
              <a:t>nema nutritivnu vrednost nego isključivo obezbeđuje čvrstoću podloge i dodaje se</a:t>
            </a:r>
            <a:r>
              <a:rPr lang="sr-Latn-RS" sz="2800" dirty="0" smtClean="0"/>
              <a:t> </a:t>
            </a:r>
            <a:r>
              <a:rPr lang="pl-PL" sz="2800" dirty="0" smtClean="0"/>
              <a:t>od 1-2% od ukupne mase podloge</a:t>
            </a:r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26563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9342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	</a:t>
            </a:r>
            <a:r>
              <a:rPr lang="sl-SI" sz="3200" b="1" dirty="0">
                <a:solidFill>
                  <a:srgbClr val="FFFFCC"/>
                </a:solidFill>
                <a:effectLst/>
              </a:rPr>
              <a:t>Hranljive 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podloge tečne i čvrste konzistencije 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97888" cy="83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2800" dirty="0" smtClean="0"/>
              <a:t>  Bujon                                             Agar</a:t>
            </a:r>
          </a:p>
        </p:txBody>
      </p:sp>
      <p:pic>
        <p:nvPicPr>
          <p:cNvPr id="134146" name="Picture 2" descr="http://3.bp.blogspot.com/_cCU1vJAsuTc/TEsQ_xNOe_I/AAAAAAAAAxg/nPiRt6stvtk/s1600/thiogly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200400" cy="3810000"/>
          </a:xfrm>
          <a:prstGeom prst="rect">
            <a:avLst/>
          </a:prstGeom>
          <a:noFill/>
        </p:spPr>
      </p:pic>
      <p:pic>
        <p:nvPicPr>
          <p:cNvPr id="134148" name="Picture 4" descr="http://www.carolina.com/images/product/detail/216600_b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3733798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7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Kolonija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17713"/>
            <a:ext cx="8001000" cy="1487487"/>
          </a:xfrm>
        </p:spPr>
        <p:txBody>
          <a:bodyPr/>
          <a:lstStyle/>
          <a:p>
            <a:pPr eaLnBrk="1" hangingPunct="1"/>
            <a:r>
              <a:rPr lang="sl-SI" sz="2800" dirty="0" smtClean="0"/>
              <a:t>Okom vidljiva formacija nastala od jedne bakterije</a:t>
            </a:r>
            <a:endParaRPr lang="en-US" sz="2800" dirty="0" smtClean="0"/>
          </a:p>
        </p:txBody>
      </p:sp>
      <p:pic>
        <p:nvPicPr>
          <p:cNvPr id="30724" name="Picture 4" descr="colony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505200"/>
            <a:ext cx="3352800" cy="2205038"/>
          </a:xfrm>
          <a:noFill/>
        </p:spPr>
      </p:pic>
      <p:pic>
        <p:nvPicPr>
          <p:cNvPr id="30725" name="Picture 5" descr="scan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25913" y="3236913"/>
            <a:ext cx="3551237" cy="2449512"/>
          </a:xfrm>
          <a:noFill/>
          <a:ln w="31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820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766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FFFFCC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Izgled kolonija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sl-SI" sz="2800" dirty="0" smtClean="0">
                <a:solidFill>
                  <a:schemeClr val="tx1"/>
                </a:solidFill>
                <a:effectLst/>
              </a:rPr>
              <a:t>različitog oblika, veličine, strukture, boje, prozračnosti, konzistencije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 descr="proteus rojenj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590800"/>
            <a:ext cx="3200400" cy="3200400"/>
          </a:xfrm>
          <a:noFill/>
        </p:spPr>
      </p:pic>
      <p:pic>
        <p:nvPicPr>
          <p:cNvPr id="48130" name="Picture 2" descr="Nutrient agar p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543" y="2590800"/>
            <a:ext cx="3310757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0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533400"/>
            <a:ext cx="7793038" cy="8524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Hemijski sastav mikroorganizama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8763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b="1" dirty="0" smtClean="0">
                <a:solidFill>
                  <a:srgbClr val="FFFFCC"/>
                </a:solidFill>
              </a:rPr>
              <a:t>Najveći deo voda 75 -90%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U suvom ostatku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rgbClr val="FFFFCC"/>
                </a:solidFill>
              </a:rPr>
              <a:t>Proteini</a:t>
            </a:r>
            <a:r>
              <a:rPr lang="sl-SI" sz="2400" b="1" dirty="0" smtClean="0">
                <a:solidFill>
                  <a:srgbClr val="FF9999"/>
                </a:solidFill>
              </a:rPr>
              <a:t> </a:t>
            </a:r>
            <a:r>
              <a:rPr lang="sl-SI" sz="2400" dirty="0" smtClean="0">
                <a:solidFill>
                  <a:schemeClr val="tx1"/>
                </a:solidFill>
              </a:rPr>
              <a:t>– albumini, globulini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2400" dirty="0" smtClean="0">
                <a:solidFill>
                  <a:schemeClr val="tx1"/>
                </a:solidFill>
              </a:rPr>
              <a:t>   udruženi sa polisaharidima, lipidima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2400" dirty="0" smtClean="0">
                <a:solidFill>
                  <a:schemeClr val="tx1"/>
                </a:solidFill>
              </a:rPr>
              <a:t>   strukturni i funkcionalni proteini 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rgbClr val="FFFFCC"/>
                </a:solidFill>
              </a:rPr>
              <a:t>Lipidi </a:t>
            </a:r>
            <a:r>
              <a:rPr lang="sl-SI" sz="2400" dirty="0" smtClean="0">
                <a:solidFill>
                  <a:schemeClr val="tx1"/>
                </a:solidFill>
              </a:rPr>
              <a:t>– masti, ulja, voštane materije, masne kiseline, fosfolipidi, polimerizovane masne kiseline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rgbClr val="FFFFCC"/>
                </a:solidFill>
              </a:rPr>
              <a:t>Ugljeni hidrati </a:t>
            </a:r>
            <a:r>
              <a:rPr lang="sl-SI" sz="2400" dirty="0" smtClean="0">
                <a:solidFill>
                  <a:schemeClr val="tx1"/>
                </a:solidFill>
              </a:rPr>
              <a:t>– monosaharidi (heksoza, pentoza), L amino derivati, polisaharidi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rgbClr val="FFFFCC"/>
                </a:solidFill>
              </a:rPr>
              <a:t>Nukleinske kiseline </a:t>
            </a:r>
            <a:r>
              <a:rPr lang="sl-SI" sz="2400" dirty="0" smtClean="0">
                <a:solidFill>
                  <a:schemeClr val="tx1"/>
                </a:solidFill>
              </a:rPr>
              <a:t>RNK i DNK 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rgbClr val="FFFFCC"/>
                </a:solidFill>
              </a:rPr>
              <a:t>Neorganska jedinjenja </a:t>
            </a:r>
            <a:r>
              <a:rPr lang="sl-SI" sz="2400" dirty="0" smtClean="0">
                <a:solidFill>
                  <a:schemeClr val="tx1"/>
                </a:solidFill>
              </a:rPr>
              <a:t>– mineralne materije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9460" name="Picture 11" descr="Enterococc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524000"/>
            <a:ext cx="2771775" cy="2111630"/>
          </a:xfrm>
          <a:noFill/>
        </p:spPr>
      </p:pic>
    </p:spTree>
    <p:extLst>
      <p:ext uri="{BB962C8B-B14F-4D97-AF65-F5344CB8AC3E}">
        <p14:creationId xmlns:p14="http://schemas.microsoft.com/office/powerpoint/2010/main" val="38834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Yu Izgled kolonij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04800"/>
            <a:ext cx="8458200" cy="6416675"/>
          </a:xfrm>
          <a:noFill/>
        </p:spPr>
      </p:pic>
    </p:spTree>
    <p:extLst>
      <p:ext uri="{BB962C8B-B14F-4D97-AF65-F5344CB8AC3E}">
        <p14:creationId xmlns:p14="http://schemas.microsoft.com/office/powerpoint/2010/main" val="25769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sr-Latn-RS" sz="3200" b="1" dirty="0" smtClean="0">
                <a:solidFill>
                  <a:srgbClr val="FFFFCC"/>
                </a:solidFill>
                <a:effectLst/>
              </a:rPr>
              <a:t>Dobijanje čiste kulture – Metoda iscrpljenja 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222211" name="Picture 3" descr="Zasejavanje na podlo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581400"/>
            <a:ext cx="4257903" cy="2743200"/>
          </a:xfrm>
          <a:noFill/>
          <a:ln>
            <a:solidFill>
              <a:srgbClr val="000000"/>
            </a:solidFill>
          </a:ln>
        </p:spPr>
      </p:pic>
      <p:pic>
        <p:nvPicPr>
          <p:cNvPr id="2050" name="Picture 2" descr="http://coursewares.mju.ac.th:81/e-learning47/PP300/0016sugarteam1014/5602bacteria/imagebig/a06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43000"/>
            <a:ext cx="6429375" cy="2030773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953000" y="44958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xQSEhQUERIVFBIVFRQYExIWFBgVGRYVFRQfGBQTFBcaKCokGhonHR0UITEhJTUrMC4uGB8zOD8sNygtLisBCgoKDg0OGA8QGiwgHCYsKyw3NCwrLDE3MywrKywrNyssNCwrLDQrLysrNzcrLCssLDgrNzcrKyssLDc3KyssK//AABEIAGoA8AMBIgACEQEDEQH/xAAbAAEBAQEBAQEBAAAAAAAAAAAABAUDAQYCB//EAD0QAAICAAMCCggFBAEFAAAAAAECAAMEERIFIRMVMUFRU2FxktEiMjNzgYKRsgYjQlJiFDRjcpNDg6Gisf/EABgBAQEBAQEAAAAAAAAAAAAAAAABAgME/8QAGxEBAQEBAAMBAAAAAAAAAAAAAAECEQMxQTL/2gAMAwEAAhEDEQA/AP7RxfV1VfgWOLquqr8C+UpiBNxdV1VfgXyji6rqq/AvlKYgTcXVdVX4F8o4uq6qvwL5SmIE3F1XVV+BfKOLquqr8C+UpiBNxdV1VfgXyji6rqq/AvlKYgTcXVdVX4F8o4uq6qvwL5SmIE3F1XVV+BfKOLquqr8C+UpiBNxdV1VfgXyji6rqq/AvlKYgTcXVdVX4F8o4uq6qvwL5SmIE3F1XVV+BfKOLquqr8C+UpiBNxdV1VfgXyji6rqq/AvlKYgTcXVdVX4F8o4uq6qvwL5SmIE3F1XVV+BfKOLquqr8C+UoznLE4pK11WOqKP1MQo+pgc+L6eqr8C+UcX09VX4F8pHids5LqRPR6y1uAr+rDM/AGS523c7uDzLnhqvEc7G7xuMCzEnCodJSsv1a1hn79KjPLtkOLeoixDRVWTVYVVtHCH0Tv0KDkO0mWYTY2kZF9K8pSkcEufSSM2Y9pM7YrCJXRaK0VQa3zyGWZ0neTznvgaEREBERAREQEREBERAREQEREBE8JmS/4gqJK0asQ45RSNYB6Gs9RT2EwNecMVi0qUta6og5WZgo+pmaa8Xb6zJhk6EyttPzt6CfRu+dsNsOlGDlTZYOS20mxh/qW9X5coHmztvU3tprYncSpKsocKcn4Mn1sjlnlyZjpmpPnv6QuL0QhbqrzZSx5mdQ65/xJLqezObWAxS21pYnquoI7M+Y9o5PhA7xPxbYFBZiFUbyScgB0kmZg24r/ANvW9/8ANRpr/wCVsgR/rnA1TIbse2tq66y7qFLEnQo1erv3k8h5AeScBhcRZ7W0VL1dAzPc1r8vyqvfPE/D9KnNdYJADkWNnYAfR4Rs82yzbLf+owOGKu36bcSeEyzFOGX0h2n1mPedI7J5gtmO+mxwKmy5zw1wz5RwjeincoPfNnDYVK101oqL0KAPiZ2gR0bOrVtWWpx+tyXYdxPJ8MpXlPYgJNtP2Nvu3+0ymTbT9jb7t/tMCmIiAiIgIiICIiAiJwxeMrqXVbYqL0swUf8AmB3iZA2s9v8AbUOw6y0GlO8ahqb4DLtng2VZZvxOIZh1VI4Gv4kEu3xbLsgU43bFNZ0l9VnNUgNlh+Rczl28k4G/E2ezrWhf32+m3wqQ5fVvhLcHgq6RpqRUHOFAGfaen4yiBlDYSN/cO+IPRYRo+Fa5L9QZp11hQAoAA5ABkB3AT9ZybHbRqpGdtipnyAnex6FXlY9ggVTyZHGV1n9vhyB1l+dQ7xX65+IWersh7N+Jvaz/ABp+TV4QSx+ZjAix+16qMYuTa2tTg3qrHCOHrOqolV9XMNaMzl+mccC2JN1tShMMjfnIXHC2ZOSLFVQQqkOMySW9oN018bswCg10KtbLk1QA0gWIc1zy5iQAewyfFYhW/pcSnq6guf8AC8BSp+cV+GB3r2FVmGt1XuORrjryPSF3Kp7gJpiexAREQEREBERASbafsbfdv9plMm2n7G33b/aYFMREBERARMbaX4lw9GYazU6jNkrHCMo6Xy3IO1shIcBtLGYsaq6RhKTyWXjXaw/clQOSjoLE93SH0ltyqCzMFUcrE5AdpJmYNuK+7DVvf/NRpr/5WyDfLqntOwqsw1uq9x+u469/SF3KvwAmoBAyf6bE2giy5aARuFChnXd1lgIPwQSfD/hHDq/CMbrbetsvsZvl35L8oE2MZilqRnc5KozJ3nuAA3k8wA5ZmPttlGu3DW108psJQ6F/fYiklR08uXPlAqbY1J/SR2h3B+uc8bZX7L70HY4b4emGl6tnz59s+dw2CfF1G04m+trNfB8EwUVrmVXJSCGOQBJbPf0QK9oYdaarLLLrnFaM5Bt0Z6QTl6GkZ7spBjXvwdDYg38NpCtZS/qZEgEUvvcHf+otnlyDOW0bARQpxFtmJ0Dc2IKEDpcqqqufaQcvrIV2VXiWr0azhUdXGp2NbMhzRaU50zyOZ3bgF5cwGr/R3WD82/Rv9WhQm79pd9RPeumd8Fsqqo6kQBzyuc2c97tmTLBPYCJn4rbFSNp1F7OqrU2P3lVzKjtOQnA24q31ETDr+6z8x/giEKD3k90DVdgBmSABzndPjsbi9XC04RXvrsOtbK19Cm7WCc7D6LKT6Xo5kEN0jLeTYdZOdzPiG6bSCPhWoCD6TUAgexEQEREBERAREQEm2n7G33b/AGmUybafsbfdv9pgUyTH7RqoGq6xUB3DUciT0KOVj2Ccts7R4CvUBqdiEqTPLXY3qrnzDlJPMATMjCYHJuEsPCXkelaR/wCtY/QnQB8czmYbxi6dbdu22f21BC9biM6h3iv1z8dMjxWHJVnxmIZ0UZsi/k1KBy+ivpN8xPRNOSGrhcQiEZ11qbrB0sGyoXuzFjfIJXW4zmdfrY2w1bTZbWK0G+nDBQqp0Pao3NZ3+r35mbuMxK1Iz2HSiglm6AJF+GrWfDU2O+trEFjHPMZ2elpXsGeQHZOP4vuNeFewVtZwbVPwa8raLFYgfSRwt6/VeNxTjUuGRVO8LZaVsy/koUhT2ZzvsbbFeJRmrJzR2rtQ+tXYvrI3NmN28Zgg5iXiZmK2Y4sN2Gda7GAFqsupLcvVZssiHG8ahzHeDkMiOH4tsdaq2qVWcYjDei3IQbgG+ORJHaJtEc0y6dnWu6vibEOg5pVWpVNWXruWJLEb8uQDPnORGrAwG/Dj+gi4u5MMpP5C6QdOW6rhQNQrHMBv5s8pt4ela0VEAVFACqBkAAMgB2TntHaFdFbWXWLXWozZ3IUD6z547XONA4Gm16Dy+iaxYDyB3fLJOlV1MefLkIaCr/VtqbfhlPoLzXEf9RumsfpHIeXeMpfjNoVUjO2xU6ATvPYq8pPYJGMFfZlwlopTq6Bvy6Dawzy/1C98qwWyqqjnWgDHlc5s573bMmBMNoW2exw7BesvzqHeE9f6hZ6NlO+/EXs/+NPyq/oDqb5mI7JqxA44XCJWNNaKi9CgD/5O0RAREQEREBERAREQEREBJtp+xt92/wBplMm2n7G33b/aYGLtY68ZUp5KqXsA5tVjhA3eAtg+cygTltpNGIpsy9F0elz0EkPV8MxYO8idZY9Pi/JJUtFV+t/ZW1rW7HkVkZimf8W1uM+YgdMqnjoCCCAQRkQRmCDygiG9Z7OOOzV/oFFApsbDKTwL1q1uhCcxVYq5sMs8gQDmMs9864ixsXpRa3SjUpsexTWXCNqFaI3pZEgZkgbuTPm4UrdVkKbAUGWVdoLZAcyWAhsv9tU/V+27k9eugf8AeYZ9w05mR5r49R9CInzNe0doXNlVhqaa+uudyT/rSAG8RWXjYpfI4m+y3/GPyq/Am9vmLQw74nbVSHSGNlnV1KbG+YL6ve2QnEvireRUw69L5W2eFTpB+LTSw2GStdNaKijkVQAPoJ1gZVOwKtQst1X2jke468u1E3InygTUAnsQEREBERAREQEREBERAREQEREBERASbafsbfdv9plMm2n7G33b/aYDHYNbUZHGasOY5EHmKkchB3g8xmE1j0ejiASByYhVzVu2wL7Nun9PQeYfTTyGs7ufT5zjGrLVwtenp1rl9ZzqxxsOVFNlvS+ng6x875avkDT6A4SvUDwaZ79+kZ/WdhL1u+a/GGmx7n9rdwa9XQMiexrWzPhCzRwOzKqvZoAediSzHvdsyfiZbEjndW+3mU9iIQiIgIiICIiAiIgIiICIiAiIgIiICIiAiIgJNtP2Nvu3+0ymTbT9jb7t/t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SEhQUERIVFBIVFRQYExIWFBgVGRYVFRQfGBQTFBcaKCokGhonHR0UITEhJTUrMC4uGB8zOD8sNygtLisBCgoKDg0OGA8QGiwgHCYsKyw3NCwrLDE3MywrKywrNyssNCwrLDQrLysrNzcrLCssLDgrNzcrKyssLDc3KyssK//AABEIAGoA8AMBIgACEQEDEQH/xAAbAAEBAQEBAQEBAAAAAAAAAAAABAUDAQYCB//EAD0QAAICAAMCCggFBAEFAAAAAAECAAMEERIFIRMVMUFRU2FxktEiMjNzgYKRsgYjQlJiFDRjcpNDg6Gisf/EABgBAQEBAQEAAAAAAAAAAAAAAAABAgME/8QAGxEBAQEBAAMBAAAAAAAAAAAAAAECEQMxQTL/2gAMAwEAAhEDEQA/AP7RxfV1VfgWOLquqr8C+UpiBNxdV1VfgXyji6rqq/AvlKYgTcXVdVX4F8o4uq6qvwL5SmIE3F1XVV+BfKOLquqr8C+UpiBNxdV1VfgXyji6rqq/AvlKYgTcXVdVX4F8o4uq6qvwL5SmIE3F1XVV+BfKOLquqr8C+UpiBNxdV1VfgXyji6rqq/AvlKYgTcXVdVX4F8o4uq6qvwL5SmIE3F1XVV+BfKOLquqr8C+UpiBNxdV1VfgXyji6rqq/AvlKYgTcXVdVX4F8o4uq6qvwL5SmIE3F1XVV+BfKOLquqr8C+UoznLE4pK11WOqKP1MQo+pgc+L6eqr8C+UcX09VX4F8pHids5LqRPR6y1uAr+rDM/AGS523c7uDzLnhqvEc7G7xuMCzEnCodJSsv1a1hn79KjPLtkOLeoixDRVWTVYVVtHCH0Tv0KDkO0mWYTY2kZF9K8pSkcEufSSM2Y9pM7YrCJXRaK0VQa3zyGWZ0neTznvgaEREBERAREQEREBERAREQEREBE8JmS/4gqJK0asQ45RSNYB6Gs9RT2EwNecMVi0qUta6og5WZgo+pmaa8Xb6zJhk6EyttPzt6CfRu+dsNsOlGDlTZYOS20mxh/qW9X5coHmztvU3tprYncSpKsocKcn4Mn1sjlnlyZjpmpPnv6QuL0QhbqrzZSx5mdQ65/xJLqezObWAxS21pYnquoI7M+Y9o5PhA7xPxbYFBZiFUbyScgB0kmZg24r/ANvW9/8ANRpr/wCVsgR/rnA1TIbse2tq66y7qFLEnQo1erv3k8h5AeScBhcRZ7W0VL1dAzPc1r8vyqvfPE/D9KnNdYJADkWNnYAfR4Rs82yzbLf+owOGKu36bcSeEyzFOGX0h2n1mPedI7J5gtmO+mxwKmy5zw1wz5RwjeincoPfNnDYVK101oqL0KAPiZ2gR0bOrVtWWpx+tyXYdxPJ8MpXlPYgJNtP2Nvu3+0ymTbT9jb7t/tMCmIiAiIgIiICIiAiJwxeMrqXVbYqL0swUf8AmB3iZA2s9v8AbUOw6y0GlO8ahqb4DLtng2VZZvxOIZh1VI4Gv4kEu3xbLsgU43bFNZ0l9VnNUgNlh+Rczl28k4G/E2ezrWhf32+m3wqQ5fVvhLcHgq6RpqRUHOFAGfaen4yiBlDYSN/cO+IPRYRo+Fa5L9QZp11hQAoAA5ABkB3AT9ZybHbRqpGdtipnyAnex6FXlY9ggVTyZHGV1n9vhyB1l+dQ7xX65+IWersh7N+Jvaz/ABp+TV4QSx+ZjAix+16qMYuTa2tTg3qrHCOHrOqolV9XMNaMzl+mccC2JN1tShMMjfnIXHC2ZOSLFVQQqkOMySW9oN018bswCg10KtbLk1QA0gWIc1zy5iQAewyfFYhW/pcSnq6guf8AC8BSp+cV+GB3r2FVmGt1XuORrjryPSF3Kp7gJpiexAREQEREBERASbafsbfdv9plMm2n7G33b/aYFMREBERARMbaX4lw9GYazU6jNkrHCMo6Xy3IO1shIcBtLGYsaq6RhKTyWXjXaw/clQOSjoLE93SH0ltyqCzMFUcrE5AdpJmYNuK+7DVvf/NRpr/5WyDfLqntOwqsw1uq9x+u469/SF3KvwAmoBAyf6bE2giy5aARuFChnXd1lgIPwQSfD/hHDq/CMbrbetsvsZvl35L8oE2MZilqRnc5KozJ3nuAA3k8wA5ZmPttlGu3DW108psJQ6F/fYiklR08uXPlAqbY1J/SR2h3B+uc8bZX7L70HY4b4emGl6tnz59s+dw2CfF1G04m+trNfB8EwUVrmVXJSCGOQBJbPf0QK9oYdaarLLLrnFaM5Bt0Z6QTl6GkZ7spBjXvwdDYg38NpCtZS/qZEgEUvvcHf+otnlyDOW0bARQpxFtmJ0Dc2IKEDpcqqqufaQcvrIV2VXiWr0azhUdXGp2NbMhzRaU50zyOZ3bgF5cwGr/R3WD82/Rv9WhQm79pd9RPeumd8Fsqqo6kQBzyuc2c97tmTLBPYCJn4rbFSNp1F7OqrU2P3lVzKjtOQnA24q31ETDr+6z8x/giEKD3k90DVdgBmSABzndPjsbi9XC04RXvrsOtbK19Cm7WCc7D6LKT6Xo5kEN0jLeTYdZOdzPiG6bSCPhWoCD6TUAgexEQEREBERAREQEm2n7G33b/AGmUybafsbfdv9pgUyTH7RqoGq6xUB3DUciT0KOVj2Ccts7R4CvUBqdiEqTPLXY3qrnzDlJPMATMjCYHJuEsPCXkelaR/wCtY/QnQB8czmYbxi6dbdu22f21BC9biM6h3iv1z8dMjxWHJVnxmIZ0UZsi/k1KBy+ivpN8xPRNOSGrhcQiEZ11qbrB0sGyoXuzFjfIJXW4zmdfrY2w1bTZbWK0G+nDBQqp0Pao3NZ3+r35mbuMxK1Iz2HSiglm6AJF+GrWfDU2O+trEFjHPMZ2elpXsGeQHZOP4vuNeFewVtZwbVPwa8raLFYgfSRwt6/VeNxTjUuGRVO8LZaVsy/koUhT2ZzvsbbFeJRmrJzR2rtQ+tXYvrI3NmN28Zgg5iXiZmK2Y4sN2Gda7GAFqsupLcvVZssiHG8ahzHeDkMiOH4tsdaq2qVWcYjDei3IQbgG+ORJHaJtEc0y6dnWu6vibEOg5pVWpVNWXruWJLEb8uQDPnORGrAwG/Dj+gi4u5MMpP5C6QdOW6rhQNQrHMBv5s8pt4ela0VEAVFACqBkAAMgB2TntHaFdFbWXWLXWozZ3IUD6z547XONA4Gm16Dy+iaxYDyB3fLJOlV1MefLkIaCr/VtqbfhlPoLzXEf9RumsfpHIeXeMpfjNoVUjO2xU6ATvPYq8pPYJGMFfZlwlopTq6Bvy6Dawzy/1C98qwWyqqjnWgDHlc5s573bMmBMNoW2exw7BesvzqHeE9f6hZ6NlO+/EXs/+NPyq/oDqb5mI7JqxA44XCJWNNaKi9CgD/5O0RAREQEREBERAREQEREBJtp+xt92/wBplMm2n7G33b/aYGLtY68ZUp5KqXsA5tVjhA3eAtg+cygTltpNGIpsy9F0elz0EkPV8MxYO8idZY9Pi/JJUtFV+t/ZW1rW7HkVkZimf8W1uM+YgdMqnjoCCCAQRkQRmCDygiG9Z7OOOzV/oFFApsbDKTwL1q1uhCcxVYq5sMs8gQDmMs9864ixsXpRa3SjUpsexTWXCNqFaI3pZEgZkgbuTPm4UrdVkKbAUGWVdoLZAcyWAhsv9tU/V+27k9eugf8AeYZ9w05mR5r49R9CInzNe0doXNlVhqaa+uudyT/rSAG8RWXjYpfI4m+y3/GPyq/Am9vmLQw74nbVSHSGNlnV1KbG+YL6ve2QnEvireRUw69L5W2eFTpB+LTSw2GStdNaKijkVQAPoJ1gZVOwKtQst1X2jke468u1E3InygTUAnsQEREBERAREQEREBERAREQEREBERASbafsbfdv9plMm2n7G33b/aYDHYNbUZHGasOY5EHmKkchB3g8xmE1j0ejiASByYhVzVu2wL7Nun9PQeYfTTyGs7ufT5zjGrLVwtenp1rl9ZzqxxsOVFNlvS+ng6x875avkDT6A4SvUDwaZ79+kZ/WdhL1u+a/GGmx7n9rdwa9XQMiexrWzPhCzRwOzKqvZoAediSzHvdsyfiZbEjndW+3mU9iIQiIgIiICIiAiIgIiICIiAiIgIiICIiAiIgJNtP2Nvu3+0ymTbT9jb7t/t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eplantscience.com/index/microbiology_methods/basic_techniques_biotechnologies/images_handling/2.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86200"/>
            <a:ext cx="2514600" cy="1114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5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sr-Latn-RS" sz="3200" b="1" dirty="0" smtClean="0">
                <a:solidFill>
                  <a:srgbClr val="FFFFCC"/>
                </a:solidFill>
                <a:effectLst/>
              </a:rPr>
              <a:t>Dobijanje čiste kulture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181600" y="40386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xQSEhQUERIVFBIVFRQYExIWFBgVGRYVFRQfGBQTFBcaKCokGhonHR0UITEhJTUrMC4uGB8zOD8sNygtLisBCgoKDg0OGA8QGiwgHCYsKyw3NCwrLDE3MywrKywrNyssNCwrLDQrLysrNzcrLCssLDgrNzcrKyssLDc3KyssK//AABEIAGoA8AMBIgACEQEDEQH/xAAbAAEBAQEBAQEBAAAAAAAAAAAABAUDAQYCB//EAD0QAAICAAMCCggFBAEFAAAAAAECAAMEERIFIRMVMUFRU2FxktEiMjNzgYKRsgYjQlJiFDRjcpNDg6Gisf/EABgBAQEBAQEAAAAAAAAAAAAAAAABAgME/8QAGxEBAQEBAAMBAAAAAAAAAAAAAAECEQMxQTL/2gAMAwEAAhEDEQA/AP7RxfV1VfgWOLquqr8C+UpiBNxdV1VfgXyji6rqq/AvlKYgTcXVdVX4F8o4uq6qvwL5SmIE3F1XVV+BfKOLquqr8C+UpiBNxdV1VfgXyji6rqq/AvlKYgTcXVdVX4F8o4uq6qvwL5SmIE3F1XVV+BfKOLquqr8C+UpiBNxdV1VfgXyji6rqq/AvlKYgTcXVdVX4F8o4uq6qvwL5SmIE3F1XVV+BfKOLquqr8C+UpiBNxdV1VfgXyji6rqq/AvlKYgTcXVdVX4F8o4uq6qvwL5SmIE3F1XVV+BfKOLquqr8C+UoznLE4pK11WOqKP1MQo+pgc+L6eqr8C+UcX09VX4F8pHids5LqRPR6y1uAr+rDM/AGS523c7uDzLnhqvEc7G7xuMCzEnCodJSsv1a1hn79KjPLtkOLeoixDRVWTVYVVtHCH0Tv0KDkO0mWYTY2kZF9K8pSkcEufSSM2Y9pM7YrCJXRaK0VQa3zyGWZ0neTznvgaEREBERAREQEREBERAREQEREBE8JmS/4gqJK0asQ45RSNYB6Gs9RT2EwNecMVi0qUta6og5WZgo+pmaa8Xb6zJhk6EyttPzt6CfRu+dsNsOlGDlTZYOS20mxh/qW9X5coHmztvU3tprYncSpKsocKcn4Mn1sjlnlyZjpmpPnv6QuL0QhbqrzZSx5mdQ65/xJLqezObWAxS21pYnquoI7M+Y9o5PhA7xPxbYFBZiFUbyScgB0kmZg24r/ANvW9/8ANRpr/wCVsgR/rnA1TIbse2tq66y7qFLEnQo1erv3k8h5AeScBhcRZ7W0VL1dAzPc1r8vyqvfPE/D9KnNdYJADkWNnYAfR4Rs82yzbLf+owOGKu36bcSeEyzFOGX0h2n1mPedI7J5gtmO+mxwKmy5zw1wz5RwjeincoPfNnDYVK101oqL0KAPiZ2gR0bOrVtWWpx+tyXYdxPJ8MpXlPYgJNtP2Nvu3+0ymTbT9jb7t/tMCmIiAiIgIiICIiAiJwxeMrqXVbYqL0swUf8AmB3iZA2s9v8AbUOw6y0GlO8ahqb4DLtng2VZZvxOIZh1VI4Gv4kEu3xbLsgU43bFNZ0l9VnNUgNlh+Rczl28k4G/E2ezrWhf32+m3wqQ5fVvhLcHgq6RpqRUHOFAGfaen4yiBlDYSN/cO+IPRYRo+Fa5L9QZp11hQAoAA5ABkB3AT9ZybHbRqpGdtipnyAnex6FXlY9ggVTyZHGV1n9vhyB1l+dQ7xX65+IWersh7N+Jvaz/ABp+TV4QSx+ZjAix+16qMYuTa2tTg3qrHCOHrOqolV9XMNaMzl+mccC2JN1tShMMjfnIXHC2ZOSLFVQQqkOMySW9oN018bswCg10KtbLk1QA0gWIc1zy5iQAewyfFYhW/pcSnq6guf8AC8BSp+cV+GB3r2FVmGt1XuORrjryPSF3Kp7gJpiexAREQEREBERASbafsbfdv9plMm2n7G33b/aYFMREBERARMbaX4lw9GYazU6jNkrHCMo6Xy3IO1shIcBtLGYsaq6RhKTyWXjXaw/clQOSjoLE93SH0ltyqCzMFUcrE5AdpJmYNuK+7DVvf/NRpr/5WyDfLqntOwqsw1uq9x+u469/SF3KvwAmoBAyf6bE2giy5aARuFChnXd1lgIPwQSfD/hHDq/CMbrbetsvsZvl35L8oE2MZilqRnc5KozJ3nuAA3k8wA5ZmPttlGu3DW108psJQ6F/fYiklR08uXPlAqbY1J/SR2h3B+uc8bZX7L70HY4b4emGl6tnz59s+dw2CfF1G04m+trNfB8EwUVrmVXJSCGOQBJbPf0QK9oYdaarLLLrnFaM5Bt0Z6QTl6GkZ7spBjXvwdDYg38NpCtZS/qZEgEUvvcHf+otnlyDOW0bARQpxFtmJ0Dc2IKEDpcqqqufaQcvrIV2VXiWr0azhUdXGp2NbMhzRaU50zyOZ3bgF5cwGr/R3WD82/Rv9WhQm79pd9RPeumd8Fsqqo6kQBzyuc2c97tmTLBPYCJn4rbFSNp1F7OqrU2P3lVzKjtOQnA24q31ETDr+6z8x/giEKD3k90DVdgBmSABzndPjsbi9XC04RXvrsOtbK19Cm7WCc7D6LKT6Xo5kEN0jLeTYdZOdzPiG6bSCPhWoCD6TUAgexEQEREBERAREQEm2n7G33b/AGmUybafsbfdv9pgUyTH7RqoGq6xUB3DUciT0KOVj2Ccts7R4CvUBqdiEqTPLXY3qrnzDlJPMATMjCYHJuEsPCXkelaR/wCtY/QnQB8czmYbxi6dbdu22f21BC9biM6h3iv1z8dMjxWHJVnxmIZ0UZsi/k1KBy+ivpN8xPRNOSGrhcQiEZ11qbrB0sGyoXuzFjfIJXW4zmdfrY2w1bTZbWK0G+nDBQqp0Pao3NZ3+r35mbuMxK1Iz2HSiglm6AJF+GrWfDU2O+trEFjHPMZ2elpXsGeQHZOP4vuNeFewVtZwbVPwa8raLFYgfSRwt6/VeNxTjUuGRVO8LZaVsy/koUhT2ZzvsbbFeJRmrJzR2rtQ+tXYvrI3NmN28Zgg5iXiZmK2Y4sN2Gda7GAFqsupLcvVZssiHG8ahzHeDkMiOH4tsdaq2qVWcYjDei3IQbgG+ORJHaJtEc0y6dnWu6vibEOg5pVWpVNWXruWJLEb8uQDPnORGrAwG/Dj+gi4u5MMpP5C6QdOW6rhQNQrHMBv5s8pt4ela0VEAVFACqBkAAMgB2TntHaFdFbWXWLXWozZ3IUD6z547XONA4Gm16Dy+iaxYDyB3fLJOlV1MefLkIaCr/VtqbfhlPoLzXEf9RumsfpHIeXeMpfjNoVUjO2xU6ATvPYq8pPYJGMFfZlwlopTq6Bvy6Dawzy/1C98qwWyqqjnWgDHlc5s573bMmBMNoW2exw7BesvzqHeE9f6hZ6NlO+/EXs/+NPyq/oDqb5mI7JqxA44XCJWNNaKi9CgD/5O0RAREQEREBERAREQEREBJtp+xt92/wBplMm2n7G33b/aYGLtY68ZUp5KqXsA5tVjhA3eAtg+cygTltpNGIpsy9F0elz0EkPV8MxYO8idZY9Pi/JJUtFV+t/ZW1rW7HkVkZimf8W1uM+YgdMqnjoCCCAQRkQRmCDygiG9Z7OOOzV/oFFApsbDKTwL1q1uhCcxVYq5sMs8gQDmMs9864ixsXpRa3SjUpsexTWXCNqFaI3pZEgZkgbuTPm4UrdVkKbAUGWVdoLZAcyWAhsv9tU/V+27k9eugf8AeYZ9w05mR5r49R9CInzNe0doXNlVhqaa+uudyT/rSAG8RWXjYpfI4m+y3/GPyq/Am9vmLQw74nbVSHSGNlnV1KbG+YL6ve2QnEvireRUw69L5W2eFTpB+LTSw2GStdNaKijkVQAPoJ1gZVOwKtQst1X2jke468u1E3InygTUAnsQEREBERAREQEREBERAREQEREBERASbafsbfdv9plMm2n7G33b/aYDHYNbUZHGasOY5EHmKkchB3g8xmE1j0ejiASByYhVzVu2wL7Nun9PQeYfTTyGs7ufT5zjGrLVwtenp1rl9ZzqxxsOVFNlvS+ng6x875avkDT6A4SvUDwaZ79+kZ/WdhL1u+a/GGmx7n9rdwa9XQMiexrWzPhCzRwOzKqvZoAediSzHvdsyfiZbEjndW+3mU9iIQiIgIiICIiAiIgIiICIiAiIgIiICIiAiIgJNtP2Nvu3+0ymTbT9jb7t/t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SEhQUERIVFBIVFRQYExIWFBgVGRYVFRQfGBQTFBcaKCokGhonHR0UITEhJTUrMC4uGB8zOD8sNygtLisBCgoKDg0OGA8QGiwgHCYsKyw3NCwrLDE3MywrKywrNyssNCwrLDQrLysrNzcrLCssLDgrNzcrKyssLDc3KyssK//AABEIAGoA8AMBIgACEQEDEQH/xAAbAAEBAQEBAQEBAAAAAAAAAAAABAUDAQYCB//EAD0QAAICAAMCCggFBAEFAAAAAAECAAMEERIFIRMVMUFRU2FxktEiMjNzgYKRsgYjQlJiFDRjcpNDg6Gisf/EABgBAQEBAQEAAAAAAAAAAAAAAAABAgME/8QAGxEBAQEBAAMBAAAAAAAAAAAAAAECEQMxQTL/2gAMAwEAAhEDEQA/AP7RxfV1VfgWOLquqr8C+UpiBNxdV1VfgXyji6rqq/AvlKYgTcXVdVX4F8o4uq6qvwL5SmIE3F1XVV+BfKOLquqr8C+UpiBNxdV1VfgXyji6rqq/AvlKYgTcXVdVX4F8o4uq6qvwL5SmIE3F1XVV+BfKOLquqr8C+UpiBNxdV1VfgXyji6rqq/AvlKYgTcXVdVX4F8o4uq6qvwL5SmIE3F1XVV+BfKOLquqr8C+UpiBNxdV1VfgXyji6rqq/AvlKYgTcXVdVX4F8o4uq6qvwL5SmIE3F1XVV+BfKOLquqr8C+UoznLE4pK11WOqKP1MQo+pgc+L6eqr8C+UcX09VX4F8pHids5LqRPR6y1uAr+rDM/AGS523c7uDzLnhqvEc7G7xuMCzEnCodJSsv1a1hn79KjPLtkOLeoixDRVWTVYVVtHCH0Tv0KDkO0mWYTY2kZF9K8pSkcEufSSM2Y9pM7YrCJXRaK0VQa3zyGWZ0neTznvgaEREBERAREQEREBERAREQEREBE8JmS/4gqJK0asQ45RSNYB6Gs9RT2EwNecMVi0qUta6og5WZgo+pmaa8Xb6zJhk6EyttPzt6CfRu+dsNsOlGDlTZYOS20mxh/qW9X5coHmztvU3tprYncSpKsocKcn4Mn1sjlnlyZjpmpPnv6QuL0QhbqrzZSx5mdQ65/xJLqezObWAxS21pYnquoI7M+Y9o5PhA7xPxbYFBZiFUbyScgB0kmZg24r/ANvW9/8ANRpr/wCVsgR/rnA1TIbse2tq66y7qFLEnQo1erv3k8h5AeScBhcRZ7W0VL1dAzPc1r8vyqvfPE/D9KnNdYJADkWNnYAfR4Rs82yzbLf+owOGKu36bcSeEyzFOGX0h2n1mPedI7J5gtmO+mxwKmy5zw1wz5RwjeincoPfNnDYVK101oqL0KAPiZ2gR0bOrVtWWpx+tyXYdxPJ8MpXlPYgJNtP2Nvu3+0ymTbT9jb7t/tMCmIiAiIgIiICIiAiJwxeMrqXVbYqL0swUf8AmB3iZA2s9v8AbUOw6y0GlO8ahqb4DLtng2VZZvxOIZh1VI4Gv4kEu3xbLsgU43bFNZ0l9VnNUgNlh+Rczl28k4G/E2ezrWhf32+m3wqQ5fVvhLcHgq6RpqRUHOFAGfaen4yiBlDYSN/cO+IPRYRo+Fa5L9QZp11hQAoAA5ABkB3AT9ZybHbRqpGdtipnyAnex6FXlY9ggVTyZHGV1n9vhyB1l+dQ7xX65+IWersh7N+Jvaz/ABp+TV4QSx+ZjAix+16qMYuTa2tTg3qrHCOHrOqolV9XMNaMzl+mccC2JN1tShMMjfnIXHC2ZOSLFVQQqkOMySW9oN018bswCg10KtbLk1QA0gWIc1zy5iQAewyfFYhW/pcSnq6guf8AC8BSp+cV+GB3r2FVmGt1XuORrjryPSF3Kp7gJpiexAREQEREBERASbafsbfdv9plMm2n7G33b/aYFMREBERARMbaX4lw9GYazU6jNkrHCMo6Xy3IO1shIcBtLGYsaq6RhKTyWXjXaw/clQOSjoLE93SH0ltyqCzMFUcrE5AdpJmYNuK+7DVvf/NRpr/5WyDfLqntOwqsw1uq9x+u469/SF3KvwAmoBAyf6bE2giy5aARuFChnXd1lgIPwQSfD/hHDq/CMbrbetsvsZvl35L8oE2MZilqRnc5KozJ3nuAA3k8wA5ZmPttlGu3DW108psJQ6F/fYiklR08uXPlAqbY1J/SR2h3B+uc8bZX7L70HY4b4emGl6tnz59s+dw2CfF1G04m+trNfB8EwUVrmVXJSCGOQBJbPf0QK9oYdaarLLLrnFaM5Bt0Z6QTl6GkZ7spBjXvwdDYg38NpCtZS/qZEgEUvvcHf+otnlyDOW0bARQpxFtmJ0Dc2IKEDpcqqqufaQcvrIV2VXiWr0azhUdXGp2NbMhzRaU50zyOZ3bgF5cwGr/R3WD82/Rv9WhQm79pd9RPeumd8Fsqqo6kQBzyuc2c97tmTLBPYCJn4rbFSNp1F7OqrU2P3lVzKjtOQnA24q31ETDr+6z8x/giEKD3k90DVdgBmSABzndPjsbi9XC04RXvrsOtbK19Cm7WCc7D6LKT6Xo5kEN0jLeTYdZOdzPiG6bSCPhWoCD6TUAgexEQEREBERAREQEm2n7G33b/AGmUybafsbfdv9pgUyTH7RqoGq6xUB3DUciT0KOVj2Ccts7R4CvUBqdiEqTPLXY3qrnzDlJPMATMjCYHJuEsPCXkelaR/wCtY/QnQB8czmYbxi6dbdu22f21BC9biM6h3iv1z8dMjxWHJVnxmIZ0UZsi/k1KBy+ivpN8xPRNOSGrhcQiEZ11qbrB0sGyoXuzFjfIJXW4zmdfrY2w1bTZbWK0G+nDBQqp0Pao3NZ3+r35mbuMxK1Iz2HSiglm6AJF+GrWfDU2O+trEFjHPMZ2elpXsGeQHZOP4vuNeFewVtZwbVPwa8raLFYgfSRwt6/VeNxTjUuGRVO8LZaVsy/koUhT2ZzvsbbFeJRmrJzR2rtQ+tXYvrI3NmN28Zgg5iXiZmK2Y4sN2Gda7GAFqsupLcvVZssiHG8ahzHeDkMiOH4tsdaq2qVWcYjDei3IQbgG+ORJHaJtEc0y6dnWu6vibEOg5pVWpVNWXruWJLEb8uQDPnORGrAwG/Dj+gi4u5MMpP5C6QdOW6rhQNQrHMBv5s8pt4ela0VEAVFACqBkAAMgB2TntHaFdFbWXWLXWozZ3IUD6z547XONA4Gm16Dy+iaxYDyB3fLJOlV1MefLkIaCr/VtqbfhlPoLzXEf9RumsfpHIeXeMpfjNoVUjO2xU6ATvPYq8pPYJGMFfZlwlopTq6Bvy6Dawzy/1C98qwWyqqjnWgDHlc5s573bMmBMNoW2exw7BesvzqHeE9f6hZ6NlO+/EXs/+NPyq/oDqb5mI7JqxA44XCJWNNaKi9CgD/5O0RAREQEREBERAREQEREBJtp+xt92/wBplMm2n7G33b/aYGLtY68ZUp5KqXsA5tVjhA3eAtg+cygTltpNGIpsy9F0elz0EkPV8MxYO8idZY9Pi/JJUtFV+t/ZW1rW7HkVkZimf8W1uM+YgdMqnjoCCCAQRkQRmCDygiG9Z7OOOzV/oFFApsbDKTwL1q1uhCcxVYq5sMs8gQDmMs9864ixsXpRa3SjUpsexTWXCNqFaI3pZEgZkgbuTPm4UrdVkKbAUGWVdoLZAcyWAhsv9tU/V+27k9eugf8AeYZ9w05mR5r49R9CInzNe0doXNlVhqaa+uudyT/rSAG8RWXjYpfI4m+y3/GPyq/Am9vmLQw74nbVSHSGNlnV1KbG+YL6ve2QnEvireRUw69L5W2eFTpB+LTSw2GStdNaKijkVQAPoJ1gZVOwKtQst1X2jke468u1E3InygTUAnsQEREBERAREQEREBERAREQEREBERASbafsbfdv9plMm2n7G33b/aYDHYNbUZHGasOY5EHmKkchB3g8xmE1j0ejiASByYhVzVu2wL7Nun9PQeYfTTyGs7ufT5zjGrLVwtenp1rl9ZzqxxsOVFNlvS+ng6x875avkDT6A4SvUDwaZ79+kZ/WdhL1u+a/GGmx7n9rdwa9XQMiexrWzPhCzRwOzKqvZoAediSzHvdsyfiZbEjndW+3mU9iIQiIgIiICIiAiIgIiICIiAiIgIiICIiAiIgJNtP2Nvu3+0ymTbT9jb7t/t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6" name="Picture 6" descr="http://elte.prompt.hu/sites/default/files/tananyagok/microbiology/images/12b7090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914900" cy="3657601"/>
          </a:xfrm>
          <a:prstGeom prst="rect">
            <a:avLst/>
          </a:prstGeom>
          <a:noFill/>
        </p:spPr>
      </p:pic>
      <p:pic>
        <p:nvPicPr>
          <p:cNvPr id="128008" name="Picture 8" descr="http://upload.wikimedia.org/wikipedia/commons/3/37/Actinomycetes_sp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652984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1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sr-Latn-RS" sz="3200" b="1" dirty="0" smtClean="0">
                <a:solidFill>
                  <a:srgbClr val="FFFFCC"/>
                </a:solidFill>
                <a:effectLst/>
              </a:rPr>
              <a:t>Dobijanje čiste kulture – Metoda razblaženja 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2052" name="AutoShape 4" descr="data:image/jpeg;base64,/9j/4AAQSkZJRgABAQAAAQABAAD/2wCEAAkGBxQSEhQUERIVFBIVFRQYExIWFBgVGRYVFRQfGBQTFBcaKCokGhonHR0UITEhJTUrMC4uGB8zOD8sNygtLisBCgoKDg0OGA8QGiwgHCYsKyw3NCwrLDE3MywrKywrNyssNCwrLDQrLysrNzcrLCssLDgrNzcrKyssLDc3KyssK//AABEIAGoA8AMBIgACEQEDEQH/xAAbAAEBAQEBAQEBAAAAAAAAAAAABAUDAQYCB//EAD0QAAICAAMCCggFBAEFAAAAAAECAAMEERIFIRMVMUFRU2FxktEiMjNzgYKRsgYjQlJiFDRjcpNDg6Gisf/EABgBAQEBAQEAAAAAAAAAAAAAAAABAgME/8QAGxEBAQEBAAMBAAAAAAAAAAAAAAECEQMxQTL/2gAMAwEAAhEDEQA/AP7RxfV1VfgWOLquqr8C+UpiBNxdV1VfgXyji6rqq/AvlKYgTcXVdVX4F8o4uq6qvwL5SmIE3F1XVV+BfKOLquqr8C+UpiBNxdV1VfgXyji6rqq/AvlKYgTcXVdVX4F8o4uq6qvwL5SmIE3F1XVV+BfKOLquqr8C+UpiBNxdV1VfgXyji6rqq/AvlKYgTcXVdVX4F8o4uq6qvwL5SmIE3F1XVV+BfKOLquqr8C+UpiBNxdV1VfgXyji6rqq/AvlKYgTcXVdVX4F8o4uq6qvwL5SmIE3F1XVV+BfKOLquqr8C+UoznLE4pK11WOqKP1MQo+pgc+L6eqr8C+UcX09VX4F8pHids5LqRPR6y1uAr+rDM/AGS523c7uDzLnhqvEc7G7xuMCzEnCodJSsv1a1hn79KjPLtkOLeoixDRVWTVYVVtHCH0Tv0KDkO0mWYTY2kZF9K8pSkcEufSSM2Y9pM7YrCJXRaK0VQa3zyGWZ0neTznvgaEREBERAREQEREBERAREQEREBE8JmS/4gqJK0asQ45RSNYB6Gs9RT2EwNecMVi0qUta6og5WZgo+pmaa8Xb6zJhk6EyttPzt6CfRu+dsNsOlGDlTZYOS20mxh/qW9X5coHmztvU3tprYncSpKsocKcn4Mn1sjlnlyZjpmpPnv6QuL0QhbqrzZSx5mdQ65/xJLqezObWAxS21pYnquoI7M+Y9o5PhA7xPxbYFBZiFUbyScgB0kmZg24r/ANvW9/8ANRpr/wCVsgR/rnA1TIbse2tq66y7qFLEnQo1erv3k8h5AeScBhcRZ7W0VL1dAzPc1r8vyqvfPE/D9KnNdYJADkWNnYAfR4Rs82yzbLf+owOGKu36bcSeEyzFOGX0h2n1mPedI7J5gtmO+mxwKmy5zw1wz5RwjeincoPfNnDYVK101oqL0KAPiZ2gR0bOrVtWWpx+tyXYdxPJ8MpXlPYgJNtP2Nvu3+0ymTbT9jb7t/tMCmIiAiIgIiICIiAiJwxeMrqXVbYqL0swUf8AmB3iZA2s9v8AbUOw6y0GlO8ahqb4DLtng2VZZvxOIZh1VI4Gv4kEu3xbLsgU43bFNZ0l9VnNUgNlh+Rczl28k4G/E2ezrWhf32+m3wqQ5fVvhLcHgq6RpqRUHOFAGfaen4yiBlDYSN/cO+IPRYRo+Fa5L9QZp11hQAoAA5ABkB3AT9ZybHbRqpGdtipnyAnex6FXlY9ggVTyZHGV1n9vhyB1l+dQ7xX65+IWersh7N+Jvaz/ABp+TV4QSx+ZjAix+16qMYuTa2tTg3qrHCOHrOqolV9XMNaMzl+mccC2JN1tShMMjfnIXHC2ZOSLFVQQqkOMySW9oN018bswCg10KtbLk1QA0gWIc1zy5iQAewyfFYhW/pcSnq6guf8AC8BSp+cV+GB3r2FVmGt1XuORrjryPSF3Kp7gJpiexAREQEREBERASbafsbfdv9plMm2n7G33b/aYFMREBERARMbaX4lw9GYazU6jNkrHCMo6Xy3IO1shIcBtLGYsaq6RhKTyWXjXaw/clQOSjoLE93SH0ltyqCzMFUcrE5AdpJmYNuK+7DVvf/NRpr/5WyDfLqntOwqsw1uq9x+u469/SF3KvwAmoBAyf6bE2giy5aARuFChnXd1lgIPwQSfD/hHDq/CMbrbetsvsZvl35L8oE2MZilqRnc5KozJ3nuAA3k8wA5ZmPttlGu3DW108psJQ6F/fYiklR08uXPlAqbY1J/SR2h3B+uc8bZX7L70HY4b4emGl6tnz59s+dw2CfF1G04m+trNfB8EwUVrmVXJSCGOQBJbPf0QK9oYdaarLLLrnFaM5Bt0Z6QTl6GkZ7spBjXvwdDYg38NpCtZS/qZEgEUvvcHf+otnlyDOW0bARQpxFtmJ0Dc2IKEDpcqqqufaQcvrIV2VXiWr0azhUdXGp2NbMhzRaU50zyOZ3bgF5cwGr/R3WD82/Rv9WhQm79pd9RPeumd8Fsqqo6kQBzyuc2c97tmTLBPYCJn4rbFSNp1F7OqrU2P3lVzKjtOQnA24q31ETDr+6z8x/giEKD3k90DVdgBmSABzndPjsbi9XC04RXvrsOtbK19Cm7WCc7D6LKT6Xo5kEN0jLeTYdZOdzPiG6bSCPhWoCD6TUAgexEQEREBERAREQEm2n7G33b/AGmUybafsbfdv9pgUyTH7RqoGq6xUB3DUciT0KOVj2Ccts7R4CvUBqdiEqTPLXY3qrnzDlJPMATMjCYHJuEsPCXkelaR/wCtY/QnQB8czmYbxi6dbdu22f21BC9biM6h3iv1z8dMjxWHJVnxmIZ0UZsi/k1KBy+ivpN8xPRNOSGrhcQiEZ11qbrB0sGyoXuzFjfIJXW4zmdfrY2w1bTZbWK0G+nDBQqp0Pao3NZ3+r35mbuMxK1Iz2HSiglm6AJF+GrWfDU2O+trEFjHPMZ2elpXsGeQHZOP4vuNeFewVtZwbVPwa8raLFYgfSRwt6/VeNxTjUuGRVO8LZaVsy/koUhT2ZzvsbbFeJRmrJzR2rtQ+tXYvrI3NmN28Zgg5iXiZmK2Y4sN2Gda7GAFqsupLcvVZssiHG8ahzHeDkMiOH4tsdaq2qVWcYjDei3IQbgG+ORJHaJtEc0y6dnWu6vibEOg5pVWpVNWXruWJLEb8uQDPnORGrAwG/Dj+gi4u5MMpP5C6QdOW6rhQNQrHMBv5s8pt4ela0VEAVFACqBkAAMgB2TntHaFdFbWXWLXWozZ3IUD6z547XONA4Gm16Dy+iaxYDyB3fLJOlV1MefLkIaCr/VtqbfhlPoLzXEf9RumsfpHIeXeMpfjNoVUjO2xU6ATvPYq8pPYJGMFfZlwlopTq6Bvy6Dawzy/1C98qwWyqqjnWgDHlc5s573bMmBMNoW2exw7BesvzqHeE9f6hZ6NlO+/EXs/+NPyq/oDqb5mI7JqxA44XCJWNNaKi9CgD/5O0RAREQEREBERAREQEREBJtp+xt92/wBplMm2n7G33b/aYGLtY68ZUp5KqXsA5tVjhA3eAtg+cygTltpNGIpsy9F0elz0EkPV8MxYO8idZY9Pi/JJUtFV+t/ZW1rW7HkVkZimf8W1uM+YgdMqnjoCCCAQRkQRmCDygiG9Z7OOOzV/oFFApsbDKTwL1q1uhCcxVYq5sMs8gQDmMs9864ixsXpRa3SjUpsexTWXCNqFaI3pZEgZkgbuTPm4UrdVkKbAUGWVdoLZAcyWAhsv9tU/V+27k9eugf8AeYZ9w05mR5r49R9CInzNe0doXNlVhqaa+uudyT/rSAG8RWXjYpfI4m+y3/GPyq/Am9vmLQw74nbVSHSGNlnV1KbG+YL6ve2QnEvireRUw69L5W2eFTpB+LTSw2GStdNaKijkVQAPoJ1gZVOwKtQst1X2jke468u1E3InygTUAnsQEREBERAREQEREBERAREQEREBERASbafsbfdv9plMm2n7G33b/aYDHYNbUZHGasOY5EHmKkchB3g8xmE1j0ejiASByYhVzVu2wL7Nun9PQeYfTTyGs7ufT5zjGrLVwtenp1rl9ZzqxxsOVFNlvS+ng6x875avkDT6A4SvUDwaZ79+kZ/WdhL1u+a/GGmx7n9rdwa9XQMiexrWzPhCzRwOzKqvZoAediSzHvdsyfiZbEjndW+3mU9iIQiIgIiICIiAiIgIiICIiAiIgIiICIiAiIgJNtP2Nvu3+0ymTbT9jb7t/t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SEhQUERIVFBIVFRQYExIWFBgVGRYVFRQfGBQTFBcaKCokGhonHR0UITEhJTUrMC4uGB8zOD8sNygtLisBCgoKDg0OGA8QGiwgHCYsKyw3NCwrLDE3MywrKywrNyssNCwrLDQrLysrNzcrLCssLDgrNzcrKyssLDc3KyssK//AABEIAGoA8AMBIgACEQEDEQH/xAAbAAEBAQEBAQEBAAAAAAAAAAAABAUDAQYCB//EAD0QAAICAAMCCggFBAEFAAAAAAECAAMEERIFIRMVMUFRU2FxktEiMjNzgYKRsgYjQlJiFDRjcpNDg6Gisf/EABgBAQEBAQEAAAAAAAAAAAAAAAABAgME/8QAGxEBAQEBAAMBAAAAAAAAAAAAAAECEQMxQTL/2gAMAwEAAhEDEQA/AP7RxfV1VfgWOLquqr8C+UpiBNxdV1VfgXyji6rqq/AvlKYgTcXVdVX4F8o4uq6qvwL5SmIE3F1XVV+BfKOLquqr8C+UpiBNxdV1VfgXyji6rqq/AvlKYgTcXVdVX4F8o4uq6qvwL5SmIE3F1XVV+BfKOLquqr8C+UpiBNxdV1VfgXyji6rqq/AvlKYgTcXVdVX4F8o4uq6qvwL5SmIE3F1XVV+BfKOLquqr8C+UpiBNxdV1VfgXyji6rqq/AvlKYgTcXVdVX4F8o4uq6qvwL5SmIE3F1XVV+BfKOLquqr8C+UoznLE4pK11WOqKP1MQo+pgc+L6eqr8C+UcX09VX4F8pHids5LqRPR6y1uAr+rDM/AGS523c7uDzLnhqvEc7G7xuMCzEnCodJSsv1a1hn79KjPLtkOLeoixDRVWTVYVVtHCH0Tv0KDkO0mWYTY2kZF9K8pSkcEufSSM2Y9pM7YrCJXRaK0VQa3zyGWZ0neTznvgaEREBERAREQEREBERAREQEREBE8JmS/4gqJK0asQ45RSNYB6Gs9RT2EwNecMVi0qUta6og5WZgo+pmaa8Xb6zJhk6EyttPzt6CfRu+dsNsOlGDlTZYOS20mxh/qW9X5coHmztvU3tprYncSpKsocKcn4Mn1sjlnlyZjpmpPnv6QuL0QhbqrzZSx5mdQ65/xJLqezObWAxS21pYnquoI7M+Y9o5PhA7xPxbYFBZiFUbyScgB0kmZg24r/ANvW9/8ANRpr/wCVsgR/rnA1TIbse2tq66y7qFLEnQo1erv3k8h5AeScBhcRZ7W0VL1dAzPc1r8vyqvfPE/D9KnNdYJADkWNnYAfR4Rs82yzbLf+owOGKu36bcSeEyzFOGX0h2n1mPedI7J5gtmO+mxwKmy5zw1wz5RwjeincoPfNnDYVK101oqL0KAPiZ2gR0bOrVtWWpx+tyXYdxPJ8MpXlPYgJNtP2Nvu3+0ymTbT9jb7t/tMCmIiAiIgIiICIiAiJwxeMrqXVbYqL0swUf8AmB3iZA2s9v8AbUOw6y0GlO8ahqb4DLtng2VZZvxOIZh1VI4Gv4kEu3xbLsgU43bFNZ0l9VnNUgNlh+Rczl28k4G/E2ezrWhf32+m3wqQ5fVvhLcHgq6RpqRUHOFAGfaen4yiBlDYSN/cO+IPRYRo+Fa5L9QZp11hQAoAA5ABkB3AT9ZybHbRqpGdtipnyAnex6FXlY9ggVTyZHGV1n9vhyB1l+dQ7xX65+IWersh7N+Jvaz/ABp+TV4QSx+ZjAix+16qMYuTa2tTg3qrHCOHrOqolV9XMNaMzl+mccC2JN1tShMMjfnIXHC2ZOSLFVQQqkOMySW9oN018bswCg10KtbLk1QA0gWIc1zy5iQAewyfFYhW/pcSnq6guf8AC8BSp+cV+GB3r2FVmGt1XuORrjryPSF3Kp7gJpiexAREQEREBERASbafsbfdv9plMm2n7G33b/aYFMREBERARMbaX4lw9GYazU6jNkrHCMo6Xy3IO1shIcBtLGYsaq6RhKTyWXjXaw/clQOSjoLE93SH0ltyqCzMFUcrE5AdpJmYNuK+7DVvf/NRpr/5WyDfLqntOwqsw1uq9x+u469/SF3KvwAmoBAyf6bE2giy5aARuFChnXd1lgIPwQSfD/hHDq/CMbrbetsvsZvl35L8oE2MZilqRnc5KozJ3nuAA3k8wA5ZmPttlGu3DW108psJQ6F/fYiklR08uXPlAqbY1J/SR2h3B+uc8bZX7L70HY4b4emGl6tnz59s+dw2CfF1G04m+trNfB8EwUVrmVXJSCGOQBJbPf0QK9oYdaarLLLrnFaM5Bt0Z6QTl6GkZ7spBjXvwdDYg38NpCtZS/qZEgEUvvcHf+otnlyDOW0bARQpxFtmJ0Dc2IKEDpcqqqufaQcvrIV2VXiWr0azhUdXGp2NbMhzRaU50zyOZ3bgF5cwGr/R3WD82/Rv9WhQm79pd9RPeumd8Fsqqo6kQBzyuc2c97tmTLBPYCJn4rbFSNp1F7OqrU2P3lVzKjtOQnA24q31ETDr+6z8x/giEKD3k90DVdgBmSABzndPjsbi9XC04RXvrsOtbK19Cm7WCc7D6LKT6Xo5kEN0jLeTYdZOdzPiG6bSCPhWoCD6TUAgexEQEREBERAREQEm2n7G33b/AGmUybafsbfdv9pgUyTH7RqoGq6xUB3DUciT0KOVj2Ccts7R4CvUBqdiEqTPLXY3qrnzDlJPMATMjCYHJuEsPCXkelaR/wCtY/QnQB8czmYbxi6dbdu22f21BC9biM6h3iv1z8dMjxWHJVnxmIZ0UZsi/k1KBy+ivpN8xPRNOSGrhcQiEZ11qbrB0sGyoXuzFjfIJXW4zmdfrY2w1bTZbWK0G+nDBQqp0Pao3NZ3+r35mbuMxK1Iz2HSiglm6AJF+GrWfDU2O+trEFjHPMZ2elpXsGeQHZOP4vuNeFewVtZwbVPwa8raLFYgfSRwt6/VeNxTjUuGRVO8LZaVsy/koUhT2ZzvsbbFeJRmrJzR2rtQ+tXYvrI3NmN28Zgg5iXiZmK2Y4sN2Gda7GAFqsupLcvVZssiHG8ahzHeDkMiOH4tsdaq2qVWcYjDei3IQbgG+ORJHaJtEc0y6dnWu6vibEOg5pVWpVNWXruWJLEb8uQDPnORGrAwG/Dj+gi4u5MMpP5C6QdOW6rhQNQrHMBv5s8pt4ela0VEAVFACqBkAAMgB2TntHaFdFbWXWLXWozZ3IUD6z547XONA4Gm16Dy+iaxYDyB3fLJOlV1MefLkIaCr/VtqbfhlPoLzXEf9RumsfpHIeXeMpfjNoVUjO2xU6ATvPYq8pPYJGMFfZlwlopTq6Bvy6Dawzy/1C98qwWyqqjnWgDHlc5s573bMmBMNoW2exw7BesvzqHeE9f6hZ6NlO+/EXs/+NPyq/oDqb5mI7JqxA44XCJWNNaKi9CgD/5O0RAREQEREBERAREQEREBJtp+xt92/wBplMm2n7G33b/aYGLtY68ZUp5KqXsA5tVjhA3eAtg+cygTltpNGIpsy9F0elz0EkPV8MxYO8idZY9Pi/JJUtFV+t/ZW1rW7HkVkZimf8W1uM+YgdMqnjoCCCAQRkQRmCDygiG9Z7OOOzV/oFFApsbDKTwL1q1uhCcxVYq5sMs8gQDmMs9864ixsXpRa3SjUpsexTWXCNqFaI3pZEgZkgbuTPm4UrdVkKbAUGWVdoLZAcyWAhsv9tU/V+27k9eugf8AeYZ9w05mR5r49R9CInzNe0doXNlVhqaa+uudyT/rSAG8RWXjYpfI4m+y3/GPyq/Am9vmLQw74nbVSHSGNlnV1KbG+YL6ve2QnEvireRUw69L5W2eFTpB+LTSw2GStdNaKijkVQAPoJ1gZVOwKtQst1X2jke468u1E3InygTUAnsQEREBERAREQEREBERAREQEREBERASbafsbfdv9plMm2n7G33b/aYDHYNbUZHGasOY5EHmKkchB3g8xmE1j0ejiASByYhVzVu2wL7Nun9PQeYfTTyGs7ufT5zjGrLVwtenp1rl9ZzqxxsOVFNlvS+ng6x875avkDT6A4SvUDwaZ79+kZ/WdhL1u+a/GGmx7n9rdwa9XQMiexrWzPhCzRwOzKqvZoAediSzHvdsyfiZbEjndW+3mU9iIQiIgIiICIiAiIgIiICIiAiIgIiICIiAiIgJNtP2Nvu3+0ymTbT9jb7t/t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050" name="Picture 2" descr="http://www.sigmaaldrich.com/content/dam/sigma-aldrich/analytical-chromatography/microbiology/micro_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655635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1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sr-Latn-RS" sz="3200" b="1" dirty="0" smtClean="0">
                <a:solidFill>
                  <a:srgbClr val="FFFFCC"/>
                </a:solidFill>
                <a:effectLst/>
              </a:rPr>
              <a:t>Dobijanje čiste kulture – Metoda razblaženja 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2052" name="AutoShape 4" descr="data:image/jpeg;base64,/9j/4AAQSkZJRgABAQAAAQABAAD/2wCEAAkGBxQSEhQUERIVFBIVFRQYExIWFBgVGRYVFRQfGBQTFBcaKCokGhonHR0UITEhJTUrMC4uGB8zOD8sNygtLisBCgoKDg0OGA8QGiwgHCYsKyw3NCwrLDE3MywrKywrNyssNCwrLDQrLysrNzcrLCssLDgrNzcrKyssLDc3KyssK//AABEIAGoA8AMBIgACEQEDEQH/xAAbAAEBAQEBAQEBAAAAAAAAAAAABAUDAQYCB//EAD0QAAICAAMCCggFBAEFAAAAAAECAAMEERIFIRMVMUFRU2FxktEiMjNzgYKRsgYjQlJiFDRjcpNDg6Gisf/EABgBAQEBAQEAAAAAAAAAAAAAAAABAgME/8QAGxEBAQEBAAMBAAAAAAAAAAAAAAECEQMxQTL/2gAMAwEAAhEDEQA/AP7RxfV1VfgWOLquqr8C+UpiBNxdV1VfgXyji6rqq/AvlKYgTcXVdVX4F8o4uq6qvwL5SmIE3F1XVV+BfKOLquqr8C+UpiBNxdV1VfgXyji6rqq/AvlKYgTcXVdVX4F8o4uq6qvwL5SmIE3F1XVV+BfKOLquqr8C+UpiBNxdV1VfgXyji6rqq/AvlKYgTcXVdVX4F8o4uq6qvwL5SmIE3F1XVV+BfKOLquqr8C+UpiBNxdV1VfgXyji6rqq/AvlKYgTcXVdVX4F8o4uq6qvwL5SmIE3F1XVV+BfKOLquqr8C+UoznLE4pK11WOqKP1MQo+pgc+L6eqr8C+UcX09VX4F8pHids5LqRPR6y1uAr+rDM/AGS523c7uDzLnhqvEc7G7xuMCzEnCodJSsv1a1hn79KjPLtkOLeoixDRVWTVYVVtHCH0Tv0KDkO0mWYTY2kZF9K8pSkcEufSSM2Y9pM7YrCJXRaK0VQa3zyGWZ0neTznvgaEREBERAREQEREBERAREQEREBE8JmS/4gqJK0asQ45RSNYB6Gs9RT2EwNecMVi0qUta6og5WZgo+pmaa8Xb6zJhk6EyttPzt6CfRu+dsNsOlGDlTZYOS20mxh/qW9X5coHmztvU3tprYncSpKsocKcn4Mn1sjlnlyZjpmpPnv6QuL0QhbqrzZSx5mdQ65/xJLqezObWAxS21pYnquoI7M+Y9o5PhA7xPxbYFBZiFUbyScgB0kmZg24r/ANvW9/8ANRpr/wCVsgR/rnA1TIbse2tq66y7qFLEnQo1erv3k8h5AeScBhcRZ7W0VL1dAzPc1r8vyqvfPE/D9KnNdYJADkWNnYAfR4Rs82yzbLf+owOGKu36bcSeEyzFOGX0h2n1mPedI7J5gtmO+mxwKmy5zw1wz5RwjeincoPfNnDYVK101oqL0KAPiZ2gR0bOrVtWWpx+tyXYdxPJ8MpXlPYgJNtP2Nvu3+0ymTbT9jb7t/tMCmIiAiIgIiICIiAiJwxeMrqXVbYqL0swUf8AmB3iZA2s9v8AbUOw6y0GlO8ahqb4DLtng2VZZvxOIZh1VI4Gv4kEu3xbLsgU43bFNZ0l9VnNUgNlh+Rczl28k4G/E2ezrWhf32+m3wqQ5fVvhLcHgq6RpqRUHOFAGfaen4yiBlDYSN/cO+IPRYRo+Fa5L9QZp11hQAoAA5ABkB3AT9ZybHbRqpGdtipnyAnex6FXlY9ggVTyZHGV1n9vhyB1l+dQ7xX65+IWersh7N+Jvaz/ABp+TV4QSx+ZjAix+16qMYuTa2tTg3qrHCOHrOqolV9XMNaMzl+mccC2JN1tShMMjfnIXHC2ZOSLFVQQqkOMySW9oN018bswCg10KtbLk1QA0gWIc1zy5iQAewyfFYhW/pcSnq6guf8AC8BSp+cV+GB3r2FVmGt1XuORrjryPSF3Kp7gJpiexAREQEREBERASbafsbfdv9plMm2n7G33b/aYFMREBERARMbaX4lw9GYazU6jNkrHCMo6Xy3IO1shIcBtLGYsaq6RhKTyWXjXaw/clQOSjoLE93SH0ltyqCzMFUcrE5AdpJmYNuK+7DVvf/NRpr/5WyDfLqntOwqsw1uq9x+u469/SF3KvwAmoBAyf6bE2giy5aARuFChnXd1lgIPwQSfD/hHDq/CMbrbetsvsZvl35L8oE2MZilqRnc5KozJ3nuAA3k8wA5ZmPttlGu3DW108psJQ6F/fYiklR08uXPlAqbY1J/SR2h3B+uc8bZX7L70HY4b4emGl6tnz59s+dw2CfF1G04m+trNfB8EwUVrmVXJSCGOQBJbPf0QK9oYdaarLLLrnFaM5Bt0Z6QTl6GkZ7spBjXvwdDYg38NpCtZS/qZEgEUvvcHf+otnlyDOW0bARQpxFtmJ0Dc2IKEDpcqqqufaQcvrIV2VXiWr0azhUdXGp2NbMhzRaU50zyOZ3bgF5cwGr/R3WD82/Rv9WhQm79pd9RPeumd8Fsqqo6kQBzyuc2c97tmTLBPYCJn4rbFSNp1F7OqrU2P3lVzKjtOQnA24q31ETDr+6z8x/giEKD3k90DVdgBmSABzndPjsbi9XC04RXvrsOtbK19Cm7WCc7D6LKT6Xo5kEN0jLeTYdZOdzPiG6bSCPhWoCD6TUAgexEQEREBERAREQEm2n7G33b/AGmUybafsbfdv9pgUyTH7RqoGq6xUB3DUciT0KOVj2Ccts7R4CvUBqdiEqTPLXY3qrnzDlJPMATMjCYHJuEsPCXkelaR/wCtY/QnQB8czmYbxi6dbdu22f21BC9biM6h3iv1z8dMjxWHJVnxmIZ0UZsi/k1KBy+ivpN8xPRNOSGrhcQiEZ11qbrB0sGyoXuzFjfIJXW4zmdfrY2w1bTZbWK0G+nDBQqp0Pao3NZ3+r35mbuMxK1Iz2HSiglm6AJF+GrWfDU2O+trEFjHPMZ2elpXsGeQHZOP4vuNeFewVtZwbVPwa8raLFYgfSRwt6/VeNxTjUuGRVO8LZaVsy/koUhT2ZzvsbbFeJRmrJzR2rtQ+tXYvrI3NmN28Zgg5iXiZmK2Y4sN2Gda7GAFqsupLcvVZssiHG8ahzHeDkMiOH4tsdaq2qVWcYjDei3IQbgG+ORJHaJtEc0y6dnWu6vibEOg5pVWpVNWXruWJLEb8uQDPnORGrAwG/Dj+gi4u5MMpP5C6QdOW6rhQNQrHMBv5s8pt4ela0VEAVFACqBkAAMgB2TntHaFdFbWXWLXWozZ3IUD6z547XONA4Gm16Dy+iaxYDyB3fLJOlV1MefLkIaCr/VtqbfhlPoLzXEf9RumsfpHIeXeMpfjNoVUjO2xU6ATvPYq8pPYJGMFfZlwlopTq6Bvy6Dawzy/1C98qwWyqqjnWgDHlc5s573bMmBMNoW2exw7BesvzqHeE9f6hZ6NlO+/EXs/+NPyq/oDqb5mI7JqxA44XCJWNNaKi9CgD/5O0RAREQEREBERAREQEREBJtp+xt92/wBplMm2n7G33b/aYGLtY68ZUp5KqXsA5tVjhA3eAtg+cygTltpNGIpsy9F0elz0EkPV8MxYO8idZY9Pi/JJUtFV+t/ZW1rW7HkVkZimf8W1uM+YgdMqnjoCCCAQRkQRmCDygiG9Z7OOOzV/oFFApsbDKTwL1q1uhCcxVYq5sMs8gQDmMs9864ixsXpRa3SjUpsexTWXCNqFaI3pZEgZkgbuTPm4UrdVkKbAUGWVdoLZAcyWAhsv9tU/V+27k9eugf8AeYZ9w05mR5r49R9CInzNe0doXNlVhqaa+uudyT/rSAG8RWXjYpfI4m+y3/GPyq/Am9vmLQw74nbVSHSGNlnV1KbG+YL6ve2QnEvireRUw69L5W2eFTpB+LTSw2GStdNaKijkVQAPoJ1gZVOwKtQst1X2jke468u1E3InygTUAnsQEREBERAREQEREBERAREQEREBERASbafsbfdv9plMm2n7G33b/aYDHYNbUZHGasOY5EHmKkchB3g8xmE1j0ejiASByYhVzVu2wL7Nun9PQeYfTTyGs7ufT5zjGrLVwtenp1rl9ZzqxxsOVFNlvS+ng6x875avkDT6A4SvUDwaZ79+kZ/WdhL1u+a/GGmx7n9rdwa9XQMiexrWzPhCzRwOzKqvZoAediSzHvdsyfiZbEjndW+3mU9iIQiIgIiICIiAiIgIiICIiAiIgIiICIiAiIgJNtP2Nvu3+0ymTbT9jb7t/t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SEhQUERIVFBIVFRQYExIWFBgVGRYVFRQfGBQTFBcaKCokGhonHR0UITEhJTUrMC4uGB8zOD8sNygtLisBCgoKDg0OGA8QGiwgHCYsKyw3NCwrLDE3MywrKywrNyssNCwrLDQrLysrNzcrLCssLDgrNzcrKyssLDc3KyssK//AABEIAGoA8AMBIgACEQEDEQH/xAAbAAEBAQEBAQEBAAAAAAAAAAAABAUDAQYCB//EAD0QAAICAAMCCggFBAEFAAAAAAECAAMEERIFIRMVMUFRU2FxktEiMjNzgYKRsgYjQlJiFDRjcpNDg6Gisf/EABgBAQEBAQEAAAAAAAAAAAAAAAABAgME/8QAGxEBAQEBAAMBAAAAAAAAAAAAAAECEQMxQTL/2gAMAwEAAhEDEQA/AP7RxfV1VfgWOLquqr8C+UpiBNxdV1VfgXyji6rqq/AvlKYgTcXVdVX4F8o4uq6qvwL5SmIE3F1XVV+BfKOLquqr8C+UpiBNxdV1VfgXyji6rqq/AvlKYgTcXVdVX4F8o4uq6qvwL5SmIE3F1XVV+BfKOLquqr8C+UpiBNxdV1VfgXyji6rqq/AvlKYgTcXVdVX4F8o4uq6qvwL5SmIE3F1XVV+BfKOLquqr8C+UpiBNxdV1VfgXyji6rqq/AvlKYgTcXVdVX4F8o4uq6qvwL5SmIE3F1XVV+BfKOLquqr8C+UoznLE4pK11WOqKP1MQo+pgc+L6eqr8C+UcX09VX4F8pHids5LqRPR6y1uAr+rDM/AGS523c7uDzLnhqvEc7G7xuMCzEnCodJSsv1a1hn79KjPLtkOLeoixDRVWTVYVVtHCH0Tv0KDkO0mWYTY2kZF9K8pSkcEufSSM2Y9pM7YrCJXRaK0VQa3zyGWZ0neTznvgaEREBERAREQEREBERAREQEREBE8JmS/4gqJK0asQ45RSNYB6Gs9RT2EwNecMVi0qUta6og5WZgo+pmaa8Xb6zJhk6EyttPzt6CfRu+dsNsOlGDlTZYOS20mxh/qW9X5coHmztvU3tprYncSpKsocKcn4Mn1sjlnlyZjpmpPnv6QuL0QhbqrzZSx5mdQ65/xJLqezObWAxS21pYnquoI7M+Y9o5PhA7xPxbYFBZiFUbyScgB0kmZg24r/ANvW9/8ANRpr/wCVsgR/rnA1TIbse2tq66y7qFLEnQo1erv3k8h5AeScBhcRZ7W0VL1dAzPc1r8vyqvfPE/D9KnNdYJADkWNnYAfR4Rs82yzbLf+owOGKu36bcSeEyzFOGX0h2n1mPedI7J5gtmO+mxwKmy5zw1wz5RwjeincoPfNnDYVK101oqL0KAPiZ2gR0bOrVtWWpx+tyXYdxPJ8MpXlPYgJNtP2Nvu3+0ymTbT9jb7t/tMCmIiAiIgIiICIiAiJwxeMrqXVbYqL0swUf8AmB3iZA2s9v8AbUOw6y0GlO8ahqb4DLtng2VZZvxOIZh1VI4Gv4kEu3xbLsgU43bFNZ0l9VnNUgNlh+Rczl28k4G/E2ezrWhf32+m3wqQ5fVvhLcHgq6RpqRUHOFAGfaen4yiBlDYSN/cO+IPRYRo+Fa5L9QZp11hQAoAA5ABkB3AT9ZybHbRqpGdtipnyAnex6FXlY9ggVTyZHGV1n9vhyB1l+dQ7xX65+IWersh7N+Jvaz/ABp+TV4QSx+ZjAix+16qMYuTa2tTg3qrHCOHrOqolV9XMNaMzl+mccC2JN1tShMMjfnIXHC2ZOSLFVQQqkOMySW9oN018bswCg10KtbLk1QA0gWIc1zy5iQAewyfFYhW/pcSnq6guf8AC8BSp+cV+GB3r2FVmGt1XuORrjryPSF3Kp7gJpiexAREQEREBERASbafsbfdv9plMm2n7G33b/aYFMREBERARMbaX4lw9GYazU6jNkrHCMo6Xy3IO1shIcBtLGYsaq6RhKTyWXjXaw/clQOSjoLE93SH0ltyqCzMFUcrE5AdpJmYNuK+7DVvf/NRpr/5WyDfLqntOwqsw1uq9x+u469/SF3KvwAmoBAyf6bE2giy5aARuFChnXd1lgIPwQSfD/hHDq/CMbrbetsvsZvl35L8oE2MZilqRnc5KozJ3nuAA3k8wA5ZmPttlGu3DW108psJQ6F/fYiklR08uXPlAqbY1J/SR2h3B+uc8bZX7L70HY4b4emGl6tnz59s+dw2CfF1G04m+trNfB8EwUVrmVXJSCGOQBJbPf0QK9oYdaarLLLrnFaM5Bt0Z6QTl6GkZ7spBjXvwdDYg38NpCtZS/qZEgEUvvcHf+otnlyDOW0bARQpxFtmJ0Dc2IKEDpcqqqufaQcvrIV2VXiWr0azhUdXGp2NbMhzRaU50zyOZ3bgF5cwGr/R3WD82/Rv9WhQm79pd9RPeumd8Fsqqo6kQBzyuc2c97tmTLBPYCJn4rbFSNp1F7OqrU2P3lVzKjtOQnA24q31ETDr+6z8x/giEKD3k90DVdgBmSABzndPjsbi9XC04RXvrsOtbK19Cm7WCc7D6LKT6Xo5kEN0jLeTYdZOdzPiG6bSCPhWoCD6TUAgexEQEREBERAREQEm2n7G33b/AGmUybafsbfdv9pgUyTH7RqoGq6xUB3DUciT0KOVj2Ccts7R4CvUBqdiEqTPLXY3qrnzDlJPMATMjCYHJuEsPCXkelaR/wCtY/QnQB8czmYbxi6dbdu22f21BC9biM6h3iv1z8dMjxWHJVnxmIZ0UZsi/k1KBy+ivpN8xPRNOSGrhcQiEZ11qbrB0sGyoXuzFjfIJXW4zmdfrY2w1bTZbWK0G+nDBQqp0Pao3NZ3+r35mbuMxK1Iz2HSiglm6AJF+GrWfDU2O+trEFjHPMZ2elpXsGeQHZOP4vuNeFewVtZwbVPwa8raLFYgfSRwt6/VeNxTjUuGRVO8LZaVsy/koUhT2ZzvsbbFeJRmrJzR2rtQ+tXYvrI3NmN28Zgg5iXiZmK2Y4sN2Gda7GAFqsupLcvVZssiHG8ahzHeDkMiOH4tsdaq2qVWcYjDei3IQbgG+ORJHaJtEc0y6dnWu6vibEOg5pVWpVNWXruWJLEb8uQDPnORGrAwG/Dj+gi4u5MMpP5C6QdOW6rhQNQrHMBv5s8pt4ela0VEAVFACqBkAAMgB2TntHaFdFbWXWLXWozZ3IUD6z547XONA4Gm16Dy+iaxYDyB3fLJOlV1MefLkIaCr/VtqbfhlPoLzXEf9RumsfpHIeXeMpfjNoVUjO2xU6ATvPYq8pPYJGMFfZlwlopTq6Bvy6Dawzy/1C98qwWyqqjnWgDHlc5s573bMmBMNoW2exw7BesvzqHeE9f6hZ6NlO+/EXs/+NPyq/oDqb5mI7JqxA44XCJWNNaKi9CgD/5O0RAREQEREBERAREQEREBJtp+xt92/wBplMm2n7G33b/aYGLtY68ZUp5KqXsA5tVjhA3eAtg+cygTltpNGIpsy9F0elz0EkPV8MxYO8idZY9Pi/JJUtFV+t/ZW1rW7HkVkZimf8W1uM+YgdMqnjoCCCAQRkQRmCDygiG9Z7OOOzV/oFFApsbDKTwL1q1uhCcxVYq5sMs8gQDmMs9864ixsXpRa3SjUpsexTWXCNqFaI3pZEgZkgbuTPm4UrdVkKbAUGWVdoLZAcyWAhsv9tU/V+27k9eugf8AeYZ9w05mR5r49R9CInzNe0doXNlVhqaa+uudyT/rSAG8RWXjYpfI4m+y3/GPyq/Am9vmLQw74nbVSHSGNlnV1KbG+YL6ve2QnEvireRUw69L5W2eFTpB+LTSw2GStdNaKijkVQAPoJ1gZVOwKtQst1X2jke468u1E3InygTUAnsQEREBERAREQEREBERAREQEREBERASbafsbfdv9plMm2n7G33b/aYDHYNbUZHGasOY5EHmKkchB3g8xmE1j0ejiASByYhVzVu2wL7Nun9PQeYfTTyGs7ufT5zjGrLVwtenp1rl9ZzqxxsOVFNlvS+ng6x875avkDT6A4SvUDwaZ79+kZ/WdhL1u+a/GGmx7n9rdwa9XQMiexrWzPhCzRwOzKqvZoAediSzHvdsyfiZbEjndW+3mU9iIQiIgIiICIiAiIgIiICIiAiIgIiICIiAiIgJNtP2Nvu3+0ymTbT9jb7t/t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 descr="http://inst.bact.wisc.edu/inst/images/book_3/chapter_15/10_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2438400" cy="2438401"/>
          </a:xfrm>
          <a:prstGeom prst="rect">
            <a:avLst/>
          </a:prstGeom>
          <a:noFill/>
        </p:spPr>
      </p:pic>
      <p:pic>
        <p:nvPicPr>
          <p:cNvPr id="11" name="Picture 2" descr="10-4 p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0"/>
            <a:ext cx="2438400" cy="2438401"/>
          </a:xfrm>
          <a:prstGeom prst="rect">
            <a:avLst/>
          </a:prstGeom>
          <a:noFill/>
        </p:spPr>
      </p:pic>
      <p:pic>
        <p:nvPicPr>
          <p:cNvPr id="132098" name="Picture 2" descr="10-5 pl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10000"/>
            <a:ext cx="2371725" cy="2371726"/>
          </a:xfrm>
          <a:prstGeom prst="rect">
            <a:avLst/>
          </a:prstGeom>
          <a:noFill/>
        </p:spPr>
      </p:pic>
      <p:pic>
        <p:nvPicPr>
          <p:cNvPr id="132100" name="Picture 4" descr="10-2 pla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066800"/>
            <a:ext cx="2447925" cy="24479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1295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n-lt"/>
              </a:rPr>
              <a:t>10</a:t>
            </a:r>
            <a:r>
              <a:rPr lang="sr-Latn-RS" sz="2800" baseline="30000" dirty="0" smtClean="0">
                <a:latin typeface="+mn-lt"/>
              </a:rPr>
              <a:t>-2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4114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n-lt"/>
              </a:rPr>
              <a:t>10</a:t>
            </a:r>
            <a:r>
              <a:rPr lang="sr-Latn-RS" sz="2800" baseline="30000" dirty="0" smtClean="0">
                <a:latin typeface="+mn-lt"/>
              </a:rPr>
              <a:t>-5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114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n-lt"/>
              </a:rPr>
              <a:t>10</a:t>
            </a:r>
            <a:r>
              <a:rPr lang="sr-Latn-RS" sz="2800" baseline="30000" dirty="0" smtClean="0">
                <a:latin typeface="+mn-lt"/>
              </a:rPr>
              <a:t>-4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1295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n-lt"/>
              </a:rPr>
              <a:t>10</a:t>
            </a:r>
            <a:r>
              <a:rPr lang="sr-Latn-RS" sz="2800" baseline="30000" dirty="0" smtClean="0">
                <a:latin typeface="+mn-lt"/>
              </a:rPr>
              <a:t>-3</a:t>
            </a:r>
            <a:endParaRPr lang="en-US" sz="28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4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FFCC"/>
                </a:solidFill>
                <a:effectLst/>
              </a:rPr>
              <a:t>	Identifikacija bakterija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pPr eaLnBrk="1" hangingPunct="1"/>
            <a:r>
              <a:rPr lang="sl-SI" sz="2800" smtClean="0"/>
              <a:t>M</a:t>
            </a:r>
            <a:r>
              <a:rPr lang="en-GB" sz="2800" smtClean="0"/>
              <a:t>orfolo</a:t>
            </a:r>
            <a:r>
              <a:rPr lang="sl-SI" sz="2800" smtClean="0"/>
              <a:t>š</a:t>
            </a:r>
            <a:r>
              <a:rPr lang="en-GB" sz="2800" smtClean="0"/>
              <a:t>ki izgled na mikroskopskom preparatu</a:t>
            </a:r>
          </a:p>
          <a:p>
            <a:pPr eaLnBrk="1" hangingPunct="1"/>
            <a:r>
              <a:rPr lang="sl-SI" sz="2800" smtClean="0"/>
              <a:t>Tintorijelne osobine - </a:t>
            </a:r>
            <a:r>
              <a:rPr lang="en-GB" sz="2800" smtClean="0"/>
              <a:t>sposobnost bojenja</a:t>
            </a:r>
          </a:p>
          <a:p>
            <a:pPr eaLnBrk="1" hangingPunct="1"/>
            <a:r>
              <a:rPr lang="sl-SI" sz="2800" smtClean="0"/>
              <a:t>U</a:t>
            </a:r>
            <a:r>
              <a:rPr lang="en-GB" sz="2800" smtClean="0"/>
              <a:t>slov</a:t>
            </a:r>
            <a:r>
              <a:rPr lang="sl-SI" sz="2800" smtClean="0"/>
              <a:t>i</a:t>
            </a:r>
            <a:r>
              <a:rPr lang="en-GB" sz="2800" smtClean="0"/>
              <a:t> kultivisanja </a:t>
            </a:r>
          </a:p>
          <a:p>
            <a:pPr eaLnBrk="1" hangingPunct="1"/>
            <a:r>
              <a:rPr lang="sl-SI" sz="2800" smtClean="0"/>
              <a:t>I</a:t>
            </a:r>
            <a:r>
              <a:rPr lang="en-GB" sz="2800" smtClean="0"/>
              <a:t>zgled kolonija na hranljivim podlogama</a:t>
            </a:r>
          </a:p>
          <a:p>
            <a:pPr eaLnBrk="1" hangingPunct="1"/>
            <a:r>
              <a:rPr lang="sl-SI" sz="2800" smtClean="0"/>
              <a:t>F</a:t>
            </a:r>
            <a:r>
              <a:rPr lang="en-GB" sz="2800" smtClean="0"/>
              <a:t>iziolo</a:t>
            </a:r>
            <a:r>
              <a:rPr lang="sl-SI" sz="2800" smtClean="0"/>
              <a:t>š</a:t>
            </a:r>
            <a:r>
              <a:rPr lang="en-GB" sz="2800" smtClean="0"/>
              <a:t>ke i biohemijske karakteristike</a:t>
            </a:r>
          </a:p>
          <a:p>
            <a:pPr eaLnBrk="1" hangingPunct="1"/>
            <a:r>
              <a:rPr lang="sl-SI" sz="2800" smtClean="0"/>
              <a:t>A</a:t>
            </a:r>
            <a:r>
              <a:rPr lang="en-GB" sz="2800" smtClean="0"/>
              <a:t>ntigensk</a:t>
            </a:r>
            <a:r>
              <a:rPr lang="sl-SI" sz="2800" smtClean="0"/>
              <a:t>a</a:t>
            </a:r>
            <a:r>
              <a:rPr lang="en-GB" sz="2800" smtClean="0"/>
              <a:t> gra</a:t>
            </a:r>
            <a:r>
              <a:rPr lang="sl-SI" sz="2800" smtClean="0"/>
              <a:t>đ</a:t>
            </a:r>
            <a:r>
              <a:rPr lang="en-GB" sz="2800" smtClean="0"/>
              <a:t>u</a:t>
            </a:r>
          </a:p>
          <a:p>
            <a:pPr eaLnBrk="1" hangingPunct="1"/>
            <a:r>
              <a:rPr lang="sl-SI" sz="2800" smtClean="0"/>
              <a:t>P</a:t>
            </a:r>
            <a:r>
              <a:rPr lang="en-GB" sz="2800" smtClean="0"/>
              <a:t>atogena svojstva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1919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9999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Metabolički profil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err="1" smtClean="0"/>
              <a:t>Zbog</a:t>
            </a:r>
            <a:r>
              <a:rPr lang="en-GB" sz="2800" dirty="0" smtClean="0"/>
              <a:t> </a:t>
            </a:r>
            <a:r>
              <a:rPr lang="en-GB" sz="2800" dirty="0" err="1" smtClean="0"/>
              <a:t>posedovanja</a:t>
            </a:r>
            <a:r>
              <a:rPr lang="en-GB" sz="2800" dirty="0" smtClean="0"/>
              <a:t> </a:t>
            </a:r>
            <a:r>
              <a:rPr lang="en-GB" sz="2800" dirty="0" err="1" smtClean="0"/>
              <a:t>razli</a:t>
            </a:r>
            <a:r>
              <a:rPr lang="sl-SI" sz="2800" dirty="0" smtClean="0"/>
              <a:t>č</a:t>
            </a:r>
            <a:r>
              <a:rPr lang="en-GB" sz="2800" dirty="0" err="1" smtClean="0"/>
              <a:t>itih</a:t>
            </a:r>
            <a:r>
              <a:rPr lang="en-GB" sz="2800" dirty="0" smtClean="0"/>
              <a:t> </a:t>
            </a:r>
            <a:r>
              <a:rPr lang="en-GB" sz="2800" dirty="0" err="1" smtClean="0"/>
              <a:t>enzima</a:t>
            </a:r>
            <a:r>
              <a:rPr lang="en-GB" sz="2800" dirty="0" smtClean="0"/>
              <a:t> </a:t>
            </a:r>
            <a:r>
              <a:rPr lang="en-GB" sz="2800" dirty="0" err="1" smtClean="0"/>
              <a:t>bakterije</a:t>
            </a:r>
            <a:r>
              <a:rPr lang="en-GB" sz="2800" dirty="0" smtClean="0"/>
              <a:t> se </a:t>
            </a:r>
            <a:r>
              <a:rPr lang="en-GB" sz="2800" dirty="0" err="1" smtClean="0"/>
              <a:t>odlikuju</a:t>
            </a:r>
            <a:r>
              <a:rPr lang="en-GB" sz="2800" dirty="0" smtClean="0"/>
              <a:t> </a:t>
            </a:r>
            <a:r>
              <a:rPr lang="en-GB" sz="2800" dirty="0" err="1" smtClean="0"/>
              <a:t>odre</a:t>
            </a:r>
            <a:r>
              <a:rPr lang="sl-SI" sz="2800" dirty="0" smtClean="0"/>
              <a:t>đ</a:t>
            </a:r>
            <a:r>
              <a:rPr lang="en-GB" sz="2800" dirty="0" err="1" smtClean="0"/>
              <a:t>enim</a:t>
            </a:r>
            <a:r>
              <a:rPr lang="en-GB" sz="2800" dirty="0" smtClean="0"/>
              <a:t> </a:t>
            </a:r>
            <a:r>
              <a:rPr lang="en-GB" sz="2800" dirty="0" err="1" smtClean="0"/>
              <a:t>metaboli</a:t>
            </a:r>
            <a:r>
              <a:rPr lang="sl-SI" sz="2800" dirty="0" smtClean="0"/>
              <a:t>č</a:t>
            </a:r>
            <a:r>
              <a:rPr lang="en-GB" sz="2800" dirty="0" err="1" smtClean="0"/>
              <a:t>kim</a:t>
            </a:r>
            <a:r>
              <a:rPr lang="en-GB" sz="2800" dirty="0" smtClean="0"/>
              <a:t> </a:t>
            </a:r>
            <a:r>
              <a:rPr lang="en-GB" sz="2800" dirty="0" err="1" smtClean="0"/>
              <a:t>profilom</a:t>
            </a:r>
            <a:endParaRPr lang="sl-SI" sz="2800" dirty="0" smtClean="0"/>
          </a:p>
          <a:p>
            <a:pPr eaLnBrk="1" hangingPunct="1"/>
            <a:r>
              <a:rPr lang="sl-SI" sz="2800" dirty="0" smtClean="0"/>
              <a:t>I</a:t>
            </a:r>
            <a:r>
              <a:rPr lang="en-GB" sz="2800" dirty="0" err="1" smtClean="0"/>
              <a:t>spitivanje</a:t>
            </a:r>
            <a:r>
              <a:rPr lang="en-GB" sz="2800" dirty="0" smtClean="0"/>
              <a:t> </a:t>
            </a:r>
            <a:r>
              <a:rPr lang="en-GB" sz="2800" dirty="0" err="1" smtClean="0"/>
              <a:t>njihovih</a:t>
            </a:r>
            <a:r>
              <a:rPr lang="en-GB" sz="2800" dirty="0" smtClean="0"/>
              <a:t> </a:t>
            </a:r>
            <a:r>
              <a:rPr lang="en-GB" sz="2800" dirty="0" err="1" smtClean="0"/>
              <a:t>fizolo</a:t>
            </a:r>
            <a:r>
              <a:rPr lang="sl-SI" sz="2800" dirty="0" smtClean="0"/>
              <a:t>š</a:t>
            </a:r>
            <a:r>
              <a:rPr lang="en-GB" sz="2800" dirty="0" err="1" smtClean="0"/>
              <a:t>kih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biohemijskih</a:t>
            </a:r>
            <a:r>
              <a:rPr lang="en-GB" sz="2800" dirty="0" smtClean="0"/>
              <a:t> </a:t>
            </a:r>
            <a:r>
              <a:rPr lang="en-GB" sz="2800" dirty="0" err="1" smtClean="0"/>
              <a:t>osobina</a:t>
            </a:r>
            <a:r>
              <a:rPr lang="en-GB" sz="2800" dirty="0" smtClean="0"/>
              <a:t> </a:t>
            </a:r>
            <a:r>
              <a:rPr lang="en-GB" sz="2800" dirty="0" err="1" smtClean="0"/>
              <a:t>obezbe</a:t>
            </a:r>
            <a:r>
              <a:rPr lang="sl-SI" sz="2800" dirty="0" smtClean="0"/>
              <a:t>đ</a:t>
            </a:r>
            <a:r>
              <a:rPr lang="en-GB" sz="2800" dirty="0" err="1" smtClean="0"/>
              <a:t>uje</a:t>
            </a:r>
            <a:r>
              <a:rPr lang="en-GB" sz="2800" dirty="0" smtClean="0"/>
              <a:t> </a:t>
            </a:r>
            <a:r>
              <a:rPr lang="en-GB" sz="2800" dirty="0" err="1" smtClean="0"/>
              <a:t>preciznu</a:t>
            </a:r>
            <a:r>
              <a:rPr lang="en-GB" sz="2800" dirty="0" smtClean="0"/>
              <a:t> </a:t>
            </a:r>
            <a:r>
              <a:rPr lang="en-GB" sz="2800" dirty="0" err="1" smtClean="0"/>
              <a:t>identifikaciju</a:t>
            </a:r>
            <a:r>
              <a:rPr lang="en-GB" sz="2800" dirty="0" smtClean="0"/>
              <a:t> </a:t>
            </a:r>
            <a:r>
              <a:rPr lang="en-GB" sz="2800" dirty="0" err="1" smtClean="0"/>
              <a:t>vrste</a:t>
            </a:r>
            <a:r>
              <a:rPr lang="en-GB" sz="2800" dirty="0" smtClean="0"/>
              <a:t> </a:t>
            </a:r>
            <a:r>
              <a:rPr lang="en-GB" sz="2800" dirty="0" err="1" smtClean="0"/>
              <a:t>mikroorganizama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397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  <a:effectLst/>
              </a:rPr>
              <a:t>	</a:t>
            </a:r>
            <a:r>
              <a:rPr lang="sl-SI" sz="3600" b="1" dirty="0" smtClean="0">
                <a:solidFill>
                  <a:srgbClr val="FFFFCC"/>
                </a:solidFill>
                <a:effectLst/>
              </a:rPr>
              <a:t>Klasično izvođenje biohemijskih reakcija </a:t>
            </a:r>
            <a:endParaRPr lang="en-US" sz="36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220163" name="Picture 3" descr="Catalas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524000"/>
            <a:ext cx="2748296" cy="1917700"/>
          </a:xfrm>
          <a:noFill/>
          <a:ln>
            <a:solidFill>
              <a:schemeClr val="tx1"/>
            </a:solidFill>
          </a:ln>
        </p:spPr>
      </p:pic>
      <p:pic>
        <p:nvPicPr>
          <p:cNvPr id="220165" name="Picture 5" descr="MacConkey Ag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3886200"/>
            <a:ext cx="2400300" cy="2215662"/>
          </a:xfrm>
          <a:noFill/>
        </p:spPr>
      </p:pic>
      <p:pic>
        <p:nvPicPr>
          <p:cNvPr id="98306" name="Picture 2" descr="http://upload.wikimedia.org/wikipedia/commons/9/91/TSIag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600200"/>
            <a:ext cx="5184207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0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Primena komercijalnih testova </a:t>
            </a:r>
            <a:endParaRPr lang="en-US" sz="3200" b="1" dirty="0" smtClean="0">
              <a:solidFill>
                <a:srgbClr val="FFFFCC"/>
              </a:solidFill>
              <a:effectLst/>
            </a:endParaRPr>
          </a:p>
        </p:txBody>
      </p:sp>
      <p:pic>
        <p:nvPicPr>
          <p:cNvPr id="221187" name="Picture 3" descr="kristalc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" contrast="20000"/>
          </a:blip>
          <a:srcRect/>
          <a:stretch>
            <a:fillRect/>
          </a:stretch>
        </p:blipFill>
        <p:spPr>
          <a:xfrm>
            <a:off x="685800" y="2667000"/>
            <a:ext cx="2743200" cy="914400"/>
          </a:xfrm>
          <a:ln w="12700">
            <a:solidFill>
              <a:schemeClr val="tx1"/>
            </a:solidFill>
          </a:ln>
        </p:spPr>
      </p:pic>
      <p:pic>
        <p:nvPicPr>
          <p:cNvPr id="221188" name="Picture 4" descr="Klebsiella-proteus-Salmone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-12000" contrast="-6000"/>
          </a:blip>
          <a:srcRect/>
          <a:stretch>
            <a:fillRect/>
          </a:stretch>
        </p:blipFill>
        <p:spPr>
          <a:xfrm>
            <a:off x="4006954" y="1905000"/>
            <a:ext cx="4446484" cy="3352800"/>
          </a:xfrm>
          <a:noFill/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0295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Esencijalna hemijska jedinjenja za život bakterija 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17713"/>
            <a:ext cx="7772400" cy="21732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C, H, O, N, S</a:t>
            </a:r>
            <a:r>
              <a:rPr lang="sl-SI" sz="2800" dirty="0" smtClean="0"/>
              <a:t>,</a:t>
            </a:r>
            <a:r>
              <a:rPr lang="en-US" sz="2800" dirty="0" smtClean="0"/>
              <a:t> P, K, Mg, Fe, Ca, </a:t>
            </a:r>
            <a:r>
              <a:rPr lang="sl-SI" sz="2800" dirty="0" smtClean="0"/>
              <a:t>Mn i u manjim količinama </a:t>
            </a:r>
            <a:r>
              <a:rPr lang="en-US" sz="2800" dirty="0" smtClean="0"/>
              <a:t>Zn, Co, Cu</a:t>
            </a:r>
            <a:r>
              <a:rPr lang="sl-SI" sz="2800" dirty="0" smtClean="0"/>
              <a:t> i </a:t>
            </a:r>
            <a:r>
              <a:rPr lang="en-US" sz="2800" dirty="0" smtClean="0"/>
              <a:t>Mo</a:t>
            </a:r>
            <a:endParaRPr lang="sl-SI" sz="2800" dirty="0" smtClean="0"/>
          </a:p>
          <a:p>
            <a:pPr eaLnBrk="1" hangingPunct="1"/>
            <a:r>
              <a:rPr lang="sl-SI" sz="2800" dirty="0" smtClean="0"/>
              <a:t>Voda, neorganski joni, molekuli male molekulske mase i makromolekuli </a:t>
            </a:r>
          </a:p>
          <a:p>
            <a:pPr eaLnBrk="1" hangingPunct="1"/>
            <a:endParaRPr lang="sl-SI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6388" name="Picture 7" descr="Deoba celij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4214813"/>
            <a:ext cx="3048000" cy="2043112"/>
          </a:xfrm>
          <a:noFill/>
        </p:spPr>
      </p:pic>
    </p:spTree>
    <p:extLst>
      <p:ext uri="{BB962C8B-B14F-4D97-AF65-F5344CB8AC3E}">
        <p14:creationId xmlns:p14="http://schemas.microsoft.com/office/powerpoint/2010/main" val="2146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4313"/>
            <a:ext cx="8001000" cy="14620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FFCC"/>
                </a:solidFill>
                <a:effectLst/>
              </a:rPr>
              <a:t>Glavna hemijska jedinjenja, količina u ćeliji i njihov izvor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686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C – 50% suve materije - organska jedinjenja i CO</a:t>
            </a:r>
            <a:r>
              <a:rPr lang="sl-SI" sz="2800" baseline="-25000" dirty="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O – 20% - H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O, organska jedinjenja, CO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, O</a:t>
            </a:r>
            <a:r>
              <a:rPr lang="sl-SI" sz="2800" baseline="-25000" dirty="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N – 14% - NH</a:t>
            </a:r>
            <a:r>
              <a:rPr lang="sl-SI" sz="2800" baseline="-25000" dirty="0" smtClean="0"/>
              <a:t>3</a:t>
            </a:r>
            <a:r>
              <a:rPr lang="sl-SI" sz="2800" dirty="0" smtClean="0"/>
              <a:t>, NO</a:t>
            </a:r>
            <a:r>
              <a:rPr lang="sl-SI" sz="2800" baseline="-25000" dirty="0" smtClean="0"/>
              <a:t>3</a:t>
            </a:r>
            <a:r>
              <a:rPr lang="sl-SI" sz="2800" dirty="0" smtClean="0"/>
              <a:t>, organska jedinjenja, N</a:t>
            </a:r>
            <a:r>
              <a:rPr lang="sl-SI" sz="2800" baseline="-25000" dirty="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H – 8% - H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O, organska jedinjenja, H</a:t>
            </a:r>
            <a:r>
              <a:rPr lang="sl-SI" sz="2800" baseline="-25000" dirty="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P – 3% - neorganski fosfor – PO</a:t>
            </a:r>
            <a:r>
              <a:rPr lang="sl-SI" sz="2800" baseline="-25000" dirty="0" smtClean="0"/>
              <a:t>4</a:t>
            </a:r>
            <a:r>
              <a:rPr lang="sl-SI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 – 1% - 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S, </a:t>
            </a:r>
            <a:r>
              <a:rPr lang="sl-SI" sz="2800" dirty="0" smtClean="0"/>
              <a:t>organska jedinjenja sa sumporom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846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8610600" cy="41148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K – 1 % - K soli</a:t>
            </a:r>
          </a:p>
          <a:p>
            <a:pPr eaLnBrk="1" hangingPunct="1"/>
            <a:r>
              <a:rPr lang="sl-SI" sz="2800" dirty="0" smtClean="0"/>
              <a:t>Mg – 0,5 % - Mg soli</a:t>
            </a:r>
          </a:p>
          <a:p>
            <a:pPr eaLnBrk="1" hangingPunct="1"/>
            <a:r>
              <a:rPr lang="sl-SI" sz="2800" dirty="0" smtClean="0"/>
              <a:t>Ca - 0,5 % - Ca soli </a:t>
            </a:r>
          </a:p>
          <a:p>
            <a:pPr eaLnBrk="1" hangingPunct="1"/>
            <a:r>
              <a:rPr lang="sl-SI" sz="2800" dirty="0" smtClean="0"/>
              <a:t>Fe – 0,2 % - Fe soli</a:t>
            </a:r>
          </a:p>
          <a:p>
            <a:pPr eaLnBrk="1" hangingPunct="1"/>
            <a:r>
              <a:rPr lang="sl-SI" sz="2800" dirty="0" smtClean="0"/>
              <a:t>Mikro elementi – kofaktori za određene enzimske reakcije</a:t>
            </a:r>
            <a:endParaRPr lang="en-US" sz="2800" dirty="0" smtClean="0"/>
          </a:p>
        </p:txBody>
      </p:sp>
      <p:pic>
        <p:nvPicPr>
          <p:cNvPr id="18435" name="Picture 8" descr="Bakteri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381000"/>
            <a:ext cx="2701925" cy="3276600"/>
          </a:xfrm>
          <a:noFill/>
        </p:spPr>
      </p:pic>
    </p:spTree>
    <p:extLst>
      <p:ext uri="{BB962C8B-B14F-4D97-AF65-F5344CB8AC3E}">
        <p14:creationId xmlns:p14="http://schemas.microsoft.com/office/powerpoint/2010/main" val="4897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l-SI" sz="3200" b="1" smtClean="0">
                <a:solidFill>
                  <a:srgbClr val="FFFFCC"/>
                </a:solidFill>
                <a:effectLst/>
              </a:rPr>
              <a:t>Ishrana </a:t>
            </a:r>
            <a:r>
              <a:rPr lang="sl-SI" sz="3200" b="1" dirty="0" smtClean="0">
                <a:solidFill>
                  <a:srgbClr val="FFFFCC"/>
                </a:solidFill>
                <a:effectLst/>
              </a:rPr>
              <a:t>mikroorganizama</a:t>
            </a:r>
            <a:endParaRPr lang="en-US" sz="3200" b="1" dirty="0">
              <a:solidFill>
                <a:srgbClr val="FFFFCC"/>
              </a:solidFill>
              <a:effectLst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21688" cy="5334000"/>
          </a:xfrm>
        </p:spPr>
        <p:txBody>
          <a:bodyPr>
            <a:normAutofit/>
          </a:bodyPr>
          <a:lstStyle/>
          <a:p>
            <a:pPr algn="just"/>
            <a:r>
              <a:rPr lang="sl-SI" sz="2800" dirty="0" smtClean="0"/>
              <a:t>Mikroorganizmi moraju da </a:t>
            </a:r>
            <a:r>
              <a:rPr lang="sl-SI" sz="2800" dirty="0"/>
              <a:t>imaju </a:t>
            </a:r>
            <a:r>
              <a:rPr lang="sl-SI" sz="2800" dirty="0" smtClean="0"/>
              <a:t>u sredini gde se nalaze dovoljno hranljivih materija </a:t>
            </a:r>
            <a:r>
              <a:rPr lang="sl-SI" sz="2800" dirty="0"/>
              <a:t>za sintezu sopstvenih makromolekula </a:t>
            </a:r>
            <a:r>
              <a:rPr lang="sl-SI" sz="2800" dirty="0" smtClean="0"/>
              <a:t>za rast </a:t>
            </a:r>
            <a:r>
              <a:rPr lang="sl-SI" sz="2800" dirty="0"/>
              <a:t>i </a:t>
            </a:r>
            <a:r>
              <a:rPr lang="sl-SI" sz="2800" dirty="0" smtClean="0"/>
              <a:t>razmnožavanje.</a:t>
            </a:r>
            <a:endParaRPr lang="sl-SI" sz="2800" dirty="0"/>
          </a:p>
          <a:p>
            <a:pPr algn="just"/>
            <a:r>
              <a:rPr lang="sl-SI" sz="2800" dirty="0" smtClean="0"/>
              <a:t>Razni </a:t>
            </a:r>
            <a:r>
              <a:rPr lang="sl-SI" sz="2800" dirty="0"/>
              <a:t>mikroorganizmi pokazuju </a:t>
            </a:r>
            <a:r>
              <a:rPr lang="sl-SI" sz="2800" dirty="0" smtClean="0"/>
              <a:t>različite </a:t>
            </a:r>
            <a:r>
              <a:rPr lang="sl-SI" sz="2800" dirty="0"/>
              <a:t>potrebe u ishrani. </a:t>
            </a:r>
            <a:endParaRPr lang="sl-SI" sz="2800" dirty="0" smtClean="0"/>
          </a:p>
          <a:p>
            <a:pPr algn="just"/>
            <a:r>
              <a:rPr lang="sl-SI" sz="2800" dirty="0" smtClean="0"/>
              <a:t>Neki mikroorganizmi koriste </a:t>
            </a:r>
            <a:r>
              <a:rPr lang="sl-SI" sz="2800" dirty="0"/>
              <a:t>neorganska jedinjenja, a drugi organska.  </a:t>
            </a:r>
            <a:r>
              <a:rPr lang="sl-SI" sz="2800" dirty="0" smtClean="0"/>
              <a:t>Ima </a:t>
            </a:r>
            <a:r>
              <a:rPr lang="sl-SI" sz="2800" dirty="0"/>
              <a:t>ih koji mogu, zavisno od </a:t>
            </a:r>
            <a:r>
              <a:rPr lang="sl-SI" sz="2800" dirty="0" smtClean="0"/>
              <a:t>uslova sredine</a:t>
            </a:r>
            <a:r>
              <a:rPr lang="sl-SI" sz="2800" dirty="0"/>
              <a:t>, da koriste jedna ili druga. </a:t>
            </a:r>
          </a:p>
          <a:p>
            <a:pPr algn="just"/>
            <a:r>
              <a:rPr lang="sl-SI" sz="2800" dirty="0" smtClean="0"/>
              <a:t>Mikroorganizmi </a:t>
            </a:r>
            <a:r>
              <a:rPr lang="sl-SI" sz="2800" dirty="0"/>
              <a:t>se razlikuju i po </a:t>
            </a:r>
            <a:r>
              <a:rPr lang="sl-SI" sz="2800" dirty="0" smtClean="0"/>
              <a:t>izvorima energije </a:t>
            </a:r>
            <a:r>
              <a:rPr lang="sl-SI" sz="2800" dirty="0"/>
              <a:t>koja im je neophodna za obavljanje biohemijskih procesa.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342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8217</TotalTime>
  <Words>1399</Words>
  <Application>Microsoft Office PowerPoint</Application>
  <PresentationFormat>On-screen Show (4:3)</PresentationFormat>
  <Paragraphs>282</Paragraphs>
  <Slides>58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Tahoma</vt:lpstr>
      <vt:lpstr>Times New Roman</vt:lpstr>
      <vt:lpstr>Wingdings</vt:lpstr>
      <vt:lpstr>Wingdings 2</vt:lpstr>
      <vt:lpstr>Paper</vt:lpstr>
      <vt:lpstr>Fiziologija mikroorganizama</vt:lpstr>
      <vt:lpstr>Fiziologija mikroorganizama</vt:lpstr>
      <vt:lpstr>Fiziologija mikroorganizama</vt:lpstr>
      <vt:lpstr>Hranljive materije</vt:lpstr>
      <vt:lpstr>Hemijski sastav mikroorganizama</vt:lpstr>
      <vt:lpstr>Esencijalna hemijska jedinjenja za život bakterija </vt:lpstr>
      <vt:lpstr>Glavna hemijska jedinjenja, količina u ćeliji i njihov izvor</vt:lpstr>
      <vt:lpstr>PowerPoint Presentation</vt:lpstr>
      <vt:lpstr>Ishrana mikroorganizama</vt:lpstr>
      <vt:lpstr>Metaboličke karakteristike organizama</vt:lpstr>
      <vt:lpstr>Pregled metabolizma bakterija</vt:lpstr>
      <vt:lpstr>Faktori koji utiču na rast i razmnožavanje bakterija</vt:lpstr>
      <vt:lpstr> Razmnožavanje bakterija</vt:lpstr>
      <vt:lpstr> Binarna deoba</vt:lpstr>
      <vt:lpstr>PowerPoint Presentation</vt:lpstr>
      <vt:lpstr>PowerPoint Presentation</vt:lpstr>
      <vt:lpstr> Generacijsko vreme </vt:lpstr>
      <vt:lpstr>Replikacija DNK bakterija</vt:lpstr>
      <vt:lpstr>Dinamika razmnožavanja bakterija</vt:lpstr>
      <vt:lpstr>Dinamika razmnožavanja bakterija</vt:lpstr>
      <vt:lpstr> </vt:lpstr>
      <vt:lpstr> Brzina rasta</vt:lpstr>
      <vt:lpstr>Faze rasta bakterija</vt:lpstr>
      <vt:lpstr>PowerPoint Presentation</vt:lpstr>
      <vt:lpstr> Kriva rasta</vt:lpstr>
      <vt:lpstr>Fenomen perzistencije</vt:lpstr>
      <vt:lpstr>Fenomen perzistencije</vt:lpstr>
      <vt:lpstr>Fenomen perzistencije</vt:lpstr>
      <vt:lpstr>Kultivisanje bakterija</vt:lpstr>
      <vt:lpstr>Uslovi kultivisanja i kulturelne osobine bakterija</vt:lpstr>
      <vt:lpstr> Temperatura rasta</vt:lpstr>
      <vt:lpstr>PowerPoint Presentation</vt:lpstr>
      <vt:lpstr>Klasifikacija bakterija prema temperaturi rasta </vt:lpstr>
      <vt:lpstr> Kiseonik </vt:lpstr>
      <vt:lpstr>Toksično delovanje vodonik peroksida</vt:lpstr>
      <vt:lpstr>PowerPoint Presentation</vt:lpstr>
      <vt:lpstr> Koncentracija jona vodonika - pH</vt:lpstr>
      <vt:lpstr>Primeri potrebnih uslova kultivisanja</vt:lpstr>
      <vt:lpstr>PowerPoint Presentation</vt:lpstr>
      <vt:lpstr> Kultivisanje na hranljivim podlogama</vt:lpstr>
      <vt:lpstr> Hranljive podloge</vt:lpstr>
      <vt:lpstr> Hranljive podloge</vt:lpstr>
      <vt:lpstr> Hranljive podloge</vt:lpstr>
      <vt:lpstr> Hranljive podloge</vt:lpstr>
      <vt:lpstr> Hranljive podloge za anaerobe</vt:lpstr>
      <vt:lpstr> Hranljive podloge tečne i čvrste konzistencije </vt:lpstr>
      <vt:lpstr> Hranljive podloge tečne i čvrste konzistencije </vt:lpstr>
      <vt:lpstr> Kolonija</vt:lpstr>
      <vt:lpstr> Izgled kolonija različitog oblika, veličine, strukture, boje, prozračnosti, konzistencije</vt:lpstr>
      <vt:lpstr>PowerPoint Presentation</vt:lpstr>
      <vt:lpstr> Dobijanje čiste kulture – Metoda iscrpljenja </vt:lpstr>
      <vt:lpstr> Dobijanje čiste kulture</vt:lpstr>
      <vt:lpstr> Dobijanje čiste kulture – Metoda razblaženja </vt:lpstr>
      <vt:lpstr> Dobijanje čiste kulture – Metoda razblaženja </vt:lpstr>
      <vt:lpstr> Identifikacija bakterija</vt:lpstr>
      <vt:lpstr> Metabolički profil</vt:lpstr>
      <vt:lpstr> Klasično izvođenje biohemijskih reakcija </vt:lpstr>
      <vt:lpstr> Primena komercijalnih testova </vt:lpstr>
    </vt:vector>
  </TitlesOfParts>
  <Company>VET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Isidora</cp:lastModifiedBy>
  <cp:revision>248</cp:revision>
  <dcterms:created xsi:type="dcterms:W3CDTF">2002-10-17T22:18:13Z</dcterms:created>
  <dcterms:modified xsi:type="dcterms:W3CDTF">2024-10-23T12:02:40Z</dcterms:modified>
</cp:coreProperties>
</file>