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7ADAE90-2520-46DE-88C5-90BD7215EC1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DD6B96-0667-48ED-8D26-C5EBD5547D9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E90-2520-46DE-88C5-90BD7215EC1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6B96-0667-48ED-8D26-C5EBD5547D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E90-2520-46DE-88C5-90BD7215EC1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6B96-0667-48ED-8D26-C5EBD5547D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ADAE90-2520-46DE-88C5-90BD7215EC1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DD6B96-0667-48ED-8D26-C5EBD5547D9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7ADAE90-2520-46DE-88C5-90BD7215EC1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DD6B96-0667-48ED-8D26-C5EBD5547D9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E90-2520-46DE-88C5-90BD7215EC1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6B96-0667-48ED-8D26-C5EBD5547D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E90-2520-46DE-88C5-90BD7215EC1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6B96-0667-48ED-8D26-C5EBD5547D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ADAE90-2520-46DE-88C5-90BD7215EC1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DD6B96-0667-48ED-8D26-C5EBD5547D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AE90-2520-46DE-88C5-90BD7215EC1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6B96-0667-48ED-8D26-C5EBD5547D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ADAE90-2520-46DE-88C5-90BD7215EC1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DD6B96-0667-48ED-8D26-C5EBD5547D9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ADAE90-2520-46DE-88C5-90BD7215EC1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DD6B96-0667-48ED-8D26-C5EBD5547D9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ADAE90-2520-46DE-88C5-90BD7215EC1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DD6B96-0667-48ED-8D26-C5EBD5547D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CS" sz="4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Biotički faktori </a:t>
            </a:r>
            <a:endParaRPr lang="en-US" sz="4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It&amp;#39;s time for nature, but how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t&amp;#39;s time for nature, but how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3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467600" cy="427038"/>
          </a:xfrm>
        </p:spPr>
        <p:txBody>
          <a:bodyPr>
            <a:noAutofit/>
          </a:bodyPr>
          <a:lstStyle/>
          <a:p>
            <a:r>
              <a:rPr lang="sr-Latn-RS" sz="3200" b="1" dirty="0">
                <a:latin typeface="Arial" pitchFamily="34" charset="0"/>
                <a:cs typeface="Arial" pitchFamily="34" charset="0"/>
              </a:rPr>
              <a:t>Penicilini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305800" cy="4873752"/>
          </a:xfrm>
        </p:spPr>
        <p:txBody>
          <a:bodyPr/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Ekstrahuju</a:t>
            </a:r>
            <a:r>
              <a:rPr lang="en-US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vrst</a:t>
            </a:r>
            <a:r>
              <a:rPr lang="sr-Latn-RS" dirty="0">
                <a:latin typeface="Arial" pitchFamily="34" charset="0"/>
                <a:cs typeface="Arial" pitchFamily="34" charset="0"/>
              </a:rPr>
              <a:t>a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Penicillium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endParaRPr lang="sr-Latn-RS" i="1" dirty="0">
              <a:latin typeface="Arial" pitchFamily="34" charset="0"/>
              <a:cs typeface="Arial" pitchFamily="34" charset="0"/>
            </a:endParaRPr>
          </a:p>
          <a:p>
            <a:r>
              <a:rPr lang="sr-Latn-RS" dirty="0">
                <a:latin typeface="Arial" pitchFamily="34" charset="0"/>
                <a:cs typeface="Arial" pitchFamily="34" charset="0"/>
              </a:rPr>
              <a:t>B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aktericidno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delovanje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Vezuju</a:t>
            </a:r>
            <a:r>
              <a:rPr lang="en-US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penicilin-vezujuće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proteine</a:t>
            </a:r>
            <a:r>
              <a:rPr lang="en-US" dirty="0">
                <a:latin typeface="Arial" pitchFamily="34" charset="0"/>
                <a:cs typeface="Arial" pitchFamily="34" charset="0"/>
              </a:rPr>
              <a:t> (PBP</a:t>
            </a:r>
            <a:r>
              <a:rPr lang="sr-Latn-RS" dirty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>
                <a:latin typeface="Arial" pitchFamily="34" charset="0"/>
                <a:cs typeface="Arial" pitchFamily="34" charset="0"/>
              </a:rPr>
              <a:t>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ćelijskom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zidu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bakterija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Jednom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kada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vežu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dirty="0">
                <a:latin typeface="Arial" pitchFamily="34" charset="0"/>
                <a:cs typeface="Arial" pitchFamily="34" charset="0"/>
              </a:rPr>
              <a:t> PBP,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remete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sintezu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peptidoglikana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bakterija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umir</a:t>
            </a:r>
            <a:r>
              <a:rPr lang="sr-Latn-RS" dirty="0">
                <a:latin typeface="Arial" pitchFamily="34" charset="0"/>
                <a:cs typeface="Arial" pitchFamily="34" charset="0"/>
              </a:rPr>
              <a:t>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Peptidoglycan Cross-Linking Preferences of Staphylococcus aureus Penicillin-Binding  Proteins Have Implications for Treating MRSA Infections. | Semantic Sch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104" y="3896003"/>
            <a:ext cx="5848350" cy="289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434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5029199" cy="5943600"/>
          </a:xfrm>
        </p:spPr>
        <p:txBody>
          <a:bodyPr>
            <a:noAutofit/>
          </a:bodyPr>
          <a:lstStyle/>
          <a:p>
            <a:r>
              <a:rPr lang="vi-VN" sz="1800" dirty="0">
                <a:latin typeface="Arial" pitchFamily="34" charset="0"/>
                <a:cs typeface="Arial" pitchFamily="34" charset="0"/>
              </a:rPr>
              <a:t>Prirodni penicilini (</a:t>
            </a:r>
            <a:r>
              <a:rPr lang="vi-VN" sz="1800" b="1" dirty="0">
                <a:latin typeface="Arial" pitchFamily="34" charset="0"/>
                <a:cs typeface="Arial" pitchFamily="34" charset="0"/>
              </a:rPr>
              <a:t>Penicilin G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) 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-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 lekovi uskog spektra delovanja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: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 Gram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 +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 bakterij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e: </a:t>
            </a:r>
            <a:r>
              <a:rPr lang="vi-VN" sz="1800" i="1" dirty="0">
                <a:latin typeface="Arial" pitchFamily="34" charset="0"/>
                <a:cs typeface="Arial" pitchFamily="34" charset="0"/>
              </a:rPr>
              <a:t>Clostridium</a:t>
            </a:r>
            <a:r>
              <a:rPr lang="sr-Latn-R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spp., </a:t>
            </a:r>
            <a:r>
              <a:rPr lang="sr-Latn-RS" sz="1800" i="1" dirty="0">
                <a:latin typeface="Arial" pitchFamily="34" charset="0"/>
                <a:cs typeface="Arial" pitchFamily="34" charset="0"/>
              </a:rPr>
              <a:t>Streptococcus 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spp.</a:t>
            </a:r>
          </a:p>
          <a:p>
            <a:pPr marL="0" indent="0">
              <a:buNone/>
            </a:pPr>
            <a:r>
              <a:rPr lang="vi-VN" sz="1800" dirty="0">
                <a:latin typeface="Arial" pitchFamily="34" charset="0"/>
                <a:cs typeface="Arial" pitchFamily="34" charset="0"/>
              </a:rPr>
              <a:t>Jedini Gram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- mikroorganizmi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:</a:t>
            </a:r>
            <a:r>
              <a:rPr lang="vi-VN" sz="1800" i="1" dirty="0">
                <a:latin typeface="Arial" pitchFamily="34" charset="0"/>
                <a:cs typeface="Arial" pitchFamily="34" charset="0"/>
              </a:rPr>
              <a:t>Treponema pallidum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vi-VN" sz="1800" i="1" dirty="0">
                <a:latin typeface="Arial" pitchFamily="34" charset="0"/>
                <a:cs typeface="Arial" pitchFamily="34" charset="0"/>
              </a:rPr>
              <a:t>Pasteurella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 i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1800" i="1" dirty="0">
                <a:latin typeface="Arial" pitchFamily="34" charset="0"/>
                <a:cs typeface="Arial" pitchFamily="34" charset="0"/>
              </a:rPr>
              <a:t>Mannheimia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spp.</a:t>
            </a:r>
          </a:p>
          <a:p>
            <a:pPr marL="0" indent="0">
              <a:buNone/>
            </a:pPr>
            <a:endParaRPr lang="sr-Latn-RS" sz="1800" dirty="0">
              <a:latin typeface="Arial" pitchFamily="34" charset="0"/>
              <a:cs typeface="Arial" pitchFamily="34" charset="0"/>
            </a:endParaRPr>
          </a:p>
          <a:p>
            <a:r>
              <a:rPr lang="sr-Latn-RS" sz="1800" b="1" dirty="0">
                <a:latin typeface="Arial" pitchFamily="34" charset="0"/>
                <a:cs typeface="Arial" pitchFamily="34" charset="0"/>
              </a:rPr>
              <a:t>Kloksacilin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 - 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lečenje mastitisa krava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izazvanih vrstama </a:t>
            </a:r>
            <a:r>
              <a:rPr lang="vi-VN" sz="1800" i="1" dirty="0">
                <a:latin typeface="Arial" pitchFamily="34" charset="0"/>
                <a:cs typeface="Arial" pitchFamily="34" charset="0"/>
              </a:rPr>
              <a:t>S.</a:t>
            </a:r>
            <a:r>
              <a:rPr lang="sr-Latn-R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1800" i="1" dirty="0">
                <a:latin typeface="Arial" pitchFamily="34" charset="0"/>
                <a:cs typeface="Arial" pitchFamily="34" charset="0"/>
              </a:rPr>
              <a:t>agalactiae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 i </a:t>
            </a:r>
            <a:r>
              <a:rPr lang="vi-VN" sz="1800" i="1" dirty="0">
                <a:latin typeface="Arial" pitchFamily="34" charset="0"/>
                <a:cs typeface="Arial" pitchFamily="34" charset="0"/>
              </a:rPr>
              <a:t>S.aureus</a:t>
            </a:r>
            <a:endParaRPr lang="sr-Latn-RS" sz="1800" i="1" dirty="0">
              <a:latin typeface="Arial" pitchFamily="34" charset="0"/>
              <a:cs typeface="Arial" pitchFamily="34" charset="0"/>
            </a:endParaRPr>
          </a:p>
          <a:p>
            <a:endParaRPr lang="sr-Latn-RS" sz="1800" i="1" dirty="0">
              <a:latin typeface="Arial" pitchFamily="34" charset="0"/>
              <a:cs typeface="Arial" pitchFamily="34" charset="0"/>
            </a:endParaRPr>
          </a:p>
          <a:p>
            <a:r>
              <a:rPr lang="vi-VN" sz="1800" b="1" dirty="0">
                <a:latin typeface="Arial" pitchFamily="34" charset="0"/>
                <a:cs typeface="Arial" pitchFamily="34" charset="0"/>
              </a:rPr>
              <a:t>Amoksicilin sa klavulanskom kiselinom</a:t>
            </a:r>
            <a:r>
              <a:rPr lang="sr-Latn-R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lek izbora za lečenje 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stafilokoknih 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infekcija kože i ušiju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kod pasa i mačaka 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+ urinarnih i crevnih 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infekcija izazvanih </a:t>
            </a:r>
            <a:r>
              <a:rPr lang="vi-VN" sz="1800" i="1" dirty="0">
                <a:latin typeface="Arial" pitchFamily="34" charset="0"/>
                <a:cs typeface="Arial" pitchFamily="34" charset="0"/>
              </a:rPr>
              <a:t>E.coli, Salmonella,</a:t>
            </a:r>
            <a:r>
              <a:rPr lang="sr-Latn-R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1800" i="1" dirty="0">
                <a:latin typeface="Arial" pitchFamily="34" charset="0"/>
                <a:cs typeface="Arial" pitchFamily="34" charset="0"/>
              </a:rPr>
              <a:t>Proteus, Klebsiella</a:t>
            </a:r>
            <a:r>
              <a:rPr lang="vi-VN" sz="1800" dirty="0">
                <a:latin typeface="Arial" pitchFamily="34" charset="0"/>
                <a:cs typeface="Arial" pitchFamily="34" charset="0"/>
              </a:rPr>
              <a:t> itd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9218" name="Picture 2" descr="A Holstein cow with Staphylococcus aureus peracute mastitis. Cow is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85" y="762000"/>
            <a:ext cx="3563134" cy="271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urolan ear drops,www.sassycleanersmd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056719" cy="204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Amoksiklav® 2X film tableta; 500mg+125mg; blister deljiv na pojedinačne  doze, 2x(5x1)kom | SHOP.BENU.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06437"/>
            <a:ext cx="2752725" cy="153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466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txBody>
          <a:bodyPr/>
          <a:lstStyle/>
          <a:p>
            <a:r>
              <a:rPr lang="sr-Latn-RS" b="1" dirty="0">
                <a:latin typeface="Arial" pitchFamily="34" charset="0"/>
                <a:cs typeface="Arial" pitchFamily="34" charset="0"/>
              </a:rPr>
              <a:t>Cefalosporini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001000" cy="4873752"/>
          </a:xfrm>
        </p:spPr>
        <p:txBody>
          <a:bodyPr>
            <a:normAutofit/>
          </a:bodyPr>
          <a:lstStyle/>
          <a:p>
            <a:r>
              <a:rPr lang="sr-Latn-RS" sz="20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olusintetsk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beta-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laktamsk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antibioti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ci</a:t>
            </a:r>
          </a:p>
          <a:p>
            <a:r>
              <a:rPr lang="sr-Latn-RS" sz="2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nhibiraju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sintezu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ćelijskog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zida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bakterija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baktericidn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i</a:t>
            </a:r>
          </a:p>
          <a:p>
            <a:r>
              <a:rPr lang="sr-Latn-RS" sz="2000" dirty="0">
                <a:latin typeface="Arial" pitchFamily="34" charset="0"/>
                <a:cs typeface="Arial" pitchFamily="34" charset="0"/>
              </a:rPr>
              <a:t>Svrstani su 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takozvane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„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generacije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“ (I, II, III, IV)</a:t>
            </a:r>
            <a:endParaRPr lang="sr-Latn-R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Cefalosporini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spadaju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antibiotike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širokog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spektra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delovanja</a:t>
            </a:r>
            <a:endParaRPr lang="sr-Latn-R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Cefalosporini</a:t>
            </a:r>
            <a:r>
              <a:rPr lang="sr-Latn-R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generacije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(npr. cefaleksin):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Gram</a:t>
            </a:r>
            <a:r>
              <a:rPr lang="sr-Latn-RS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bakterij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naročito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Staphylococcus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Streptococcus 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(infekcije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koža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mačaka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sr-Latn-RS" sz="20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Gram-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 bakterije: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E.coli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Klebsiella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, Proteus,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Citrobacter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Enterobacter</a:t>
            </a:r>
            <a:r>
              <a:rPr lang="sr-Latn-RS" sz="20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Acinetobacter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Haemophilus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Pasteurella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Moraxella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itd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urinarn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infekcij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e, infekcije tkiva)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efalexin Alkaloid® kapsula, tvrda; 500mg; blister, 2x8kom | SHOP.BENU.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2447925" cy="159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avavet Cephavet Dry Syrup-60 ml at very lowest price Pack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2495887" cy="322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443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001000" cy="56388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Cefalosporini</a:t>
            </a:r>
            <a:r>
              <a:rPr lang="en-US" dirty="0">
                <a:latin typeface="Arial" pitchFamily="34" charset="0"/>
                <a:cs typeface="Arial" pitchFamily="34" charset="0"/>
              </a:rPr>
              <a:t> II, III i IV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generacije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Latn-RS" dirty="0">
                <a:latin typeface="Arial" pitchFamily="34" charset="0"/>
                <a:cs typeface="Arial" pitchFamily="34" charset="0"/>
              </a:rPr>
              <a:t>(npr.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Cefaklor</a:t>
            </a:r>
            <a:r>
              <a:rPr lang="sr-Latn-R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Ceftazidim</a:t>
            </a:r>
            <a:r>
              <a:rPr lang="sr-Latn-R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Ceftriakson</a:t>
            </a:r>
            <a:r>
              <a:rPr lang="sr-Latn-R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Cefepim</a:t>
            </a:r>
            <a:r>
              <a:rPr lang="sr-Latn-RS" dirty="0">
                <a:latin typeface="Arial" pitchFamily="34" charset="0"/>
                <a:cs typeface="Arial" pitchFamily="34" charset="0"/>
              </a:rPr>
              <a:t>..)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češće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upotrebljavaju</a:t>
            </a:r>
            <a:r>
              <a:rPr lang="en-US" dirty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lečenju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infekcija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izazavanih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Gram –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bakterijama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urinarne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infekcije</a:t>
            </a:r>
            <a:r>
              <a:rPr lang="en-US" dirty="0"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infekcije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mekih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tkiva</a:t>
            </a:r>
            <a:r>
              <a:rPr lang="en-US" dirty="0"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kostiju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infekcije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rana</a:t>
            </a:r>
            <a:r>
              <a:rPr lang="sr-Latn-RS" dirty="0">
                <a:latin typeface="Arial" pitchFamily="34" charset="0"/>
                <a:cs typeface="Arial" pitchFamily="34" charset="0"/>
              </a:rPr>
              <a:t>...)</a:t>
            </a:r>
          </a:p>
          <a:p>
            <a:pPr marL="0" indent="0" algn="ctr">
              <a:buNone/>
            </a:pPr>
            <a:endParaRPr lang="sr-Latn-RS" dirty="0"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Cefalosporini</a:t>
            </a:r>
            <a:r>
              <a:rPr lang="en-US" dirty="0">
                <a:latin typeface="Arial" pitchFamily="34" charset="0"/>
                <a:cs typeface="Arial" pitchFamily="34" charset="0"/>
              </a:rPr>
              <a:t> III i IV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generacije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lečenje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infekcija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izazvanih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vrstom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Pseudomonas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aeruginosa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sr-Latn-RS" dirty="0"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Cefalosporini</a:t>
            </a:r>
            <a:r>
              <a:rPr lang="en-US" dirty="0">
                <a:latin typeface="Arial" pitchFamily="34" charset="0"/>
                <a:cs typeface="Arial" pitchFamily="34" charset="0"/>
              </a:rPr>
              <a:t> III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generacije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-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lekovi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izbora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za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lečenje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infekcije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mozga</a:t>
            </a:r>
            <a:r>
              <a:rPr lang="en-US" dirty="0"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moždanih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ovojnica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prolaze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hematoencefalnu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barijeru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Pseudomonas Aeruginosa Treatment Market Growth Factor Analysis and Forecast  2020-2027 – The Manomet Cur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00600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113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427038"/>
          </a:xfrm>
        </p:spPr>
        <p:txBody>
          <a:bodyPr>
            <a:noAutofit/>
          </a:bodyPr>
          <a:lstStyle/>
          <a:p>
            <a:r>
              <a:rPr lang="sr-Latn-RS" sz="2800" b="1" dirty="0">
                <a:latin typeface="Arial" pitchFamily="34" charset="0"/>
                <a:cs typeface="Arial" pitchFamily="34" charset="0"/>
              </a:rPr>
              <a:t>Karbapenemi i monobaktami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96112"/>
            <a:ext cx="8153400" cy="4873752"/>
          </a:xfrm>
        </p:spPr>
        <p:txBody>
          <a:bodyPr>
            <a:noAutofit/>
          </a:bodyPr>
          <a:lstStyle/>
          <a:p>
            <a:r>
              <a:rPr lang="sr-Latn-RS" sz="1600" dirty="0">
                <a:latin typeface="Arial" pitchFamily="34" charset="0"/>
                <a:cs typeface="Arial" pitchFamily="34" charset="0"/>
              </a:rPr>
              <a:t>B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eta-laktamski antibiotici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-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deluju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baktericidno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r>
              <a:rPr lang="sr-Latn-RS" sz="1600" b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arbapenem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i: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imipenem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meropenem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..</a:t>
            </a:r>
          </a:p>
          <a:p>
            <a:r>
              <a:rPr lang="sr-Latn-RS" sz="1600" b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onobaktam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i: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aztreonam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err="1">
                <a:latin typeface="Arial" pitchFamily="34" charset="0"/>
                <a:cs typeface="Arial" pitchFamily="34" charset="0"/>
              </a:rPr>
              <a:t>Svi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aplikuju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isključivo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intravenski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intramuskularno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err="1">
                <a:latin typeface="Arial" pitchFamily="34" charset="0"/>
                <a:cs typeface="Arial" pitchFamily="34" charset="0"/>
              </a:rPr>
              <a:t>Karbapenemi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najjači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danas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otkriveni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beta-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laktamski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antibiotici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sa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na</a:t>
            </a:r>
            <a:r>
              <a:rPr lang="sr-Latn-RS" sz="1600" b="1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širim</a:t>
            </a:r>
            <a:r>
              <a:rPr lang="sr-Latn-R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spektrom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delovanja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obuhvata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gotovo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sve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Gram-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pozitivne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i Gram-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negativne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vrste</a:t>
            </a:r>
            <a:r>
              <a:rPr lang="sr-Latn-R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uključujući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i anaerobe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„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ezervni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“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antibiotici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-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samo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slučajevima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najtežih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komplikovanih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mešanih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bakterijskih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infekcija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kada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uzročnik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infekcije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rezistentan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sve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druge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postojeće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antibiotike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r>
              <a:rPr lang="sr-Latn-RS" sz="16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isu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registrovani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upotrebu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u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veterini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nigde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svetu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ali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bez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obzira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to,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njihova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upotreba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veterinarskoj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medicini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je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dozvoljena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većini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država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uključujući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Srbiju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 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kada</a:t>
            </a:r>
            <a:r>
              <a:rPr lang="sr-Latn-R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drugi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antibiotici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ne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deluju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dirty="0" err="1">
                <a:latin typeface="Arial" pitchFamily="34" charset="0"/>
                <a:cs typeface="Arial" pitchFamily="34" charset="0"/>
              </a:rPr>
              <a:t>Monobaktami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antibiotici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uskog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spektra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delovanja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-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lečenje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infekcija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izazvanih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isključivo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Gram-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negativnim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bakterijama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posebno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Pseudomonas 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aeruginosa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2290" name="Picture 2" descr="Imipenem-Cilastatin Intravenous: Uses, Side Effects, Interactions,  Pictures, Warnings &amp;amp; Dosing - WebM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23482" r="3722" b="23630"/>
          <a:stretch/>
        </p:blipFill>
        <p:spPr bwMode="auto">
          <a:xfrm>
            <a:off x="1828800" y="5410200"/>
            <a:ext cx="2506980" cy="108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23333" r="3001" b="23778"/>
          <a:stretch/>
        </p:blipFill>
        <p:spPr bwMode="auto">
          <a:xfrm>
            <a:off x="4582668" y="5410200"/>
            <a:ext cx="2551176" cy="108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685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655638"/>
          </a:xfrm>
        </p:spPr>
        <p:txBody>
          <a:bodyPr/>
          <a:lstStyle/>
          <a:p>
            <a:r>
              <a:rPr lang="sr-Latn-RS" b="1" dirty="0">
                <a:latin typeface="Arial" pitchFamily="34" charset="0"/>
                <a:cs typeface="Arial" pitchFamily="34" charset="0"/>
              </a:rPr>
              <a:t>Glikopeptidi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5943600" cy="4873752"/>
          </a:xfrm>
        </p:spPr>
        <p:txBody>
          <a:bodyPr>
            <a:normAutofit/>
          </a:bodyPr>
          <a:lstStyle/>
          <a:p>
            <a:r>
              <a:rPr lang="sr-Latn-RS" dirty="0">
                <a:latin typeface="Arial" pitchFamily="34" charset="0"/>
                <a:cs typeface="Arial" pitchFamily="34" charset="0"/>
              </a:rPr>
              <a:t>L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ekovi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uskog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spektra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delovanja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-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samo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Gram</a:t>
            </a:r>
            <a:r>
              <a:rPr lang="sr-Latn-R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bakterije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U</a:t>
            </a:r>
            <a:r>
              <a:rPr lang="vi-VN" dirty="0">
                <a:latin typeface="Arial" pitchFamily="34" charset="0"/>
                <a:cs typeface="Arial" pitchFamily="34" charset="0"/>
              </a:rPr>
              <a:t>građuju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se </a:t>
            </a:r>
            <a:r>
              <a:rPr lang="vi-VN" dirty="0">
                <a:latin typeface="Arial" pitchFamily="34" charset="0"/>
                <a:cs typeface="Arial" pitchFamily="34" charset="0"/>
              </a:rPr>
              <a:t>u ćelijski zid i inhibiraju sintezu muraminske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kiseline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prekur</a:t>
            </a:r>
            <a:r>
              <a:rPr lang="sr-Latn-RS" dirty="0">
                <a:latin typeface="Arial" pitchFamily="34" charset="0"/>
                <a:cs typeface="Arial" pitchFamily="34" charset="0"/>
              </a:rPr>
              <a:t>s</a:t>
            </a:r>
            <a:r>
              <a:rPr lang="en-US" dirty="0">
                <a:latin typeface="Arial" pitchFamily="34" charset="0"/>
                <a:cs typeface="Arial" pitchFamily="34" charset="0"/>
              </a:rPr>
              <a:t>or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peptidoglikan</a:t>
            </a:r>
            <a:r>
              <a:rPr lang="sr-Latn-RS" dirty="0">
                <a:latin typeface="Arial" pitchFamily="34" charset="0"/>
                <a:cs typeface="Arial" pitchFamily="34" charset="0"/>
              </a:rPr>
              <a:t>a)</a:t>
            </a:r>
            <a:endParaRPr lang="sr-Latn-RS" b="1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Vankomicin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namenjen</a:t>
            </a:r>
            <a:r>
              <a:rPr lang="en-US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lečenje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infekcija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izazvanih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sojevima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meticilinrezistentnih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S.aureus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(MRSA). 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r>
              <a:rPr lang="sr-Latn-RS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eikoplanin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Oba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dirty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celom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svetu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registrovana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upotrebu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samo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kod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ljudi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Vankomicin-Balanced Solt Solution br.2 (PF) Intravitreal: koristi,  nuspojave, interakcije, slike, upozorenja i doziranje - - Lijekovi -  Lijekovi - 202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80504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Staphylococcus aureus ymwrthiol i fethisilin - Wic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0955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196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467600" cy="731838"/>
          </a:xfrm>
        </p:spPr>
        <p:txBody>
          <a:bodyPr/>
          <a:lstStyle/>
          <a:p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Inhibicija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sinteze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proteina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1475" y="1143000"/>
            <a:ext cx="7467600" cy="4873752"/>
          </a:xfrm>
        </p:spPr>
        <p:txBody>
          <a:bodyPr>
            <a:normAutofit/>
          </a:bodyPr>
          <a:lstStyle/>
          <a:p>
            <a:r>
              <a:rPr lang="sr-Latn-RS" sz="20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ajzastupljenija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strukturna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komponenta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bakterijske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ćelije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svi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enzimi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proteini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sr-Latn-R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Inhibiciju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sinteze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proteina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bakterija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vrše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aminoglikozidi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</a:t>
            </a:r>
            <a:r>
              <a:rPr lang="sr-Latn-R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tetraciklini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makrolidi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linkozamidi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hloramfeniko</a:t>
            </a:r>
            <a:r>
              <a:rPr lang="sr-Latn-RS" sz="2000" b="1" dirty="0">
                <a:latin typeface="Arial" pitchFamily="34" charset="0"/>
                <a:cs typeface="Arial" pitchFamily="34" charset="0"/>
              </a:rPr>
              <a:t>l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3. ANTIBIOTIC (PROTEIN SYNTHESIS INHIBITOR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0" y="2667000"/>
            <a:ext cx="5162550" cy="387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351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350838"/>
          </a:xfrm>
        </p:spPr>
        <p:txBody>
          <a:bodyPr>
            <a:normAutofit fontScale="90000"/>
          </a:bodyPr>
          <a:lstStyle/>
          <a:p>
            <a:r>
              <a:rPr lang="sr-Latn-RS" b="1" dirty="0">
                <a:latin typeface="Arial" pitchFamily="34" charset="0"/>
                <a:cs typeface="Arial" pitchFamily="34" charset="0"/>
              </a:rPr>
              <a:t>Aminoglikozidi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2050" y="889344"/>
            <a:ext cx="5661549" cy="5410200"/>
          </a:xfrm>
        </p:spPr>
        <p:txBody>
          <a:bodyPr>
            <a:noAutofit/>
          </a:bodyPr>
          <a:lstStyle/>
          <a:p>
            <a:r>
              <a:rPr lang="sr-Latn-RS" sz="16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eluju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baktericidno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ireverzibilno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se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vezuju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ribozome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(30S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subjedinice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 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r>
              <a:rPr lang="sr-Latn-RS" sz="1600" dirty="0">
                <a:latin typeface="Arial" pitchFamily="34" charset="0"/>
                <a:cs typeface="Arial" pitchFamily="34" charset="0"/>
              </a:rPr>
              <a:t>Prolaze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kroz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ćelijski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zid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aktivnim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transportom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procesom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pasivne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difuzije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err="1">
                <a:latin typeface="Arial" pitchFamily="34" charset="0"/>
                <a:cs typeface="Arial" pitchFamily="34" charset="0"/>
              </a:rPr>
              <a:t>Pasivna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difuzija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aminoglikozida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-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olakšana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prethodnim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delovanjem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inhibitora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sinteze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ćelijskog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zida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penicilini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r>
              <a:rPr lang="sr-Latn-RS" sz="1600" b="1" dirty="0">
                <a:latin typeface="Arial" pitchFamily="34" charset="0"/>
                <a:cs typeface="Arial" pitchFamily="34" charset="0"/>
              </a:rPr>
              <a:t>Klinička praksa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brže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izlečenje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pacijenata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kombinovanjem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aminoglikozida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pencilina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penicilin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+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streptomicin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sr-Latn-RS" sz="1600" dirty="0">
                <a:latin typeface="Arial" pitchFamily="34" charset="0"/>
                <a:cs typeface="Arial" pitchFamily="34" charset="0"/>
              </a:rPr>
              <a:t>Streptomicin,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neomicin, tobramicin, kanamicin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...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svi se dobijaju iz </a:t>
            </a:r>
            <a:r>
              <a:rPr lang="vi-VN" sz="1600" i="1" dirty="0">
                <a:latin typeface="Arial" pitchFamily="34" charset="0"/>
                <a:cs typeface="Arial" pitchFamily="34" charset="0"/>
              </a:rPr>
              <a:t>Streptomyces 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vrsta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err="1">
                <a:latin typeface="Arial" pitchFamily="34" charset="0"/>
                <a:cs typeface="Arial" pitchFamily="34" charset="0"/>
              </a:rPr>
              <a:t>Amikacin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polusintetski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aminoglikozid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r>
              <a:rPr lang="sr-Latn-RS" sz="1600" b="1" dirty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entamicin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neomicin</a:t>
            </a:r>
            <a:r>
              <a:rPr lang="sr-Latn-R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i tobramicin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- kapi za oči i masti za lokalnu primenu, 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vaginalete, intramamarni injektori</a:t>
            </a:r>
          </a:p>
          <a:p>
            <a:r>
              <a:rPr lang="vi-VN" sz="1600" dirty="0">
                <a:latin typeface="Arial" pitchFamily="34" charset="0"/>
                <a:cs typeface="Arial" pitchFamily="34" charset="0"/>
              </a:rPr>
              <a:t>Streptomicin 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lek drugog izbora za lečenje tuberkuloze ljudi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r>
              <a:rPr lang="vi-VN" sz="1600" dirty="0">
                <a:latin typeface="Arial" pitchFamily="34" charset="0"/>
                <a:cs typeface="Arial" pitchFamily="34" charset="0"/>
              </a:rPr>
              <a:t>Streptomicin i neomicin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se često daju peroralno za lečenje proliva, lokalnog delovanj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e 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samo u lumenu creva jer se ne resorbuju. 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Dog Ear Infections: Signs, Treatments, and Home Remedies | Daily Pa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10" y="4806602"/>
            <a:ext cx="3021291" cy="201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MSS: Bosnian Ear Ac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0" b="31598"/>
          <a:stretch/>
        </p:blipFill>
        <p:spPr bwMode="auto">
          <a:xfrm>
            <a:off x="3414712" y="143841"/>
            <a:ext cx="2466975" cy="78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 descr="Buy Tobre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82"/>
            <a:ext cx="2337868" cy="270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Veterinary products | Bioveta, a. s. - Bioveta a.s. International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7" t="24533" r="9774" b="18724"/>
          <a:stretch/>
        </p:blipFill>
        <p:spPr bwMode="auto">
          <a:xfrm>
            <a:off x="5881687" y="2858564"/>
            <a:ext cx="3013835" cy="143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101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533400"/>
          </a:xfrm>
        </p:spPr>
        <p:txBody>
          <a:bodyPr>
            <a:normAutofit fontScale="90000"/>
          </a:bodyPr>
          <a:lstStyle/>
          <a:p>
            <a:r>
              <a:rPr lang="sr-Latn-RS" b="1" dirty="0">
                <a:latin typeface="Arial" pitchFamily="34" charset="0"/>
                <a:cs typeface="Arial" pitchFamily="34" charset="0"/>
              </a:rPr>
              <a:t>Tetraciklini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382000" cy="4873752"/>
          </a:xfrm>
        </p:spPr>
        <p:txBody>
          <a:bodyPr>
            <a:normAutofit/>
          </a:bodyPr>
          <a:lstStyle/>
          <a:p>
            <a:r>
              <a:rPr lang="sr-Latn-RS" dirty="0">
                <a:latin typeface="Arial" pitchFamily="34" charset="0"/>
                <a:cs typeface="Arial" pitchFamily="34" charset="0"/>
              </a:rPr>
              <a:t>Pr</a:t>
            </a:r>
            <a:r>
              <a:rPr lang="vi-VN" dirty="0">
                <a:latin typeface="Arial" pitchFamily="34" charset="0"/>
                <a:cs typeface="Arial" pitchFamily="34" charset="0"/>
              </a:rPr>
              <a:t>irodni antibiotici, dobijaju se iz </a:t>
            </a:r>
            <a:r>
              <a:rPr lang="vi-VN" i="1" dirty="0">
                <a:latin typeface="Arial" pitchFamily="34" charset="0"/>
                <a:cs typeface="Arial" pitchFamily="34" charset="0"/>
              </a:rPr>
              <a:t>Streptomyces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spp.</a:t>
            </a:r>
          </a:p>
          <a:p>
            <a:r>
              <a:rPr lang="sr-Latn-RS" dirty="0">
                <a:latin typeface="Arial" pitchFamily="34" charset="0"/>
                <a:cs typeface="Arial" pitchFamily="34" charset="0"/>
              </a:rPr>
              <a:t>Bakteriostatski  - 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reverzibilno</a:t>
            </a:r>
            <a:r>
              <a:rPr lang="en-US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vezuju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</a:t>
            </a:r>
            <a:r>
              <a:rPr lang="en-US" dirty="0">
                <a:latin typeface="Arial" pitchFamily="34" charset="0"/>
                <a:cs typeface="Arial" pitchFamily="34" charset="0"/>
              </a:rPr>
              <a:t> 30S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r>
              <a:rPr lang="sr-Latn-RS" dirty="0">
                <a:latin typeface="Arial" pitchFamily="34" charset="0"/>
                <a:cs typeface="Arial" pitchFamily="34" charset="0"/>
              </a:rPr>
              <a:t>V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isok</a:t>
            </a:r>
            <a:r>
              <a:rPr lang="sr-Latn-RS" dirty="0">
                <a:latin typeface="Arial" pitchFamily="34" charset="0"/>
                <a:cs typeface="Arial" pitchFamily="34" charset="0"/>
              </a:rPr>
              <a:t>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prevalencij</a:t>
            </a:r>
            <a:r>
              <a:rPr lang="sr-Latn-RS" dirty="0">
                <a:latin typeface="Arial" pitchFamily="34" charset="0"/>
                <a:cs typeface="Arial" pitchFamily="34" charset="0"/>
              </a:rPr>
              <a:t>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rezistencije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bakterija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tetracikline</a:t>
            </a:r>
            <a:r>
              <a:rPr lang="sr-Latn-RS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latin typeface="Arial" pitchFamily="34" charset="0"/>
                <a:cs typeface="Arial" pitchFamily="34" charset="0"/>
              </a:rPr>
              <a:t>ne bi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trebalo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koristiti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bez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rezultata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antibiograma</a:t>
            </a:r>
            <a:r>
              <a:rPr lang="sr-Latn-RS" dirty="0">
                <a:latin typeface="Arial" pitchFamily="34" charset="0"/>
                <a:cs typeface="Arial" pitchFamily="34" charset="0"/>
              </a:rPr>
              <a:t>!</a:t>
            </a:r>
          </a:p>
          <a:p>
            <a:r>
              <a:rPr lang="sr-Latn-RS" dirty="0">
                <a:latin typeface="Arial" pitchFamily="34" charset="0"/>
                <a:cs typeface="Arial" pitchFamily="34" charset="0"/>
              </a:rPr>
              <a:t>K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oncentrišu</a:t>
            </a:r>
            <a:r>
              <a:rPr lang="en-US" dirty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citoplazmi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ćelija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domaćina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-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lekovi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izbora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lečenje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infekcija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izazvanih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intracelularnim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bakterijama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Chlamydia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Rickettsiaceae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Mycoplasmataceae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6386" name="Picture 2" descr="Buy Doxycycline 100mg online - Lowest Prices [20% Off]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128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ritromicin (erythromycin) , also known as: EryP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3" b="18857"/>
          <a:stretch/>
        </p:blipFill>
        <p:spPr bwMode="auto">
          <a:xfrm>
            <a:off x="2971800" y="4724400"/>
            <a:ext cx="2667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579438"/>
          </a:xfrm>
        </p:spPr>
        <p:txBody>
          <a:bodyPr/>
          <a:lstStyle/>
          <a:p>
            <a:r>
              <a:rPr lang="sr-Latn-RS" b="1" dirty="0">
                <a:latin typeface="Arial" pitchFamily="34" charset="0"/>
                <a:cs typeface="Arial" pitchFamily="34" charset="0"/>
              </a:rPr>
              <a:t>Makrolidi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" y="1019556"/>
            <a:ext cx="8420100" cy="4873752"/>
          </a:xfrm>
        </p:spPr>
        <p:txBody>
          <a:bodyPr>
            <a:normAutofit/>
          </a:bodyPr>
          <a:lstStyle/>
          <a:p>
            <a:r>
              <a:rPr lang="sr-Latn-RS" sz="20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rirodni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antibiotici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dobijeni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iz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Streptomyces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vrsta</a:t>
            </a:r>
            <a:endParaRPr lang="sr-Latn-RS" sz="2000" dirty="0">
              <a:latin typeface="Arial" pitchFamily="34" charset="0"/>
              <a:cs typeface="Arial" pitchFamily="34" charset="0"/>
            </a:endParaRPr>
          </a:p>
          <a:p>
            <a:r>
              <a:rPr lang="sr-Latn-RS" sz="2000" dirty="0">
                <a:latin typeface="Arial" pitchFamily="34" charset="0"/>
                <a:cs typeface="Arial" pitchFamily="34" charset="0"/>
              </a:rPr>
              <a:t>V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ezuju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50S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subjedinicu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sr-Latn-R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Prevashodno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imaju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bakteriostatsko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delovanje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mogu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baktericidi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zavisno od vrste mikroorganizma i doze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r>
              <a:rPr lang="pl-PL" sz="2000" b="1" dirty="0">
                <a:latin typeface="Arial" pitchFamily="34" charset="0"/>
                <a:cs typeface="Arial" pitchFamily="34" charset="0"/>
              </a:rPr>
              <a:t>Azitromicin, Eritromicin, Klaritromicin,Tilozin..</a:t>
            </a:r>
          </a:p>
          <a:p>
            <a:r>
              <a:rPr lang="sr-Latn-RS" sz="2000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ečenje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infekcija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izazvanih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Gram +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bakterijama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Staphylococcus, Streptococcus, Enterococcus,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Corynebacterium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,</a:t>
            </a:r>
            <a:r>
              <a:rPr lang="sr-Latn-R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Listeria,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Erysipelothrix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Rhodococcus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vrste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..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deluju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neke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Gram -</a:t>
            </a:r>
          </a:p>
          <a:p>
            <a:r>
              <a:rPr lang="sr-Latn-RS" sz="2000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oncentrišu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 se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citoplazmi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ćelije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domaćina</a:t>
            </a:r>
            <a:r>
              <a:rPr lang="sr-Latn-RS" sz="2000" dirty="0">
                <a:latin typeface="Arial" pitchFamily="34" charset="0"/>
                <a:cs typeface="Arial" pitchFamily="34" charset="0"/>
              </a:rPr>
              <a:t> – lečenje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infekcija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izazvanih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intracelularnim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vrstama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Mycoplasma,</a:t>
            </a:r>
            <a:r>
              <a:rPr lang="sr-Latn-R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Ureaplasma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, Chlamydia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167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6616" y="114300"/>
            <a:ext cx="8305800" cy="6477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Mikroorganizmi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nastanjuju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sve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ekološke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niše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sadrže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vodu</a:t>
            </a:r>
            <a:r>
              <a:rPr lang="en-US" dirty="0"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minimalnu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količinu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organskih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materija</a:t>
            </a:r>
            <a:r>
              <a:rPr lang="sr-Latn-R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organiz</a:t>
            </a:r>
            <a:r>
              <a:rPr lang="sr-Latn-RS" dirty="0">
                <a:latin typeface="Arial" pitchFamily="34" charset="0"/>
                <a:cs typeface="Arial" pitchFamily="34" charset="0"/>
              </a:rPr>
              <a:t>me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biljaka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insekata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ljudi</a:t>
            </a:r>
            <a:r>
              <a:rPr lang="en-US" dirty="0"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životinja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r>
              <a:rPr lang="vi-VN" dirty="0">
                <a:latin typeface="Arial" pitchFamily="34" charset="0"/>
                <a:cs typeface="Arial" pitchFamily="34" charset="0"/>
              </a:rPr>
              <a:t>Teško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definisati šta je prirodna sredina za život mikroorganizama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Brojnost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mikroorganizam</a:t>
            </a:r>
            <a:r>
              <a:rPr lang="sr-Latn-RS" dirty="0">
                <a:latin typeface="Arial" pitchFamily="34" charset="0"/>
                <a:cs typeface="Arial" pitchFamily="34" charset="0"/>
              </a:rPr>
              <a:t>a </a:t>
            </a:r>
            <a:r>
              <a:rPr lang="en-US" dirty="0">
                <a:latin typeface="Arial" pitchFamily="34" charset="0"/>
                <a:cs typeface="Arial" pitchFamily="34" charset="0"/>
              </a:rPr>
              <a:t>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brzina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njihovog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razmnožavanja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sr-Latn-RS" dirty="0">
                <a:latin typeface="Arial" pitchFamily="34" charset="0"/>
                <a:cs typeface="Arial" pitchFamily="34" charset="0"/>
              </a:rPr>
              <a:t>Brzo bi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mogli</a:t>
            </a:r>
            <a:r>
              <a:rPr lang="en-US" dirty="0">
                <a:latin typeface="Arial" pitchFamily="34" charset="0"/>
                <a:cs typeface="Arial" pitchFamily="34" charset="0"/>
              </a:rPr>
              <a:t> da 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prenamnože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i potisnu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sva </a:t>
            </a:r>
            <a:r>
              <a:rPr lang="vi-VN" dirty="0">
                <a:latin typeface="Arial" pitchFamily="34" charset="0"/>
                <a:cs typeface="Arial" pitchFamily="34" charset="0"/>
              </a:rPr>
              <a:t>živa bića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sr-Latn-RS" sz="1400" dirty="0">
              <a:latin typeface="Arial" pitchFamily="34" charset="0"/>
              <a:cs typeface="Arial" pitchFamily="34" charset="0"/>
            </a:endParaRPr>
          </a:p>
          <a:p>
            <a:r>
              <a:rPr lang="sr-Latn-RS" dirty="0">
                <a:latin typeface="Arial" pitchFamily="34" charset="0"/>
                <a:cs typeface="Arial" pitchFamily="34" charset="0"/>
              </a:rPr>
              <a:t>B</a:t>
            </a:r>
            <a:r>
              <a:rPr lang="vi-VN" dirty="0">
                <a:latin typeface="Arial" pitchFamily="34" charset="0"/>
                <a:cs typeface="Arial" pitchFamily="34" charset="0"/>
              </a:rPr>
              <a:t>roj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mikroorganizama se održava na određenom nivou već milionima godina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sr-Latn-RS" dirty="0">
              <a:latin typeface="Arial" pitchFamily="34" charset="0"/>
              <a:cs typeface="Arial" pitchFamily="34" charset="0"/>
            </a:endParaRPr>
          </a:p>
          <a:p>
            <a:endParaRPr lang="sr-Latn-RS" dirty="0">
              <a:latin typeface="Arial" pitchFamily="34" charset="0"/>
              <a:cs typeface="Arial" pitchFamily="34" charset="0"/>
            </a:endParaRPr>
          </a:p>
          <a:p>
            <a:endParaRPr lang="sr-Latn-RS" dirty="0">
              <a:latin typeface="Arial" pitchFamily="34" charset="0"/>
              <a:cs typeface="Arial" pitchFamily="34" charset="0"/>
            </a:endParaRPr>
          </a:p>
          <a:p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28516" y="29718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uberculosis to be tackled using crowd-source | EurekAlert!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1238"/>
            <a:ext cx="9144000" cy="195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011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655638"/>
          </a:xfrm>
        </p:spPr>
        <p:txBody>
          <a:bodyPr/>
          <a:lstStyle/>
          <a:p>
            <a:r>
              <a:rPr lang="sr-Latn-RS" b="1" dirty="0">
                <a:latin typeface="Arial" pitchFamily="34" charset="0"/>
                <a:cs typeface="Arial" pitchFamily="34" charset="0"/>
              </a:rPr>
              <a:t>Amfenikoli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534400" cy="4873752"/>
          </a:xfrm>
        </p:spPr>
        <p:txBody>
          <a:bodyPr>
            <a:noAutofit/>
          </a:bodyPr>
          <a:lstStyle/>
          <a:p>
            <a:r>
              <a:rPr lang="sr-Latn-RS" sz="1600" dirty="0">
                <a:latin typeface="Arial" pitchFamily="34" charset="0"/>
                <a:cs typeface="Arial" pitchFamily="34" charset="0"/>
              </a:rPr>
              <a:t>V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ezuju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50S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subjednicu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ribozoma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sr-Latn-RS" sz="1600" b="1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loramfenikol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tiamfenikol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florfenikol</a:t>
            </a:r>
            <a:endParaRPr lang="sr-Latn-RS" sz="1600" b="1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err="1">
                <a:latin typeface="Arial" pitchFamily="34" charset="0"/>
                <a:cs typeface="Arial" pitchFamily="34" charset="0"/>
              </a:rPr>
              <a:t>Tiamfenikol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florfenikol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registrovani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samo za upotrebu u veterini</a:t>
            </a:r>
          </a:p>
          <a:p>
            <a:r>
              <a:rPr lang="en-US" sz="1600" dirty="0" err="1">
                <a:latin typeface="Arial" pitchFamily="34" charset="0"/>
                <a:cs typeface="Arial" pitchFamily="34" charset="0"/>
              </a:rPr>
              <a:t>Hloramfenikol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širok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spekt</a:t>
            </a:r>
            <a:r>
              <a:rPr lang="sr-Latn-RS" sz="1600" b="1" dirty="0">
                <a:latin typeface="Arial" pitchFamily="34" charset="0"/>
                <a:cs typeface="Arial" pitchFamily="34" charset="0"/>
              </a:rPr>
              <a:t>ar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delovanja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prolazi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hematoencefalnu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barijeru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endParaRPr lang="vi-VN" sz="1600" dirty="0">
              <a:latin typeface="Arial" pitchFamily="34" charset="0"/>
              <a:cs typeface="Arial" pitchFamily="34" charset="0"/>
            </a:endParaRPr>
          </a:p>
          <a:p>
            <a:r>
              <a:rPr lang="sr-Latn-RS" sz="1600" dirty="0">
                <a:latin typeface="Arial" pitchFamily="34" charset="0"/>
                <a:cs typeface="Arial" pitchFamily="34" charset="0"/>
              </a:rPr>
              <a:t>T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oksična svojstva na organizam ljudi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-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poremećaj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funkcije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kostne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srži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posledičnom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aplastičnom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anemijom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r>
              <a:rPr lang="sr-Latn-RS" sz="1600" b="1" dirty="0">
                <a:latin typeface="Arial" pitchFamily="34" charset="0"/>
                <a:cs typeface="Arial" pitchFamily="34" charset="0"/>
              </a:rPr>
              <a:t>Za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branjen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upotrebu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kod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životinja</a:t>
            </a:r>
            <a:r>
              <a:rPr lang="sr-Latn-R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1600" b="1" dirty="0">
                <a:latin typeface="Arial" pitchFamily="34" charset="0"/>
                <a:cs typeface="Arial" pitchFamily="34" charset="0"/>
              </a:rPr>
              <a:t>čije se meso i drugi proizvodi upotrebljavaju za ishranu ljudi</a:t>
            </a:r>
            <a:r>
              <a:rPr lang="sr-Latn-RS" sz="1600" b="1" dirty="0">
                <a:latin typeface="Arial" pitchFamily="34" charset="0"/>
                <a:cs typeface="Arial" pitchFamily="34" charset="0"/>
              </a:rPr>
              <a:t>!</a:t>
            </a:r>
          </a:p>
          <a:p>
            <a:r>
              <a:rPr lang="sr-Latn-RS" sz="16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lormafenikol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se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ugl.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koristi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lokalno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najčešće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obliku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masti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oči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kožu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obliku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vaginaleta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r>
              <a:rPr lang="sr-Latn-RS" sz="16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istemska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upotreba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hloramfenikola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ljudi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nije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zabranjena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u posebnim slučajevima</a:t>
            </a:r>
          </a:p>
          <a:p>
            <a:r>
              <a:rPr lang="en-US" sz="1600" dirty="0" err="1">
                <a:latin typeface="Arial" pitchFamily="34" charset="0"/>
                <a:cs typeface="Arial" pitchFamily="34" charset="0"/>
              </a:rPr>
              <a:t>Tiamfenikol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ema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toksična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dejstva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na kostnu srž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közel Bank határol chloramfenicol mast za oci - lifeprizes.or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t="3130" b="36826"/>
          <a:stretch/>
        </p:blipFill>
        <p:spPr bwMode="auto">
          <a:xfrm>
            <a:off x="1447800" y="4715095"/>
            <a:ext cx="6096000" cy="212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095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467600" cy="503238"/>
          </a:xfrm>
        </p:spPr>
        <p:txBody>
          <a:bodyPr>
            <a:normAutofit fontScale="90000"/>
          </a:bodyPr>
          <a:lstStyle/>
          <a:p>
            <a:r>
              <a:rPr lang="sr-Latn-RS" b="1" dirty="0">
                <a:latin typeface="Arial" pitchFamily="34" charset="0"/>
                <a:cs typeface="Arial" pitchFamily="34" charset="0"/>
              </a:rPr>
              <a:t>Linkozamidi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077200" cy="4873752"/>
          </a:xfrm>
        </p:spPr>
        <p:txBody>
          <a:bodyPr>
            <a:normAutofit/>
          </a:bodyPr>
          <a:lstStyle/>
          <a:p>
            <a:r>
              <a:rPr lang="sr-Latn-RS" dirty="0">
                <a:latin typeface="Arial" pitchFamily="34" charset="0"/>
                <a:cs typeface="Arial" pitchFamily="34" charset="0"/>
              </a:rPr>
              <a:t>P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rirodni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antibiotici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dobijeni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Streptomyces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vrsta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r>
              <a:rPr lang="sr-Latn-RS" b="1" dirty="0">
                <a:latin typeface="Arial" pitchFamily="34" charset="0"/>
                <a:cs typeface="Arial" pitchFamily="34" charset="0"/>
              </a:rPr>
              <a:t>Linkomicin i klindamicin</a:t>
            </a: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Imaju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relativno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uzak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spektar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delovanja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samo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neke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Gram-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pozitivne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vrste</a:t>
            </a:r>
            <a:r>
              <a:rPr lang="en-US" dirty="0"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dirty="0">
                <a:latin typeface="Arial" pitchFamily="34" charset="0"/>
                <a:cs typeface="Arial" pitchFamily="34" charset="0"/>
              </a:rPr>
              <a:t> anaerobe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Klindamicin</a:t>
            </a:r>
            <a:r>
              <a:rPr lang="en-US" dirty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veterinarskoj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medicini</a:t>
            </a:r>
            <a:r>
              <a:rPr lang="en-US" dirty="0">
                <a:latin typeface="Arial" pitchFamily="34" charset="0"/>
                <a:cs typeface="Arial" pitchFamily="34" charset="0"/>
              </a:rPr>
              <a:t> -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lečenje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osteomijelitisa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dobro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prodire</a:t>
            </a:r>
            <a:r>
              <a:rPr lang="en-US" dirty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kostnu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srž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r>
              <a:rPr lang="sr-Latn-RS" dirty="0">
                <a:latin typeface="Arial" pitchFamily="34" charset="0"/>
                <a:cs typeface="Arial" pitchFamily="34" charset="0"/>
              </a:rPr>
              <a:t>K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lindamicin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vrlo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lako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dovodi</a:t>
            </a:r>
            <a:r>
              <a:rPr lang="en-US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teških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poremećaja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crevne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sv-SE" dirty="0">
                <a:latin typeface="Arial" pitchFamily="34" charset="0"/>
                <a:cs typeface="Arial" pitchFamily="34" charset="0"/>
              </a:rPr>
              <a:t>flore kod ljudi i životinja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kontraindikovan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kod konja i kunića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Osteomyelitis: MedlinePlus Medical Encyclopedia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48199"/>
            <a:ext cx="2667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672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579438"/>
          </a:xfrm>
        </p:spPr>
        <p:txBody>
          <a:bodyPr/>
          <a:lstStyle/>
          <a:p>
            <a:pPr marL="0" indent="0"/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Inhibicija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sinteze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nukleinskih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kiselina</a:t>
            </a:r>
            <a:endParaRPr 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12126"/>
            <a:ext cx="8001000" cy="4873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18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intetska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jedinjenja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 -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hemioterapeutici</a:t>
            </a:r>
            <a:endParaRPr lang="sr-Latn-RS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Latn-RS" sz="18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nhibiraju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sintezu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DNK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bakterija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-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inhibiraju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delovanje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enzima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DNK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giraze</a:t>
            </a:r>
            <a:endParaRPr lang="sr-Latn-RS" sz="1800" dirty="0">
              <a:latin typeface="Arial" pitchFamily="34" charset="0"/>
              <a:cs typeface="Arial" pitchFamily="34" charset="0"/>
            </a:endParaRPr>
          </a:p>
          <a:p>
            <a:r>
              <a:rPr lang="sr-Latn-RS" sz="18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spoljavaju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svoje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delovanje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DNK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ćelija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domaćina</a:t>
            </a:r>
            <a:endParaRPr lang="sr-Latn-R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dirty="0" err="1">
                <a:latin typeface="TimesNewRomanPSMT"/>
              </a:rPr>
              <a:t>Nalidiksinska</a:t>
            </a:r>
            <a:r>
              <a:rPr lang="en-US" sz="1800" dirty="0">
                <a:latin typeface="TimesNewRomanPSMT"/>
              </a:rPr>
              <a:t> </a:t>
            </a:r>
            <a:r>
              <a:rPr lang="en-US" sz="1800" dirty="0" err="1">
                <a:latin typeface="TimesNewRomanPSMT"/>
              </a:rPr>
              <a:t>kiselina</a:t>
            </a:r>
            <a:r>
              <a:rPr lang="sr-Latn-RS" sz="1800" dirty="0">
                <a:latin typeface="TimesNewRomanPSMT"/>
              </a:rPr>
              <a:t>, </a:t>
            </a:r>
            <a:r>
              <a:rPr lang="en-US" sz="1800" dirty="0" err="1">
                <a:latin typeface="TimesNewRomanPSMT"/>
              </a:rPr>
              <a:t>Pipemidinska</a:t>
            </a:r>
            <a:r>
              <a:rPr lang="en-US" sz="1800" dirty="0">
                <a:latin typeface="TimesNewRomanPSMT"/>
              </a:rPr>
              <a:t> </a:t>
            </a:r>
            <a:r>
              <a:rPr lang="en-US" sz="1800" dirty="0" err="1">
                <a:latin typeface="TimesNewRomanPSMT"/>
              </a:rPr>
              <a:t>kiselina</a:t>
            </a:r>
            <a:r>
              <a:rPr lang="sr-Latn-RS" sz="1800" dirty="0">
                <a:latin typeface="TimesNewRomanPSMT"/>
              </a:rPr>
              <a:t>, </a:t>
            </a:r>
            <a:r>
              <a:rPr lang="pl-PL" sz="1800" dirty="0">
                <a:latin typeface="TimesNewRomanPSMT"/>
              </a:rPr>
              <a:t>Ciprofloksacin, </a:t>
            </a:r>
            <a:r>
              <a:rPr lang="en-US" sz="1800" dirty="0" err="1">
                <a:latin typeface="TimesNewRomanPSMT"/>
              </a:rPr>
              <a:t>Enrofloksacin</a:t>
            </a:r>
            <a:r>
              <a:rPr lang="sr-Latn-RS" sz="1800" dirty="0">
                <a:latin typeface="TimesNewRomanPSMT"/>
              </a:rPr>
              <a:t>, </a:t>
            </a:r>
            <a:r>
              <a:rPr lang="en-US" sz="1800" dirty="0" err="1">
                <a:latin typeface="TimesNewRomanPSMT"/>
              </a:rPr>
              <a:t>Levofloksacin</a:t>
            </a:r>
            <a:r>
              <a:rPr lang="sr-Latn-RS" sz="1800" dirty="0">
                <a:latin typeface="TimesNewRomanPSMT"/>
              </a:rPr>
              <a:t>, </a:t>
            </a:r>
            <a:r>
              <a:rPr lang="en-US" sz="1800" dirty="0" err="1">
                <a:latin typeface="TimesNewRomanPSMT"/>
              </a:rPr>
              <a:t>Norfloksacin</a:t>
            </a:r>
            <a:r>
              <a:rPr lang="sr-Latn-RS" sz="1800" dirty="0">
                <a:latin typeface="TimesNewRomanPSMT"/>
              </a:rPr>
              <a:t>, </a:t>
            </a:r>
            <a:r>
              <a:rPr lang="en-US" sz="1800" dirty="0" err="1">
                <a:latin typeface="TimesNewRomanPSMT"/>
              </a:rPr>
              <a:t>Ofloksacin</a:t>
            </a:r>
            <a:r>
              <a:rPr lang="sr-Latn-RS" sz="1800" dirty="0">
                <a:latin typeface="TimesNewRomanPSMT"/>
              </a:rPr>
              <a:t>, </a:t>
            </a:r>
            <a:r>
              <a:rPr lang="en-US" sz="1800" dirty="0" err="1">
                <a:latin typeface="TimesNewRomanPSMT"/>
              </a:rPr>
              <a:t>Marbofloksacin</a:t>
            </a:r>
            <a:r>
              <a:rPr lang="sr-Latn-RS" sz="1800" dirty="0">
                <a:latin typeface="TimesNewRomanPSMT"/>
              </a:rPr>
              <a:t>...</a:t>
            </a:r>
            <a:endParaRPr lang="sr-Latn-RS" sz="1800" dirty="0">
              <a:latin typeface="Arial" pitchFamily="34" charset="0"/>
              <a:cs typeface="Arial" pitchFamily="34" charset="0"/>
            </a:endParaRPr>
          </a:p>
          <a:p>
            <a:r>
              <a:rPr lang="sr-Latn-RS" sz="180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aktericidno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delovanje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Gram</a:t>
            </a:r>
            <a:r>
              <a:rPr lang="sr-Latn-R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 i neke </a:t>
            </a:r>
            <a:r>
              <a:rPr lang="sr-Latn-RS" sz="1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Gram +</a:t>
            </a:r>
            <a:endParaRPr lang="en-US" sz="1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RS" sz="1800" dirty="0">
                <a:latin typeface="Arial" pitchFamily="34" charset="0"/>
                <a:cs typeface="Arial" pitchFamily="34" charset="0"/>
              </a:rPr>
              <a:t>Lečenje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tuberkuloze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ljudi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endParaRPr lang="sr-Latn-RS" sz="1800" dirty="0">
              <a:latin typeface="Arial" pitchFamily="34" charset="0"/>
              <a:cs typeface="Arial" pitchFamily="34" charset="0"/>
            </a:endParaRPr>
          </a:p>
          <a:p>
            <a:r>
              <a:rPr lang="sr-Latn-RS" sz="18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eluju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i na </a:t>
            </a:r>
            <a:r>
              <a:rPr lang="pl-PL" sz="1800" i="1" dirty="0">
                <a:latin typeface="Arial" pitchFamily="34" charset="0"/>
                <a:cs typeface="Arial" pitchFamily="34" charset="0"/>
              </a:rPr>
              <a:t>Chlamydia 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vrste</a:t>
            </a:r>
          </a:p>
          <a:p>
            <a:r>
              <a:rPr lang="sr-Latn-RS" sz="18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ntipseudomonasni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antibiotici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deluju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Pseudomonas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aeruginosa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990600"/>
            <a:ext cx="7467600" cy="503238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b="1" dirty="0">
                <a:latin typeface="Arial" pitchFamily="34" charset="0"/>
                <a:cs typeface="Arial" pitchFamily="34" charset="0"/>
              </a:rPr>
              <a:t>Fluorohinoloni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ipro-A Vet® | Mohazon Expres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4495800"/>
            <a:ext cx="4102608" cy="273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375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503238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Sulfonamidi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trimetoprim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7924800" cy="4873752"/>
          </a:xfrm>
        </p:spPr>
        <p:txBody>
          <a:bodyPr>
            <a:noAutofit/>
          </a:bodyPr>
          <a:lstStyle/>
          <a:p>
            <a:r>
              <a:rPr lang="sr-Latn-RS" sz="160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akteriostatici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ali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kombinovani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zajedno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imaju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baktrericidno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delovanje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r>
              <a:rPr lang="sr-Latn-RS" sz="1600" b="1" dirty="0">
                <a:latin typeface="Arial" pitchFamily="34" charset="0"/>
                <a:cs typeface="Arial" pitchFamily="34" charset="0"/>
              </a:rPr>
              <a:t>Blokada sinteze folne kiseline</a:t>
            </a:r>
          </a:p>
          <a:p>
            <a:r>
              <a:rPr lang="sr-Latn-RS" sz="1600" dirty="0">
                <a:latin typeface="Arial" pitchFamily="34" charset="0"/>
                <a:cs typeface="Arial" pitchFamily="34" charset="0"/>
              </a:rPr>
              <a:t>Bakterije same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sebi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sintetišu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folnu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kiselinu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razliku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od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ostalih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živih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bića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Sulfonamidi i trimetoprim nemaju nikakvo delovanje na ćelije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sisara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riba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ptica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err="1">
                <a:latin typeface="Arial" pitchFamily="34" charset="0"/>
                <a:cs typeface="Arial" pitchFamily="34" charset="0"/>
              </a:rPr>
              <a:t>Najčešće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je 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upotrebi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sulfametoksazol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err="1">
                <a:latin typeface="Arial" pitchFamily="34" charset="0"/>
                <a:cs typeface="Arial" pitchFamily="34" charset="0"/>
              </a:rPr>
              <a:t>Smatra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se da je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Pseudomonas 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aeruginosa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jedini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pririodno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neosetljiv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Ova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kombinacija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se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najčešće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koristi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cilju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lečenja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urinarnih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respiratornih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infekcija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ljudi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životinja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Folic acid, folate, sulfa drugs and more – The Bumbling Biochemis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7" b="16787"/>
          <a:stretch/>
        </p:blipFill>
        <p:spPr bwMode="auto">
          <a:xfrm>
            <a:off x="5486400" y="4343400"/>
            <a:ext cx="3314700" cy="222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Bactrim – antibiotik širokog spektra dejstva | Leko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8496"/>
            <a:ext cx="47625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059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467600" cy="655638"/>
          </a:xfrm>
        </p:spPr>
        <p:txBody>
          <a:bodyPr/>
          <a:lstStyle/>
          <a:p>
            <a:r>
              <a:rPr lang="sr-Latn-RS" b="1" dirty="0">
                <a:latin typeface="Arial" pitchFamily="34" charset="0"/>
                <a:cs typeface="Arial" pitchFamily="34" charset="0"/>
              </a:rPr>
              <a:t>Rifamicini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4953000" cy="4873752"/>
          </a:xfrm>
        </p:spPr>
        <p:txBody>
          <a:bodyPr>
            <a:normAutofit fontScale="92500"/>
          </a:bodyPr>
          <a:lstStyle/>
          <a:p>
            <a:r>
              <a:rPr lang="sr-Latn-RS" b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ifampicin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dirty="0">
                <a:latin typeface="Arial" pitchFamily="34" charset="0"/>
                <a:cs typeface="Arial" pitchFamily="34" charset="0"/>
              </a:rPr>
              <a:t> rifampin</a:t>
            </a:r>
            <a:r>
              <a:rPr lang="sr-Latn-RS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sr-Latn-RS" dirty="0">
                <a:latin typeface="Arial" pitchFamily="34" charset="0"/>
                <a:cs typeface="Arial" pitchFamily="34" charset="0"/>
              </a:rPr>
              <a:t>D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elovanje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Mycobacterium</a:t>
            </a:r>
            <a:r>
              <a:rPr lang="sr-Latn-RS" i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vrste i koriste se prevashodno za lečenje tuberkuloze kod ljudi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r>
              <a:rPr lang="sr-Latn-RS" dirty="0">
                <a:latin typeface="Arial" pitchFamily="34" charset="0"/>
                <a:cs typeface="Arial" pitchFamily="34" charset="0"/>
              </a:rPr>
              <a:t>Rifampicin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odlično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deluje</a:t>
            </a:r>
            <a:r>
              <a:rPr lang="en-US" dirty="0"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većinu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Gram</a:t>
            </a:r>
            <a:r>
              <a:rPr lang="sr-Latn-R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vrsta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Indikovan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lečenje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gnojih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infekcija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ždrebadi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izazvanih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vrstom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Rhodococcus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equi</a:t>
            </a:r>
            <a:r>
              <a:rPr lang="sr-Latn-RS" i="1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+ makrolidi</a:t>
            </a:r>
          </a:p>
          <a:p>
            <a:r>
              <a:rPr lang="en-US" i="1" dirty="0" err="1">
                <a:latin typeface="Arial" pitchFamily="34" charset="0"/>
                <a:cs typeface="Arial" pitchFamily="34" charset="0"/>
              </a:rPr>
              <a:t>R.equi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je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otporan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fagocitozu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mesta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infekcije</a:t>
            </a:r>
            <a:r>
              <a:rPr lang="en-US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širi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putem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makrofaga</a:t>
            </a:r>
            <a:r>
              <a:rPr lang="en-US" dirty="0">
                <a:latin typeface="Arial" pitchFamily="34" charset="0"/>
                <a:cs typeface="Arial" pitchFamily="34" charset="0"/>
              </a:rPr>
              <a:t>, a rifampicin 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makrolidi</a:t>
            </a:r>
            <a:r>
              <a:rPr lang="en-US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koncentrišu</a:t>
            </a:r>
            <a:r>
              <a:rPr lang="en-US" dirty="0">
                <a:latin typeface="Arial" pitchFamily="34" charset="0"/>
                <a:cs typeface="Arial" pitchFamily="34" charset="0"/>
              </a:rPr>
              <a:t> u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makrofagima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ands On: Rhodococcus equi may be on incr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"/>
            <a:ext cx="251146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A cytological smear of R. equi from thoracic fluid of a cat presented... | 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9171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3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Oštećenje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promena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propustljivosti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ćelijske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membrane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bakterija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endParaRPr 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Antibiotici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ove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grupe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imaju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najslabiju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selektivnu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toksičnost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r>
              <a:rPr lang="sr-Latn-RS" dirty="0">
                <a:latin typeface="Arial" pitchFamily="34" charset="0"/>
                <a:cs typeface="Arial" pitchFamily="34" charset="0"/>
              </a:rPr>
              <a:t>K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oriste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se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uglavnom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lokalno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kod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vrlo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teških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infekcija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kada</a:t>
            </a:r>
            <a:r>
              <a:rPr lang="en-US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ugrožen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život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r>
              <a:rPr lang="sr-Latn-RS" i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olimiksini</a:t>
            </a:r>
            <a:r>
              <a:rPr lang="sr-Latn-R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od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kojih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najzančajniji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polimiksin</a:t>
            </a:r>
            <a:r>
              <a:rPr lang="en-US" dirty="0">
                <a:latin typeface="Arial" pitchFamily="34" charset="0"/>
                <a:cs typeface="Arial" pitchFamily="34" charset="0"/>
              </a:rPr>
              <a:t> B 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polimiksin</a:t>
            </a:r>
            <a:r>
              <a:rPr lang="en-US" dirty="0">
                <a:latin typeface="Arial" pitchFamily="34" charset="0"/>
                <a:cs typeface="Arial" pitchFamily="34" charset="0"/>
              </a:rPr>
              <a:t> E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kolistin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r>
              <a:rPr lang="sr-Latn-RS" dirty="0">
                <a:latin typeface="Arial" pitchFamily="34" charset="0"/>
                <a:cs typeface="Arial" pitchFamily="34" charset="0"/>
              </a:rPr>
              <a:t>P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onašaju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katjonski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deterdženti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izazivaju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velika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oštećenja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fosfolipidnog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dela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ćelijske</a:t>
            </a:r>
            <a:r>
              <a:rPr lang="en-US" dirty="0">
                <a:latin typeface="Arial" pitchFamily="34" charset="0"/>
                <a:cs typeface="Arial" pitchFamily="34" charset="0"/>
              </a:rPr>
              <a:t> membrane</a:t>
            </a:r>
          </a:p>
        </p:txBody>
      </p:sp>
    </p:spTree>
    <p:extLst>
      <p:ext uri="{BB962C8B-B14F-4D97-AF65-F5344CB8AC3E}">
        <p14:creationId xmlns:p14="http://schemas.microsoft.com/office/powerpoint/2010/main" val="2651766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1143000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Značaj poznavanja antibiotika u mikrobiologiji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765" y="1600200"/>
            <a:ext cx="6759635" cy="487375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Nakon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izolacije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uzročnika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patološkog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materijala</a:t>
            </a:r>
            <a:r>
              <a:rPr lang="en-US" dirty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mikrobiološkoj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laboratoriji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vrši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se ispitivanje njegove osetljivosti na antibiotike (antibiogram) 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r>
              <a:rPr lang="sr-Latn-RS" dirty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ikrobiolog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mora tačno znati koji antibiotici deluju na određene uzročnike, koji se daju lokalno,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pl-PL" dirty="0">
                <a:latin typeface="Arial" pitchFamily="34" charset="0"/>
                <a:cs typeface="Arial" pitchFamily="34" charset="0"/>
              </a:rPr>
              <a:t>a koji sistemski i koji su dostupni pacijentu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r>
              <a:rPr lang="sr-Latn-RS" dirty="0">
                <a:latin typeface="Arial" pitchFamily="34" charset="0"/>
                <a:cs typeface="Arial" pitchFamily="34" charset="0"/>
              </a:rPr>
              <a:t>F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armakokinetik</a:t>
            </a:r>
            <a:r>
              <a:rPr lang="sr-Latn-RS" dirty="0">
                <a:latin typeface="Arial" pitchFamily="34" charset="0"/>
                <a:cs typeface="Arial" pitchFamily="34" charset="0"/>
              </a:rPr>
              <a:t>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-</a:t>
            </a:r>
            <a:r>
              <a:rPr lang="en-US" dirty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kojim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se tkivima akumuliraju određeni antibotici, a u koja tkiva ne prolaze 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Kod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lokalnih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infekcija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ušiju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očiju</a:t>
            </a:r>
            <a:r>
              <a:rPr lang="en-US" dirty="0"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kože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ispita</a:t>
            </a:r>
            <a:r>
              <a:rPr lang="sr-Latn-RS" dirty="0">
                <a:latin typeface="Arial" pitchFamily="34" charset="0"/>
                <a:cs typeface="Arial" pitchFamily="34" charset="0"/>
              </a:rPr>
              <a:t>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delovanje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onih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mogu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davati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lokalno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životinjama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r>
              <a:rPr lang="it-IT" dirty="0">
                <a:latin typeface="Arial" pitchFamily="34" charset="0"/>
                <a:cs typeface="Arial" pitchFamily="34" charset="0"/>
              </a:rPr>
              <a:t>Mikrobiolog mora znati koji antibiotici se ne smeju davati mladim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jedinkama (npr.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fluorohinoloni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ireverzibilno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oštećuju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hrskavicu</a:t>
            </a:r>
            <a:r>
              <a:rPr lang="sr-Latn-RS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Najteža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stručna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greška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mikrobiolog</a:t>
            </a:r>
            <a:r>
              <a:rPr lang="en-US" dirty="0">
                <a:latin typeface="Arial" pitchFamily="34" charset="0"/>
                <a:cs typeface="Arial" pitchFamily="34" charset="0"/>
              </a:rPr>
              <a:t> 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poznaje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spektar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delovanja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Антибиограм — Википедиј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2333"/>
          <a:stretch/>
        </p:blipFill>
        <p:spPr bwMode="auto">
          <a:xfrm>
            <a:off x="6562665" y="457200"/>
            <a:ext cx="2304931" cy="20485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250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Arial" pitchFamily="34" charset="0"/>
                <a:cs typeface="Arial" pitchFamily="34" charset="0"/>
              </a:rPr>
              <a:t>Osnovni principi upotrebe antibiotika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87375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Antibiotike</a:t>
            </a:r>
            <a:r>
              <a:rPr lang="en-US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potrebno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upotrebljavati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samo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kod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dijagnostikovanih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bakterijskih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infekcija</a:t>
            </a:r>
            <a:r>
              <a:rPr lang="en-US" dirty="0">
                <a:latin typeface="Arial" pitchFamily="34" charset="0"/>
                <a:cs typeface="Arial" pitchFamily="34" charset="0"/>
              </a:rPr>
              <a:t> (ne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davati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bespotrebno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kod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alergija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virusnih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infekcija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itd</a:t>
            </a:r>
            <a:r>
              <a:rPr lang="en-US" dirty="0">
                <a:latin typeface="Arial" pitchFamily="34" charset="0"/>
                <a:cs typeface="Arial" pitchFamily="34" charset="0"/>
              </a:rPr>
              <a:t>.)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Antibiotike</a:t>
            </a:r>
            <a:r>
              <a:rPr lang="en-US" dirty="0">
                <a:latin typeface="Arial" pitchFamily="34" charset="0"/>
                <a:cs typeface="Arial" pitchFamily="34" charset="0"/>
              </a:rPr>
              <a:t> 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treba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birati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osnovu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ličnog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iskustva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mišljenja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empirijski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Ukoliko</a:t>
            </a:r>
            <a:r>
              <a:rPr lang="en-US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život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pacijenta</a:t>
            </a:r>
            <a:r>
              <a:rPr lang="en-US" dirty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opasnosti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terapiju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potrebno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započeti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odmah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koristi</a:t>
            </a:r>
            <a:r>
              <a:rPr lang="en-US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širokog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spektra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delovanja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r>
              <a:rPr lang="vi-VN" dirty="0">
                <a:latin typeface="Arial" pitchFamily="34" charset="0"/>
                <a:cs typeface="Arial" pitchFamily="34" charset="0"/>
              </a:rPr>
              <a:t>Antibiotsku terapiju ne treba prerano prekidati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r>
              <a:rPr lang="sr-Latn-RS" dirty="0">
                <a:latin typeface="Arial" pitchFamily="34" charset="0"/>
                <a:cs typeface="Arial" pitchFamily="34" charset="0"/>
              </a:rPr>
              <a:t>A</a:t>
            </a:r>
            <a:r>
              <a:rPr lang="vi-VN" dirty="0">
                <a:latin typeface="Arial" pitchFamily="34" charset="0"/>
                <a:cs typeface="Arial" pitchFamily="34" charset="0"/>
              </a:rPr>
              <a:t>ntibiotik mora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ispravno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doziran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33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r>
              <a:rPr lang="sr-Latn-R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Rezistencija bakterija na antibiotike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Arial" pitchFamily="34" charset="0"/>
                <a:cs typeface="Arial" pitchFamily="34" charset="0"/>
              </a:rPr>
              <a:t>Problem rezistecije bakterija na antibiotike je jedan od najaktuelnijih problema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savremene</a:t>
            </a:r>
            <a:r>
              <a:rPr lang="en-US" dirty="0">
                <a:latin typeface="Arial" pitchFamily="34" charset="0"/>
                <a:cs typeface="Arial" pitchFamily="34" charset="0"/>
              </a:rPr>
              <a:t> medicine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Krajem</a:t>
            </a:r>
            <a:r>
              <a:rPr lang="en-US" dirty="0">
                <a:latin typeface="Arial" pitchFamily="34" charset="0"/>
                <a:cs typeface="Arial" pitchFamily="34" charset="0"/>
              </a:rPr>
              <a:t> 20.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došlo</a:t>
            </a:r>
            <a:r>
              <a:rPr lang="en-US" dirty="0">
                <a:latin typeface="Arial" pitchFamily="34" charset="0"/>
                <a:cs typeface="Arial" pitchFamily="34" charset="0"/>
              </a:rPr>
              <a:t> je do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pojave</a:t>
            </a:r>
            <a:r>
              <a:rPr lang="en-US" dirty="0"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širenja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panrezistentnih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sojeva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bakterija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tj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sojeva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rezistentni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na</a:t>
            </a:r>
            <a:r>
              <a:rPr lang="sr-Latn-R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apsolutno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sve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postojeće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antibiotike</a:t>
            </a:r>
            <a:endParaRPr lang="sr-Latn-RS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ow to train the body&amp;#39;s own cells to combat antibiotic resist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37000"/>
            <a:ext cx="5715000" cy="274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977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Rezistencija</a:t>
            </a:r>
            <a:r>
              <a:rPr lang="en-US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sposobnost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bakterije</a:t>
            </a:r>
            <a:r>
              <a:rPr lang="en-US" dirty="0">
                <a:latin typeface="Arial" pitchFamily="34" charset="0"/>
                <a:cs typeface="Arial" pitchFamily="34" charset="0"/>
              </a:rPr>
              <a:t> da 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odupre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delovanju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dirty="0">
                <a:latin typeface="Arial" pitchFamily="34" charset="0"/>
                <a:cs typeface="Arial" pitchFamily="34" charset="0"/>
              </a:rPr>
              <a:t> i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neometano</a:t>
            </a:r>
            <a:r>
              <a:rPr lang="en-US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umnožava</a:t>
            </a:r>
            <a:r>
              <a:rPr lang="en-US" dirty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njegovom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prisustvu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i="1" dirty="0" err="1">
                <a:latin typeface="Arial" pitchFamily="34" charset="0"/>
                <a:cs typeface="Arial" pitchFamily="34" charset="0"/>
              </a:rPr>
              <a:t>Unutrašnja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intrinzična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rezistencija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primarna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rezistencija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je </a:t>
            </a:r>
            <a:r>
              <a:rPr lang="en-US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prirodna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neosetljivost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i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smanjena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osetljivost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bakterije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neke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antibiotike</a:t>
            </a:r>
            <a:r>
              <a:rPr lang="en-US" dirty="0">
                <a:latin typeface="Arial" pitchFamily="34" charset="0"/>
                <a:cs typeface="Arial" pitchFamily="34" charset="0"/>
              </a:rPr>
              <a:t>, 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posledica</a:t>
            </a:r>
            <a:r>
              <a:rPr lang="en-US" dirty="0">
                <a:latin typeface="Arial" pitchFamily="34" charset="0"/>
                <a:cs typeface="Arial" pitchFamily="34" charset="0"/>
              </a:rPr>
              <a:t> je </a:t>
            </a:r>
            <a:r>
              <a:rPr lang="vi-VN" dirty="0">
                <a:latin typeface="Arial" pitchFamily="34" charset="0"/>
                <a:cs typeface="Arial" pitchFamily="34" charset="0"/>
              </a:rPr>
              <a:t>specifičnosti građe bakterijske ćelije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Stečena</a:t>
            </a:r>
            <a:r>
              <a:rPr lang="pl-PL" i="1" dirty="0">
                <a:latin typeface="Arial" pitchFamily="34" charset="0"/>
                <a:cs typeface="Arial" pitchFamily="34" charset="0"/>
              </a:rPr>
              <a:t> rezistencija </a:t>
            </a:r>
            <a:r>
              <a:rPr lang="en-US" dirty="0">
                <a:latin typeface="Arial" pitchFamily="34" charset="0"/>
                <a:cs typeface="Arial" pitchFamily="34" charset="0"/>
              </a:rPr>
              <a:t>- </a:t>
            </a:r>
            <a:r>
              <a:rPr lang="pl-PL" dirty="0">
                <a:latin typeface="Arial" pitchFamily="34" charset="0"/>
                <a:cs typeface="Arial" pitchFamily="34" charset="0"/>
              </a:rPr>
              <a:t>promena u bakterijskom genomu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- mutacije</a:t>
            </a:r>
            <a:r>
              <a:rPr lang="pt-BR" dirty="0">
                <a:latin typeface="Arial" pitchFamily="34" charset="0"/>
                <a:cs typeface="Arial" pitchFamily="34" charset="0"/>
              </a:rPr>
              <a:t> (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endogena rezistencija</a:t>
            </a:r>
            <a:r>
              <a:rPr lang="pt-BR" dirty="0">
                <a:latin typeface="Arial" pitchFamily="34" charset="0"/>
                <a:cs typeface="Arial" pitchFamily="34" charset="0"/>
              </a:rPr>
              <a:t>) </a:t>
            </a:r>
          </a:p>
          <a:p>
            <a:pPr marL="0" indent="0" algn="ctr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horizontaln</a:t>
            </a:r>
            <a:r>
              <a:rPr lang="sr-Latn-RS" dirty="0">
                <a:latin typeface="Arial" pitchFamily="34" charset="0"/>
                <a:cs typeface="Arial" pitchFamily="34" charset="0"/>
              </a:rPr>
              <a:t>o</a:t>
            </a:r>
            <a:r>
              <a:rPr lang="pt-BR" dirty="0">
                <a:latin typeface="Arial" pitchFamily="34" charset="0"/>
                <a:cs typeface="Arial" pitchFamily="34" charset="0"/>
              </a:rPr>
              <a:t> prenošenje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tuđeg genetičkog materijala (</a:t>
            </a:r>
            <a:r>
              <a:rPr lang="vi-VN" i="1" dirty="0">
                <a:latin typeface="Arial" pitchFamily="34" charset="0"/>
                <a:cs typeface="Arial" pitchFamily="34" charset="0"/>
              </a:rPr>
              <a:t>egzogena rezistencija</a:t>
            </a:r>
            <a:r>
              <a:rPr lang="sr-Latn-RS" i="1" dirty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5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6172200" cy="49530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r>
              <a:rPr lang="vi-VN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Komensalizam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 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Jedna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vrsta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ima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koristi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a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druga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nema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štete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korist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i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i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Sinergizam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mutualizam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Latn-RS" sz="16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mikroorganizma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imaju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nb-NO" sz="1600" dirty="0">
                <a:latin typeface="Arial" pitchFamily="34" charset="0"/>
                <a:cs typeface="Arial" pitchFamily="34" charset="0"/>
              </a:rPr>
              <a:t>koristi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Latn-RS" sz="1600" dirty="0">
                <a:latin typeface="Arial" pitchFamily="34" charset="0"/>
                <a:cs typeface="Arial" pitchFamily="34" charset="0"/>
              </a:rPr>
              <a:t>Z</a:t>
            </a:r>
            <a:r>
              <a:rPr lang="nb-NO" sz="1600" dirty="0">
                <a:latin typeface="Arial" pitchFamily="34" charset="0"/>
                <a:cs typeface="Arial" pitchFamily="34" charset="0"/>
              </a:rPr>
              <a:t>ajednički život striktno anaerobne i fakultativno anaerobne vrste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nb-NO" sz="16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Kompeticija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Latn-RS" sz="1600" dirty="0">
                <a:latin typeface="Arial" pitchFamily="34" charset="0"/>
                <a:cs typeface="Arial" pitchFamily="34" charset="0"/>
              </a:rPr>
              <a:t>Nadmetanje (ugl. za hranljive materije)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Interakcija nepovoljna za jednu vrstu 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–slabiju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Antagonizam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Interakcija nepovoljna za jednu ili čak obe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vrste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Mikroorganizmi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izlučuju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metabolite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toksično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deluju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druge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mikroorganizme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tj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ubijaju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antibiotici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bakteriocini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738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sr-Latn-RS" dirty="0">
                <a:latin typeface="Arial" pitchFamily="34" charset="0"/>
                <a:cs typeface="Arial" pitchFamily="34" charset="0"/>
              </a:rPr>
              <a:t>U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ticaj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različitih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faktora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okruženja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mikroorganizme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- </a:t>
            </a:r>
            <a:r>
              <a:rPr lang="sr-Latn-RS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biotički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i biotički faktori</a:t>
            </a:r>
            <a:r>
              <a:rPr lang="vi-VN" b="1" i="1" dirty="0">
                <a:latin typeface="Arial" pitchFamily="34" charset="0"/>
                <a:cs typeface="Arial" pitchFamily="34" charset="0"/>
              </a:rPr>
              <a:t> </a:t>
            </a:r>
            <a:endParaRPr lang="sr-Latn-RS" b="1" i="1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sr-Latn-RS" b="1" i="1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sr-Latn-RS" sz="2400" b="1" dirty="0">
                <a:latin typeface="Arial" pitchFamily="34" charset="0"/>
                <a:cs typeface="Arial" pitchFamily="34" charset="0"/>
              </a:rPr>
              <a:t>Biotički faktori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– </a:t>
            </a:r>
            <a:r>
              <a:rPr lang="vi-VN" dirty="0">
                <a:latin typeface="Arial" pitchFamily="34" charset="0"/>
                <a:cs typeface="Arial" pitchFamily="34" charset="0"/>
              </a:rPr>
              <a:t>međusobni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uticaji samih mikroorganizama</a:t>
            </a:r>
            <a:r>
              <a:rPr lang="sr-Latn-RS" dirty="0">
                <a:latin typeface="Arial" pitchFamily="34" charset="0"/>
                <a:cs typeface="Arial" pitchFamily="34" charset="0"/>
              </a:rPr>
              <a:t>/ mikroorganizama i organizma domaćina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4" name="Picture 12" descr="https://www.researchgate.net/publication/282040181/figure/fig6/AS:289367206711313@1446001926909/Pairwise-social-interactions-in-bacteria-a-Cell-interactions-implemented-through-the_W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6" t="78599"/>
          <a:stretch/>
        </p:blipFill>
        <p:spPr bwMode="auto">
          <a:xfrm>
            <a:off x="5562600" y="4189094"/>
            <a:ext cx="1105281" cy="88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www.researchgate.net/publication/282040181/figure/fig6/AS:289367206711313@1446001926909/Pairwise-social-interactions-in-bacteria-a-Cell-interactions-implemented-through-the_W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68" r="67821"/>
          <a:stretch/>
        </p:blipFill>
        <p:spPr bwMode="auto">
          <a:xfrm>
            <a:off x="6553200" y="3089910"/>
            <a:ext cx="1094232" cy="8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www.researchgate.net/publication/282040181/figure/fig6/AS:289367206711313@1446001926909/Pairwise-social-interactions-in-bacteria-a-Cell-interactions-implemented-through-the_W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05" r="67821" b="21798"/>
          <a:stretch/>
        </p:blipFill>
        <p:spPr bwMode="auto">
          <a:xfrm>
            <a:off x="5791200" y="2057400"/>
            <a:ext cx="1094232" cy="90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Diversity, distribution, and antagonistic activities of rhizobacteria of  Panax notoginseng - ScienceDirec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6" r="33509"/>
          <a:stretch/>
        </p:blipFill>
        <p:spPr bwMode="auto">
          <a:xfrm>
            <a:off x="7085076" y="5052058"/>
            <a:ext cx="1830324" cy="17907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23900" y="1630362"/>
            <a:ext cx="7467600" cy="427038"/>
          </a:xfrm>
        </p:spPr>
        <p:txBody>
          <a:bodyPr>
            <a:normAutofit fontScale="90000"/>
          </a:bodyPr>
          <a:lstStyle/>
          <a:p>
            <a:r>
              <a:rPr lang="sr-Latn-RS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Međusobni odnos mikroorganizama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364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Arial" pitchFamily="34" charset="0"/>
                <a:cs typeface="Arial" pitchFamily="34" charset="0"/>
              </a:rPr>
              <a:t>Mehanizmi rezistencij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e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 bakterija na antibiotike</a:t>
            </a:r>
            <a:r>
              <a:rPr lang="pl-PL" b="1" dirty="0"/>
              <a:t/>
            </a:r>
            <a:br>
              <a:rPr lang="pl-PL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42950" y="1066800"/>
            <a:ext cx="74676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1.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Enzimska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inaktivacija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2.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Modifikacija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izmena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ciljnog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mesta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delovanja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3.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Efluks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sistem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4. Redukcija prolaska antibiotika u bakteriju</a:t>
            </a:r>
          </a:p>
          <a:p>
            <a:pPr marL="0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5.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Zaštita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ciljnog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mesta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delovanja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The hunt for new antibiotics grows harder as resistance buil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5143500" cy="280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832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001000" cy="5943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3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Enzimska</a:t>
            </a:r>
            <a:r>
              <a:rPr lang="en-US" sz="3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inaktivacija</a:t>
            </a:r>
            <a:r>
              <a:rPr lang="en-US" sz="3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antibiotika</a:t>
            </a:r>
            <a:endParaRPr lang="en-US" sz="3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3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Bakterije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proizvode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enzime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razlažu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l-GR" i="1" dirty="0">
                <a:latin typeface="Arial" pitchFamily="34" charset="0"/>
                <a:cs typeface="Arial" pitchFamily="34" charset="0"/>
              </a:rPr>
              <a:t>β-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laktamaze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cepaju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l-GR" dirty="0">
                <a:latin typeface="Arial" pitchFamily="34" charset="0"/>
                <a:cs typeface="Arial" pitchFamily="34" charset="0"/>
              </a:rPr>
              <a:t>β-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laktamski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prsten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penicilina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cefalosporina</a:t>
            </a:r>
            <a:r>
              <a:rPr lang="en-US" dirty="0"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karbapenema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Postoje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hemijska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sredstva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koja</a:t>
            </a:r>
            <a:r>
              <a:rPr lang="en-US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nazivaju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inhibitori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delovanja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beta 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laktamaza</a:t>
            </a:r>
            <a:r>
              <a:rPr lang="en-US" dirty="0"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dodaju</a:t>
            </a:r>
            <a:r>
              <a:rPr lang="en-US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antibioticima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Sulbaktam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tazobaktam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klavulanska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kiselina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it-IT" dirty="0">
                <a:latin typeface="Arial" pitchFamily="34" charset="0"/>
                <a:cs typeface="Arial" pitchFamily="34" charset="0"/>
              </a:rPr>
              <a:t>Penicilini otporni na delovanje penicilinaza</a:t>
            </a:r>
            <a:r>
              <a:rPr lang="vi-VN" i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(kloksacilin, oksacilin)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B</a:t>
            </a:r>
            <a:r>
              <a:rPr lang="vi-VN" dirty="0">
                <a:latin typeface="Arial" pitchFamily="34" charset="0"/>
                <a:cs typeface="Arial" pitchFamily="34" charset="0"/>
              </a:rPr>
              <a:t>akterije su sposobne 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izlučuju</a:t>
            </a:r>
            <a:r>
              <a:rPr lang="en-US" dirty="0">
                <a:latin typeface="Arial" pitchFamily="34" charset="0"/>
                <a:cs typeface="Arial" pitchFamily="34" charset="0"/>
              </a:rPr>
              <a:t> i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beta-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laktamaze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proširenog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spektra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delovanja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(ESBL –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Extended spectrum beta lactamases</a:t>
            </a:r>
            <a:r>
              <a:rPr lang="en-US" dirty="0">
                <a:latin typeface="Arial" pitchFamily="34" charset="0"/>
                <a:cs typeface="Arial" pitchFamily="34" charset="0"/>
              </a:rPr>
              <a:t>) -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razlažu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većinu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inhibitora</a:t>
            </a:r>
            <a:r>
              <a:rPr lang="en-US" dirty="0">
                <a:latin typeface="Arial" pitchFamily="34" charset="0"/>
                <a:cs typeface="Arial" pitchFamily="34" charset="0"/>
              </a:rPr>
              <a:t> beta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laktamaza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3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3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Modifikacija</a:t>
            </a:r>
            <a:r>
              <a:rPr lang="en-US" sz="3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ili</a:t>
            </a:r>
            <a:r>
              <a:rPr lang="en-US" sz="3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zamena</a:t>
            </a:r>
            <a:r>
              <a:rPr lang="en-US" sz="3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ciljnog</a:t>
            </a:r>
            <a:r>
              <a:rPr lang="en-US" sz="3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mesta</a:t>
            </a:r>
            <a:r>
              <a:rPr lang="en-US" sz="3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delovanja</a:t>
            </a:r>
            <a:r>
              <a:rPr lang="en-US" sz="3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antibiotika</a:t>
            </a:r>
            <a:endParaRPr lang="en-US" sz="3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Receptor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može</a:t>
            </a:r>
            <a:r>
              <a:rPr lang="en-US" dirty="0">
                <a:latin typeface="Arial" pitchFamily="34" charset="0"/>
                <a:cs typeface="Arial" pitchFamily="34" charset="0"/>
              </a:rPr>
              <a:t> da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bude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modfikovan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zamenjen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tako</a:t>
            </a:r>
            <a:r>
              <a:rPr lang="en-US" dirty="0">
                <a:latin typeface="Arial" pitchFamily="34" charset="0"/>
                <a:cs typeface="Arial" pitchFamily="34" charset="0"/>
              </a:rPr>
              <a:t> da 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više</a:t>
            </a:r>
            <a:r>
              <a:rPr lang="en-US" dirty="0">
                <a:latin typeface="Arial" pitchFamily="34" charset="0"/>
                <a:cs typeface="Arial" pitchFamily="34" charset="0"/>
              </a:rPr>
              <a:t> 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može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vezati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23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696200" cy="60167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Efluks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pumpa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 algn="ctr">
              <a:buNone/>
            </a:pP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Značajan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utrošak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energije</a:t>
            </a:r>
            <a:r>
              <a:rPr lang="en-US" dirty="0">
                <a:latin typeface="Arial" pitchFamily="34" charset="0"/>
                <a:cs typeface="Arial" pitchFamily="34" charset="0"/>
              </a:rPr>
              <a:t> -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ćelija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sopstvene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citoplazme</a:t>
            </a:r>
            <a:r>
              <a:rPr lang="en-US" dirty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spoljašnju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sredinu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izbacije</a:t>
            </a:r>
            <a:r>
              <a:rPr lang="en-US" dirty="0">
                <a:latin typeface="Arial" pitchFamily="34" charset="0"/>
                <a:cs typeface="Arial" pitchFamily="34" charset="0"/>
              </a:rPr>
              <a:t> metabolite,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strane</a:t>
            </a:r>
            <a:r>
              <a:rPr lang="en-US" dirty="0"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nepotrebne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komponente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toksine</a:t>
            </a:r>
            <a:r>
              <a:rPr lang="en-US" dirty="0"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lekove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Efluks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pumpa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transmembranski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proteini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aktivnim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transportom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obavljaju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funkciju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izbacivanja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Ovako</a:t>
            </a:r>
            <a:r>
              <a:rPr lang="en-US" dirty="0">
                <a:latin typeface="Arial" pitchFamily="34" charset="0"/>
                <a:cs typeface="Arial" pitchFamily="34" charset="0"/>
              </a:rPr>
              <a:t> se </a:t>
            </a:r>
            <a:r>
              <a:rPr lang="fi-FI" dirty="0">
                <a:latin typeface="Arial" pitchFamily="34" charset="0"/>
                <a:cs typeface="Arial" pitchFamily="34" charset="0"/>
              </a:rPr>
              <a:t>samo smanjuje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koncentracija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dirty="0">
                <a:latin typeface="Arial" pitchFamily="34" charset="0"/>
                <a:cs typeface="Arial" pitchFamily="34" charset="0"/>
              </a:rPr>
              <a:t> do tog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nivoa</a:t>
            </a:r>
            <a:r>
              <a:rPr lang="en-US" dirty="0">
                <a:latin typeface="Arial" pitchFamily="34" charset="0"/>
                <a:cs typeface="Arial" pitchFamily="34" charset="0"/>
              </a:rPr>
              <a:t> da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</a:t>
            </a:r>
            <a:r>
              <a:rPr lang="en-US" dirty="0">
                <a:latin typeface="Arial" pitchFamily="34" charset="0"/>
                <a:cs typeface="Arial" pitchFamily="34" charset="0"/>
              </a:rPr>
              <a:t> 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može</a:t>
            </a:r>
            <a:r>
              <a:rPr lang="en-US" dirty="0">
                <a:latin typeface="Arial" pitchFamily="34" charset="0"/>
                <a:cs typeface="Arial" pitchFamily="34" charset="0"/>
              </a:rPr>
              <a:t> da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ispolji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efekat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Redukcija prolaska antibiotika u bakteriju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l-PL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Spoljašnja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membrana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nekih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vrsta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bakterija</a:t>
            </a:r>
            <a:r>
              <a:rPr lang="en-US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značajno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manje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propustljiva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nego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kod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drugih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Pseudomonas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aeruginosa</a:t>
            </a:r>
            <a:r>
              <a:rPr lang="en-US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otežano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nikako</a:t>
            </a:r>
            <a:r>
              <a:rPr lang="en-US" dirty="0">
                <a:latin typeface="Arial" pitchFamily="34" charset="0"/>
                <a:cs typeface="Arial" pitchFamily="34" charset="0"/>
              </a:rPr>
              <a:t> 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prolazi</a:t>
            </a:r>
            <a:r>
              <a:rPr lang="en-US" dirty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unutrašnjost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bakterije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28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762000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Zaštita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ciljnog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mesta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delovanja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antibiotika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N</a:t>
            </a:r>
            <a:r>
              <a:rPr lang="pl-PL" dirty="0">
                <a:latin typeface="Arial" pitchFamily="34" charset="0"/>
                <a:cs typeface="Arial" pitchFamily="34" charset="0"/>
              </a:rPr>
              <a:t>ovootkriveni mehanizam i opisan je 2005. godine.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Kod</a:t>
            </a:r>
            <a:r>
              <a:rPr lang="en-US" dirty="0">
                <a:latin typeface="Arial" pitchFamily="34" charset="0"/>
                <a:cs typeface="Arial" pitchFamily="34" charset="0"/>
              </a:rPr>
              <a:t> b</a:t>
            </a:r>
            <a:r>
              <a:rPr lang="vi-VN" dirty="0">
                <a:latin typeface="Arial" pitchFamily="34" charset="0"/>
                <a:cs typeface="Arial" pitchFamily="34" charset="0"/>
              </a:rPr>
              <a:t>akterija </a:t>
            </a:r>
            <a:r>
              <a:rPr lang="en-US" dirty="0">
                <a:latin typeface="Arial" pitchFamily="34" charset="0"/>
                <a:cs typeface="Arial" pitchFamily="34" charset="0"/>
              </a:rPr>
              <a:t>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yemlji</a:t>
            </a:r>
            <a:r>
              <a:rPr lang="en-US" dirty="0">
                <a:latin typeface="Arial" pitchFamily="34" charset="0"/>
                <a:cs typeface="Arial" pitchFamily="34" charset="0"/>
              </a:rPr>
              <a:t>[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dirty="0">
                <a:latin typeface="Arial" pitchFamily="34" charset="0"/>
                <a:cs typeface="Arial" pitchFamily="34" charset="0"/>
              </a:rPr>
              <a:t> i same </a:t>
            </a:r>
            <a:r>
              <a:rPr lang="vi-VN" dirty="0">
                <a:latin typeface="Arial" pitchFamily="34" charset="0"/>
                <a:cs typeface="Arial" pitchFamily="34" charset="0"/>
              </a:rPr>
              <a:t>proizvođači antibiotika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Ciljno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mesto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delovanja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š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tite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odre</a:t>
            </a:r>
            <a:r>
              <a:rPr lang="sr-Latn-RS" dirty="0">
                <a:latin typeface="Arial" pitchFamily="34" charset="0"/>
                <a:cs typeface="Arial" pitchFamily="34" charset="0"/>
              </a:rPr>
              <a:t>đ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proteini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proizvodi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bakterija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V</a:t>
            </a:r>
            <a:r>
              <a:rPr lang="vi-VN" dirty="0">
                <a:latin typeface="Arial" pitchFamily="34" charset="0"/>
                <a:cs typeface="Arial" pitchFamily="34" charset="0"/>
              </a:rPr>
              <a:t>ežu </a:t>
            </a:r>
            <a:r>
              <a:rPr lang="en-US" dirty="0">
                <a:latin typeface="Arial" pitchFamily="34" charset="0"/>
                <a:cs typeface="Arial" pitchFamily="34" charset="0"/>
              </a:rPr>
              <a:t>se </a:t>
            </a:r>
            <a:r>
              <a:rPr lang="vi-VN" dirty="0">
                <a:latin typeface="Arial" pitchFamily="34" charset="0"/>
                <a:cs typeface="Arial" pitchFamily="34" charset="0"/>
              </a:rPr>
              <a:t>za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ciljno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mesto</a:t>
            </a:r>
            <a:r>
              <a:rPr lang="en-US" dirty="0">
                <a:latin typeface="Arial" pitchFamily="34" charset="0"/>
                <a:cs typeface="Arial" pitchFamily="34" charset="0"/>
              </a:rPr>
              <a:t> pre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zauzmu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4296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Faktori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koji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podstiču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nastajanje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rezistencije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bakterija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antibiotike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458200" cy="4873752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Same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bakterije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proizvode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antibiotike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kojima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ubijaju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mikroorganizme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konkurente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okruženju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600" dirty="0" err="1">
                <a:latin typeface="Arial" pitchFamily="34" charset="0"/>
                <a:cs typeface="Arial" pitchFamily="34" charset="0"/>
              </a:rPr>
              <a:t>Proi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zvođači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moraju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biti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rezistentni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izlučuju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err="1">
                <a:latin typeface="Arial" pitchFamily="34" charset="0"/>
                <a:cs typeface="Arial" pitchFamily="34" charset="0"/>
              </a:rPr>
              <a:t>Klinička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upotreba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nije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dovela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do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pojave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rezistencije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već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samo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„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pojačala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vidljivu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manifestaciju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ovog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fenomena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koji postoji mnogo duže</a:t>
            </a:r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Nastanak rezistencije bakterija na antibiotike podstiču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1600" dirty="0" err="1">
                <a:latin typeface="Arial" pitchFamily="34" charset="0"/>
                <a:cs typeface="Arial" pitchFamily="34" charset="0"/>
              </a:rPr>
              <a:t>Bezrazložno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propisivanje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životinjama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ljudima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err="1">
                <a:latin typeface="Arial" pitchFamily="34" charset="0"/>
                <a:cs typeface="Arial" pitchFamily="34" charset="0"/>
              </a:rPr>
              <a:t>Slobodna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prodaja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bez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recepata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err="1">
                <a:latin typeface="Arial" pitchFamily="34" charset="0"/>
                <a:cs typeface="Arial" pitchFamily="34" charset="0"/>
              </a:rPr>
              <a:t>Davanje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manjoj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dozi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nego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što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potrebno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trajanje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terapije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tokom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kraćeg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vremena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nego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što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potrebno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sr-Latn-RS" sz="16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ojačava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se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fenomen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selektivnog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pritisika</a:t>
            </a:r>
            <a:r>
              <a:rPr lang="sr-Latn-R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ekološkoj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niši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gde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bakterije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izložene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delovanju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antibiotik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preživljavaju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samo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one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otporne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osetljive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budu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ubijene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sr-Latn-RS" sz="16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pstaju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samo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sojevi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rezistentni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antibiotike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dirty="0" err="1">
                <a:latin typeface="Arial" pitchFamily="34" charset="0"/>
                <a:cs typeface="Arial" pitchFamily="34" charset="0"/>
              </a:rPr>
              <a:t>Profilaktičko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davanje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zdravim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životinjama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err="1">
                <a:latin typeface="Arial" pitchFamily="34" charset="0"/>
                <a:cs typeface="Arial" pitchFamily="34" charset="0"/>
              </a:rPr>
              <a:t>Antibiotici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kao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promoteri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rasta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davanje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malih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doza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tovnim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životinjama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bolji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brži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prirast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tih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životinja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uz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manji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utrošak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>
                <a:latin typeface="Arial" pitchFamily="34" charset="0"/>
                <a:cs typeface="Arial" pitchFamily="34" charset="0"/>
              </a:rPr>
              <a:t>hrane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8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427038"/>
          </a:xfrm>
        </p:spPr>
        <p:txBody>
          <a:bodyPr>
            <a:normAutofit fontScale="90000"/>
          </a:bodyPr>
          <a:lstStyle/>
          <a:p>
            <a:r>
              <a:rPr lang="sr-Latn-R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Odnos mikroorganizama i domaćina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153400" cy="4873752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Komensalizam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Mikroorganizam ima koristi od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domaćina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a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domaćin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nema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štete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koristi</a:t>
            </a:r>
            <a:endParaRPr lang="sr-Latn-RS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Latn-RS" sz="1800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omensalni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m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.o.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žive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koži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sluznicama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ljudi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životinja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Staphylococcus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epidermidis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Streptococcus</a:t>
            </a:r>
            <a:r>
              <a:rPr lang="sr-Latn-R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viridans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Simbioza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endParaRPr lang="sr-Latn-RS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Latn-RS" sz="18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be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vrste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imaju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korist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od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zajedničkog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života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Latn-RS" sz="180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akterije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sastavni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deo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crevnog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mikrobioma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izlučuju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vitamine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B i K </a:t>
            </a:r>
            <a:endParaRPr lang="sr-Latn-RS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Latn-RS" sz="1800" dirty="0">
                <a:latin typeface="Arial" pitchFamily="34" charset="0"/>
                <a:cs typeface="Arial" pitchFamily="34" charset="0"/>
              </a:rPr>
              <a:t>Štite od patogenih bakterija</a:t>
            </a:r>
          </a:p>
          <a:p>
            <a:pPr algn="ctr"/>
            <a:r>
              <a:rPr lang="en-US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Parazitizam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endParaRPr lang="sr-Latn-RS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Latn-RS" sz="18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nterakcija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koja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je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nepovoljna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domaćina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mikroorganizam</a:t>
            </a:r>
            <a:r>
              <a:rPr lang="sr-Latn-R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dovodi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bolesti</a:t>
            </a:r>
            <a:endParaRPr lang="sr-Latn-RS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Latn-RS" sz="1800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edna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vrsta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mora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da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bude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potisnuta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89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CS" sz="4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Antibiotici</a:t>
            </a:r>
            <a:endParaRPr lang="en-US" sz="4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It&amp;#39;s time for nature, but how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t&amp;#39;s time for nature, but how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4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81000"/>
            <a:ext cx="5334000" cy="6172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6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Antimikrobna</a:t>
            </a:r>
            <a:r>
              <a:rPr lang="en-US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sredstva</a:t>
            </a:r>
            <a:r>
              <a:rPr lang="en-US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sva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sredstva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ubijaju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inhibiraju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rast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razmnožavanje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sr-Latn-RS" sz="16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ikroorganizama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 algn="ctr">
              <a:buNone/>
            </a:pPr>
            <a:r>
              <a:rPr lang="it-IT" sz="1600" dirty="0">
                <a:latin typeface="Arial" pitchFamily="34" charset="0"/>
                <a:cs typeface="Arial" pitchFamily="34" charset="0"/>
              </a:rPr>
              <a:t>antibiotici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antivirusni lekovi, antiparazitici, antiprotozoici i antimikotici.</a:t>
            </a:r>
          </a:p>
          <a:p>
            <a:pPr marL="0" indent="0" algn="ctr">
              <a:buNone/>
            </a:pPr>
            <a:r>
              <a:rPr lang="sr-Latn-RS" sz="1600" dirty="0">
                <a:latin typeface="Arial" pitchFamily="34" charset="0"/>
                <a:cs typeface="Arial" pitchFamily="34" charset="0"/>
              </a:rPr>
              <a:t> +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dezinficijensi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konzervansi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se ne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koriste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za lečenje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zbog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toksičnosti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sr-Latn-RS" sz="16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1600" b="1" i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Antibakterijsko</a:t>
            </a:r>
            <a:r>
              <a:rPr lang="en-US" sz="16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sredstvo</a:t>
            </a:r>
            <a:r>
              <a:rPr lang="en-US" sz="16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je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bilo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jedinjenje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prirodno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sintetsko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polusintetsko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može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koristiti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cilju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lečenja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bakterijskih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infekcija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životinja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ljud</a:t>
            </a:r>
            <a:r>
              <a:rPr lang="sr-Latn-R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smanjivanje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broja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bakterija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predmetima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površinama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ili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namirnicama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Antibiotici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supstance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mikrobiološkog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porekla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koje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proizvode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neke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vrste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bakterija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gljivica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cilju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ubijanja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drugih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mikroorganizama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iz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okruženja</a:t>
            </a:r>
            <a:endParaRPr lang="sr-Latn-R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16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Polusintetski</a:t>
            </a:r>
            <a:r>
              <a:rPr lang="en-US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antibiotici</a:t>
            </a:r>
            <a:r>
              <a:rPr lang="en-US" sz="16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sr-Latn-RS" sz="16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dobijeni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hemijskom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modifikacijom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prirodnih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antibiotika</a:t>
            </a:r>
            <a:endParaRPr lang="sr-Latn-RS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sr-Latn-RS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6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emioterapeutici</a:t>
            </a:r>
            <a:r>
              <a:rPr lang="sr-Latn-R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antibiotici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sintetisani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u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hemijskim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laboratorijama</a:t>
            </a:r>
            <a:endParaRPr lang="sr-Latn-RS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Six grand ideas to fight the end of antibiotics - BBC Fu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91629" y="1605629"/>
            <a:ext cx="6858000" cy="36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873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686800" cy="6705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r-Latn-R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elektivna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toksičnost</a:t>
            </a:r>
            <a:r>
              <a:rPr 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Samo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supstance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koje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deluju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patogene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bakterije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nemaju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štetno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delovanje</a:t>
            </a:r>
            <a:r>
              <a:rPr lang="sr-Latn-R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ćelije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domaćina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mogu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da se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upotrebe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lečenju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sistemskih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oboljenja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ljudi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</a:t>
            </a:r>
            <a:r>
              <a:rPr lang="sr-Latn-R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životinja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sr-Latn-R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sr-Latn-R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sr-Latn-RS" dirty="0">
                <a:latin typeface="Arial" pitchFamily="34" charset="0"/>
                <a:cs typeface="Arial" pitchFamily="34" charset="0"/>
              </a:rPr>
              <a:t>N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ajveć</a:t>
            </a:r>
            <a:r>
              <a:rPr lang="sr-Latn-RS" dirty="0">
                <a:latin typeface="Arial" pitchFamily="34" charset="0"/>
                <a:cs typeface="Arial" pitchFamily="34" charset="0"/>
              </a:rPr>
              <a:t>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antibiotici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oštećuju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strukture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karakteristične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samo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bakterije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penicilini</a:t>
            </a:r>
            <a:r>
              <a:rPr lang="sr-Latn-RS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 algn="ctr">
              <a:buNone/>
            </a:pPr>
            <a:r>
              <a:rPr lang="sr-Latn-RS" dirty="0">
                <a:latin typeface="Arial" pitchFamily="34" charset="0"/>
                <a:cs typeface="Arial" pitchFamily="34" charset="0"/>
              </a:rPr>
              <a:t>Niska -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antibiotici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koji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inhibiraju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sintezu</a:t>
            </a:r>
            <a:r>
              <a:rPr lang="en-US" dirty="0">
                <a:latin typeface="Arial" pitchFamily="34" charset="0"/>
                <a:cs typeface="Arial" pitchFamily="34" charset="0"/>
              </a:rPr>
              <a:t> DNK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molekula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fluorohinoloni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neželjena</a:t>
            </a:r>
            <a:r>
              <a:rPr lang="en-US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dejstva</a:t>
            </a:r>
            <a:r>
              <a:rPr lang="en-US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antibiotika</a:t>
            </a:r>
            <a:endParaRPr lang="sr-Latn-R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en-US" sz="2600" b="1" dirty="0" err="1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osnovu</a:t>
            </a:r>
            <a:r>
              <a:rPr lang="en-US" sz="2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efekta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baktericidni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ubijaju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latin typeface="Arial" pitchFamily="34" charset="0"/>
                <a:cs typeface="Arial" pitchFamily="34" charset="0"/>
              </a:rPr>
              <a:t>bakterije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vi-VN" b="1" dirty="0">
                <a:latin typeface="Arial" pitchFamily="34" charset="0"/>
                <a:cs typeface="Arial" pitchFamily="34" charset="0"/>
              </a:rPr>
              <a:t>bakteriostatski</a:t>
            </a:r>
            <a:r>
              <a:rPr lang="vi-VN" dirty="0">
                <a:latin typeface="Arial" pitchFamily="34" charset="0"/>
                <a:cs typeface="Arial" pitchFamily="34" charset="0"/>
              </a:rPr>
              <a:t> – zaustavljaju razmnožavanje i rast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vi-VN" sz="2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 osnovu spektra delovanja </a:t>
            </a:r>
            <a:endParaRPr lang="sr-Latn-RS" sz="2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vi-VN" b="1" dirty="0">
                <a:latin typeface="Arial" pitchFamily="34" charset="0"/>
                <a:cs typeface="Arial" pitchFamily="34" charset="0"/>
              </a:rPr>
              <a:t>uskog spektra </a:t>
            </a:r>
            <a:endParaRPr lang="sr-Latn-RS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vi-VN" b="1" dirty="0">
                <a:latin typeface="Arial" pitchFamily="34" charset="0"/>
                <a:cs typeface="Arial" pitchFamily="34" charset="0"/>
              </a:rPr>
              <a:t>širokog spektra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19600" y="2895600"/>
            <a:ext cx="304800" cy="533400"/>
          </a:xfrm>
          <a:prstGeom prst="downArrow">
            <a:avLst>
              <a:gd name="adj1" fmla="val 50000"/>
              <a:gd name="adj2" fmla="val 4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6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Mehanizmi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delovanja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antibiotika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bakterije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3124"/>
            <a:ext cx="7467600" cy="48737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1.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Inhibicija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sinteze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ćelijskog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zida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bakterija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2.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Inhibicija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sinteze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proteina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3.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Oštećenje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promena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propustljivosti</a:t>
            </a:r>
            <a:r>
              <a:rPr lang="en-US" dirty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ćelijske</a:t>
            </a:r>
            <a:r>
              <a:rPr lang="en-US" dirty="0">
                <a:latin typeface="Arial" pitchFamily="34" charset="0"/>
                <a:cs typeface="Arial" pitchFamily="34" charset="0"/>
              </a:rPr>
              <a:t> membrane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bakterija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4.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Inhibicija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sinteze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nukleinskih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kiselina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Mechanisms and Classification of Antibiotics (Antibiotics - Lecture 3) - 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3"/>
          <a:stretch/>
        </p:blipFill>
        <p:spPr bwMode="auto">
          <a:xfrm>
            <a:off x="1295400" y="3505200"/>
            <a:ext cx="6303103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53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Inhibicija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sinteze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ćelijskog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zida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bakterija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endParaRPr lang="en-US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0010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dirty="0">
                <a:latin typeface="Arial" pitchFamily="34" charset="0"/>
                <a:cs typeface="Arial" pitchFamily="34" charset="0"/>
              </a:rPr>
              <a:t>Ćelijski zid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-</a:t>
            </a:r>
            <a:r>
              <a:rPr lang="vi-VN" dirty="0">
                <a:latin typeface="Arial" pitchFamily="34" charset="0"/>
                <a:cs typeface="Arial" pitchFamily="34" charset="0"/>
              </a:rPr>
              <a:t> esencijalna komponenta bakterijske ćelije 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inhibicija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sinteze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-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smrt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bakterije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Latn-RS" dirty="0">
                <a:latin typeface="Arial" pitchFamily="34" charset="0"/>
                <a:cs typeface="Arial" pitchFamily="34" charset="0"/>
              </a:rPr>
              <a:t>P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enicilini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cefalosporini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karbapenemi</a:t>
            </a:r>
            <a:r>
              <a:rPr lang="sr-Latn-RS" dirty="0">
                <a:latin typeface="Arial" pitchFamily="34" charset="0"/>
                <a:cs typeface="Arial" pitchFamily="34" charset="0"/>
              </a:rPr>
              <a:t> -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beta-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laktamsk</a:t>
            </a:r>
            <a:r>
              <a:rPr lang="sr-Latn-RS" i="1" dirty="0">
                <a:latin typeface="Arial" pitchFamily="34" charset="0"/>
                <a:cs typeface="Arial" pitchFamily="34" charset="0"/>
              </a:rPr>
              <a:t>i ab</a:t>
            </a:r>
            <a:endParaRPr lang="sr-Latn-R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Latn-RS" dirty="0">
                <a:latin typeface="Arial" pitchFamily="34" charset="0"/>
                <a:cs typeface="Arial" pitchFamily="34" charset="0"/>
              </a:rPr>
              <a:t>G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likopeptidi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vankomicin</a:t>
            </a:r>
            <a:r>
              <a:rPr lang="en-US" dirty="0">
                <a:latin typeface="Arial" pitchFamily="34" charset="0"/>
                <a:cs typeface="Arial" pitchFamily="34" charset="0"/>
              </a:rPr>
              <a:t>), bacitracin 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cikloserin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Chemistry of Antibiotics: Cell Wall Synthesis | BCA Chemi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02639"/>
            <a:ext cx="4038600" cy="278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10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725</TotalTime>
  <Words>2431</Words>
  <Application>Microsoft Office PowerPoint</Application>
  <PresentationFormat>On-screen Show (4:3)</PresentationFormat>
  <Paragraphs>256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Century Schoolbook</vt:lpstr>
      <vt:lpstr>TimesNewRomanPSMT</vt:lpstr>
      <vt:lpstr>Wingdings</vt:lpstr>
      <vt:lpstr>Wingdings 2</vt:lpstr>
      <vt:lpstr>Oriel</vt:lpstr>
      <vt:lpstr>Biotički faktori </vt:lpstr>
      <vt:lpstr>PowerPoint Presentation</vt:lpstr>
      <vt:lpstr>Međusobni odnos mikroorganizama</vt:lpstr>
      <vt:lpstr>Odnos mikroorganizama i domaćina</vt:lpstr>
      <vt:lpstr>Antibiotici</vt:lpstr>
      <vt:lpstr>PowerPoint Presentation</vt:lpstr>
      <vt:lpstr>PowerPoint Presentation</vt:lpstr>
      <vt:lpstr>Mehanizmi delovanja antibiotika na bakterije </vt:lpstr>
      <vt:lpstr>Inhibicija sinteze ćelijskog zida bakterija </vt:lpstr>
      <vt:lpstr>Penicilini</vt:lpstr>
      <vt:lpstr>PowerPoint Presentation</vt:lpstr>
      <vt:lpstr>Cefalosporini</vt:lpstr>
      <vt:lpstr>PowerPoint Presentation</vt:lpstr>
      <vt:lpstr>Karbapenemi i monobaktami</vt:lpstr>
      <vt:lpstr>Glikopeptidi</vt:lpstr>
      <vt:lpstr>Inhibicija sinteze proteina</vt:lpstr>
      <vt:lpstr>Aminoglikozidi</vt:lpstr>
      <vt:lpstr>Tetraciklini</vt:lpstr>
      <vt:lpstr>Makrolidi</vt:lpstr>
      <vt:lpstr>Amfenikoli</vt:lpstr>
      <vt:lpstr>Linkozamidi</vt:lpstr>
      <vt:lpstr>Inhibicija sinteze nukleinskih kiselina</vt:lpstr>
      <vt:lpstr>Sulfonamidi i trimetoprim</vt:lpstr>
      <vt:lpstr>Rifamicini</vt:lpstr>
      <vt:lpstr>Oštećenje (promena propustljivosti) ćelijske membrane bakterija </vt:lpstr>
      <vt:lpstr>Značaj poznavanja antibiotika u mikrobiologiji</vt:lpstr>
      <vt:lpstr>Osnovni principi upotrebe antibiotika</vt:lpstr>
      <vt:lpstr>Rezistencija bakterija na antibiotike</vt:lpstr>
      <vt:lpstr>PowerPoint Presentation</vt:lpstr>
      <vt:lpstr>Mehanizmi rezistencije bakterija na antibiotike </vt:lpstr>
      <vt:lpstr>PowerPoint Presentation</vt:lpstr>
      <vt:lpstr>PowerPoint Presentation</vt:lpstr>
      <vt:lpstr>PowerPoint Presentation</vt:lpstr>
      <vt:lpstr>Faktori koji podstiču nastajanje rezistencije bakterija na antibiotike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Biotički faktori</dc:title>
  <dc:creator>Windows User</dc:creator>
  <cp:lastModifiedBy>Isidora</cp:lastModifiedBy>
  <cp:revision>44</cp:revision>
  <dcterms:created xsi:type="dcterms:W3CDTF">2021-10-26T10:42:52Z</dcterms:created>
  <dcterms:modified xsi:type="dcterms:W3CDTF">2024-10-23T12:16:15Z</dcterms:modified>
</cp:coreProperties>
</file>