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57" r:id="rId3"/>
    <p:sldId id="291" r:id="rId4"/>
    <p:sldId id="259" r:id="rId5"/>
    <p:sldId id="293" r:id="rId6"/>
    <p:sldId id="258" r:id="rId7"/>
    <p:sldId id="260" r:id="rId8"/>
    <p:sldId id="261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2D6"/>
    <a:srgbClr val="6F25D1"/>
    <a:srgbClr val="763EB4"/>
    <a:srgbClr val="F30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DDB5D-05D7-44B4-8AE3-D7B09606D78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DAB09-CED9-476C-972A-50671825782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BA" dirty="0" smtClean="0"/>
            <a:t>15 SEC.</a:t>
          </a:r>
          <a:endParaRPr lang="en-US" dirty="0"/>
        </a:p>
      </dgm:t>
    </dgm:pt>
    <dgm:pt modelId="{B5773BEF-5A8E-400F-8B31-CC62FF31AA93}" type="parTrans" cxnId="{3E056A5A-B789-4D1C-BE81-7A38E6244BAE}">
      <dgm:prSet/>
      <dgm:spPr/>
      <dgm:t>
        <a:bodyPr/>
        <a:lstStyle/>
        <a:p>
          <a:endParaRPr lang="en-US"/>
        </a:p>
      </dgm:t>
    </dgm:pt>
    <dgm:pt modelId="{A9221A7D-C220-47B2-A5D6-CEF7FA994222}" type="sibTrans" cxnId="{3E056A5A-B789-4D1C-BE81-7A38E6244BAE}">
      <dgm:prSet/>
      <dgm:spPr/>
      <dgm:t>
        <a:bodyPr/>
        <a:lstStyle/>
        <a:p>
          <a:endParaRPr lang="en-US"/>
        </a:p>
      </dgm:t>
    </dgm:pt>
    <dgm:pt modelId="{A73D7171-75E6-45E0-B63E-223B5AF25BA3}">
      <dgm:prSet phldrT="[Text]"/>
      <dgm:spPr/>
      <dgm:t>
        <a:bodyPr/>
        <a:lstStyle/>
        <a:p>
          <a:r>
            <a:rPr lang="sr-Cyrl-RS" dirty="0" smtClean="0"/>
            <a:t>Фиксатив</a:t>
          </a:r>
          <a:endParaRPr lang="en-US" dirty="0"/>
        </a:p>
      </dgm:t>
    </dgm:pt>
    <dgm:pt modelId="{07CA571D-DACB-4A5F-97D3-F05BC7C8E5B2}" type="parTrans" cxnId="{9E0253D0-DEE1-4113-BE6F-6EEB6EC971B3}">
      <dgm:prSet/>
      <dgm:spPr/>
      <dgm:t>
        <a:bodyPr/>
        <a:lstStyle/>
        <a:p>
          <a:endParaRPr lang="en-US"/>
        </a:p>
      </dgm:t>
    </dgm:pt>
    <dgm:pt modelId="{DF6E2FB6-9E66-469F-B2A7-7A73C62D87E3}" type="sibTrans" cxnId="{9E0253D0-DEE1-4113-BE6F-6EEB6EC971B3}">
      <dgm:prSet/>
      <dgm:spPr/>
      <dgm:t>
        <a:bodyPr/>
        <a:lstStyle/>
        <a:p>
          <a:endParaRPr lang="en-US"/>
        </a:p>
      </dgm:t>
    </dgm:pt>
    <dgm:pt modelId="{D1CD162C-08ED-4D2C-8F03-BA654DE440D0}">
      <dgm:prSet phldrT="[Text]"/>
      <dgm:spPr>
        <a:solidFill>
          <a:srgbClr val="F30793"/>
        </a:solidFill>
      </dgm:spPr>
      <dgm:t>
        <a:bodyPr/>
        <a:lstStyle/>
        <a:p>
          <a:r>
            <a:rPr lang="sr-Latn-BA" dirty="0" smtClean="0"/>
            <a:t>15 SEC.</a:t>
          </a:r>
          <a:endParaRPr lang="en-US" dirty="0"/>
        </a:p>
      </dgm:t>
    </dgm:pt>
    <dgm:pt modelId="{8B574920-755E-48B3-A7CA-7A959EF86C58}" type="parTrans" cxnId="{395245D8-140D-48A1-819B-D35AE6D9B98E}">
      <dgm:prSet/>
      <dgm:spPr/>
      <dgm:t>
        <a:bodyPr/>
        <a:lstStyle/>
        <a:p>
          <a:endParaRPr lang="en-US"/>
        </a:p>
      </dgm:t>
    </dgm:pt>
    <dgm:pt modelId="{D367EC53-05C0-41FF-A408-446CBD428490}" type="sibTrans" cxnId="{395245D8-140D-48A1-819B-D35AE6D9B98E}">
      <dgm:prSet/>
      <dgm:spPr/>
      <dgm:t>
        <a:bodyPr/>
        <a:lstStyle/>
        <a:p>
          <a:endParaRPr lang="en-US"/>
        </a:p>
      </dgm:t>
    </dgm:pt>
    <dgm:pt modelId="{24A5DB41-110F-49C6-8807-725B399F4743}">
      <dgm:prSet phldrT="[Text]"/>
      <dgm:spPr/>
      <dgm:t>
        <a:bodyPr/>
        <a:lstStyle/>
        <a:p>
          <a:pPr algn="ctr"/>
          <a:r>
            <a:rPr lang="sr-Cyrl-RS" dirty="0" smtClean="0"/>
            <a:t>Раствор</a:t>
          </a:r>
          <a:r>
            <a:rPr lang="sr-Latn-BA" dirty="0" smtClean="0"/>
            <a:t> 1</a:t>
          </a:r>
          <a:endParaRPr lang="en-US" dirty="0"/>
        </a:p>
      </dgm:t>
    </dgm:pt>
    <dgm:pt modelId="{DB6707C4-9D69-44F0-A441-8A6173CA0B9D}" type="parTrans" cxnId="{7A770459-3320-4BD4-BDA2-CB0A2E9BA30C}">
      <dgm:prSet/>
      <dgm:spPr/>
      <dgm:t>
        <a:bodyPr/>
        <a:lstStyle/>
        <a:p>
          <a:endParaRPr lang="en-US"/>
        </a:p>
      </dgm:t>
    </dgm:pt>
    <dgm:pt modelId="{8FCA11D8-03EF-4A86-8350-9A0C6EF5F879}" type="sibTrans" cxnId="{7A770459-3320-4BD4-BDA2-CB0A2E9BA30C}">
      <dgm:prSet/>
      <dgm:spPr/>
      <dgm:t>
        <a:bodyPr/>
        <a:lstStyle/>
        <a:p>
          <a:endParaRPr lang="en-US"/>
        </a:p>
      </dgm:t>
    </dgm:pt>
    <dgm:pt modelId="{E8F50841-80B3-4C8C-8BAA-74B9B3F778F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Latn-BA" dirty="0" smtClean="0"/>
            <a:t>15 </a:t>
          </a:r>
          <a:r>
            <a:rPr lang="sr-Cyrl-RS" dirty="0" smtClean="0"/>
            <a:t>СЕК</a:t>
          </a:r>
          <a:r>
            <a:rPr lang="sr-Latn-BA" dirty="0" smtClean="0"/>
            <a:t> .</a:t>
          </a:r>
          <a:endParaRPr lang="en-US" dirty="0"/>
        </a:p>
      </dgm:t>
    </dgm:pt>
    <dgm:pt modelId="{D4ABE4E7-92BB-4B2A-ABB8-C8377319B29B}" type="parTrans" cxnId="{D78341EC-C57C-41F5-8174-15B9025813D2}">
      <dgm:prSet/>
      <dgm:spPr/>
      <dgm:t>
        <a:bodyPr/>
        <a:lstStyle/>
        <a:p>
          <a:endParaRPr lang="en-US"/>
        </a:p>
      </dgm:t>
    </dgm:pt>
    <dgm:pt modelId="{235C71F3-2949-4C43-86C5-6254A080AC56}" type="sibTrans" cxnId="{D78341EC-C57C-41F5-8174-15B9025813D2}">
      <dgm:prSet/>
      <dgm:spPr/>
      <dgm:t>
        <a:bodyPr/>
        <a:lstStyle/>
        <a:p>
          <a:endParaRPr lang="en-US"/>
        </a:p>
      </dgm:t>
    </dgm:pt>
    <dgm:pt modelId="{1892FA56-34D0-4A70-904F-89C8808F835A}">
      <dgm:prSet phldrT="[Text]"/>
      <dgm:spPr/>
      <dgm:t>
        <a:bodyPr/>
        <a:lstStyle/>
        <a:p>
          <a:pPr algn="ctr"/>
          <a:r>
            <a:rPr lang="sr-Cyrl-RS" dirty="0" smtClean="0"/>
            <a:t>Раствор</a:t>
          </a:r>
          <a:r>
            <a:rPr lang="sr-Latn-BA" dirty="0" smtClean="0"/>
            <a:t> 2</a:t>
          </a:r>
          <a:endParaRPr lang="en-US" dirty="0"/>
        </a:p>
      </dgm:t>
    </dgm:pt>
    <dgm:pt modelId="{23C06E52-40CC-4B8A-BA67-90DC62475707}" type="parTrans" cxnId="{E34C03EC-9A47-4A25-9435-9ED5426A2B23}">
      <dgm:prSet/>
      <dgm:spPr/>
      <dgm:t>
        <a:bodyPr/>
        <a:lstStyle/>
        <a:p>
          <a:endParaRPr lang="en-US"/>
        </a:p>
      </dgm:t>
    </dgm:pt>
    <dgm:pt modelId="{D80ECD9D-7A30-4F82-9149-6F929CEAB4AA}" type="sibTrans" cxnId="{E34C03EC-9A47-4A25-9435-9ED5426A2B23}">
      <dgm:prSet/>
      <dgm:spPr/>
      <dgm:t>
        <a:bodyPr/>
        <a:lstStyle/>
        <a:p>
          <a:endParaRPr lang="en-US"/>
        </a:p>
      </dgm:t>
    </dgm:pt>
    <dgm:pt modelId="{1341A456-4B62-47D1-AC04-780310A78952}" type="pres">
      <dgm:prSet presAssocID="{ED3DDB5D-05D7-44B4-8AE3-D7B09606D7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E20ED-4F3B-402F-B4A1-0478D877FE4F}" type="pres">
      <dgm:prSet presAssocID="{E88DAB09-CED9-476C-972A-506718257828}" presName="compositeNode" presStyleCnt="0">
        <dgm:presLayoutVars>
          <dgm:bulletEnabled val="1"/>
        </dgm:presLayoutVars>
      </dgm:prSet>
      <dgm:spPr/>
    </dgm:pt>
    <dgm:pt modelId="{E97774D8-D83F-4B83-A200-39BB0373B0EA}" type="pres">
      <dgm:prSet presAssocID="{E88DAB09-CED9-476C-972A-506718257828}" presName="bgRect" presStyleLbl="node1" presStyleIdx="0" presStyleCnt="3" custLinFactNeighborX="-10128" custLinFactNeighborY="-47500"/>
      <dgm:spPr/>
      <dgm:t>
        <a:bodyPr/>
        <a:lstStyle/>
        <a:p>
          <a:endParaRPr lang="en-US"/>
        </a:p>
      </dgm:t>
    </dgm:pt>
    <dgm:pt modelId="{3A9D4314-6C68-4EC4-AEE2-DE55825791A8}" type="pres">
      <dgm:prSet presAssocID="{E88DAB09-CED9-476C-972A-50671825782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37A7-DB54-4465-9874-E8A61D88C9D5}" type="pres">
      <dgm:prSet presAssocID="{E88DAB09-CED9-476C-972A-50671825782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2E221-7E75-4FA0-AAB7-C5EE3AC72676}" type="pres">
      <dgm:prSet presAssocID="{A9221A7D-C220-47B2-A5D6-CEF7FA994222}" presName="hSp" presStyleCnt="0"/>
      <dgm:spPr/>
    </dgm:pt>
    <dgm:pt modelId="{FEE75B76-F28E-4552-90B2-B073C775D4C9}" type="pres">
      <dgm:prSet presAssocID="{A9221A7D-C220-47B2-A5D6-CEF7FA994222}" presName="vProcSp" presStyleCnt="0"/>
      <dgm:spPr/>
    </dgm:pt>
    <dgm:pt modelId="{8D00FB48-A8A6-4646-A120-C156CA3EA9E8}" type="pres">
      <dgm:prSet presAssocID="{A9221A7D-C220-47B2-A5D6-CEF7FA994222}" presName="vSp1" presStyleCnt="0"/>
      <dgm:spPr/>
    </dgm:pt>
    <dgm:pt modelId="{3650EADE-DE59-44A1-A100-F0A091C01740}" type="pres">
      <dgm:prSet presAssocID="{A9221A7D-C220-47B2-A5D6-CEF7FA994222}" presName="simulatedConn" presStyleLbl="solidFgAcc1" presStyleIdx="0" presStyleCnt="2"/>
      <dgm:spPr/>
    </dgm:pt>
    <dgm:pt modelId="{CCCE99D0-528B-4ED1-938F-3A2704F262B1}" type="pres">
      <dgm:prSet presAssocID="{A9221A7D-C220-47B2-A5D6-CEF7FA994222}" presName="vSp2" presStyleCnt="0"/>
      <dgm:spPr/>
    </dgm:pt>
    <dgm:pt modelId="{F6B06F59-5832-42CD-B5B4-EBED09B817B3}" type="pres">
      <dgm:prSet presAssocID="{A9221A7D-C220-47B2-A5D6-CEF7FA994222}" presName="sibTrans" presStyleCnt="0"/>
      <dgm:spPr/>
    </dgm:pt>
    <dgm:pt modelId="{4601F8AB-D5FB-4C80-AF79-54E6F073896D}" type="pres">
      <dgm:prSet presAssocID="{D1CD162C-08ED-4D2C-8F03-BA654DE440D0}" presName="compositeNode" presStyleCnt="0">
        <dgm:presLayoutVars>
          <dgm:bulletEnabled val="1"/>
        </dgm:presLayoutVars>
      </dgm:prSet>
      <dgm:spPr/>
    </dgm:pt>
    <dgm:pt modelId="{CAE291A1-7DC3-4C9B-96C6-8642181775CE}" type="pres">
      <dgm:prSet presAssocID="{D1CD162C-08ED-4D2C-8F03-BA654DE440D0}" presName="bgRect" presStyleLbl="node1" presStyleIdx="1" presStyleCnt="3"/>
      <dgm:spPr/>
      <dgm:t>
        <a:bodyPr/>
        <a:lstStyle/>
        <a:p>
          <a:endParaRPr lang="en-US"/>
        </a:p>
      </dgm:t>
    </dgm:pt>
    <dgm:pt modelId="{5A60D70B-A966-48FA-943F-36248BC44711}" type="pres">
      <dgm:prSet presAssocID="{D1CD162C-08ED-4D2C-8F03-BA654DE440D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8F015-7A84-4498-B02C-336EF65A327A}" type="pres">
      <dgm:prSet presAssocID="{D1CD162C-08ED-4D2C-8F03-BA654DE440D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B625C-1FD2-4B95-A7F7-48C77E995A0C}" type="pres">
      <dgm:prSet presAssocID="{D367EC53-05C0-41FF-A408-446CBD428490}" presName="hSp" presStyleCnt="0"/>
      <dgm:spPr/>
    </dgm:pt>
    <dgm:pt modelId="{5014559E-6D42-4D1D-9057-1177928BB65C}" type="pres">
      <dgm:prSet presAssocID="{D367EC53-05C0-41FF-A408-446CBD428490}" presName="vProcSp" presStyleCnt="0"/>
      <dgm:spPr/>
    </dgm:pt>
    <dgm:pt modelId="{75060939-8F91-4892-A6C2-1692B4EB163B}" type="pres">
      <dgm:prSet presAssocID="{D367EC53-05C0-41FF-A408-446CBD428490}" presName="vSp1" presStyleCnt="0"/>
      <dgm:spPr/>
    </dgm:pt>
    <dgm:pt modelId="{D3F5D057-4E62-427B-95ED-EFBFC240B850}" type="pres">
      <dgm:prSet presAssocID="{D367EC53-05C0-41FF-A408-446CBD428490}" presName="simulatedConn" presStyleLbl="solidFgAcc1" presStyleIdx="1" presStyleCnt="2"/>
      <dgm:spPr/>
    </dgm:pt>
    <dgm:pt modelId="{EC83B7D2-D339-4B1D-BC5E-42B6EE31929B}" type="pres">
      <dgm:prSet presAssocID="{D367EC53-05C0-41FF-A408-446CBD428490}" presName="vSp2" presStyleCnt="0"/>
      <dgm:spPr/>
    </dgm:pt>
    <dgm:pt modelId="{53AB7E10-7807-4ACC-8CE2-01AA4477D99B}" type="pres">
      <dgm:prSet presAssocID="{D367EC53-05C0-41FF-A408-446CBD428490}" presName="sibTrans" presStyleCnt="0"/>
      <dgm:spPr/>
    </dgm:pt>
    <dgm:pt modelId="{C1BBB9BE-0EEC-4E87-9E86-4080990BCA58}" type="pres">
      <dgm:prSet presAssocID="{E8F50841-80B3-4C8C-8BAA-74B9B3F778FB}" presName="compositeNode" presStyleCnt="0">
        <dgm:presLayoutVars>
          <dgm:bulletEnabled val="1"/>
        </dgm:presLayoutVars>
      </dgm:prSet>
      <dgm:spPr/>
    </dgm:pt>
    <dgm:pt modelId="{0DB7A2E6-767A-4B3F-B579-550ACF13946B}" type="pres">
      <dgm:prSet presAssocID="{E8F50841-80B3-4C8C-8BAA-74B9B3F778FB}" presName="bgRect" presStyleLbl="node1" presStyleIdx="2" presStyleCnt="3"/>
      <dgm:spPr/>
      <dgm:t>
        <a:bodyPr/>
        <a:lstStyle/>
        <a:p>
          <a:endParaRPr lang="en-US"/>
        </a:p>
      </dgm:t>
    </dgm:pt>
    <dgm:pt modelId="{04840C18-F425-4F1B-86F9-A8066658C659}" type="pres">
      <dgm:prSet presAssocID="{E8F50841-80B3-4C8C-8BAA-74B9B3F778F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DC3DD-5152-430C-B034-4483E9DF3FBD}" type="pres">
      <dgm:prSet presAssocID="{E8F50841-80B3-4C8C-8BAA-74B9B3F778F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5C5509-6C48-4943-A01C-04CC7DCFD40E}" type="presOf" srcId="{E8F50841-80B3-4C8C-8BAA-74B9B3F778FB}" destId="{04840C18-F425-4F1B-86F9-A8066658C659}" srcOrd="1" destOrd="0" presId="urn:microsoft.com/office/officeart/2005/8/layout/hProcess7"/>
    <dgm:cxn modelId="{2E18585C-CD96-4979-B625-55DBFDE1C7EE}" type="presOf" srcId="{D1CD162C-08ED-4D2C-8F03-BA654DE440D0}" destId="{CAE291A1-7DC3-4C9B-96C6-8642181775CE}" srcOrd="0" destOrd="0" presId="urn:microsoft.com/office/officeart/2005/8/layout/hProcess7"/>
    <dgm:cxn modelId="{5870B500-D9A7-48A9-A4D1-4698AF991DB3}" type="presOf" srcId="{E88DAB09-CED9-476C-972A-506718257828}" destId="{3A9D4314-6C68-4EC4-AEE2-DE55825791A8}" srcOrd="1" destOrd="0" presId="urn:microsoft.com/office/officeart/2005/8/layout/hProcess7"/>
    <dgm:cxn modelId="{3E056A5A-B789-4D1C-BE81-7A38E6244BAE}" srcId="{ED3DDB5D-05D7-44B4-8AE3-D7B09606D78D}" destId="{E88DAB09-CED9-476C-972A-506718257828}" srcOrd="0" destOrd="0" parTransId="{B5773BEF-5A8E-400F-8B31-CC62FF31AA93}" sibTransId="{A9221A7D-C220-47B2-A5D6-CEF7FA994222}"/>
    <dgm:cxn modelId="{9E0253D0-DEE1-4113-BE6F-6EEB6EC971B3}" srcId="{E88DAB09-CED9-476C-972A-506718257828}" destId="{A73D7171-75E6-45E0-B63E-223B5AF25BA3}" srcOrd="0" destOrd="0" parTransId="{07CA571D-DACB-4A5F-97D3-F05BC7C8E5B2}" sibTransId="{DF6E2FB6-9E66-469F-B2A7-7A73C62D87E3}"/>
    <dgm:cxn modelId="{7A770459-3320-4BD4-BDA2-CB0A2E9BA30C}" srcId="{D1CD162C-08ED-4D2C-8F03-BA654DE440D0}" destId="{24A5DB41-110F-49C6-8807-725B399F4743}" srcOrd="0" destOrd="0" parTransId="{DB6707C4-9D69-44F0-A441-8A6173CA0B9D}" sibTransId="{8FCA11D8-03EF-4A86-8350-9A0C6EF5F879}"/>
    <dgm:cxn modelId="{15546DC2-283A-4F23-B284-5C24D6C8AF73}" type="presOf" srcId="{1892FA56-34D0-4A70-904F-89C8808F835A}" destId="{CF2DC3DD-5152-430C-B034-4483E9DF3FBD}" srcOrd="0" destOrd="0" presId="urn:microsoft.com/office/officeart/2005/8/layout/hProcess7"/>
    <dgm:cxn modelId="{287DA837-BE74-47C4-A5D1-99055B570EDB}" type="presOf" srcId="{ED3DDB5D-05D7-44B4-8AE3-D7B09606D78D}" destId="{1341A456-4B62-47D1-AC04-780310A78952}" srcOrd="0" destOrd="0" presId="urn:microsoft.com/office/officeart/2005/8/layout/hProcess7"/>
    <dgm:cxn modelId="{F8ECD30F-B46B-4E8E-AE0B-4928FD4D88B1}" type="presOf" srcId="{24A5DB41-110F-49C6-8807-725B399F4743}" destId="{B5E8F015-7A84-4498-B02C-336EF65A327A}" srcOrd="0" destOrd="0" presId="urn:microsoft.com/office/officeart/2005/8/layout/hProcess7"/>
    <dgm:cxn modelId="{EC3295B4-C397-42A6-B4C2-91142B24A130}" type="presOf" srcId="{E8F50841-80B3-4C8C-8BAA-74B9B3F778FB}" destId="{0DB7A2E6-767A-4B3F-B579-550ACF13946B}" srcOrd="0" destOrd="0" presId="urn:microsoft.com/office/officeart/2005/8/layout/hProcess7"/>
    <dgm:cxn modelId="{E34C03EC-9A47-4A25-9435-9ED5426A2B23}" srcId="{E8F50841-80B3-4C8C-8BAA-74B9B3F778FB}" destId="{1892FA56-34D0-4A70-904F-89C8808F835A}" srcOrd="0" destOrd="0" parTransId="{23C06E52-40CC-4B8A-BA67-90DC62475707}" sibTransId="{D80ECD9D-7A30-4F82-9149-6F929CEAB4AA}"/>
    <dgm:cxn modelId="{DFCE3466-9554-4D29-A510-D1FF1B68F5B3}" type="presOf" srcId="{E88DAB09-CED9-476C-972A-506718257828}" destId="{E97774D8-D83F-4B83-A200-39BB0373B0EA}" srcOrd="0" destOrd="0" presId="urn:microsoft.com/office/officeart/2005/8/layout/hProcess7"/>
    <dgm:cxn modelId="{D78341EC-C57C-41F5-8174-15B9025813D2}" srcId="{ED3DDB5D-05D7-44B4-8AE3-D7B09606D78D}" destId="{E8F50841-80B3-4C8C-8BAA-74B9B3F778FB}" srcOrd="2" destOrd="0" parTransId="{D4ABE4E7-92BB-4B2A-ABB8-C8377319B29B}" sibTransId="{235C71F3-2949-4C43-86C5-6254A080AC56}"/>
    <dgm:cxn modelId="{395245D8-140D-48A1-819B-D35AE6D9B98E}" srcId="{ED3DDB5D-05D7-44B4-8AE3-D7B09606D78D}" destId="{D1CD162C-08ED-4D2C-8F03-BA654DE440D0}" srcOrd="1" destOrd="0" parTransId="{8B574920-755E-48B3-A7CA-7A959EF86C58}" sibTransId="{D367EC53-05C0-41FF-A408-446CBD428490}"/>
    <dgm:cxn modelId="{154DFCCA-BA9A-4FE8-95C3-2D203784DDE1}" type="presOf" srcId="{A73D7171-75E6-45E0-B63E-223B5AF25BA3}" destId="{797837A7-DB54-4465-9874-E8A61D88C9D5}" srcOrd="0" destOrd="0" presId="urn:microsoft.com/office/officeart/2005/8/layout/hProcess7"/>
    <dgm:cxn modelId="{80921A1F-E089-4697-9CA0-D6FA6F3D68A0}" type="presOf" srcId="{D1CD162C-08ED-4D2C-8F03-BA654DE440D0}" destId="{5A60D70B-A966-48FA-943F-36248BC44711}" srcOrd="1" destOrd="0" presId="urn:microsoft.com/office/officeart/2005/8/layout/hProcess7"/>
    <dgm:cxn modelId="{56C78CD6-836A-4D2A-A12B-DDAEB4ACE052}" type="presParOf" srcId="{1341A456-4B62-47D1-AC04-780310A78952}" destId="{831E20ED-4F3B-402F-B4A1-0478D877FE4F}" srcOrd="0" destOrd="0" presId="urn:microsoft.com/office/officeart/2005/8/layout/hProcess7"/>
    <dgm:cxn modelId="{D42FD791-7C98-463D-A80F-F6731C15A3CB}" type="presParOf" srcId="{831E20ED-4F3B-402F-B4A1-0478D877FE4F}" destId="{E97774D8-D83F-4B83-A200-39BB0373B0EA}" srcOrd="0" destOrd="0" presId="urn:microsoft.com/office/officeart/2005/8/layout/hProcess7"/>
    <dgm:cxn modelId="{15724A02-1740-45A0-8820-52EAF0D80BDC}" type="presParOf" srcId="{831E20ED-4F3B-402F-B4A1-0478D877FE4F}" destId="{3A9D4314-6C68-4EC4-AEE2-DE55825791A8}" srcOrd="1" destOrd="0" presId="urn:microsoft.com/office/officeart/2005/8/layout/hProcess7"/>
    <dgm:cxn modelId="{DB1FC695-A03B-4D3E-A3B5-36E02492FC27}" type="presParOf" srcId="{831E20ED-4F3B-402F-B4A1-0478D877FE4F}" destId="{797837A7-DB54-4465-9874-E8A61D88C9D5}" srcOrd="2" destOrd="0" presId="urn:microsoft.com/office/officeart/2005/8/layout/hProcess7"/>
    <dgm:cxn modelId="{327D2E71-BD0D-450C-8974-90A6CABC257E}" type="presParOf" srcId="{1341A456-4B62-47D1-AC04-780310A78952}" destId="{4F72E221-7E75-4FA0-AAB7-C5EE3AC72676}" srcOrd="1" destOrd="0" presId="urn:microsoft.com/office/officeart/2005/8/layout/hProcess7"/>
    <dgm:cxn modelId="{7CA4164D-F57F-4330-841A-F0F70852893D}" type="presParOf" srcId="{1341A456-4B62-47D1-AC04-780310A78952}" destId="{FEE75B76-F28E-4552-90B2-B073C775D4C9}" srcOrd="2" destOrd="0" presId="urn:microsoft.com/office/officeart/2005/8/layout/hProcess7"/>
    <dgm:cxn modelId="{1752C776-A825-4636-983C-48B374543EFC}" type="presParOf" srcId="{FEE75B76-F28E-4552-90B2-B073C775D4C9}" destId="{8D00FB48-A8A6-4646-A120-C156CA3EA9E8}" srcOrd="0" destOrd="0" presId="urn:microsoft.com/office/officeart/2005/8/layout/hProcess7"/>
    <dgm:cxn modelId="{3C35D3A2-B28A-49BA-9836-AAAB51133ED2}" type="presParOf" srcId="{FEE75B76-F28E-4552-90B2-B073C775D4C9}" destId="{3650EADE-DE59-44A1-A100-F0A091C01740}" srcOrd="1" destOrd="0" presId="urn:microsoft.com/office/officeart/2005/8/layout/hProcess7"/>
    <dgm:cxn modelId="{91530668-662C-49F3-9498-F366B2DAE013}" type="presParOf" srcId="{FEE75B76-F28E-4552-90B2-B073C775D4C9}" destId="{CCCE99D0-528B-4ED1-938F-3A2704F262B1}" srcOrd="2" destOrd="0" presId="urn:microsoft.com/office/officeart/2005/8/layout/hProcess7"/>
    <dgm:cxn modelId="{1CE0B039-6B75-4461-9F70-CF22A88C3AE1}" type="presParOf" srcId="{1341A456-4B62-47D1-AC04-780310A78952}" destId="{F6B06F59-5832-42CD-B5B4-EBED09B817B3}" srcOrd="3" destOrd="0" presId="urn:microsoft.com/office/officeart/2005/8/layout/hProcess7"/>
    <dgm:cxn modelId="{11056884-8174-4C76-A92D-D8A76D7F014B}" type="presParOf" srcId="{1341A456-4B62-47D1-AC04-780310A78952}" destId="{4601F8AB-D5FB-4C80-AF79-54E6F073896D}" srcOrd="4" destOrd="0" presId="urn:microsoft.com/office/officeart/2005/8/layout/hProcess7"/>
    <dgm:cxn modelId="{B34D7886-10E1-403F-92BA-0F1EEFF03D3C}" type="presParOf" srcId="{4601F8AB-D5FB-4C80-AF79-54E6F073896D}" destId="{CAE291A1-7DC3-4C9B-96C6-8642181775CE}" srcOrd="0" destOrd="0" presId="urn:microsoft.com/office/officeart/2005/8/layout/hProcess7"/>
    <dgm:cxn modelId="{54E6FD63-F28B-4B0D-9145-B76CC6758B01}" type="presParOf" srcId="{4601F8AB-D5FB-4C80-AF79-54E6F073896D}" destId="{5A60D70B-A966-48FA-943F-36248BC44711}" srcOrd="1" destOrd="0" presId="urn:microsoft.com/office/officeart/2005/8/layout/hProcess7"/>
    <dgm:cxn modelId="{C3A335B3-1558-476B-8258-C0AA3B6C0AF8}" type="presParOf" srcId="{4601F8AB-D5FB-4C80-AF79-54E6F073896D}" destId="{B5E8F015-7A84-4498-B02C-336EF65A327A}" srcOrd="2" destOrd="0" presId="urn:microsoft.com/office/officeart/2005/8/layout/hProcess7"/>
    <dgm:cxn modelId="{134712D4-BB84-4784-A4E1-37C5E1A0753F}" type="presParOf" srcId="{1341A456-4B62-47D1-AC04-780310A78952}" destId="{7DBB625C-1FD2-4B95-A7F7-48C77E995A0C}" srcOrd="5" destOrd="0" presId="urn:microsoft.com/office/officeart/2005/8/layout/hProcess7"/>
    <dgm:cxn modelId="{3BC9C7C7-BA82-4DDA-A7F0-52C1F47B3CDC}" type="presParOf" srcId="{1341A456-4B62-47D1-AC04-780310A78952}" destId="{5014559E-6D42-4D1D-9057-1177928BB65C}" srcOrd="6" destOrd="0" presId="urn:microsoft.com/office/officeart/2005/8/layout/hProcess7"/>
    <dgm:cxn modelId="{236083C8-1530-4712-9227-FEEEB6E8102A}" type="presParOf" srcId="{5014559E-6D42-4D1D-9057-1177928BB65C}" destId="{75060939-8F91-4892-A6C2-1692B4EB163B}" srcOrd="0" destOrd="0" presId="urn:microsoft.com/office/officeart/2005/8/layout/hProcess7"/>
    <dgm:cxn modelId="{F1038B34-9AEE-4F52-8F78-53ADE4B88E22}" type="presParOf" srcId="{5014559E-6D42-4D1D-9057-1177928BB65C}" destId="{D3F5D057-4E62-427B-95ED-EFBFC240B850}" srcOrd="1" destOrd="0" presId="urn:microsoft.com/office/officeart/2005/8/layout/hProcess7"/>
    <dgm:cxn modelId="{72FB685A-7D56-4D04-B460-BB6DA246DA5D}" type="presParOf" srcId="{5014559E-6D42-4D1D-9057-1177928BB65C}" destId="{EC83B7D2-D339-4B1D-BC5E-42B6EE31929B}" srcOrd="2" destOrd="0" presId="urn:microsoft.com/office/officeart/2005/8/layout/hProcess7"/>
    <dgm:cxn modelId="{74FA40B2-F6CD-4BC1-BF49-9CEB8BC84E11}" type="presParOf" srcId="{1341A456-4B62-47D1-AC04-780310A78952}" destId="{53AB7E10-7807-4ACC-8CE2-01AA4477D99B}" srcOrd="7" destOrd="0" presId="urn:microsoft.com/office/officeart/2005/8/layout/hProcess7"/>
    <dgm:cxn modelId="{FB42F7EE-2BB1-4F8F-9553-3CD5602DBF0C}" type="presParOf" srcId="{1341A456-4B62-47D1-AC04-780310A78952}" destId="{C1BBB9BE-0EEC-4E87-9E86-4080990BCA58}" srcOrd="8" destOrd="0" presId="urn:microsoft.com/office/officeart/2005/8/layout/hProcess7"/>
    <dgm:cxn modelId="{F7E46B31-180B-4494-8E3E-EB86FAF64C6C}" type="presParOf" srcId="{C1BBB9BE-0EEC-4E87-9E86-4080990BCA58}" destId="{0DB7A2E6-767A-4B3F-B579-550ACF13946B}" srcOrd="0" destOrd="0" presId="urn:microsoft.com/office/officeart/2005/8/layout/hProcess7"/>
    <dgm:cxn modelId="{08476D17-2B72-4BB3-B100-827A60246CD6}" type="presParOf" srcId="{C1BBB9BE-0EEC-4E87-9E86-4080990BCA58}" destId="{04840C18-F425-4F1B-86F9-A8066658C659}" srcOrd="1" destOrd="0" presId="urn:microsoft.com/office/officeart/2005/8/layout/hProcess7"/>
    <dgm:cxn modelId="{F2278A68-0133-45E6-8189-78C99E895A16}" type="presParOf" srcId="{C1BBB9BE-0EEC-4E87-9E86-4080990BCA58}" destId="{CF2DC3DD-5152-430C-B034-4483E9DF3FB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74D8-D83F-4B83-A200-39BB0373B0EA}">
      <dsp:nvSpPr>
        <dsp:cNvPr id="0" name=""/>
        <dsp:cNvSpPr/>
      </dsp:nvSpPr>
      <dsp:spPr>
        <a:xfrm>
          <a:off x="0" y="0"/>
          <a:ext cx="1985367" cy="1196099"/>
        </a:xfrm>
        <a:prstGeom prst="roundRect">
          <a:avLst>
            <a:gd name="adj" fmla="val 5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kern="1200" dirty="0" smtClean="0"/>
            <a:t>15 SEC.</a:t>
          </a:r>
          <a:endParaRPr lang="en-US" sz="2100" kern="1200" dirty="0"/>
        </a:p>
      </dsp:txBody>
      <dsp:txXfrm rot="16200000">
        <a:off x="-291863" y="291863"/>
        <a:ext cx="980801" cy="397073"/>
      </dsp:txXfrm>
    </dsp:sp>
    <dsp:sp modelId="{797837A7-DB54-4465-9874-E8A61D88C9D5}">
      <dsp:nvSpPr>
        <dsp:cNvPr id="0" name=""/>
        <dsp:cNvSpPr/>
      </dsp:nvSpPr>
      <dsp:spPr>
        <a:xfrm>
          <a:off x="397073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900" kern="1200" dirty="0" smtClean="0"/>
            <a:t>Фиксатив</a:t>
          </a:r>
          <a:endParaRPr lang="en-US" sz="2900" kern="1200" dirty="0"/>
        </a:p>
      </dsp:txBody>
      <dsp:txXfrm>
        <a:off x="397073" y="0"/>
        <a:ext cx="1479098" cy="1196099"/>
      </dsp:txXfrm>
    </dsp:sp>
    <dsp:sp modelId="{CAE291A1-7DC3-4C9B-96C6-8642181775CE}">
      <dsp:nvSpPr>
        <dsp:cNvPr id="0" name=""/>
        <dsp:cNvSpPr/>
      </dsp:nvSpPr>
      <dsp:spPr>
        <a:xfrm>
          <a:off x="2055316" y="0"/>
          <a:ext cx="1985367" cy="1196099"/>
        </a:xfrm>
        <a:prstGeom prst="roundRect">
          <a:avLst>
            <a:gd name="adj" fmla="val 5000"/>
          </a:avLst>
        </a:prstGeom>
        <a:solidFill>
          <a:srgbClr val="F307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kern="1200" dirty="0" smtClean="0"/>
            <a:t>15 SEC.</a:t>
          </a:r>
          <a:endParaRPr lang="en-US" sz="2100" kern="1200" dirty="0"/>
        </a:p>
      </dsp:txBody>
      <dsp:txXfrm rot="16200000">
        <a:off x="1763452" y="291863"/>
        <a:ext cx="980801" cy="397073"/>
      </dsp:txXfrm>
    </dsp:sp>
    <dsp:sp modelId="{3650EADE-DE59-44A1-A100-F0A091C01740}">
      <dsp:nvSpPr>
        <dsp:cNvPr id="0" name=""/>
        <dsp:cNvSpPr/>
      </dsp:nvSpPr>
      <dsp:spPr>
        <a:xfrm rot="5400000">
          <a:off x="1977397" y="875965"/>
          <a:ext cx="17569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F015-7A84-4498-B02C-336EF65A327A}">
      <dsp:nvSpPr>
        <dsp:cNvPr id="0" name=""/>
        <dsp:cNvSpPr/>
      </dsp:nvSpPr>
      <dsp:spPr>
        <a:xfrm>
          <a:off x="2452389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900" kern="1200" dirty="0" smtClean="0"/>
            <a:t>Раствор</a:t>
          </a:r>
          <a:r>
            <a:rPr lang="sr-Latn-BA" sz="2900" kern="1200" dirty="0" smtClean="0"/>
            <a:t> 1</a:t>
          </a:r>
          <a:endParaRPr lang="en-US" sz="2900" kern="1200" dirty="0"/>
        </a:p>
      </dsp:txBody>
      <dsp:txXfrm>
        <a:off x="2452389" y="0"/>
        <a:ext cx="1479098" cy="1196099"/>
      </dsp:txXfrm>
    </dsp:sp>
    <dsp:sp modelId="{0DB7A2E6-767A-4B3F-B579-550ACF13946B}">
      <dsp:nvSpPr>
        <dsp:cNvPr id="0" name=""/>
        <dsp:cNvSpPr/>
      </dsp:nvSpPr>
      <dsp:spPr>
        <a:xfrm>
          <a:off x="4110171" y="0"/>
          <a:ext cx="1985367" cy="1196099"/>
        </a:xfrm>
        <a:prstGeom prst="roundRect">
          <a:avLst>
            <a:gd name="adj" fmla="val 5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kern="1200" dirty="0" smtClean="0"/>
            <a:t>15 </a:t>
          </a:r>
          <a:r>
            <a:rPr lang="sr-Cyrl-RS" sz="2100" kern="1200" dirty="0" smtClean="0"/>
            <a:t>СЕК</a:t>
          </a:r>
          <a:r>
            <a:rPr lang="sr-Latn-BA" sz="2100" kern="1200" dirty="0" smtClean="0"/>
            <a:t> .</a:t>
          </a:r>
          <a:endParaRPr lang="en-US" sz="2100" kern="1200" dirty="0"/>
        </a:p>
      </dsp:txBody>
      <dsp:txXfrm rot="16200000">
        <a:off x="3818307" y="291863"/>
        <a:ext cx="980801" cy="397073"/>
      </dsp:txXfrm>
    </dsp:sp>
    <dsp:sp modelId="{D3F5D057-4E62-427B-95ED-EFBFC240B850}">
      <dsp:nvSpPr>
        <dsp:cNvPr id="0" name=""/>
        <dsp:cNvSpPr/>
      </dsp:nvSpPr>
      <dsp:spPr>
        <a:xfrm rot="5400000">
          <a:off x="4032252" y="875965"/>
          <a:ext cx="17569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DC3DD-5152-430C-B034-4483E9DF3FBD}">
      <dsp:nvSpPr>
        <dsp:cNvPr id="0" name=""/>
        <dsp:cNvSpPr/>
      </dsp:nvSpPr>
      <dsp:spPr>
        <a:xfrm>
          <a:off x="4507244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900" kern="1200" dirty="0" smtClean="0"/>
            <a:t>Раствор</a:t>
          </a:r>
          <a:r>
            <a:rPr lang="sr-Latn-BA" sz="2900" kern="1200" dirty="0" smtClean="0"/>
            <a:t> 2</a:t>
          </a:r>
          <a:endParaRPr lang="en-US" sz="2900" kern="1200" dirty="0"/>
        </a:p>
      </dsp:txBody>
      <dsp:txXfrm>
        <a:off x="4507244" y="0"/>
        <a:ext cx="1479098" cy="119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5B5-BB86-411A-9E34-947D6A4D8CD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B0E1-6D75-4E9A-A7AE-CDF5A738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476934"/>
            <a:ext cx="5181600" cy="838200"/>
          </a:xfrm>
          <a:prstGeom prst="roundRect">
            <a:avLst/>
          </a:prstGeom>
          <a:solidFill>
            <a:srgbClr val="6F25D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572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СЛОЖЕНА БОЈЕЊА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4384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БОЈЕЊЕ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ПО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ГРАМ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у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2.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БОЈЕЊЕ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ПО </a:t>
            </a:r>
            <a:r>
              <a:rPr lang="en-US" sz="2800" b="1" i="1" dirty="0" smtClean="0">
                <a:solidFill>
                  <a:schemeClr val="bg1"/>
                </a:solidFill>
                <a:latin typeface="Candara" pitchFamily="34" charset="0"/>
              </a:rPr>
              <a:t>ZIEHL-NEELSEN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у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(И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МОДИФИКОВАНО БОЈЕЊЕ ПО </a:t>
            </a:r>
            <a:r>
              <a:rPr lang="en-US" sz="2800" b="1" i="1" dirty="0" smtClean="0">
                <a:solidFill>
                  <a:schemeClr val="bg1"/>
                </a:solidFill>
                <a:latin typeface="Candara" pitchFamily="34" charset="0"/>
              </a:rPr>
              <a:t>ZIEHL-NEELSEN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у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) </a:t>
            </a:r>
            <a:endParaRPr lang="sr-Cyrl-R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3. </a:t>
            </a:r>
            <a:r>
              <a:rPr lang="en-US" sz="2800" b="1" i="1" dirty="0" smtClean="0">
                <a:solidFill>
                  <a:schemeClr val="bg1"/>
                </a:solidFill>
                <a:latin typeface="Candara" pitchFamily="34" charset="0"/>
              </a:rPr>
              <a:t>GIMESA</a:t>
            </a:r>
            <a:r>
              <a:rPr lang="sr-Cyrl-RS" sz="28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БОЈЕЊЕ</a:t>
            </a:r>
            <a:endParaRPr lang="sr-Cyrl-R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i="1" dirty="0" smtClean="0">
                <a:solidFill>
                  <a:schemeClr val="bg1"/>
                </a:solidFill>
                <a:latin typeface="Candara" pitchFamily="34" charset="0"/>
              </a:rPr>
              <a:t>4. DIFF-QUIK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БОЈЕЊЕ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5.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БОЈЕЊЕ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ПО </a:t>
            </a:r>
            <a:r>
              <a:rPr lang="en-US" sz="2800" b="1" i="1" dirty="0" smtClean="0">
                <a:solidFill>
                  <a:schemeClr val="bg1"/>
                </a:solidFill>
                <a:latin typeface="Candara" pitchFamily="34" charset="0"/>
              </a:rPr>
              <a:t>WIRTZ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у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/SCHAEFFER-FULTON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-у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00199" y="179039"/>
            <a:ext cx="5943600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6976" y="261877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Candara" pitchFamily="34" charset="0"/>
              </a:rPr>
              <a:t>БОЈЕЊЕ ПО </a:t>
            </a:r>
            <a:r>
              <a:rPr lang="en-US" sz="3200" b="1" i="1" dirty="0">
                <a:latin typeface="Candara" pitchFamily="34" charset="0"/>
              </a:rPr>
              <a:t>ZIEHL-NEELSEN</a:t>
            </a:r>
            <a:r>
              <a:rPr lang="en-US" sz="3200" b="1" dirty="0">
                <a:latin typeface="Candara" pitchFamily="34" charset="0"/>
              </a:rPr>
              <a:t>-</a:t>
            </a:r>
            <a:r>
              <a:rPr lang="sr-Cyrl-RS" sz="3200" b="1" dirty="0">
                <a:latin typeface="Candara" pitchFamily="34" charset="0"/>
              </a:rPr>
              <a:t>у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96" y="2667000"/>
            <a:ext cx="6099805" cy="383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59463"/>
            <a:ext cx="5340601" cy="30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599" y="179039"/>
            <a:ext cx="3733801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261876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Candara" pitchFamily="34" charset="0"/>
              </a:rPr>
              <a:t>БОЈЕЊЕ ПО </a:t>
            </a:r>
            <a:r>
              <a:rPr lang="sr-Cyrl-RS" sz="3200" b="1" dirty="0" smtClean="0">
                <a:latin typeface="Candara" pitchFamily="34" charset="0"/>
              </a:rPr>
              <a:t>ГИМЗИ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6466"/>
            <a:ext cx="922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anose="020E0502030303020204" pitchFamily="34" charset="0"/>
              </a:rPr>
              <a:t>Сложено симултано</a:t>
            </a:r>
          </a:p>
          <a:p>
            <a:r>
              <a:rPr lang="sr-Cyrl-RS" sz="2400" dirty="0" smtClean="0">
                <a:latin typeface="Candara" panose="020E0502030303020204" pitchFamily="34" charset="0"/>
              </a:rPr>
              <a:t>15-60 мин</a:t>
            </a:r>
          </a:p>
          <a:p>
            <a:r>
              <a:rPr lang="sr-Cyrl-RS" sz="2400" dirty="0" smtClean="0">
                <a:latin typeface="Candara" panose="020E0502030303020204" pitchFamily="34" charset="0"/>
              </a:rPr>
              <a:t>Метил алкохол</a:t>
            </a:r>
          </a:p>
          <a:p>
            <a:r>
              <a:rPr lang="sr-Cyrl-RS" sz="2400" dirty="0" smtClean="0">
                <a:latin typeface="Candara" panose="020E0502030303020204" pitchFamily="34" charset="0"/>
              </a:rPr>
              <a:t>Рикеције, хламидије, </a:t>
            </a:r>
            <a:r>
              <a:rPr lang="sr-Latn-RS" sz="2400" i="1" dirty="0" smtClean="0">
                <a:latin typeface="Candara" panose="020E0502030303020204" pitchFamily="34" charset="0"/>
              </a:rPr>
              <a:t>Borrelia</a:t>
            </a:r>
            <a:r>
              <a:rPr lang="sr-Latn-RS" sz="2400" dirty="0" smtClean="0">
                <a:latin typeface="Candara" panose="020E0502030303020204" pitchFamily="34" charset="0"/>
              </a:rPr>
              <a:t> spp., </a:t>
            </a:r>
            <a:r>
              <a:rPr lang="sr-Cyrl-RS" sz="2400" dirty="0" smtClean="0">
                <a:latin typeface="Candara" panose="020E0502030303020204" pitchFamily="34" charset="0"/>
              </a:rPr>
              <a:t>присуство капсуле </a:t>
            </a:r>
            <a:r>
              <a:rPr lang="en-US" sz="2400" i="1" dirty="0" smtClean="0">
                <a:latin typeface="Candara" panose="020E0502030303020204" pitchFamily="34" charset="0"/>
              </a:rPr>
              <a:t>B</a:t>
            </a:r>
            <a:r>
              <a:rPr lang="sr-Cyrl-RS" sz="2400" i="1" dirty="0" smtClean="0">
                <a:latin typeface="Candara" panose="020E0502030303020204" pitchFamily="34" charset="0"/>
              </a:rPr>
              <a:t>.</a:t>
            </a:r>
            <a:r>
              <a:rPr lang="en-US" sz="2400" i="1" dirty="0" smtClean="0">
                <a:latin typeface="Candara" panose="020E0502030303020204" pitchFamily="34" charset="0"/>
              </a:rPr>
              <a:t> </a:t>
            </a:r>
            <a:r>
              <a:rPr lang="en-US" sz="2400" i="1" dirty="0" err="1" smtClean="0">
                <a:latin typeface="Candara" panose="020E0502030303020204" pitchFamily="34" charset="0"/>
              </a:rPr>
              <a:t>anthracis</a:t>
            </a:r>
            <a:endParaRPr lang="sr-Cyrl-RS" sz="2400" i="1" dirty="0" smtClean="0">
              <a:latin typeface="Candara" panose="020E0502030303020204" pitchFamily="34" charset="0"/>
            </a:endParaRPr>
          </a:p>
          <a:p>
            <a:r>
              <a:rPr lang="sr-Cyrl-RS" sz="2400" dirty="0" smtClean="0">
                <a:latin typeface="Candara" panose="020E0502030303020204" pitchFamily="34" charset="0"/>
              </a:rPr>
              <a:t>ПАРАЗИТИ, КРВНИ РАЗМАЗИ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sr-Cyrl-RS" sz="2400" dirty="0" smtClean="0">
                <a:latin typeface="Candara" panose="020E0502030303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2" y="2947046"/>
            <a:ext cx="5347398" cy="3529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0455"/>
            <a:ext cx="4947948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0" y="179039"/>
            <a:ext cx="2667000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83545" y="261876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ndara" pitchFamily="34" charset="0"/>
              </a:rPr>
              <a:t>DIFF-QUICK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5899" y="1347103"/>
            <a:ext cx="6172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Сложено, сукцесивно</a:t>
            </a:r>
          </a:p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Ветеринарске амбуланте</a:t>
            </a:r>
          </a:p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Крвни размази, цитолошки препарати</a:t>
            </a:r>
          </a:p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 боје се све врсте бактерија</a:t>
            </a:r>
            <a:endParaRPr lang="sr-Latn-B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sr-Latn-BA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164113"/>
            <a:ext cx="5516387" cy="32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9" y="3020885"/>
            <a:ext cx="6019800" cy="3642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714375" y="365968"/>
            <a:ext cx="21336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Candara" panose="020E0502030303020204" pitchFamily="34" charset="0"/>
              </a:rPr>
              <a:t>Осушен препарат</a:t>
            </a:r>
            <a:endParaRPr lang="sr-Latn-BA" b="1" dirty="0">
              <a:latin typeface="Candara" panose="020E0502030303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0494272"/>
              </p:ext>
            </p:extLst>
          </p:nvPr>
        </p:nvGraphicFramePr>
        <p:xfrm>
          <a:off x="2695575" y="1476377"/>
          <a:ext cx="6096000" cy="119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258050" y="4372104"/>
            <a:ext cx="1552574" cy="8979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Candara" panose="020E0502030303020204" pitchFamily="34" charset="0"/>
              </a:rPr>
              <a:t>Вода</a:t>
            </a:r>
          </a:p>
        </p:txBody>
      </p:sp>
      <p:sp>
        <p:nvSpPr>
          <p:cNvPr id="7" name="Right Arrow 6"/>
          <p:cNvSpPr/>
          <p:nvPr/>
        </p:nvSpPr>
        <p:spPr>
          <a:xfrm rot="2854893">
            <a:off x="2338387" y="1027956"/>
            <a:ext cx="714375" cy="548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Down Arrow 7"/>
          <p:cNvSpPr/>
          <p:nvPr/>
        </p:nvSpPr>
        <p:spPr>
          <a:xfrm>
            <a:off x="7772400" y="3020885"/>
            <a:ext cx="523875" cy="1143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57400" y="179038"/>
            <a:ext cx="4724400" cy="869097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1381" y="217139"/>
            <a:ext cx="4041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400" b="1" dirty="0">
                <a:latin typeface="Candara" pitchFamily="34" charset="0"/>
              </a:rPr>
              <a:t>ИНДИРЕКТНО (</a:t>
            </a:r>
            <a:r>
              <a:rPr lang="sr-Cyrl-RS" sz="2400" b="1" dirty="0" smtClean="0">
                <a:latin typeface="Candara" pitchFamily="34" charset="0"/>
              </a:rPr>
              <a:t>НЕГАТИВНО)</a:t>
            </a:r>
          </a:p>
          <a:p>
            <a:pPr algn="ctr"/>
            <a:r>
              <a:rPr lang="sr-Cyrl-RS" sz="2400" b="1" dirty="0" smtClean="0">
                <a:latin typeface="Candara" pitchFamily="34" charset="0"/>
              </a:rPr>
              <a:t>БОЈЕЊЕ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1622680"/>
            <a:ext cx="4651248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02591" y="4819650"/>
            <a:ext cx="609600" cy="266700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722" y="13407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  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3600000">
            <a:off x="3970560" y="327066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-3600000">
            <a:off x="4934008" y="327067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62892" y="1251604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01591" y="1215737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3892" y="1295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092" y="1251604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СЛОЖЕНО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9809" y="17850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-Простим бојењем се визуелизује посматрани мо и користи се када су облик, величина и распоред довољни за даљи дијагностички поступак (бактерија/квасац)</a:t>
            </a:r>
          </a:p>
          <a:p>
            <a:pPr algn="ctr"/>
            <a:r>
              <a:rPr lang="sr-Cyrl-RS" sz="2000" b="1" dirty="0">
                <a:latin typeface="Candara" pitchFamily="34" charset="0"/>
              </a:rPr>
              <a:t>и</a:t>
            </a:r>
            <a:r>
              <a:rPr lang="sr-Cyrl-RS" sz="2000" b="1" dirty="0" smtClean="0">
                <a:latin typeface="Candara" pitchFamily="34" charset="0"/>
              </a:rPr>
              <a:t>ли бојење капсуле.</a:t>
            </a: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ПРИМЕЊУЈЕ СЕ ЈЕДНА БОЈА</a:t>
            </a:r>
          </a:p>
          <a:p>
            <a:pPr algn="ctr"/>
            <a:endParaRPr lang="sr-Cyrl-RS" sz="2400" b="1" dirty="0">
              <a:solidFill>
                <a:srgbClr val="7030A0"/>
              </a:solidFill>
              <a:latin typeface="Candara" pitchFamily="34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МОНОХРОМАТСКА</a:t>
            </a: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МЕТА</a:t>
            </a:r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ХРОМАТСКА</a:t>
            </a:r>
            <a:endParaRPr lang="en-US" sz="24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8446" y="5504543"/>
            <a:ext cx="2843646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8808" y="6146800"/>
            <a:ext cx="282328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9756" y="551501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ДИФЕРЕНЦИЈАЛНО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6182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СПЕЦИЈАЛНО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1356" y="178863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-У свим осталим случајевима</a:t>
            </a:r>
          </a:p>
          <a:p>
            <a:pPr algn="ctr"/>
            <a:r>
              <a:rPr lang="sr-Cyrl-RS" sz="2000" b="1" dirty="0" smtClean="0">
                <a:latin typeface="Candara" pitchFamily="34" charset="0"/>
              </a:rPr>
              <a:t>-Визуелизација капсула, спора, фимбрија, метахроматичних гранула, грађа ћелијског зида...(специјална/диференцијална)</a:t>
            </a:r>
          </a:p>
          <a:p>
            <a:pPr algn="ctr"/>
            <a:endParaRPr lang="sr-Cyrl-RS" sz="2000" b="1" dirty="0" smtClean="0">
              <a:latin typeface="Candara" pitchFamily="34" charset="0"/>
            </a:endParaRP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ПРИМЕЊУЈУ СЕ ДВЕ ИЛИ ВИШЕ БОЈА</a:t>
            </a:r>
            <a:endParaRPr lang="en-US" sz="24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1.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СУКЦЕСИВНА</a:t>
            </a:r>
            <a:endParaRPr lang="sr-Latn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2.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СИМУЛТАНА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70560" y="4495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70560" y="4876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:\Users\Isidora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53" y="4133850"/>
            <a:ext cx="8353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ntitled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429" l="6667" r="90000">
                        <a14:foregroundMark x1="13333" y1="82143" x2="15000" y2="67857"/>
                        <a14:foregroundMark x1="46667" y1="0" x2="4666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14" y="4891542"/>
            <a:ext cx="906574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D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9" b="100000" l="0" r="100000">
                        <a14:foregroundMark x1="17722" y1="90411" x2="17722" y2="7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89854"/>
            <a:ext cx="75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2485"/>
            <a:ext cx="9144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90800" y="179040"/>
            <a:ext cx="3962400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3290" y="26187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БОЈЕЊЕ ПО ГРАМУ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676" y="1152645"/>
            <a:ext cx="659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Candara" pitchFamily="34" charset="0"/>
              </a:rPr>
              <a:t>Сложено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471" y="1819175"/>
            <a:ext cx="9372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u="sng" dirty="0" smtClean="0">
                <a:solidFill>
                  <a:schemeClr val="bg1"/>
                </a:solidFill>
                <a:latin typeface="Candara" pitchFamily="34" charset="0"/>
              </a:rPr>
              <a:t>НАЈВАЖНИЈЕ БОЈЕЊЕ У БАКТЕРИОЛОГИЈИ: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ndara" pitchFamily="34" charset="0"/>
              </a:rPr>
              <a:t>ПРВА МЕТОДА У ИДЕНТИФИКАЦИЈИ НЕПОЗНАТЕ ВРСТЕ БАКТЕРИЈА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ndara" pitchFamily="34" charset="0"/>
              </a:rPr>
              <a:t>СУЖАВА ДИФЕРЕНЦИЈАЛНУ ДИЈАГНОЗУ И ИЗБОР ДГ ТЕСТОВА КОЈИ ЋЕ СЕ ДАЉЕ ПРИМЕНИТИ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ndara" pitchFamily="34" charset="0"/>
              </a:rPr>
              <a:t>ИЗБОР АНТИБИОТИКА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ndara" pitchFamily="34" charset="0"/>
              </a:rPr>
              <a:t>ТОК БОЛЕСТИ И МОГУЋЕ КОМПЛИКАЦИЈЕ</a:t>
            </a:r>
          </a:p>
          <a:p>
            <a:endParaRPr lang="sr-Cyrl-RS" sz="2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Cyrl-R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05600" y="380281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РЕЗУЛТАТ: </a:t>
            </a:r>
            <a:endParaRPr lang="en-US" sz="24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12" descr="Inverted Plus Minus by jeffykable778899 on Devian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65" y="4263801"/>
            <a:ext cx="2205815" cy="25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13289" y="1149243"/>
            <a:ext cx="2432180" cy="448239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51244" y="1139004"/>
            <a:ext cx="2432180" cy="448239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89200" y="1124824"/>
            <a:ext cx="2432180" cy="448239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74918" y="1140478"/>
            <a:ext cx="659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Candara" pitchFamily="34" charset="0"/>
              </a:rPr>
              <a:t>Сукцесивно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1343" y="1122460"/>
            <a:ext cx="659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Candara" pitchFamily="34" charset="0"/>
              </a:rPr>
              <a:t>Диференцијално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265494"/>
            <a:ext cx="2096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Enterococcus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Micrococcus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Peptostreptococcus </a:t>
            </a:r>
            <a:r>
              <a:rPr lang="sr-Latn-RS" sz="1400" dirty="0" smtClean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Escherichia</a:t>
            </a:r>
            <a:r>
              <a:rPr lang="sr-Latn-RS" sz="1400" dirty="0" smtClean="0">
                <a:latin typeface="Candara" pitchFamily="34" charset="0"/>
              </a:rPr>
              <a:t> coli          </a:t>
            </a:r>
            <a:r>
              <a:rPr lang="sr-Latn-RS" sz="1400" i="1" dirty="0" smtClean="0">
                <a:latin typeface="Candara" pitchFamily="34" charset="0"/>
              </a:rPr>
              <a:t>Pasteurella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Salmonella</a:t>
            </a:r>
            <a:r>
              <a:rPr lang="sr-Latn-RS" sz="1400" dirty="0" smtClean="0">
                <a:latin typeface="Candara" pitchFamily="34" charset="0"/>
              </a:rPr>
              <a:t> spp.        </a:t>
            </a:r>
            <a:r>
              <a:rPr lang="sr-Latn-RS" sz="1400" i="1" dirty="0" smtClean="0">
                <a:latin typeface="Candara" pitchFamily="34" charset="0"/>
              </a:rPr>
              <a:t>Mannheimia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Shigella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Bordetella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Proteus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Francisella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Pseudomona</a:t>
            </a:r>
            <a:r>
              <a:rPr lang="sr-Latn-RS" sz="1400" dirty="0" smtClean="0">
                <a:latin typeface="Candara" pitchFamily="34" charset="0"/>
              </a:rPr>
              <a:t>s spp.   </a:t>
            </a:r>
            <a:r>
              <a:rPr lang="sr-Latn-RS" sz="1400" i="1" dirty="0" smtClean="0">
                <a:latin typeface="Candara" pitchFamily="34" charset="0"/>
              </a:rPr>
              <a:t>Vibrio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Klebsiella</a:t>
            </a:r>
            <a:r>
              <a:rPr lang="sr-Latn-RS" sz="1400" dirty="0" smtClean="0">
                <a:latin typeface="Candara" pitchFamily="34" charset="0"/>
              </a:rPr>
              <a:t> spp.           </a:t>
            </a:r>
            <a:r>
              <a:rPr lang="sr-Latn-RS" sz="1400" i="1" dirty="0" smtClean="0">
                <a:latin typeface="Candara" pitchFamily="34" charset="0"/>
              </a:rPr>
              <a:t>Campylobacte</a:t>
            </a:r>
            <a:r>
              <a:rPr lang="sr-Latn-RS" sz="1400" dirty="0" smtClean="0">
                <a:latin typeface="Candara" pitchFamily="34" charset="0"/>
              </a:rPr>
              <a:t>r spp.</a:t>
            </a:r>
          </a:p>
          <a:p>
            <a:r>
              <a:rPr lang="sr-Latn-RS" sz="1400" i="1" dirty="0" smtClean="0">
                <a:latin typeface="Candara" pitchFamily="34" charset="0"/>
              </a:rPr>
              <a:t>Yersinia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Helicobacter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400" i="1" dirty="0" smtClean="0">
                <a:latin typeface="Candara" pitchFamily="34" charset="0"/>
              </a:rPr>
              <a:t>Acinetobacter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Burkholderia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Haemophilus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Taylorella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Candara" pitchFamily="34" charset="0"/>
              </a:rPr>
              <a:t>...Rodovi </a:t>
            </a:r>
            <a:r>
              <a:rPr lang="it-IT" sz="1400" i="1" dirty="0" smtClean="0">
                <a:latin typeface="Candara" pitchFamily="34" charset="0"/>
              </a:rPr>
              <a:t>Borrelia</a:t>
            </a:r>
            <a:r>
              <a:rPr lang="sr-Latn-RS" sz="1400" i="1" dirty="0" smtClean="0">
                <a:latin typeface="Candara" pitchFamily="34" charset="0"/>
              </a:rPr>
              <a:t>,</a:t>
            </a:r>
            <a:r>
              <a:rPr lang="it-IT" sz="1400" dirty="0" smtClean="0">
                <a:latin typeface="Candara" pitchFamily="34" charset="0"/>
              </a:rPr>
              <a:t> </a:t>
            </a:r>
            <a:r>
              <a:rPr lang="it-IT" sz="1400" i="1" dirty="0" smtClean="0">
                <a:latin typeface="Candara" pitchFamily="34" charset="0"/>
              </a:rPr>
              <a:t>Treponem</a:t>
            </a:r>
            <a:r>
              <a:rPr lang="it-IT" sz="1400" dirty="0" smtClean="0">
                <a:latin typeface="Candara" pitchFamily="34" charset="0"/>
              </a:rPr>
              <a:t>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Brachyspira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Mycobacterium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Mycoplasma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Chlamydophila</a:t>
            </a:r>
            <a:r>
              <a:rPr lang="sr-Latn-RS" sz="1400" i="1" dirty="0" smtClean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Chlamydia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Coxiella</a:t>
            </a:r>
            <a:r>
              <a:rPr lang="sr-Latn-RS" sz="1400" i="1" dirty="0" smtClean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12400" y="3037033"/>
            <a:ext cx="209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Staphylococcus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</p:txBody>
      </p:sp>
      <p:sp>
        <p:nvSpPr>
          <p:cNvPr id="17" name="Oval 16"/>
          <p:cNvSpPr/>
          <p:nvPr/>
        </p:nvSpPr>
        <p:spPr>
          <a:xfrm>
            <a:off x="304800" y="1982529"/>
            <a:ext cx="1219200" cy="95052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048000"/>
            <a:ext cx="2096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Staphylococcus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Enterococcus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Micrococcus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Peptostreptococcus </a:t>
            </a:r>
            <a:r>
              <a:rPr lang="sr-Latn-RS" sz="1400" dirty="0" smtClean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Escherichia</a:t>
            </a:r>
            <a:r>
              <a:rPr lang="sr-Latn-RS" sz="1400" dirty="0" smtClean="0">
                <a:latin typeface="Candara" pitchFamily="34" charset="0"/>
              </a:rPr>
              <a:t> coli          </a:t>
            </a:r>
            <a:r>
              <a:rPr lang="sr-Latn-RS" sz="1400" i="1" dirty="0" smtClean="0">
                <a:latin typeface="Candara" pitchFamily="34" charset="0"/>
              </a:rPr>
              <a:t>Pasteurella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Salmonella</a:t>
            </a:r>
            <a:r>
              <a:rPr lang="sr-Latn-RS" sz="1400" dirty="0" smtClean="0">
                <a:latin typeface="Candara" pitchFamily="34" charset="0"/>
              </a:rPr>
              <a:t> spp.        </a:t>
            </a:r>
            <a:r>
              <a:rPr lang="sr-Latn-RS" sz="1400" i="1" dirty="0" smtClean="0">
                <a:latin typeface="Candara" pitchFamily="34" charset="0"/>
              </a:rPr>
              <a:t>Mannheimia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Shigella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Bordetella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Proteus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Francisella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Pseudomona</a:t>
            </a:r>
            <a:r>
              <a:rPr lang="sr-Latn-RS" sz="1400" dirty="0" smtClean="0">
                <a:latin typeface="Candara" pitchFamily="34" charset="0"/>
              </a:rPr>
              <a:t>s spp.   </a:t>
            </a:r>
            <a:r>
              <a:rPr lang="sr-Latn-RS" sz="1400" i="1" dirty="0" smtClean="0">
                <a:latin typeface="Candara" pitchFamily="34" charset="0"/>
              </a:rPr>
              <a:t>Vibrio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Klebsiella</a:t>
            </a:r>
            <a:r>
              <a:rPr lang="sr-Latn-RS" sz="1400" dirty="0" smtClean="0">
                <a:latin typeface="Candara" pitchFamily="34" charset="0"/>
              </a:rPr>
              <a:t> spp.           </a:t>
            </a:r>
            <a:r>
              <a:rPr lang="sr-Latn-RS" sz="1400" i="1" dirty="0" smtClean="0">
                <a:latin typeface="Candara" pitchFamily="34" charset="0"/>
              </a:rPr>
              <a:t>Campylobacte</a:t>
            </a:r>
            <a:r>
              <a:rPr lang="sr-Latn-RS" sz="1400" dirty="0" smtClean="0">
                <a:latin typeface="Candara" pitchFamily="34" charset="0"/>
              </a:rPr>
              <a:t>r spp.</a:t>
            </a:r>
          </a:p>
          <a:p>
            <a:r>
              <a:rPr lang="sr-Latn-RS" sz="1400" i="1" dirty="0" smtClean="0">
                <a:latin typeface="Candara" pitchFamily="34" charset="0"/>
              </a:rPr>
              <a:t>Yersinia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Helicobacter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400" i="1" dirty="0" smtClean="0">
                <a:latin typeface="Candara" pitchFamily="34" charset="0"/>
              </a:rPr>
              <a:t>Acinetobacter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Burkholderia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Haemophilus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Taylorella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Candara" pitchFamily="34" charset="0"/>
              </a:rPr>
              <a:t>...Rodovi </a:t>
            </a:r>
            <a:r>
              <a:rPr lang="it-IT" sz="1400" i="1" dirty="0" smtClean="0">
                <a:latin typeface="Candara" pitchFamily="34" charset="0"/>
              </a:rPr>
              <a:t>Borrelia</a:t>
            </a:r>
            <a:r>
              <a:rPr lang="sr-Latn-RS" sz="1400" i="1" dirty="0" smtClean="0">
                <a:latin typeface="Candara" pitchFamily="34" charset="0"/>
              </a:rPr>
              <a:t>,</a:t>
            </a:r>
            <a:r>
              <a:rPr lang="it-IT" sz="1400" dirty="0" smtClean="0">
                <a:latin typeface="Candara" pitchFamily="34" charset="0"/>
              </a:rPr>
              <a:t> </a:t>
            </a:r>
            <a:r>
              <a:rPr lang="it-IT" sz="1400" i="1" dirty="0" smtClean="0">
                <a:latin typeface="Candara" pitchFamily="34" charset="0"/>
              </a:rPr>
              <a:t>Treponem</a:t>
            </a:r>
            <a:r>
              <a:rPr lang="it-IT" sz="1400" dirty="0" smtClean="0">
                <a:latin typeface="Candara" pitchFamily="34" charset="0"/>
              </a:rPr>
              <a:t>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Brachyspira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Mycobacterium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Mycoplasma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Chlamydophila</a:t>
            </a:r>
            <a:r>
              <a:rPr lang="sr-Latn-RS" sz="1400" i="1" dirty="0" smtClean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Chlamydia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Coxiella</a:t>
            </a:r>
            <a:r>
              <a:rPr lang="sr-Latn-RS" sz="1400" i="1" dirty="0" smtClean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Oval 32"/>
          <p:cNvSpPr/>
          <p:nvPr/>
        </p:nvSpPr>
        <p:spPr>
          <a:xfrm>
            <a:off x="6734541" y="1791584"/>
            <a:ext cx="1618517" cy="137691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7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structure-gram-negative-bacteria-cell-wall-d-illustration-8417467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0317"/>
            <a:ext cx="6400765" cy="64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tructure-gram-positive-bacteria-cell-wall-d-illustration-8418182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0" b="95125" l="1000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7" y="16764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945" y="523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   ГРАМ - ПОЗИТИВНЕ                             ГРАМ - НЕГАТИВНЕ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16" y="739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ПОСТУПАК: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816" y="577196"/>
            <a:ext cx="810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Г</a:t>
            </a:r>
            <a:r>
              <a:rPr lang="sr-Cyrl-RS" sz="2400" dirty="0" smtClean="0">
                <a:latin typeface="Candara" pitchFamily="34" charset="0"/>
              </a:rPr>
              <a:t>енцијана љубичасто – примарна боја (2-3 минута) </a:t>
            </a:r>
          </a:p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Л</a:t>
            </a:r>
            <a:r>
              <a:rPr lang="sr-Cyrl-RS" sz="2400" dirty="0" smtClean="0">
                <a:latin typeface="Candara" pitchFamily="34" charset="0"/>
              </a:rPr>
              <a:t>угол – штав (1-2 минута)</a:t>
            </a:r>
          </a:p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А</a:t>
            </a:r>
            <a:r>
              <a:rPr lang="sr-Cyrl-RS" sz="2400" dirty="0" smtClean="0">
                <a:latin typeface="Candara" pitchFamily="34" charset="0"/>
              </a:rPr>
              <a:t>лкохол (96%)</a:t>
            </a:r>
          </a:p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В</a:t>
            </a:r>
            <a:r>
              <a:rPr lang="sr-Cyrl-RS" sz="2400" dirty="0" smtClean="0">
                <a:latin typeface="Candara" pitchFamily="34" charset="0"/>
              </a:rPr>
              <a:t>ода</a:t>
            </a:r>
          </a:p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К</a:t>
            </a:r>
            <a:r>
              <a:rPr lang="sr-Cyrl-RS" sz="2400" dirty="0" smtClean="0">
                <a:latin typeface="Candara" pitchFamily="34" charset="0"/>
              </a:rPr>
              <a:t>арбол фуксин – секундарна боја (15-30 секунди)</a:t>
            </a:r>
          </a:p>
          <a:p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О</a:t>
            </a:r>
            <a:r>
              <a:rPr lang="sr-Cyrl-RS" sz="2400" dirty="0" smtClean="0">
                <a:latin typeface="Candara" pitchFamily="34" charset="0"/>
              </a:rPr>
              <a:t>прати (вода)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225" y="291792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ПРИНЦИП: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3" name="Picture 22" descr="C:\Users\Isidora\Desktop\SEMICE OPSTI DEO\BOJENJE PO GRAMU111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6" y="3286411"/>
            <a:ext cx="8177184" cy="358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8287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2" y="5562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Танак ћелијски зид...</a:t>
            </a:r>
          </a:p>
          <a:p>
            <a:r>
              <a:rPr lang="sr-Cyrl-RS" sz="2400" b="1" dirty="0" smtClean="0">
                <a:latin typeface="Candara" pitchFamily="34" charset="0"/>
              </a:rPr>
              <a:t>Грам варијабилност...</a:t>
            </a:r>
          </a:p>
          <a:p>
            <a:r>
              <a:rPr lang="sr-Cyrl-RS" sz="2400" b="1" dirty="0" smtClean="0">
                <a:latin typeface="Candara" pitchFamily="34" charset="0"/>
              </a:rPr>
              <a:t>Модификације...</a:t>
            </a:r>
          </a:p>
        </p:txBody>
      </p:sp>
      <p:pic>
        <p:nvPicPr>
          <p:cNvPr id="4098" name="Picture 2" descr="C:\Users\Isidora\Desktop\main-qimg-a681e47b9e464ee1cb3345a9decb1c0c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6"/>
            <a:ext cx="7620000" cy="55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05000" y="179040"/>
            <a:ext cx="5943600" cy="750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61877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Candara" pitchFamily="34" charset="0"/>
              </a:rPr>
              <a:t>БОЈЕЊЕ ПО </a:t>
            </a:r>
            <a:r>
              <a:rPr lang="en-US" sz="3200" b="1" i="1" dirty="0">
                <a:solidFill>
                  <a:schemeClr val="bg1"/>
                </a:solidFill>
                <a:latin typeface="Candara" pitchFamily="34" charset="0"/>
              </a:rPr>
              <a:t>ZIEHL-NEELSEN</a:t>
            </a:r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sr-Cyrl-RS" sz="3200" b="1" dirty="0">
                <a:solidFill>
                  <a:schemeClr val="bg1"/>
                </a:solidFill>
                <a:latin typeface="Candara" pitchFamily="34" charset="0"/>
              </a:rPr>
              <a:t>у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865" y="1211196"/>
            <a:ext cx="5316735" cy="533400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24706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Ацидоалкохорезистентне бактерије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5865" y="1954309"/>
            <a:ext cx="7755135" cy="1037350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5865" y="3201371"/>
            <a:ext cx="3030735" cy="1613393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465" y="2122944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Родови </a:t>
            </a:r>
            <a:r>
              <a:rPr lang="sr-Cyrl-RS" sz="2400" b="1" i="1" dirty="0" smtClean="0">
                <a:solidFill>
                  <a:schemeClr val="bg1"/>
                </a:solidFill>
                <a:latin typeface="Candara" pitchFamily="34" charset="0"/>
              </a:rPr>
              <a:t>М</a:t>
            </a:r>
            <a:r>
              <a:rPr lang="en-US" sz="2400" b="1" i="1" dirty="0" err="1" smtClean="0">
                <a:solidFill>
                  <a:schemeClr val="bg1"/>
                </a:solidFill>
                <a:latin typeface="Candara" pitchFamily="34" charset="0"/>
              </a:rPr>
              <a:t>ycobacterium</a:t>
            </a:r>
            <a:r>
              <a:rPr lang="en-US" sz="24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и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Cyrl-RS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US" sz="24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модификовано бојење по </a:t>
            </a:r>
            <a:r>
              <a:rPr lang="en-US" sz="2400" b="1" i="1" dirty="0" err="1" smtClean="0">
                <a:solidFill>
                  <a:schemeClr val="bg1"/>
                </a:solidFill>
                <a:latin typeface="Candara" pitchFamily="34" charset="0"/>
              </a:rPr>
              <a:t>Ziehl</a:t>
            </a:r>
            <a:r>
              <a:rPr lang="en-US" sz="2400" b="1" i="1" dirty="0" smtClean="0">
                <a:solidFill>
                  <a:schemeClr val="bg1"/>
                </a:solidFill>
                <a:latin typeface="Candara" pitchFamily="34" charset="0"/>
              </a:rPr>
              <a:t> – </a:t>
            </a:r>
            <a:r>
              <a:rPr lang="en-US" sz="2400" b="1" i="1" dirty="0" err="1" smtClean="0">
                <a:solidFill>
                  <a:schemeClr val="bg1"/>
                </a:solidFill>
                <a:latin typeface="Candara" pitchFamily="34" charset="0"/>
              </a:rPr>
              <a:t>Neelsen</a:t>
            </a:r>
            <a:r>
              <a:rPr lang="en-US" sz="24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–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у)</a:t>
            </a:r>
          </a:p>
          <a:p>
            <a:endParaRPr lang="sr-Cyrl-RS" sz="2400" b="1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Карбол фуксин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Вода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исели алкохол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Метиленско плаво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975" y="4572001"/>
            <a:ext cx="57789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577</Words>
  <Application>Microsoft Office PowerPoint</Application>
  <PresentationFormat>On-screen Show (4:3)</PresentationFormat>
  <Paragraphs>148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57</cp:revision>
  <dcterms:created xsi:type="dcterms:W3CDTF">2006-08-16T00:00:00Z</dcterms:created>
  <dcterms:modified xsi:type="dcterms:W3CDTF">2024-10-29T18:49:57Z</dcterms:modified>
</cp:coreProperties>
</file>