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5" r:id="rId2"/>
    <p:sldId id="366" r:id="rId3"/>
    <p:sldId id="342" r:id="rId4"/>
    <p:sldId id="343" r:id="rId5"/>
    <p:sldId id="370" r:id="rId6"/>
    <p:sldId id="367" r:id="rId7"/>
    <p:sldId id="369" r:id="rId8"/>
    <p:sldId id="368" r:id="rId9"/>
    <p:sldId id="347" r:id="rId10"/>
    <p:sldId id="348" r:id="rId11"/>
    <p:sldId id="349" r:id="rId12"/>
    <p:sldId id="361" r:id="rId13"/>
    <p:sldId id="362" r:id="rId14"/>
    <p:sldId id="363" r:id="rId15"/>
    <p:sldId id="364" r:id="rId16"/>
    <p:sldId id="3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  <a:srgbClr val="822BD9"/>
    <a:srgbClr val="8C3FC5"/>
    <a:srgbClr val="FFFF99"/>
    <a:srgbClr val="00FFFF"/>
    <a:srgbClr val="66FF99"/>
    <a:srgbClr val="FF5050"/>
    <a:srgbClr val="FFD54F"/>
    <a:srgbClr val="552579"/>
    <a:srgbClr val="E6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6" autoAdjust="0"/>
    <p:restoredTop sz="86462" autoAdjust="0"/>
  </p:normalViewPr>
  <p:slideViewPr>
    <p:cSldViewPr>
      <p:cViewPr varScale="1">
        <p:scale>
          <a:sx n="89" d="100"/>
          <a:sy n="89" d="100"/>
        </p:scale>
        <p:origin x="153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533FA-F222-4215-87A9-27CDF84B1BBE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6284-1648-432F-885A-93FB8960B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cQndDoO-Ng&amp;ab_channel=MicrobiologyteachingvideosatNUIGalway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youtube.com/watch?v=FJoEMPPr2Ho&amp;ab_channel=MicrobiologyteachingvideosatNUIGalwa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YsEid5YES4&amp;ab_channel=GinaRiggio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2BD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7300" y="12192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</a:t>
            </a:r>
            <a:r>
              <a:rPr lang="sr-Cyrl-R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ИКРОСКОПСКИ ПРЕПАРАТИ</a:t>
            </a:r>
          </a:p>
          <a:p>
            <a:pPr marL="342900" indent="-342900" algn="ctr">
              <a:buAutoNum type="arabicPeriod"/>
            </a:pPr>
            <a:r>
              <a:rPr lang="sr-Cyrl-R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ПРОСТА БОЈЕЊА</a:t>
            </a:r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3EE89F-E02E-49BE-43AE-B10D0AC3C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5000"/>
          <a:stretch/>
        </p:blipFill>
        <p:spPr>
          <a:xfrm>
            <a:off x="2286000" y="2667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60111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БОЈЕЊЕ ПРЕПАРАТА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andara" pitchFamily="34" charset="0"/>
              </a:rPr>
              <a:t>Омогућује визуелизацију:  облика, величине, специјалних структура и грађе ћелијског зида</a:t>
            </a:r>
          </a:p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Боје:</a:t>
            </a:r>
            <a:r>
              <a:rPr lang="sr-Cyrl-RS" sz="2400" dirty="0" smtClean="0">
                <a:latin typeface="Candara" pitchFamily="34" charset="0"/>
              </a:rPr>
              <a:t>  киселе, базне, неутралне</a:t>
            </a:r>
          </a:p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Бојење:</a:t>
            </a:r>
            <a:r>
              <a:rPr lang="sr-Cyrl-RS" sz="2400" dirty="0" smtClean="0">
                <a:latin typeface="Candara" pitchFamily="34" charset="0"/>
              </a:rPr>
              <a:t> </a:t>
            </a:r>
            <a:r>
              <a:rPr lang="sr-Cyrl-RS" sz="2400" dirty="0">
                <a:latin typeface="Candara" pitchFamily="34" charset="0"/>
              </a:rPr>
              <a:t>д</a:t>
            </a:r>
            <a:r>
              <a:rPr lang="sr-Cyrl-RS" sz="2400" dirty="0" smtClean="0">
                <a:latin typeface="Candara" pitchFamily="34" charset="0"/>
              </a:rPr>
              <a:t>иректно </a:t>
            </a:r>
            <a:r>
              <a:rPr lang="sr-Cyrl-RS" sz="2400" dirty="0">
                <a:latin typeface="Candara" pitchFamily="34" charset="0"/>
              </a:rPr>
              <a:t>и</a:t>
            </a:r>
            <a:r>
              <a:rPr lang="sr-Cyrl-RS" sz="2400" dirty="0" smtClean="0">
                <a:latin typeface="Candara" pitchFamily="34" charset="0"/>
              </a:rPr>
              <a:t> индиректно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3733800"/>
            <a:ext cx="2209800" cy="533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90455" y="20574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500" y="1890724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300" y="4373287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latin typeface="Candara" pitchFamily="34" charset="0"/>
              </a:rPr>
              <a:t>  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29000"/>
            <a:ext cx="29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</a:t>
            </a:r>
          </a:p>
          <a:p>
            <a:r>
              <a:rPr lang="sr-Cyrl-RS" sz="2800" b="1" dirty="0" smtClean="0">
                <a:latin typeface="Candara" pitchFamily="34" charset="0"/>
              </a:rPr>
              <a:t>+   +   +   +    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1027" name="Picture 3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259" y1="40838" x2="62373" y2="42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5" y="2554012"/>
            <a:ext cx="658336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00700" y="397258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0700" y="35814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32004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3900000">
            <a:off x="3908350" y="2356744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-3900000">
            <a:off x="4846994" y="2356743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2600" y="2874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Базна боја (+)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028" name="Picture 4" descr="C:\Users\Isidor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6" y="2792721"/>
            <a:ext cx="1032567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34000" y="28745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Кисела боја (-)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643735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ДИРЕКТНО БОЈЕЊЕ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464820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ИНДИРЕКТНО БОЈЕЊЕ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1030" name="Picture 6" descr="C:\Users\Isidora\Desktop\FG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48" y="5124379"/>
            <a:ext cx="1484993" cy="13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FWEREWDWEDWEDFWEF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05" y="5124379"/>
            <a:ext cx="1490590" cy="13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64511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3C16DC"/>
                </a:solidFill>
                <a:latin typeface="Candara" pitchFamily="34" charset="0"/>
              </a:rPr>
              <a:t>МЕТИЛЕНСКО ПЛАВО</a:t>
            </a:r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, ГЕНЦИЈАНА ЉУБИЧАСТО      </a:t>
            </a:r>
            <a:r>
              <a:rPr lang="en-US" b="1" dirty="0" smtClean="0">
                <a:solidFill>
                  <a:srgbClr val="7030A0"/>
                </a:solidFill>
                <a:latin typeface="Candara" pitchFamily="34" charset="0"/>
              </a:rPr>
              <a:t>      </a:t>
            </a:r>
            <a:r>
              <a:rPr lang="sr-Cyrl-RS" b="1" dirty="0" smtClean="0">
                <a:solidFill>
                  <a:srgbClr val="FF0066"/>
                </a:solidFill>
                <a:latin typeface="Candara" pitchFamily="34" charset="0"/>
              </a:rPr>
              <a:t>ЕОЗИН</a:t>
            </a:r>
            <a:r>
              <a:rPr lang="sr-Cyrl-RS" b="1" dirty="0" smtClean="0">
                <a:latin typeface="Candara" pitchFamily="34" charset="0"/>
              </a:rPr>
              <a:t>, </a:t>
            </a:r>
            <a:r>
              <a:rPr lang="en-US" b="1" i="1" dirty="0" smtClean="0">
                <a:latin typeface="Candara" pitchFamily="34" charset="0"/>
              </a:rPr>
              <a:t>INDIA INK</a:t>
            </a:r>
            <a:r>
              <a:rPr lang="sr-Cyrl-RS" b="1" i="1" dirty="0" smtClean="0">
                <a:latin typeface="Candara" pitchFamily="34" charset="0"/>
              </a:rPr>
              <a:t>,</a:t>
            </a:r>
            <a:r>
              <a:rPr lang="en-US" b="1" i="1" dirty="0" smtClean="0">
                <a:latin typeface="Candara" pitchFamily="34" charset="0"/>
              </a:rPr>
              <a:t> </a:t>
            </a:r>
            <a:r>
              <a:rPr lang="sr-Cyrl-RS" b="1" dirty="0" smtClean="0">
                <a:latin typeface="Candara" pitchFamily="34" charset="0"/>
              </a:rPr>
              <a:t>НИГРОЗИН   </a:t>
            </a:r>
            <a:r>
              <a:rPr lang="sr-Cyrl-RS" b="1" i="1" dirty="0" smtClean="0">
                <a:latin typeface="Candara" pitchFamily="34" charset="0"/>
              </a:rPr>
              <a:t>         </a:t>
            </a:r>
            <a:endParaRPr lang="en-US" b="1" i="1" dirty="0">
              <a:latin typeface="Candara" pitchFamily="34" charset="0"/>
            </a:endParaRPr>
          </a:p>
        </p:txBody>
      </p:sp>
      <p:pic>
        <p:nvPicPr>
          <p:cNvPr id="1026" name="Picture 2" descr="C:\Users\Isidora\Desktop\d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575646"/>
            <a:ext cx="9715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02591" y="4819650"/>
            <a:ext cx="609600" cy="266700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5073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БОЈЕЊЕ ПРЕПАРАТА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3600000">
            <a:off x="3970560" y="327066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-3600000">
            <a:off x="4934008" y="327067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62892" y="1251604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01591" y="1215737"/>
            <a:ext cx="213153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3892" y="1295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2092" y="1251604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СЛОЖЕНО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9809" y="17850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-Простим бојењем се визуелизује посматрани мо и користи се када су облик, величина и распоред довољни за даљи дијагностички поступак (бактерија/квасац)</a:t>
            </a:r>
          </a:p>
          <a:p>
            <a:pPr algn="ctr"/>
            <a:r>
              <a:rPr lang="sr-Cyrl-RS" sz="2000" b="1" dirty="0">
                <a:latin typeface="Candara" pitchFamily="34" charset="0"/>
              </a:rPr>
              <a:t>и</a:t>
            </a:r>
            <a:r>
              <a:rPr lang="sr-Cyrl-RS" sz="2000" b="1" dirty="0" smtClean="0">
                <a:latin typeface="Candara" pitchFamily="34" charset="0"/>
              </a:rPr>
              <a:t>ли бојење капсуле.</a:t>
            </a: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ПРИМЕЊУЈЕ СЕ ЈЕДНА БОЈА</a:t>
            </a:r>
          </a:p>
          <a:p>
            <a:pPr algn="ctr"/>
            <a:endParaRPr lang="sr-Cyrl-RS" sz="2400" b="1" dirty="0">
              <a:solidFill>
                <a:srgbClr val="7030A0"/>
              </a:solidFill>
              <a:latin typeface="Candara" pitchFamily="34" charset="0"/>
            </a:endParaRP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МОНОХРОМАТСКА</a:t>
            </a:r>
          </a:p>
          <a:p>
            <a:pPr marL="457200" indent="-457200" algn="ctr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МЕТА</a:t>
            </a:r>
            <a:r>
              <a:rPr lang="sr-Cyrl-RS" sz="2400" b="1" dirty="0" smtClean="0">
                <a:solidFill>
                  <a:srgbClr val="FF33CC"/>
                </a:solidFill>
                <a:latin typeface="Candara" pitchFamily="34" charset="0"/>
              </a:rPr>
              <a:t>ХРОМАТСКА</a:t>
            </a:r>
            <a:endParaRPr lang="en-US" sz="2400" b="1" dirty="0">
              <a:solidFill>
                <a:srgbClr val="FF33CC"/>
              </a:solidFill>
              <a:latin typeface="Candar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48446" y="5504543"/>
            <a:ext cx="2843646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68808" y="6146800"/>
            <a:ext cx="2823284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9756" y="551501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ДИФЕРЕНЦИЈАЛНО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61826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СПЕЦИЈАЛНО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1356" y="178863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 smtClean="0">
                <a:latin typeface="Candara" pitchFamily="34" charset="0"/>
              </a:rPr>
              <a:t>-У свим осталим случајевима</a:t>
            </a:r>
          </a:p>
          <a:p>
            <a:pPr algn="ctr"/>
            <a:r>
              <a:rPr lang="sr-Cyrl-RS" sz="2000" b="1" dirty="0" smtClean="0">
                <a:latin typeface="Candara" pitchFamily="34" charset="0"/>
              </a:rPr>
              <a:t>-Визуелизација капсула, спора, фимбрија, метахроматичних гранула, грађа ћелијског зида...(специјална/диференцијална)</a:t>
            </a:r>
          </a:p>
          <a:p>
            <a:pPr algn="ctr"/>
            <a:endParaRPr lang="sr-Cyrl-RS" sz="2000" b="1" dirty="0" smtClean="0">
              <a:latin typeface="Candara" pitchFamily="34" charset="0"/>
            </a:endParaRPr>
          </a:p>
          <a:p>
            <a:pPr algn="ctr"/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ПРИМЕЊУЈУ СЕ ДВЕ ИЛИ ВИШЕ БОЈА</a:t>
            </a:r>
            <a:endParaRPr lang="en-US" sz="2400" b="1" dirty="0" smtClean="0">
              <a:solidFill>
                <a:srgbClr val="7030A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1.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СУКЦЕСИВНА</a:t>
            </a:r>
            <a:endParaRPr lang="sr-Latn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endParaRPr lang="sr-Cyrl-RS" sz="2400" b="1" dirty="0" smtClean="0">
              <a:solidFill>
                <a:srgbClr val="FF0000"/>
              </a:solidFill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          2.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СИМУЛТАНА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70560" y="4495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70560" y="4876800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:\Users\Isidora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453" y="4133850"/>
            <a:ext cx="83533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Untitle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14" y="4891542"/>
            <a:ext cx="906574" cy="8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UntitledD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49" b="100000" l="0" r="100000">
                        <a14:foregroundMark x1="17722" y1="90411" x2="17722" y2="78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089854"/>
            <a:ext cx="752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17764"/>
            <a:ext cx="3429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7186" y="152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ПРОСТА БОЈЕЊА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610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БОЈЕЊЕ МЕТИЛЕНСКИМ ПЛАВИМ – БОЈЕЊЕ ПО </a:t>
            </a:r>
            <a:r>
              <a:rPr lang="sr-Latn-RS" sz="2400" b="1" i="1" dirty="0">
                <a:solidFill>
                  <a:srgbClr val="3C16DC"/>
                </a:solidFill>
                <a:latin typeface="Candara" pitchFamily="34" charset="0"/>
              </a:rPr>
              <a:t>L</a:t>
            </a:r>
            <a:r>
              <a:rPr lang="en-US" sz="2400" b="1" i="1" dirty="0" err="1" smtClean="0">
                <a:solidFill>
                  <a:srgbClr val="3C16DC"/>
                </a:solidFill>
                <a:latin typeface="Candara" pitchFamily="34" charset="0"/>
              </a:rPr>
              <a:t>öeffler</a:t>
            </a:r>
            <a:r>
              <a:rPr lang="en-US" sz="2400" b="1" i="1" dirty="0" smtClean="0">
                <a:solidFill>
                  <a:srgbClr val="3C16DC"/>
                </a:solidFill>
                <a:latin typeface="Candara" pitchFamily="34" charset="0"/>
              </a:rPr>
              <a:t>-</a:t>
            </a:r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у</a:t>
            </a:r>
          </a:p>
          <a:p>
            <a:pPr algn="ctr"/>
            <a:r>
              <a:rPr lang="sr-Cyrl-RS" sz="2400" dirty="0" smtClean="0">
                <a:solidFill>
                  <a:srgbClr val="3C16DC"/>
                </a:solidFill>
                <a:latin typeface="Candara" pitchFamily="34" charset="0"/>
              </a:rPr>
              <a:t>ПРОСТО-МОНОХРОМАТСКО</a:t>
            </a:r>
          </a:p>
          <a:p>
            <a:pPr algn="ctr"/>
            <a:endParaRPr lang="sr-Cyrl-RS" sz="2400" b="1" dirty="0">
              <a:solidFill>
                <a:srgbClr val="3C16DC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Сврха: </a:t>
            </a:r>
            <a:r>
              <a:rPr lang="sr-Cyrl-RS" sz="2400" dirty="0" smtClean="0">
                <a:latin typeface="Candara" pitchFamily="34" charset="0"/>
              </a:rPr>
              <a:t>Брза </a:t>
            </a:r>
            <a:r>
              <a:rPr lang="sr-Cyrl-RS" sz="2400" dirty="0" smtClean="0">
                <a:latin typeface="Candara" pitchFamily="34" charset="0"/>
              </a:rPr>
              <a:t>визу</a:t>
            </a:r>
            <a:r>
              <a:rPr lang="sr-Latn-RS" sz="2400" dirty="0" smtClean="0">
                <a:latin typeface="Candara" pitchFamily="34" charset="0"/>
              </a:rPr>
              <a:t>a</a:t>
            </a:r>
            <a:r>
              <a:rPr lang="sr-Cyrl-RS" sz="2400" dirty="0" smtClean="0">
                <a:latin typeface="Candara" pitchFamily="34" charset="0"/>
              </a:rPr>
              <a:t>лизација </a:t>
            </a:r>
            <a:r>
              <a:rPr lang="sr-Cyrl-RS" sz="2400" dirty="0" smtClean="0">
                <a:latin typeface="Candara" pitchFamily="34" charset="0"/>
              </a:rPr>
              <a:t>облика бактерија и откривање присуства квасаца</a:t>
            </a:r>
            <a:endParaRPr lang="en-US" sz="2400" dirty="0" smtClean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Поступак: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Израда препарата (сушење, фиксирање топлотом) и припрема радног раствора боје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Боја (метиленско плаво) се наноси на добро осушен и фиксиран препарат и остави да делује 3-5 минута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Испирање водом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Сушење и микроскопирање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Резултат: </a:t>
            </a:r>
            <a:r>
              <a:rPr lang="sr-Cyrl-RS" sz="2400" dirty="0" smtClean="0">
                <a:latin typeface="Candara" pitchFamily="34" charset="0"/>
              </a:rPr>
              <a:t>плаво обојене бактерије и квасци</a:t>
            </a:r>
          </a:p>
          <a:p>
            <a:pPr marL="457200" indent="-457200">
              <a:buAutoNum type="arabicPeriod"/>
            </a:pP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sidora\Desktop\prsktikum slike\slike praktikum\Preparati iz kulture\Candida spp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669"/>
            <a:ext cx="3895351" cy="293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35350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70ad0393f5145e8d600d088c64588cf6--methylene-blue-microbi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35350"/>
            <a:ext cx="389535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images (1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3668"/>
            <a:ext cx="4038600" cy="29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117764"/>
            <a:ext cx="3429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7186" y="152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ПРОСТА БОЈЕЊА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7309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3C16DC"/>
                </a:solidFill>
                <a:latin typeface="Candara" pitchFamily="34" charset="0"/>
              </a:rPr>
              <a:t>2. БОЈЕЊЕ ПОЛИХРОМНИМ МЕТИЛЕНСКИМ ПЛАВИМ </a:t>
            </a:r>
            <a:endParaRPr lang="en-US" sz="24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algn="ctr"/>
            <a:r>
              <a:rPr lang="en-US" sz="2400" b="1" dirty="0">
                <a:solidFill>
                  <a:srgbClr val="3C16DC"/>
                </a:solidFill>
                <a:latin typeface="Candara" pitchFamily="34" charset="0"/>
              </a:rPr>
              <a:t> </a:t>
            </a:r>
            <a:r>
              <a:rPr lang="sr-Cyrl-RS" sz="2400" dirty="0" smtClean="0">
                <a:solidFill>
                  <a:srgbClr val="3C16DC"/>
                </a:solidFill>
                <a:latin typeface="Candara" pitchFamily="34" charset="0"/>
              </a:rPr>
              <a:t>ПРОСТО-МЕТАХРОМАТСКО</a:t>
            </a: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Сврха: </a:t>
            </a:r>
            <a:r>
              <a:rPr lang="sr-Cyrl-RS" sz="2400" dirty="0" smtClean="0">
                <a:latin typeface="Candara" pitchFamily="34" charset="0"/>
              </a:rPr>
              <a:t>Откривање присуства капсуле бактерија</a:t>
            </a:r>
            <a:endParaRPr lang="en-US" sz="2400" dirty="0" smtClean="0">
              <a:latin typeface="Candara" pitchFamily="34" charset="0"/>
            </a:endParaRPr>
          </a:p>
          <a:p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Поступак: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Израда препарата</a:t>
            </a:r>
            <a:r>
              <a:rPr lang="en-US" sz="2400" dirty="0" smtClean="0">
                <a:latin typeface="Candara" pitchFamily="34" charset="0"/>
              </a:rPr>
              <a:t>  </a:t>
            </a:r>
            <a:r>
              <a:rPr lang="sr-Cyrl-RS" sz="2400" dirty="0" smtClean="0">
                <a:latin typeface="Candara" pitchFamily="34" charset="0"/>
              </a:rPr>
              <a:t>(</a:t>
            </a:r>
            <a:r>
              <a:rPr lang="en-US" sz="2400" i="1" dirty="0" smtClean="0">
                <a:latin typeface="Candara" pitchFamily="34" charset="0"/>
              </a:rPr>
              <a:t>Bacillus </a:t>
            </a:r>
            <a:r>
              <a:rPr lang="en-US" sz="2400" i="1" dirty="0" err="1" smtClean="0">
                <a:latin typeface="Candara" pitchFamily="34" charset="0"/>
              </a:rPr>
              <a:t>anthracis</a:t>
            </a:r>
            <a:r>
              <a:rPr lang="en-US" sz="2400" dirty="0" smtClean="0">
                <a:latin typeface="Candara" pitchFamily="34" charset="0"/>
              </a:rPr>
              <a:t> – </a:t>
            </a:r>
            <a:r>
              <a:rPr lang="sr-Cyrl-RS" sz="2400" dirty="0" smtClean="0">
                <a:latin typeface="Candara" pitchFamily="34" charset="0"/>
              </a:rPr>
              <a:t>директно из материјала) + сушење, фиксирање алкохолом или  топлотом</a:t>
            </a:r>
            <a:r>
              <a:rPr lang="sr-Latn-RS" sz="2400" dirty="0" smtClean="0">
                <a:latin typeface="Candara" pitchFamily="34" charset="0"/>
              </a:rPr>
              <a:t> </a:t>
            </a:r>
            <a:r>
              <a:rPr lang="sr-Cyrl-RS" sz="2400" dirty="0" smtClean="0">
                <a:latin typeface="Candara" pitchFamily="34" charset="0"/>
              </a:rPr>
              <a:t>(</a:t>
            </a:r>
            <a:r>
              <a:rPr lang="sr-Latn-RS" sz="2400" i="1" dirty="0" smtClean="0">
                <a:latin typeface="Candara" pitchFamily="34" charset="0"/>
              </a:rPr>
              <a:t>B</a:t>
            </a:r>
            <a:r>
              <a:rPr lang="sr-Cyrl-RS" sz="2400" i="1" dirty="0" smtClean="0">
                <a:latin typeface="Candara" pitchFamily="34" charset="0"/>
              </a:rPr>
              <a:t>. </a:t>
            </a:r>
            <a:r>
              <a:rPr lang="sr-Latn-RS" sz="2400" i="1" dirty="0" smtClean="0">
                <a:latin typeface="Candara" pitchFamily="34" charset="0"/>
              </a:rPr>
              <a:t>anthracis</a:t>
            </a:r>
            <a:r>
              <a:rPr lang="sr-Cyrl-RS" sz="2400" dirty="0" smtClean="0">
                <a:latin typeface="Candara" pitchFamily="34" charset="0"/>
              </a:rPr>
              <a:t>) и припрема радног раствора боје 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Боја се наноси на добро осушен и фиксиран препарат и остави да делује 30-60 секунди (2-3 минута </a:t>
            </a:r>
            <a:r>
              <a:rPr lang="sr-Latn-RS" sz="2400" i="1" dirty="0" smtClean="0">
                <a:latin typeface="Candara" pitchFamily="34" charset="0"/>
              </a:rPr>
              <a:t>B. anthracis</a:t>
            </a:r>
            <a:r>
              <a:rPr lang="sr-Cyrl-RS" sz="2400" dirty="0" smtClean="0">
                <a:latin typeface="Candara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Испирање водом/раствором хипохлорита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Сушење и микроскопирање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Резултат:</a:t>
            </a:r>
            <a:r>
              <a:rPr lang="sr-Cyrl-RS" sz="2400" dirty="0" smtClean="0">
                <a:latin typeface="Candara" pitchFamily="34" charset="0"/>
              </a:rPr>
              <a:t> тамно плаво обојене бактерије</a:t>
            </a:r>
          </a:p>
          <a:p>
            <a:r>
              <a:rPr lang="sr-Cyrl-RS" sz="2400" dirty="0" smtClean="0">
                <a:latin typeface="Candara" pitchFamily="34" charset="0"/>
              </a:rPr>
              <a:t> окружене бледоружичастом капсулом</a:t>
            </a:r>
          </a:p>
          <a:p>
            <a:pPr marL="457200" indent="-457200">
              <a:buAutoNum type="arabicPeriod"/>
            </a:pP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65" y="4697730"/>
            <a:ext cx="3353435" cy="216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2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9400" y="117764"/>
            <a:ext cx="3429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7186" y="152400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ПРОСТА БОЈЕЊА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06" y="678838"/>
            <a:ext cx="90222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33CC"/>
                </a:solidFill>
                <a:latin typeface="Candara" pitchFamily="34" charset="0"/>
              </a:rPr>
              <a:t>3. БОЈЕЊЕ КАРБОЛ ФУКСИНОМ</a:t>
            </a:r>
          </a:p>
          <a:p>
            <a:pPr algn="ctr"/>
            <a:r>
              <a:rPr lang="sr-Cyrl-RS" sz="2400" dirty="0" smtClean="0">
                <a:solidFill>
                  <a:srgbClr val="FF33CC"/>
                </a:solidFill>
                <a:latin typeface="Candara" pitchFamily="34" charset="0"/>
              </a:rPr>
              <a:t>ПРОСТО-МОНОХРОМАТСКО</a:t>
            </a: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Сврха: </a:t>
            </a:r>
            <a:r>
              <a:rPr lang="sr-Cyrl-RS" sz="2400" dirty="0" smtClean="0">
                <a:latin typeface="Candara" pitchFamily="34" charset="0"/>
              </a:rPr>
              <a:t>Бојење бактерија које теже примају боју </a:t>
            </a:r>
            <a:r>
              <a:rPr lang="en-US" sz="2400" dirty="0">
                <a:latin typeface="Candara" pitchFamily="34" charset="0"/>
              </a:rPr>
              <a:t>(</a:t>
            </a:r>
            <a:r>
              <a:rPr lang="en-US" sz="2400" i="1" dirty="0">
                <a:latin typeface="Candara" pitchFamily="34" charset="0"/>
              </a:rPr>
              <a:t>Campylobacter</a:t>
            </a:r>
            <a:r>
              <a:rPr lang="en-US" sz="2400" dirty="0">
                <a:latin typeface="Candara" pitchFamily="34" charset="0"/>
              </a:rPr>
              <a:t> spp., </a:t>
            </a:r>
            <a:r>
              <a:rPr lang="en-US" sz="2400" i="1" dirty="0" err="1">
                <a:latin typeface="Candara" pitchFamily="34" charset="0"/>
              </a:rPr>
              <a:t>Brachyspira</a:t>
            </a:r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i="1" dirty="0" err="1">
                <a:latin typeface="Candara" pitchFamily="34" charset="0"/>
              </a:rPr>
              <a:t>hyodisenteriae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i="1" dirty="0" err="1">
                <a:latin typeface="Candara" pitchFamily="34" charset="0"/>
              </a:rPr>
              <a:t>Fusobacterium</a:t>
            </a:r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i="1" dirty="0" err="1" smtClean="0">
                <a:latin typeface="Candara" pitchFamily="34" charset="0"/>
              </a:rPr>
              <a:t>necrophorum</a:t>
            </a:r>
            <a:r>
              <a:rPr lang="sr-Cyrl-RS" sz="2400" i="1" dirty="0" smtClean="0">
                <a:latin typeface="Candara" pitchFamily="34" charset="0"/>
              </a:rPr>
              <a:t>...)</a:t>
            </a:r>
            <a:r>
              <a:rPr lang="en-US" sz="2400" i="1" dirty="0" smtClean="0">
                <a:latin typeface="Candara" pitchFamily="34" charset="0"/>
              </a:rPr>
              <a:t> </a:t>
            </a:r>
          </a:p>
          <a:p>
            <a:endParaRPr lang="en-US" sz="2400" b="1" i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Поступак: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Израда препарата (сушење, фиксирање топлотом) и припрема радног раствора боје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Боја (карбол фуксин) се наноси на добро осушен и фиксиран препарат и остави да делује 4 минута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Испирање водом</a:t>
            </a: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Сушење и микроскопирање</a:t>
            </a:r>
            <a:endParaRPr lang="en-US" sz="2400" dirty="0" smtClean="0"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400" dirty="0" smtClean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Резултат: </a:t>
            </a:r>
            <a:r>
              <a:rPr lang="sr-Cyrl-RS" sz="2400" dirty="0" smtClean="0">
                <a:latin typeface="Candara" pitchFamily="34" charset="0"/>
              </a:rPr>
              <a:t>ружичасто обојене бактерије</a:t>
            </a:r>
          </a:p>
          <a:p>
            <a:r>
              <a:rPr lang="sr-Cyrl-RS" sz="2400" dirty="0" smtClean="0">
                <a:latin typeface="Candara" pitchFamily="34" charset="0"/>
              </a:rPr>
              <a:t> које не би добро примиле боју приликом</a:t>
            </a:r>
          </a:p>
          <a:p>
            <a:r>
              <a:rPr lang="sr-Cyrl-RS" sz="2400" dirty="0" smtClean="0">
                <a:latin typeface="Candara" pitchFamily="34" charset="0"/>
              </a:rPr>
              <a:t> бојења по Граму</a:t>
            </a:r>
          </a:p>
          <a:p>
            <a:pPr marL="457200" indent="-457200">
              <a:buAutoNum type="arabicPeriod"/>
            </a:pPr>
            <a:endParaRPr lang="sr-Cyrl-RS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 smtClean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173730" cy="233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3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BEEDC6-C42E-AADA-0F36-7445CC289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65E73BD-3496-4DF3-AB23-B4F96D86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7965"/>
            <a:ext cx="8953500" cy="6630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Isidora\Desktop\downlo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52" y="214002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77461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ndara" pitchFamily="34" charset="0"/>
              </a:rPr>
              <a:t>1</a:t>
            </a:r>
            <a:r>
              <a:rPr lang="sr-Latn-RS" dirty="0">
                <a:latin typeface="Candara" pitchFamily="34" charset="0"/>
              </a:rPr>
              <a:t>. Pokretljivost bakterija pod mikroskopom i razlika između aktivnog kretanja i kretanja po Braunu: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79" y="2534991"/>
            <a:ext cx="57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ndara" pitchFamily="34" charset="0"/>
              </a:rPr>
              <a:t>2</a:t>
            </a:r>
            <a:r>
              <a:rPr lang="it-IT" dirty="0" smtClean="0">
                <a:latin typeface="Candara" pitchFamily="34" charset="0"/>
              </a:rPr>
              <a:t>. </a:t>
            </a:r>
            <a:r>
              <a:rPr lang="it-IT" dirty="0">
                <a:latin typeface="Candara" pitchFamily="34" charset="0"/>
              </a:rPr>
              <a:t>Priprema preparata sa čvrste hranljive podloge: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425" y="464152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itchFamily="34" charset="0"/>
              </a:rPr>
              <a:t>3</a:t>
            </a:r>
            <a:r>
              <a:rPr lang="pl-PL" dirty="0" smtClean="0">
                <a:latin typeface="Candara" pitchFamily="34" charset="0"/>
              </a:rPr>
              <a:t>. </a:t>
            </a:r>
            <a:r>
              <a:rPr lang="pl-PL" dirty="0">
                <a:latin typeface="Candara" pitchFamily="34" charset="0"/>
              </a:rPr>
              <a:t>Prosto bojenje metilneskim plavim: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4873" y="140042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https://www.youtube.com/watch?v=oYsEid5YES4&amp;ab_channel=GinaRiggio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7279" y="2992624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https://www.youtube.com/watch?v=FJoEMPPr2Ho&amp;ab_channel=MicrobiologyteachingvideosatNUIGalway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4542" y="5037434"/>
            <a:ext cx="479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https://www.youtube.com/watch?v=CcQndDoO-Ng&amp;ab_channel=MicrobiologyteachingvideosatNUIGalway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28" y="381000"/>
            <a:ext cx="2419692" cy="20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0" y="404153"/>
            <a:ext cx="2184938" cy="2517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28" y="2552700"/>
            <a:ext cx="4305300" cy="430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771224"/>
            <a:ext cx="2364600" cy="1720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038600"/>
            <a:ext cx="3431400" cy="2077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828" y="4540747"/>
            <a:ext cx="2899200" cy="16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9363" y="152400"/>
            <a:ext cx="6477000" cy="6001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4173" y="152400"/>
            <a:ext cx="720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C000"/>
                </a:solidFill>
                <a:latin typeface="Candara" pitchFamily="34" charset="0"/>
              </a:rPr>
              <a:t>МИКРОСКОПСКИ ПРЕПАРАТИ</a:t>
            </a:r>
          </a:p>
          <a:p>
            <a:pPr algn="ctr"/>
            <a:endParaRPr lang="sr-Cyrl-RS" sz="36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71800" y="752564"/>
            <a:ext cx="1676400" cy="602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34263" y="752564"/>
            <a:ext cx="1905000" cy="616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" y="110397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НЕОБОЈЕНИ (НАТИВНИ)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35272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ОБОЈЕНИ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10" y="1873964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andara" pitchFamily="34" charset="0"/>
              </a:rPr>
              <a:t>Микроорганизми су </a:t>
            </a:r>
            <a:r>
              <a:rPr lang="sr-Cyrl-RS" b="1" dirty="0" smtClean="0">
                <a:latin typeface="Candara" pitchFamily="34" charset="0"/>
              </a:rPr>
              <a:t>живи</a:t>
            </a:r>
            <a:r>
              <a:rPr lang="sr-Cyrl-RS" dirty="0" smtClean="0">
                <a:latin typeface="Candara" pitchFamily="34" charset="0"/>
              </a:rPr>
              <a:t> јер изостају фазе фиксирања и бојења</a:t>
            </a:r>
          </a:p>
          <a:p>
            <a:pPr algn="ctr"/>
            <a:endParaRPr lang="sr-Cyrl-RS" dirty="0"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Микроскопирање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6017" y="1808283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andara" pitchFamily="34" charset="0"/>
              </a:rPr>
              <a:t>Микроорганизми су </a:t>
            </a:r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инактивисани </a:t>
            </a:r>
            <a:r>
              <a:rPr lang="sr-Cyrl-RS" dirty="0" smtClean="0">
                <a:latin typeface="Candara" pitchFamily="34" charset="0"/>
              </a:rPr>
              <a:t>услед фиксирања и бојења препарата</a:t>
            </a:r>
          </a:p>
          <a:p>
            <a:pPr algn="ctr"/>
            <a:endParaRPr lang="sr-Cyrl-RS" dirty="0"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Сушење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Фиксирање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Бојење и испирање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Сушење</a:t>
            </a:r>
          </a:p>
          <a:p>
            <a:pPr marL="342900" indent="-342900" algn="ctr">
              <a:buAutoNum type="arabicPeriod"/>
            </a:pPr>
            <a:r>
              <a:rPr lang="sr-Cyrl-RS" b="1" dirty="0" smtClean="0">
                <a:latin typeface="Candara" pitchFamily="34" charset="0"/>
              </a:rPr>
              <a:t>Микроскопирање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6" name="Picture 3" descr="C:\Users\Isidora\Desktop\117851909-microscopic-view-of-the-fungi-candida-albicans-in-the-native-prepa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6" b="98323" l="4000" r="95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8" y="3603269"/>
            <a:ext cx="2881745" cy="27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New-Pi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70605"/>
            <a:ext cx="2719037" cy="21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1" y="5411276"/>
            <a:ext cx="3159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Сврха: </a:t>
            </a:r>
            <a:r>
              <a:rPr lang="sr-Cyrl-RS" sz="2400" dirty="0" smtClean="0">
                <a:latin typeface="Candara" pitchFamily="34" charset="0"/>
              </a:rPr>
              <a:t>посматрање  МО под микроскопом</a:t>
            </a:r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30443"/>
            <a:ext cx="3657600" cy="457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23681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НАТИВНИ ПРЕПАРАТИ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786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-Испитивање покретљивости</a:t>
            </a:r>
          </a:p>
          <a:p>
            <a:r>
              <a:rPr lang="sr-Cyrl-RS" sz="2400" dirty="0">
                <a:latin typeface="Candara" pitchFamily="34" charset="0"/>
              </a:rPr>
              <a:t>-</a:t>
            </a:r>
            <a:r>
              <a:rPr lang="sr-Cyrl-RS" sz="2400" dirty="0" smtClean="0">
                <a:latin typeface="Candara" pitchFamily="34" charset="0"/>
              </a:rPr>
              <a:t>Прелиминарна оријенација о присуству/одсуству мо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100" y="2438639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ОБИЧАН НАТИВНИ ПРЕПАРАТ</a:t>
            </a:r>
          </a:p>
          <a:p>
            <a:pPr marL="342900" indent="-342900" algn="ctr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ВИСЕЋА КАП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026" name="Picture 2" descr="C:\Users\Isidora\Desktop\bacterial_flagella_wikicommons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620" y="4989999"/>
            <a:ext cx="1306719" cy="16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39938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AutoNum type="arabicPeriod"/>
            </a:pPr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Микроскопирање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1" name="Picture 2" descr="C:\Users\Isidora\Desktop\Is-particles-of-matter-constantly-mo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47" y="5322681"/>
            <a:ext cx="3018505" cy="11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505200"/>
            <a:ext cx="6219825" cy="1260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33891"/>
            <a:ext cx="6166757" cy="1470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2" y="756959"/>
            <a:ext cx="4390910" cy="1632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" y="2707861"/>
            <a:ext cx="4418387" cy="26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600"/>
            <a:ext cx="4592401" cy="33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77181"/>
            <a:ext cx="4162099" cy="39757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57200"/>
            <a:ext cx="2743200" cy="1977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57912"/>
            <a:ext cx="2744624" cy="19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3EE89F-E02E-49BE-43AE-B10D0AC3C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200643"/>
            <a:ext cx="8686800" cy="6477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0970" y="28648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Candara" pitchFamily="34" charset="0"/>
              </a:rPr>
              <a:t>ОБОЈЕНИ ПРЕПАРАТИ</a:t>
            </a:r>
            <a:endParaRPr lang="en-US" sz="24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290946"/>
            <a:ext cx="3657600" cy="457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4191000"/>
            <a:ext cx="5905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sr-Cyrl-RS" sz="2400" b="1" dirty="0">
                <a:latin typeface="Candara" pitchFamily="34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Candara" pitchFamily="34" charset="0"/>
              </a:rPr>
              <a:t>Сушење</a:t>
            </a: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Candara" pitchFamily="34" charset="0"/>
              </a:rPr>
              <a:t>Фиксирање</a:t>
            </a:r>
          </a:p>
          <a:p>
            <a:pPr marL="342900" indent="-342900" algn="ctr">
              <a:buAutoNum type="arabicPeriod"/>
            </a:pPr>
            <a:r>
              <a:rPr lang="sr-Cyrl-RS" sz="2400" b="1" dirty="0" smtClean="0">
                <a:latin typeface="Candara" pitchFamily="34" charset="0"/>
              </a:rPr>
              <a:t>Бојење и испирање</a:t>
            </a: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Candara" pitchFamily="34" charset="0"/>
              </a:rPr>
              <a:t>С</a:t>
            </a:r>
            <a:r>
              <a:rPr lang="sr-Cyrl-RS" sz="2400" b="1" dirty="0" smtClean="0">
                <a:latin typeface="Candara" pitchFamily="34" charset="0"/>
              </a:rPr>
              <a:t>ушење обојеног препарата</a:t>
            </a:r>
            <a:endParaRPr lang="sr-Cyrl-RS" sz="2400" b="1" dirty="0"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r>
              <a:rPr lang="sr-Cyrl-RS" sz="2400" b="1" dirty="0">
                <a:latin typeface="Candara" pitchFamily="34" charset="0"/>
              </a:rPr>
              <a:t>Микроскопирање</a:t>
            </a:r>
            <a:endParaRPr lang="en-US" sz="2400" b="1" dirty="0">
              <a:latin typeface="Candar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27320" y="2209800"/>
            <a:ext cx="0" cy="513270"/>
          </a:xfrm>
          <a:prstGeom prst="straightConnector1">
            <a:avLst/>
          </a:prstGeom>
          <a:ln w="38100">
            <a:solidFill>
              <a:srgbClr val="612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373595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Candara" panose="020E0502030303020204" pitchFamily="34" charset="0"/>
              </a:rPr>
              <a:t>МОРФОЛОШКЕ ОСОБИНЕ</a:t>
            </a:r>
          </a:p>
          <a:p>
            <a:pPr algn="ctr"/>
            <a:r>
              <a:rPr lang="sr-Cyrl-RS" sz="2000" dirty="0" smtClean="0">
                <a:latin typeface="Candara" panose="020E0502030303020204" pitchFamily="34" charset="0"/>
              </a:rPr>
              <a:t>ТИНКТОРИЈАЛНЕ ОСОБИНЕ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996" y="3039033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Candara" panose="020E0502030303020204" pitchFamily="34" charset="0"/>
              </a:rPr>
              <a:t>ДИЈАГНОСТИКА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65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1. ИЗРАДА ПРЕПАРАТА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18" y="914400"/>
            <a:ext cx="8936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  <a:latin typeface="Candara" pitchFamily="34" charset="0"/>
              </a:rPr>
              <a:t>Директно из материјала</a:t>
            </a:r>
            <a:r>
              <a:rPr lang="en-US" sz="2000" dirty="0" smtClean="0">
                <a:latin typeface="Candara" pitchFamily="34" charset="0"/>
              </a:rPr>
              <a:t> – </a:t>
            </a:r>
            <a:r>
              <a:rPr lang="sr-Cyrl-RS" sz="2000" dirty="0" smtClean="0">
                <a:latin typeface="Candara" pitchFamily="34" charset="0"/>
              </a:rPr>
              <a:t>течног или чврстог, паренхиматозни органи, мозак, срце</a:t>
            </a:r>
          </a:p>
          <a:p>
            <a:r>
              <a:rPr lang="sr-Cyrl-RS" sz="2000" dirty="0">
                <a:solidFill>
                  <a:srgbClr val="FF0000"/>
                </a:solidFill>
                <a:latin typeface="Candara" pitchFamily="34" charset="0"/>
              </a:rPr>
              <a:t>Из течне хранљиве подлоге</a:t>
            </a:r>
          </a:p>
          <a:p>
            <a:r>
              <a:rPr lang="sr-Cyrl-RS" sz="2000" dirty="0">
                <a:solidFill>
                  <a:srgbClr val="FF0000"/>
                </a:solidFill>
                <a:latin typeface="Candara" pitchFamily="34" charset="0"/>
              </a:rPr>
              <a:t>Са чврсте хранљиве подлоге</a:t>
            </a:r>
          </a:p>
          <a:p>
            <a:endParaRPr lang="en-US" sz="2000" dirty="0">
              <a:latin typeface="Candara" pitchFamily="34" charset="0"/>
            </a:endParaRPr>
          </a:p>
        </p:txBody>
      </p:sp>
      <p:pic>
        <p:nvPicPr>
          <p:cNvPr id="4" name="Picture 3" descr="C:\Users\Isidora\Desktop\IZRADA MIKROSKOPSKIH PREPARATA 111222333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686550" cy="4213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8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Isidora\Desktop\prsktikum slike\slike iz starog praktikuma\2007.08.20 Mikrobiologija\Slike\tifovi\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27" y="3388174"/>
            <a:ext cx="3726873" cy="30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3. ФИКСИРАЊЕ ПРЕПАРАТА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946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ОБАВЕЗНО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Размаз се чвршће везује за плочицу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Инактивација микроорганизама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andara" pitchFamily="34" charset="0"/>
              </a:rPr>
              <a:t>Фиксира се претходно добро осушен препарат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5" name="Picture 2" descr="Image result for methyl alc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r="26532"/>
          <a:stretch>
            <a:fillRect/>
          </a:stretch>
        </p:blipFill>
        <p:spPr bwMode="auto">
          <a:xfrm>
            <a:off x="6324599" y="2743200"/>
            <a:ext cx="1828800" cy="39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474" y="144958"/>
            <a:ext cx="619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ndara" pitchFamily="34" charset="0"/>
              </a:rPr>
              <a:t>2. </a:t>
            </a:r>
            <a:r>
              <a:rPr lang="sr-Cyrl-RS" sz="2400" b="1" dirty="0" smtClean="0">
                <a:latin typeface="Candara" pitchFamily="34" charset="0"/>
              </a:rPr>
              <a:t>СУШЕЊЕ ПРЕПАРАТА </a:t>
            </a:r>
            <a:r>
              <a:rPr lang="sr-Cyrl-RS" sz="2000" b="1" dirty="0" smtClean="0">
                <a:latin typeface="Candara" pitchFamily="34" charset="0"/>
              </a:rPr>
              <a:t>– </a:t>
            </a:r>
            <a:r>
              <a:rPr lang="sr-Cyrl-RS" sz="2000" dirty="0" smtClean="0">
                <a:latin typeface="Candara" pitchFamily="34" charset="0"/>
              </a:rPr>
              <a:t>на ваздуху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sr-Cyrl-RS" sz="2000" dirty="0" smtClean="0">
                <a:latin typeface="Candara" pitchFamily="34" charset="0"/>
              </a:rPr>
              <a:t>поред пламеника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9" name="Picture 8" descr="C:\Users\proka\Desktop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6407"/>
            <a:ext cx="2743200" cy="2025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3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564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109</cp:revision>
  <dcterms:created xsi:type="dcterms:W3CDTF">2006-08-16T00:00:00Z</dcterms:created>
  <dcterms:modified xsi:type="dcterms:W3CDTF">2024-10-23T04:58:55Z</dcterms:modified>
</cp:coreProperties>
</file>