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281" r:id="rId3"/>
    <p:sldId id="284" r:id="rId4"/>
    <p:sldId id="282" r:id="rId5"/>
    <p:sldId id="287" r:id="rId6"/>
    <p:sldId id="283" r:id="rId7"/>
    <p:sldId id="256" r:id="rId8"/>
    <p:sldId id="257" r:id="rId9"/>
    <p:sldId id="260" r:id="rId10"/>
    <p:sldId id="258" r:id="rId11"/>
    <p:sldId id="316" r:id="rId12"/>
    <p:sldId id="312" r:id="rId13"/>
    <p:sldId id="313" r:id="rId14"/>
    <p:sldId id="314" r:id="rId15"/>
    <p:sldId id="262" r:id="rId16"/>
    <p:sldId id="279" r:id="rId17"/>
    <p:sldId id="28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12A8A"/>
    <a:srgbClr val="FFFF99"/>
    <a:srgbClr val="00FFFF"/>
    <a:srgbClr val="66FF99"/>
    <a:srgbClr val="FFD54F"/>
    <a:srgbClr val="552579"/>
    <a:srgbClr val="E6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>
      <p:cViewPr varScale="1">
        <p:scale>
          <a:sx n="89" d="100"/>
          <a:sy n="89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33FA-F222-4215-87A9-27CDF84B1BBE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6284-1648-432F-885A-93FB8960B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6284-1648-432F-885A-93FB8960B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8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65CC-5A89-4609-B0A8-D802C4161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fif"/><Relationship Id="rId3" Type="http://schemas.openxmlformats.org/officeDocument/2006/relationships/image" Target="../media/image46.jfif"/><Relationship Id="rId7" Type="http://schemas.openxmlformats.org/officeDocument/2006/relationships/image" Target="../media/image49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microsoft.com/office/2007/relationships/hdphoto" Target="../media/hdphoto4.wdp"/><Relationship Id="rId4" Type="http://schemas.openxmlformats.org/officeDocument/2006/relationships/image" Target="../media/image47.png"/><Relationship Id="rId9" Type="http://schemas.openxmlformats.org/officeDocument/2006/relationships/image" Target="../media/image5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67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838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u="sng" dirty="0" smtClean="0">
                <a:solidFill>
                  <a:schemeClr val="bg1"/>
                </a:solidFill>
                <a:latin typeface="Candara" pitchFamily="34" charset="0"/>
              </a:rPr>
              <a:t>ВЕЖБА 2</a:t>
            </a:r>
            <a:endParaRPr lang="sr-Latn-RS" sz="2800" u="sng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pPr marL="514350" indent="-514350" algn="ctr">
              <a:buAutoNum type="arabicPeriod"/>
            </a:pP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Узимање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и слање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материјала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на </a:t>
            </a:r>
            <a:r>
              <a:rPr lang="sr-Cyrl-RS" sz="2800" b="1" dirty="0">
                <a:solidFill>
                  <a:schemeClr val="bg1"/>
                </a:solidFill>
                <a:latin typeface="Candara" pitchFamily="34" charset="0"/>
              </a:rPr>
              <a:t>микробиолошки </a:t>
            </a: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преглед</a:t>
            </a:r>
            <a:endParaRPr lang="sr-Latn-RS" sz="2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514350" indent="-514350" algn="ctr">
              <a:buAutoNum type="arabicPeriod"/>
            </a:pPr>
            <a:endParaRPr lang="sr-Latn-RS" sz="2800" b="1" dirty="0">
              <a:solidFill>
                <a:schemeClr val="bg1"/>
              </a:solidFill>
              <a:latin typeface="Candara" pitchFamily="34" charset="0"/>
            </a:endParaRPr>
          </a:p>
          <a:p>
            <a:pPr marL="514350" indent="-514350" algn="ctr">
              <a:buAutoNum type="arabicPeriod"/>
            </a:pPr>
            <a:r>
              <a:rPr lang="sr-Cyrl-RS" sz="2800" b="1" dirty="0" smtClean="0">
                <a:solidFill>
                  <a:schemeClr val="bg1"/>
                </a:solidFill>
                <a:latin typeface="Candara" pitchFamily="34" charset="0"/>
              </a:rPr>
              <a:t>Основни облици бактерија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408101"/>
            <a:ext cx="6705600" cy="3657601"/>
          </a:xfrm>
          <a:prstGeom prst="round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8" y="4091257"/>
            <a:ext cx="4019845" cy="2789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2" y="4177223"/>
            <a:ext cx="3837192" cy="2617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3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Isidora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7" y="204355"/>
            <a:ext cx="4572000" cy="29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dog-urine-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4355"/>
            <a:ext cx="3962400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ProP-Cystocentesis_Blind-Step-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9" y="3276086"/>
            <a:ext cx="4585648" cy="28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sidora\Desktop\Male, step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4" y="29718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rin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96" y="5586412"/>
            <a:ext cx="1908575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962400" cy="5018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3810000" cy="3511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05" l="0" r="100000">
                        <a14:foregroundMark x1="45283" y1="84211" x2="95849" y2="8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8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14"/>
            <a:ext cx="38862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2" y="188141"/>
            <a:ext cx="3976798" cy="2595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6172200" cy="361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71800"/>
            <a:ext cx="4648200" cy="3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902" y="184366"/>
            <a:ext cx="326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УГИНУЛЕ ЖИВОТИЊЕ</a:t>
            </a:r>
          </a:p>
          <a:p>
            <a:endParaRPr lang="en-US" sz="2400" b="1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6" y="1218797"/>
            <a:ext cx="2400300" cy="1797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67" y="928137"/>
            <a:ext cx="3654284" cy="23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143" l="0" r="100000">
                        <a14:foregroundMark x1="7958" y1="49714" x2="15917" y2="87429"/>
                        <a14:foregroundMark x1="66436" y1="84571" x2="90311" y2="85714"/>
                        <a14:foregroundMark x1="20069" y1="82286" x2="58131" y2="85143"/>
                        <a14:foregroundMark x1="3114" y1="85143" x2="25606" y2="87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04924"/>
            <a:ext cx="3107775" cy="18818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16461" y="1231253"/>
            <a:ext cx="456713" cy="475701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2984" y="3774299"/>
            <a:ext cx="445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МОЛЕКУЛАРНЕ АНАЛИЗЕ</a:t>
            </a:r>
          </a:p>
          <a:p>
            <a:endParaRPr lang="en-US" sz="2400" b="1" dirty="0">
              <a:latin typeface="Candar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22860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24" y="44958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24" y="4189797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44" y="2414796"/>
            <a:ext cx="1692131" cy="11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82941"/>
            <a:ext cx="326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ПАКОВАЊЕ И СЛАЊЕ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" y="1371600"/>
            <a:ext cx="3798416" cy="3714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14" y="4191000"/>
            <a:ext cx="4929909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3004" y="1264353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latin typeface="Candara" panose="020E0502030303020204" pitchFamily="34" charset="0"/>
              </a:rPr>
              <a:t>4°C</a:t>
            </a:r>
          </a:p>
          <a:p>
            <a:r>
              <a:rPr lang="sr-Latn-RS" sz="3600" dirty="0" smtClean="0">
                <a:latin typeface="Candara" panose="020E0502030303020204" pitchFamily="34" charset="0"/>
              </a:rPr>
              <a:t>-20°C</a:t>
            </a:r>
          </a:p>
          <a:p>
            <a:r>
              <a:rPr lang="sr-Latn-RS" sz="3600" dirty="0" smtClean="0">
                <a:latin typeface="Candara" panose="020E0502030303020204" pitchFamily="34" charset="0"/>
              </a:rPr>
              <a:t>-70°C</a:t>
            </a:r>
            <a:endParaRPr lang="sr-Latn-RS" sz="3600" dirty="0">
              <a:latin typeface="Candara" panose="020E0502030303020204" pitchFamily="34" charset="0"/>
            </a:endParaRP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36" y="-8914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86736" y="305045"/>
            <a:ext cx="39624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0450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  <a:latin typeface="Candara" pitchFamily="34" charset="0"/>
              </a:rPr>
              <a:t>ПРОПРАТНИ АКТ</a:t>
            </a:r>
            <a:endParaRPr lang="en-US" sz="36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5710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latin typeface="Candara" panose="020E0502030303020204" pitchFamily="34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немнестички подаци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зузетно </a:t>
            </a:r>
            <a:r>
              <a:rPr lang="ru-RU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значајан документ </a:t>
            </a: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који омогућује </a:t>
            </a:r>
            <a:r>
              <a:rPr lang="ru-RU" sz="2000" dirty="0">
                <a:solidFill>
                  <a:srgbClr val="002060"/>
                </a:solidFill>
                <a:latin typeface="Candara" panose="020E0502030303020204" pitchFamily="34" charset="0"/>
              </a:rPr>
              <a:t>лакше постављање </a:t>
            </a:r>
            <a:r>
              <a:rPr lang="ru-RU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дијагнозе</a:t>
            </a:r>
            <a:endParaRPr lang="en-US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56" y="2590800"/>
            <a:ext cx="8894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ПОДАЦИ У ОКВИРУ ПРОПРАТНОГ АКТА УКЉУЧУЈУ: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Број </a:t>
            </a:r>
            <a:r>
              <a:rPr lang="sr-Cyrl-RS" sz="2000" dirty="0">
                <a:latin typeface="Candara" pitchFamily="34" charset="0"/>
              </a:rPr>
              <a:t>и врсту узорка,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Врсту, број, старост и пол оболелих животиња,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Идентификациони број узорка </a:t>
            </a:r>
            <a:endParaRPr lang="sr-Cyrl-RS" sz="20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Податке </a:t>
            </a:r>
            <a:r>
              <a:rPr lang="sr-Cyrl-RS" sz="2000" dirty="0">
                <a:latin typeface="Candara" pitchFamily="34" charset="0"/>
              </a:rPr>
              <a:t>о власнику животиња, врсти газдинства и локацији узорковања,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Податке о особи </a:t>
            </a:r>
            <a:r>
              <a:rPr lang="sr-Cyrl-RS" sz="2000" dirty="0" smtClean="0">
                <a:latin typeface="Candara" pitchFamily="34" charset="0"/>
              </a:rPr>
              <a:t>која шаље </a:t>
            </a:r>
            <a:r>
              <a:rPr lang="sr-Cyrl-RS" sz="2000" dirty="0">
                <a:latin typeface="Candara" pitchFamily="34" charset="0"/>
              </a:rPr>
              <a:t>узорак,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Податке о лабораторији у коју се шаље узорак,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Која лабораторијска испитивања треба извршити,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Уочену клиничку слику и/или </a:t>
            </a:r>
            <a:r>
              <a:rPr lang="sr-Cyrl-RS" sz="2000" dirty="0" smtClean="0">
                <a:latin typeface="Candara" pitchFamily="34" charset="0"/>
              </a:rPr>
              <a:t>патоморф. </a:t>
            </a:r>
            <a:r>
              <a:rPr lang="sr-Cyrl-RS" sz="2000" dirty="0">
                <a:latin typeface="Candara" pitchFamily="34" charset="0"/>
              </a:rPr>
              <a:t>промене </a:t>
            </a:r>
            <a:r>
              <a:rPr lang="sr-Cyrl-RS" sz="2000" dirty="0" smtClean="0">
                <a:latin typeface="Candara" pitchFamily="34" charset="0"/>
              </a:rPr>
              <a:t> </a:t>
            </a:r>
            <a:r>
              <a:rPr lang="sr-Cyrl-RS" sz="2000" dirty="0">
                <a:latin typeface="Candara" pitchFamily="34" charset="0"/>
              </a:rPr>
              <a:t>и суспектну дијагнозу,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Основне епизоотиолошке податке: број оболелих/угинулих животиња, укупан број животиња на локалитету, историја појаве болести, податке о узгоју, претходној терапији или вакцинацији животиња,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andara" pitchFamily="34" charset="0"/>
              </a:rPr>
              <a:t>Потенцијалну диференцијалну </a:t>
            </a:r>
            <a:r>
              <a:rPr lang="sr-Cyrl-RS" sz="2000" dirty="0" smtClean="0">
                <a:latin typeface="Candara" pitchFamily="34" charset="0"/>
              </a:rPr>
              <a:t>дијагнозу.</a:t>
            </a:r>
            <a:endParaRPr lang="sr-Cyrl-RS" sz="2000" dirty="0">
              <a:latin typeface="Candara" pitchFamily="34" charset="0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9684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sidora\Desktop\20211021_135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821140"/>
            <a:ext cx="6172200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sidora\Desktop\Facebook-Like-Butt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9" b="96797" l="1552" r="43276">
                        <a14:foregroundMark x1="9310" y1="86121" x2="7586" y2="55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3492215" cy="16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Ap_facebook_disl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89985" l="49563" r="90000">
                        <a14:foregroundMark x1="58875" y1="25411" x2="75250" y2="30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52" y="5105400"/>
            <a:ext cx="3808100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251593777_310619653895057_16857144082371048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9099"/>
            <a:ext cx="5219228" cy="6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novni oblici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8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cf0b7bfdd718448a85b8af0912af11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0000">
            <a:off x="3752432" y="1341428"/>
            <a:ext cx="7422472" cy="41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4ba02eac981783a3f981638adce6ad09--cell-structure-a-ce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3750" l="14422" r="8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914400"/>
            <a:ext cx="68064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629" y="606373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ndara" pitchFamily="34" charset="0"/>
              </a:rPr>
              <a:t>                       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sr-Cyrl-RS" sz="2000" dirty="0" smtClean="0">
                <a:solidFill>
                  <a:schemeClr val="bg1"/>
                </a:solidFill>
                <a:latin typeface="Candara" pitchFamily="34" charset="0"/>
              </a:rPr>
              <a:t>УКАРИОТИ                                                         ПРОКАРИОТИ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258" y="22859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ГРАЂА, ОБЛИК И ВЕЛИЧИНА МИКРООРГАНИЗАМА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2579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695271"/>
            <a:ext cx="892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>
                <a:solidFill>
                  <a:srgbClr val="FFFF99"/>
                </a:solidFill>
                <a:latin typeface="Candara" pitchFamily="34" charset="0"/>
              </a:rPr>
              <a:t>Ширење заразе</a:t>
            </a:r>
          </a:p>
          <a:p>
            <a:pPr algn="just"/>
            <a:endParaRPr lang="en-US" sz="24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318209"/>
            <a:ext cx="907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>
                <a:solidFill>
                  <a:srgbClr val="FFD54F"/>
                </a:solidFill>
                <a:latin typeface="Candara" pitchFamily="34" charset="0"/>
              </a:rPr>
              <a:t>Асептично</a:t>
            </a:r>
            <a:endParaRPr lang="en-US" sz="2400" dirty="0">
              <a:solidFill>
                <a:srgbClr val="FFD54F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948997"/>
            <a:ext cx="863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itchFamily="34" charset="0"/>
              </a:rPr>
              <a:t>Избегавати непотребан стрес и повређивање животиња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5" y="171271"/>
            <a:ext cx="893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u="sng" dirty="0" smtClean="0">
                <a:solidFill>
                  <a:schemeClr val="bg1"/>
                </a:solidFill>
                <a:latin typeface="Candara" pitchFamily="34" charset="0"/>
              </a:rPr>
              <a:t>Један од најважнијих узрока проблема у постављању тачне лаб. дијагнозе инфективних обољења представља </a:t>
            </a:r>
            <a:r>
              <a:rPr lang="sr-Cyrl-RS" sz="2400" b="1" u="sng" dirty="0" smtClean="0">
                <a:solidFill>
                  <a:schemeClr val="bg1"/>
                </a:solidFill>
                <a:latin typeface="Candara" pitchFamily="34" charset="0"/>
              </a:rPr>
              <a:t>непознавање општих правила узорковања материјала:</a:t>
            </a:r>
            <a:endParaRPr lang="en-US" sz="2400" b="1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819" y="3745363"/>
            <a:ext cx="896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66FF99"/>
                </a:solidFill>
                <a:latin typeface="Candara" pitchFamily="34" charset="0"/>
              </a:rPr>
              <a:t>Живе животиње, </a:t>
            </a:r>
            <a:r>
              <a:rPr lang="sr-Cyrl-RS" sz="2400" b="1" dirty="0" smtClean="0">
                <a:solidFill>
                  <a:srgbClr val="66FF99"/>
                </a:solidFill>
                <a:latin typeface="Candara" pitchFamily="34" charset="0"/>
              </a:rPr>
              <a:t>пре узимања антимикробне терапије</a:t>
            </a:r>
            <a:endParaRPr lang="en-US" sz="2400" b="1" dirty="0">
              <a:solidFill>
                <a:srgbClr val="66FF99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48453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FFFF"/>
                </a:solidFill>
                <a:latin typeface="Candara" pitchFamily="34" charset="0"/>
              </a:rPr>
              <a:t>Угинуле јединке: што краћи рок, промењени органи на граници здравог и промењеног ткива</a:t>
            </a:r>
            <a:endParaRPr lang="en-US" sz="2400" dirty="0">
              <a:solidFill>
                <a:srgbClr val="00FFFF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258" y="5549856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Ветринар мора поседовати знање о типичним променама код заразних болести – велики значај за узорковање и постављање суспектне дијагнозе.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95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4718" y="186121"/>
            <a:ext cx="607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ВЕЛИЧИНА</a:t>
            </a:r>
            <a:r>
              <a:rPr lang="sr-Cyrl-RS" sz="2400" b="1" dirty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 ОБЛИК И ГРАЂА ВИРУСА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1049041"/>
            <a:ext cx="571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0611" y="875859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9144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6700" y="11806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rgbClr val="C00000"/>
                </a:solidFill>
              </a:rPr>
              <a:t>nm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Isidora\Desktop\basic-rgb-186818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7458" l="5738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016484"/>
            <a:ext cx="1408856" cy="1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basic-rgb-186818317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1" b="99535" l="1944" r="99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08" y="2058229"/>
            <a:ext cx="1502782" cy="13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basic-rgb-186818317 - Copy - Copy (4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3" b="98584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1" y="1706756"/>
            <a:ext cx="1005098" cy="19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basic-rgb-186818317 - Copy - Copy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62" b="97524" l="6522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48" y="1860636"/>
            <a:ext cx="1485699" cy="16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basic-rgb-186818317 - Copy - Copy (6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" b="89881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40" y="2006313"/>
            <a:ext cx="1713719" cy="14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3416" y="3825371"/>
            <a:ext cx="5493649" cy="28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5016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ВЕЛИЧИНА  И ГРАЂА БАКТЕРИЈА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782782"/>
            <a:ext cx="571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60611" y="6096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648141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6700" y="762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C00000"/>
                </a:solidFill>
              </a:rPr>
              <a:t>µ</a:t>
            </a:r>
            <a:r>
              <a:rPr lang="sr-Latn-RS" sz="4000" b="1" dirty="0" smtClean="0">
                <a:solidFill>
                  <a:srgbClr val="C00000"/>
                </a:solidFill>
              </a:rPr>
              <a:t>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Isidora\Desktop\g3o1bde6-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8" b="34676"/>
          <a:stretch/>
        </p:blipFill>
        <p:spPr bwMode="auto">
          <a:xfrm>
            <a:off x="250861" y="842338"/>
            <a:ext cx="3619500" cy="12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47ffff86eeef4ad9944893aa74da5b8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57" y="2371038"/>
            <a:ext cx="7103084" cy="39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4714" y="2392809"/>
            <a:ext cx="7121227" cy="3995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dja bakt celije-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5" y="2371037"/>
            <a:ext cx="7613465" cy="3963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>
            <p:extLst/>
          </p:nvPr>
        </p:nvGraphicFramePr>
        <p:xfrm>
          <a:off x="6781800" y="842338"/>
          <a:ext cx="2247900" cy="149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6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7500" y="162580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ndara" pitchFamily="34" charset="0"/>
              </a:rPr>
              <a:t>O</a:t>
            </a:r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БЛИЦИ  БАКТЕРИЈА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8006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Округао/лоптаст –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coccus</a:t>
            </a:r>
            <a:endParaRPr lang="en-US" sz="2800" b="1" i="1" dirty="0" smtClean="0"/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Штапићаст – </a:t>
            </a:r>
            <a:r>
              <a:rPr lang="sr-Latn-RS" sz="2800" i="1" dirty="0" smtClean="0">
                <a:solidFill>
                  <a:schemeClr val="bg1"/>
                </a:solidFill>
                <a:latin typeface="Candara" pitchFamily="34" charset="0"/>
              </a:rPr>
              <a:t>bacillus</a:t>
            </a: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Спиралан</a:t>
            </a:r>
            <a:r>
              <a:rPr lang="sr-Cyrl-RS" sz="2800" i="1" dirty="0" smtClean="0">
                <a:solidFill>
                  <a:schemeClr val="bg1"/>
                </a:solidFill>
                <a:latin typeface="Candara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spirillum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Четвртаст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4825487"/>
            <a:ext cx="5029200" cy="179099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Isidora\Desktop\63442796-microbes-3d-illustration-bacteria-of-different-shapes-and-viruses-staphylococci-streptococci-nei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55043"/>
            <a:ext cx="5867400" cy="39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60" b="57655" l="40284" r="96932">
                        <a14:foregroundMark x1="8239" y1="24511" x2="32102" y2="70440"/>
                        <a14:foregroundMark x1="63409" y1="81840" x2="60739" y2="69625"/>
                        <a14:foregroundMark x1="55057" y1="85342" x2="53920" y2="80212"/>
                        <a14:foregroundMark x1="42727" y1="26710" x2="53125" y2="28094"/>
                        <a14:backgroundMark x1="7102" y1="49756" x2="8636" y2="24023"/>
                        <a14:backgroundMark x1="11648" y1="55782" x2="22045" y2="36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1064633" y="1110296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74" b="48697" l="3239" r="40114">
                        <a14:foregroundMark x1="7500" y1="84039" x2="20341" y2="54967"/>
                        <a14:foregroundMark x1="35511" y1="62296" x2="27557" y2="5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-152400" y="1110295"/>
            <a:ext cx="7310438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75" b="88111" l="45966" r="96932">
                        <a14:foregroundMark x1="80284" y1="71091" x2="88409" y2="70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1524000" y="2265363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939269"/>
            <a:ext cx="837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Coccus</a:t>
            </a:r>
            <a:r>
              <a:rPr lang="en-US" sz="2000" b="1" i="1" dirty="0" smtClean="0">
                <a:solidFill>
                  <a:schemeClr val="bg2"/>
                </a:solidFill>
                <a:latin typeface="Candara" pitchFamily="34" charset="0"/>
              </a:rPr>
              <a:t>                                                </a:t>
            </a:r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Diplococc</a:t>
            </a:r>
            <a:r>
              <a:rPr lang="sr-Latn-RS" sz="2000" b="1" i="1" dirty="0" smtClean="0">
                <a:solidFill>
                  <a:schemeClr val="bg2"/>
                </a:solidFill>
                <a:latin typeface="Candara" pitchFamily="34" charset="0"/>
              </a:rPr>
              <a:t>us</a:t>
            </a:r>
            <a:r>
              <a:rPr lang="en-US" sz="2000" b="1" i="1" dirty="0" smtClean="0">
                <a:solidFill>
                  <a:schemeClr val="bg2"/>
                </a:solidFill>
                <a:latin typeface="Candara" pitchFamily="34" charset="0"/>
              </a:rPr>
              <a:t>               </a:t>
            </a:r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Staphylococc</a:t>
            </a:r>
            <a:r>
              <a:rPr lang="sr-Latn-RS" sz="2000" b="1" i="1" dirty="0" smtClean="0">
                <a:solidFill>
                  <a:schemeClr val="bg2"/>
                </a:solidFill>
                <a:latin typeface="Candara" pitchFamily="34" charset="0"/>
              </a:rPr>
              <a:t>us vrste</a:t>
            </a:r>
            <a:endParaRPr lang="en-US" sz="2000" b="1" i="1" dirty="0">
              <a:solidFill>
                <a:schemeClr val="bg2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25008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 smtClean="0">
                <a:solidFill>
                  <a:schemeClr val="bg2"/>
                </a:solidFill>
                <a:latin typeface="Candara" pitchFamily="34" charset="0"/>
              </a:rPr>
              <a:t>   </a:t>
            </a:r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Streptococc</a:t>
            </a:r>
            <a:r>
              <a:rPr lang="sr-Latn-RS" sz="2000" b="1" i="1" dirty="0" smtClean="0">
                <a:solidFill>
                  <a:schemeClr val="bg2"/>
                </a:solidFill>
                <a:latin typeface="Candara" pitchFamily="34" charset="0"/>
              </a:rPr>
              <a:t>us </a:t>
            </a:r>
            <a:r>
              <a:rPr lang="sr-Latn-RS" sz="2000" b="1" dirty="0" smtClean="0">
                <a:solidFill>
                  <a:schemeClr val="bg2"/>
                </a:solidFill>
                <a:latin typeface="Candara" pitchFamily="34" charset="0"/>
              </a:rPr>
              <a:t>vrste</a:t>
            </a:r>
            <a:r>
              <a:rPr lang="en-US" sz="2000" b="1" dirty="0" smtClean="0">
                <a:solidFill>
                  <a:schemeClr val="bg2"/>
                </a:solidFill>
                <a:latin typeface="Candara" pitchFamily="34" charset="0"/>
              </a:rPr>
              <a:t>                                               </a:t>
            </a:r>
            <a:r>
              <a:rPr lang="sr-Latn-RS" sz="2000" b="1" dirty="0" smtClean="0">
                <a:solidFill>
                  <a:schemeClr val="bg2"/>
                </a:solidFill>
                <a:latin typeface="Candara" pitchFamily="34" charset="0"/>
              </a:rPr>
              <a:t>  </a:t>
            </a:r>
            <a:r>
              <a:rPr lang="en-US" sz="2000" b="1" dirty="0" smtClean="0">
                <a:solidFill>
                  <a:schemeClr val="bg2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Candara" pitchFamily="34" charset="0"/>
              </a:rPr>
              <a:t>Sarcina</a:t>
            </a:r>
            <a:r>
              <a:rPr lang="en-US" sz="2000" b="1" dirty="0" smtClean="0">
                <a:solidFill>
                  <a:schemeClr val="bg2"/>
                </a:solidFill>
                <a:latin typeface="Candara" pitchFamily="34" charset="0"/>
              </a:rPr>
              <a:t>                            </a:t>
            </a:r>
            <a:r>
              <a:rPr lang="sr-Latn-RS" sz="2000" b="1" dirty="0" smtClean="0">
                <a:solidFill>
                  <a:schemeClr val="bg2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  <a:latin typeface="Candara" pitchFamily="34" charset="0"/>
              </a:rPr>
              <a:t>Tetrade</a:t>
            </a:r>
            <a:endParaRPr lang="en-US" sz="2000" b="1" dirty="0">
              <a:solidFill>
                <a:schemeClr val="bg2"/>
              </a:solidFill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57" b="87785" l="4205" r="40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152400" y="2272620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7253" y="20758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99"/>
                </a:solidFill>
                <a:latin typeface="Candara" pitchFamily="34" charset="0"/>
              </a:rPr>
              <a:t>Лоптасти облици</a:t>
            </a:r>
            <a:endParaRPr lang="en-US" sz="3200" b="1" dirty="0">
              <a:solidFill>
                <a:srgbClr val="FFFF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7252" y="207588"/>
            <a:ext cx="480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99"/>
                </a:solidFill>
                <a:latin typeface="Candara" pitchFamily="34" charset="0"/>
              </a:rPr>
              <a:t>Штапићасти облици</a:t>
            </a:r>
            <a:endParaRPr lang="en-US" sz="32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/>
          <a:stretch>
            <a:fillRect/>
          </a:stretch>
        </p:blipFill>
        <p:spPr bwMode="auto">
          <a:xfrm>
            <a:off x="706532" y="1454727"/>
            <a:ext cx="7839556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6670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90455" y="2549236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5500" y="44196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2453" y="44196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1153" y="5943600"/>
            <a:ext cx="2057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9602" y="2932790"/>
            <a:ext cx="215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Diplobacil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lus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28391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Coccobacillus</a:t>
            </a:r>
            <a:r>
              <a:rPr lang="en-US" b="1" i="1" dirty="0" smtClean="0">
                <a:solidFill>
                  <a:schemeClr val="bg1"/>
                </a:solidFill>
                <a:latin typeface="Candara" pitchFamily="34" charset="0"/>
              </a:rPr>
              <a:t>                           </a:t>
            </a:r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Bacill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us</a:t>
            </a:r>
            <a:r>
              <a:rPr lang="en-US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119745"/>
            <a:ext cx="19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Candara" pitchFamily="34" charset="0"/>
              </a:rPr>
              <a:t>Palisade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153" y="4585854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Streptobaci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llus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3657" y="20735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99"/>
                </a:solidFill>
                <a:latin typeface="Candara" pitchFamily="34" charset="0"/>
              </a:rPr>
              <a:t>Спирални облици</a:t>
            </a:r>
            <a:endParaRPr lang="en-US" sz="32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79317"/>
            <a:ext cx="330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Campylobacter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., Vibrio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., Helicobacter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656" y="5973468"/>
            <a:ext cx="348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Leptospira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., Treponema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., Borrelia 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spp</a:t>
            </a:r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002" y="1028856"/>
            <a:ext cx="193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Spirili</a:t>
            </a:r>
            <a:r>
              <a:rPr lang="sr-Latn-RS" sz="2800" b="1" dirty="0" smtClean="0"/>
              <a:t>l</a:t>
            </a:r>
            <a:r>
              <a:rPr lang="sr-Latn-RS" dirty="0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6545" y="1027046"/>
            <a:ext cx="193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Spirohete</a:t>
            </a:r>
            <a:r>
              <a:rPr lang="sr-Latn-RS" sz="2800" b="1" dirty="0" smtClean="0"/>
              <a:t>l</a:t>
            </a:r>
            <a:r>
              <a:rPr lang="sr-Latn-RS" dirty="0" smtClean="0"/>
              <a:t>i</a:t>
            </a:r>
            <a:endParaRPr lang="en-US" dirty="0"/>
          </a:p>
        </p:txBody>
      </p:sp>
      <p:pic>
        <p:nvPicPr>
          <p:cNvPr id="7170" name="Picture 2" descr="C:\Users\Isidora\Desktop\cmnsalkcxns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0" b="962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33" y="1605618"/>
            <a:ext cx="18097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idora\Desktop\nfwkfnwejk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3" b="96512" l="2365" r="89865">
                        <a14:foregroundMark x1="13176" y1="14419" x2="28378" y2="6744"/>
                        <a14:foregroundMark x1="31419" y1="8372" x2="39527" y2="1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605618"/>
            <a:ext cx="2819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9" y="804200"/>
            <a:ext cx="8385001" cy="52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2579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15" y="990600"/>
            <a:ext cx="885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Обележавање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М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атеријал </a:t>
            </a:r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паковати у засебне затворене и стерилне посуде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g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05" y="2392484"/>
            <a:ext cx="5010150" cy="2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2483"/>
            <a:ext cx="3408363" cy="24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inde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8" y="4456247"/>
            <a:ext cx="3624262" cy="2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2579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228600"/>
            <a:ext cx="9296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rgbClr val="FFFF99"/>
                </a:solidFill>
                <a:latin typeface="Candara" pitchFamily="34" charset="0"/>
              </a:rPr>
              <a:t>Т</a:t>
            </a:r>
            <a:r>
              <a:rPr lang="sr-Cyrl-RS" sz="2800" b="1" dirty="0" smtClean="0">
                <a:solidFill>
                  <a:srgbClr val="FFFF99"/>
                </a:solidFill>
                <a:latin typeface="Candara" pitchFamily="34" charset="0"/>
              </a:rPr>
              <a:t>ранспортне подлоге </a:t>
            </a:r>
            <a:endParaRPr lang="sr-Cyrl-RS" sz="2800" dirty="0">
              <a:solidFill>
                <a:srgbClr val="FFFF99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RS" sz="2800" dirty="0" smtClean="0">
              <a:solidFill>
                <a:srgbClr val="FFFF99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вијабилност без размножавања</a:t>
            </a:r>
          </a:p>
          <a:p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Очување</a:t>
            </a:r>
            <a:r>
              <a:rPr lang="sr-Cyrl-RS" sz="2400" b="1" dirty="0" smtClean="0">
                <a:solidFill>
                  <a:srgbClr val="FFFF99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првобитног стања узорка – квалитативног и квантитативног односа мо у материјалу</a:t>
            </a:r>
          </a:p>
          <a:p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Cary-Blair 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podloga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(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за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  <a:r>
              <a:rPr lang="de-DE" sz="2400" i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Salmonella,</a:t>
            </a:r>
            <a:r>
              <a:rPr lang="sr-Cyrl-RS" sz="2400" i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  <a:r>
              <a:rPr lang="de-DE" sz="2400" i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Campylobacter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врсте, итд.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)</a:t>
            </a:r>
            <a:endParaRPr lang="sr-Cyrl-RS" sz="2400" dirty="0" smtClean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Т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ioglikolatni 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bujon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(</a:t>
            </a:r>
            <a:r>
              <a:rPr lang="de-DE" sz="2400" i="1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Clostridium 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врсте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</p:txBody>
      </p:sp>
      <p:pic>
        <p:nvPicPr>
          <p:cNvPr id="2050" name="Picture 2" descr="C:\Users\Isidora\Desktop\Amies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1506"/>
            <a:ext cx="3634839" cy="27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7000" y="5410200"/>
            <a:ext cx="4140200" cy="1143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401" y="-14813"/>
            <a:ext cx="8864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 smtClean="0">
                <a:solidFill>
                  <a:srgbClr val="C00000"/>
                </a:solidFill>
                <a:latin typeface="Candara" pitchFamily="34" charset="0"/>
              </a:rPr>
              <a:t>У ПРАВО ВРЕМЕ: </a:t>
            </a:r>
            <a:endParaRPr lang="sr-Latn-RS" sz="2800" b="1" u="sng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Пре антимикробне терапије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Пре труљења леша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Пре појаве секундарне бактеријске инфекције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RS" sz="2000" b="1" dirty="0" smtClean="0">
              <a:latin typeface="Candara" pitchFamily="34" charset="0"/>
            </a:endParaRPr>
          </a:p>
          <a:p>
            <a:r>
              <a:rPr lang="sr-Cyrl-RS" sz="2800" b="1" u="sng" dirty="0" smtClean="0">
                <a:solidFill>
                  <a:srgbClr val="C00000"/>
                </a:solidFill>
                <a:latin typeface="Candara" pitchFamily="34" charset="0"/>
              </a:rPr>
              <a:t>СА ПРАВОГ МЕСТА: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Зависно од клиничких симптома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Зависно од промењених органа/обдукциони налаз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Зависно од сумње на одређени инфективни агенс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RS" sz="2000" b="1" dirty="0" smtClean="0">
              <a:latin typeface="Candara" pitchFamily="34" charset="0"/>
            </a:endParaRPr>
          </a:p>
          <a:p>
            <a:r>
              <a:rPr lang="sr-Cyrl-RS" sz="2800" b="1" u="sng" dirty="0" smtClean="0">
                <a:solidFill>
                  <a:srgbClr val="C00000"/>
                </a:solidFill>
                <a:latin typeface="Candara" pitchFamily="34" charset="0"/>
              </a:rPr>
              <a:t>НА ПРАВИ НАЧИН: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Зависно од узорка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Заштитити себе, заштитити друге, заштитити околину, заштитити узорак од  контаминације</a:t>
            </a:r>
            <a:endParaRPr lang="sr-Latn-RS" sz="2000" b="1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b="1" dirty="0" smtClean="0">
                <a:latin typeface="Candara" pitchFamily="34" charset="0"/>
              </a:rPr>
              <a:t>У довољној количини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endParaRPr lang="sr-Cyrl-RS" sz="28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89138"/>
            <a:ext cx="411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Candara" pitchFamily="34" charset="0"/>
              </a:rPr>
              <a:t>Законске </a:t>
            </a:r>
            <a:r>
              <a:rPr lang="sr-Cyrl-RS" sz="2000" dirty="0">
                <a:latin typeface="Candara" pitchFamily="34" charset="0"/>
              </a:rPr>
              <a:t>одредбе о узорковању чије непридржавање носи кривичну одговорност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601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C:\Users\Isidora\Desktop\antraks-960x5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57552"/>
            <a:ext cx="2226387" cy="16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sidora\Desktop\827ffc8aeb27d296a403f51a0cb26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5057553"/>
            <a:ext cx="2470150" cy="16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Isidora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73"/>
            <a:ext cx="2658948" cy="11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19820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99"/>
                </a:solidFill>
                <a:latin typeface="Candara" pitchFamily="34" charset="0"/>
              </a:rPr>
              <a:t>ВИРУСОЛОШКА ИСПИТИВАЊА</a:t>
            </a:r>
            <a:endParaRPr lang="en-US" sz="28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6" y="731690"/>
            <a:ext cx="652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У што краћем временском року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37" y="1460314"/>
            <a:ext cx="717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Candara" pitchFamily="34" charset="0"/>
              </a:rPr>
              <a:t>У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зорковање и од осталих клинички здравих животиња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267200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382" y="2789872"/>
            <a:ext cx="52919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Осетљиви у спољашњој средини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(РНК вируси)</a:t>
            </a:r>
          </a:p>
          <a:p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Брисеви и делови ткива иду у ТРАНСПОРТНУ ПОДЛОГУ,  А У ЛАБОРАТОРИЈУ СЕ ДОСТАВЉАЈУ НА ЛЕДУ, У ШТО КРАЋЕМ РОКУ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Ако се не транспортују одмах замрзавају се на -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70</a:t>
            </a:r>
            <a:r>
              <a:rPr lang="en-US" sz="2400" baseline="30000" dirty="0">
                <a:solidFill>
                  <a:schemeClr val="bg1"/>
                </a:solidFill>
                <a:latin typeface="Candara" pitchFamily="34" charset="0"/>
              </a:rPr>
              <a:t>◦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C.</a:t>
            </a:r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Isidora\Desktop\ihwx.05c943de-5e71-409d-9bc9-8a37345939a1.500.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1542782"/>
            <a:ext cx="2876089" cy="28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2261712"/>
            <a:ext cx="1922842" cy="3096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0000">
                        <a14:foregroundMark x1="24627" y1="26000" x2="3433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3952759"/>
            <a:ext cx="3190874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3797300" cy="2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" y="4495800"/>
            <a:ext cx="3900346" cy="2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Cain_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38" y="762000"/>
            <a:ext cx="3237562" cy="24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doctor-uniform-cleans-ears-cat-cotton-swab-veterinary-clinic-212071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71" y="762000"/>
            <a:ext cx="3124200" cy="24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sidora\Desktop\09-509-5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3" y="762000"/>
            <a:ext cx="17907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sidora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00" y="3388521"/>
            <a:ext cx="1590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66776"/>
            <a:ext cx="326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ЖИВЕ ЖИВОТИЊЕ</a:t>
            </a:r>
          </a:p>
          <a:p>
            <a:endParaRPr lang="en-US" sz="2400" b="1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7" y="4918030"/>
            <a:ext cx="3091862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Isidora\Desktop\09-509-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3" y="304800"/>
            <a:ext cx="17907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images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08056" cy="30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download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42" y="4218709"/>
            <a:ext cx="3367088" cy="23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download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3" y="4191000"/>
            <a:ext cx="34696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sidora\Desktop\dirty-knife-close-up-cutting-board-cutting-piece-meat-to-show-residue-can-lead-to-bacteria-57437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6" y="152400"/>
            <a:ext cx="3118564" cy="21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67000"/>
            <a:ext cx="2600325" cy="22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Endotracheal-L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947886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DrawingBl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377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Isidora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9377"/>
            <a:ext cx="39624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Isidora\Desktop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0290"/>
            <a:ext cx="4800600" cy="33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hand-holding-blood-in-test-tube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2" y="229377"/>
            <a:ext cx="112546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downloa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85" y="246437"/>
            <a:ext cx="1068387" cy="14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sperm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84" y="3040290"/>
            <a:ext cx="1313115" cy="9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lung-human-icon-respiratory-system-260nw-16615953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35" y="3124200"/>
            <a:ext cx="906462" cy="9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464</Words>
  <Application>Microsoft Office PowerPoint</Application>
  <PresentationFormat>On-screen Show (4:3)</PresentationFormat>
  <Paragraphs>95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95</cp:revision>
  <dcterms:created xsi:type="dcterms:W3CDTF">2006-08-16T00:00:00Z</dcterms:created>
  <dcterms:modified xsi:type="dcterms:W3CDTF">2024-10-16T05:25:27Z</dcterms:modified>
</cp:coreProperties>
</file>