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6" r:id="rId2"/>
    <p:sldId id="277" r:id="rId3"/>
    <p:sldId id="283" r:id="rId4"/>
    <p:sldId id="284" r:id="rId5"/>
    <p:sldId id="282" r:id="rId6"/>
    <p:sldId id="281" r:id="rId7"/>
    <p:sldId id="275" r:id="rId8"/>
    <p:sldId id="280" r:id="rId9"/>
    <p:sldId id="278" r:id="rId10"/>
    <p:sldId id="279" r:id="rId11"/>
    <p:sldId id="257" r:id="rId12"/>
    <p:sldId id="258" r:id="rId13"/>
    <p:sldId id="262" r:id="rId14"/>
    <p:sldId id="266" r:id="rId15"/>
    <p:sldId id="267" r:id="rId16"/>
    <p:sldId id="264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632B8D"/>
    <a:srgbClr val="F3C919"/>
    <a:srgbClr val="DFDF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44" autoAdjust="0"/>
    <p:restoredTop sz="94660"/>
  </p:normalViewPr>
  <p:slideViewPr>
    <p:cSldViewPr>
      <p:cViewPr varScale="1">
        <p:scale>
          <a:sx n="84" d="100"/>
          <a:sy n="84" d="100"/>
        </p:scale>
        <p:origin x="1378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CA7F6E-9371-4DB3-B1CB-29ED7E1FB320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0A65CC-5A89-4609-B0A8-D802C41613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556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A65CC-5A89-4609-B0A8-D802C416135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153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png"/><Relationship Id="rId7" Type="http://schemas.openxmlformats.org/officeDocument/2006/relationships/image" Target="../media/image29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microsoft.com/office/2007/relationships/hdphoto" Target="../media/hdphoto2.wdp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12" Type="http://schemas.openxmlformats.org/officeDocument/2006/relationships/image" Target="../media/image1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11" Type="http://schemas.openxmlformats.org/officeDocument/2006/relationships/image" Target="../media/image14.png"/><Relationship Id="rId5" Type="http://schemas.openxmlformats.org/officeDocument/2006/relationships/image" Target="../media/image9.png"/><Relationship Id="rId10" Type="http://schemas.microsoft.com/office/2007/relationships/hdphoto" Target="../media/hdphoto1.wdp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632B8D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66700" y="183952"/>
            <a:ext cx="83439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4000" b="1" dirty="0" smtClean="0">
                <a:solidFill>
                  <a:srgbClr val="FFFF99"/>
                </a:solidFill>
                <a:latin typeface="Candara" pitchFamily="34" charset="0"/>
              </a:rPr>
              <a:t>МИКРОБИОЛОГИЈА СА ИМУНОЛОГИЈОМ </a:t>
            </a:r>
            <a:r>
              <a:rPr lang="en-US" sz="4000" b="1" dirty="0" smtClean="0">
                <a:solidFill>
                  <a:srgbClr val="FFFF99"/>
                </a:solidFill>
                <a:latin typeface="Candara" pitchFamily="34" charset="0"/>
              </a:rPr>
              <a:t>1 </a:t>
            </a:r>
            <a:endParaRPr lang="en-US" sz="4000" b="1" dirty="0">
              <a:solidFill>
                <a:srgbClr val="FFFF99"/>
              </a:solidFill>
              <a:latin typeface="Candar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6700" y="1638836"/>
            <a:ext cx="86106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400" dirty="0" smtClean="0">
                <a:solidFill>
                  <a:schemeClr val="bg1"/>
                </a:solidFill>
                <a:latin typeface="Candara" pitchFamily="34" charset="0"/>
              </a:rPr>
              <a:t>др Ненад Милић, ред. проф. – шеф Катедре</a:t>
            </a:r>
          </a:p>
          <a:p>
            <a:pPr algn="ctr"/>
            <a:r>
              <a:rPr lang="sr-Cyrl-RS" sz="2400" dirty="0" smtClean="0">
                <a:solidFill>
                  <a:schemeClr val="bg1"/>
                </a:solidFill>
                <a:latin typeface="Candara" pitchFamily="34" charset="0"/>
              </a:rPr>
              <a:t>др Дејан Крњаић, ред. проф.</a:t>
            </a:r>
          </a:p>
          <a:p>
            <a:pPr algn="ctr"/>
            <a:r>
              <a:rPr lang="sr-Cyrl-RS" sz="2400" dirty="0" smtClean="0">
                <a:solidFill>
                  <a:schemeClr val="bg1"/>
                </a:solidFill>
                <a:latin typeface="Candara" pitchFamily="34" charset="0"/>
              </a:rPr>
              <a:t>др Јаков Нишавић, ред. </a:t>
            </a:r>
            <a:r>
              <a:rPr lang="sr-Cyrl-RS" sz="2400" dirty="0">
                <a:solidFill>
                  <a:schemeClr val="bg1"/>
                </a:solidFill>
                <a:latin typeface="Candara" pitchFamily="34" charset="0"/>
              </a:rPr>
              <a:t>п</a:t>
            </a:r>
            <a:r>
              <a:rPr lang="sr-Cyrl-RS" sz="2400" dirty="0" smtClean="0">
                <a:solidFill>
                  <a:schemeClr val="bg1"/>
                </a:solidFill>
                <a:latin typeface="Candara" pitchFamily="34" charset="0"/>
              </a:rPr>
              <a:t>роф. - продекан за основне студије</a:t>
            </a:r>
          </a:p>
          <a:p>
            <a:pPr algn="ctr"/>
            <a:r>
              <a:rPr lang="sr-Cyrl-RS" sz="2400" dirty="0" smtClean="0">
                <a:solidFill>
                  <a:schemeClr val="bg1"/>
                </a:solidFill>
                <a:latin typeface="Candara" pitchFamily="34" charset="0"/>
              </a:rPr>
              <a:t>др Марина Радојичић – ванр. проф.</a:t>
            </a:r>
          </a:p>
          <a:p>
            <a:pPr algn="ctr"/>
            <a:endParaRPr lang="sr-Cyrl-RS" sz="2400" dirty="0" smtClean="0">
              <a:solidFill>
                <a:schemeClr val="bg1"/>
              </a:solidFill>
              <a:latin typeface="Candara" pitchFamily="34" charset="0"/>
            </a:endParaRPr>
          </a:p>
          <a:p>
            <a:pPr algn="ctr"/>
            <a:r>
              <a:rPr lang="sr-Cyrl-RS" sz="2400" dirty="0" smtClean="0">
                <a:solidFill>
                  <a:schemeClr val="bg1"/>
                </a:solidFill>
                <a:latin typeface="Candara" pitchFamily="34" charset="0"/>
              </a:rPr>
              <a:t>др Андреа Радаљ, доцент</a:t>
            </a:r>
            <a:endParaRPr lang="sr-Latn-RS" sz="2400" dirty="0" smtClean="0">
              <a:solidFill>
                <a:schemeClr val="bg1"/>
              </a:solidFill>
              <a:latin typeface="Candara" pitchFamily="34" charset="0"/>
            </a:endParaRPr>
          </a:p>
          <a:p>
            <a:pPr algn="ctr"/>
            <a:endParaRPr lang="sr-Cyrl-RS" sz="2400" dirty="0" smtClean="0">
              <a:solidFill>
                <a:schemeClr val="bg1"/>
              </a:solidFill>
              <a:latin typeface="Candara" pitchFamily="34" charset="0"/>
            </a:endParaRP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sr-Cyrl-RS" sz="2400" dirty="0" smtClean="0">
                <a:solidFill>
                  <a:schemeClr val="bg1"/>
                </a:solidFill>
                <a:latin typeface="Candara" pitchFamily="34" charset="0"/>
              </a:rPr>
              <a:t>ДВМ Исидора Прошић, асистент</a:t>
            </a:r>
          </a:p>
          <a:p>
            <a:pPr algn="ctr"/>
            <a:endParaRPr lang="sr-Cyrl-RS" sz="2400" dirty="0" smtClean="0">
              <a:solidFill>
                <a:schemeClr val="bg1"/>
              </a:solidFill>
              <a:latin typeface="Candara" pitchFamily="34" charset="0"/>
            </a:endParaRPr>
          </a:p>
          <a:p>
            <a:pPr algn="ctr"/>
            <a:r>
              <a:rPr lang="sr-Cyrl-RS" sz="2400" dirty="0" smtClean="0">
                <a:solidFill>
                  <a:schemeClr val="bg1"/>
                </a:solidFill>
                <a:latin typeface="Candara" pitchFamily="34" charset="0"/>
              </a:rPr>
              <a:t>ДВМ Милица Илић</a:t>
            </a:r>
            <a:r>
              <a:rPr lang="sr-Latn-RS" sz="2400" dirty="0" smtClean="0">
                <a:solidFill>
                  <a:schemeClr val="bg1"/>
                </a:solidFill>
                <a:latin typeface="Candara" pitchFamily="34" charset="0"/>
              </a:rPr>
              <a:t>, </a:t>
            </a:r>
            <a:r>
              <a:rPr lang="sr-Cyrl-RS" sz="2400" dirty="0" smtClean="0">
                <a:solidFill>
                  <a:schemeClr val="bg1"/>
                </a:solidFill>
                <a:latin typeface="Candara" pitchFamily="34" charset="0"/>
              </a:rPr>
              <a:t>истраживач </a:t>
            </a:r>
            <a:r>
              <a:rPr lang="sr-Latn-RS" sz="2400" dirty="0" smtClean="0">
                <a:solidFill>
                  <a:schemeClr val="bg1"/>
                </a:solidFill>
                <a:latin typeface="Candara" pitchFamily="34" charset="0"/>
              </a:rPr>
              <a:t>– </a:t>
            </a:r>
            <a:r>
              <a:rPr lang="sr-Cyrl-RS" sz="2400" dirty="0" smtClean="0">
                <a:solidFill>
                  <a:schemeClr val="bg1"/>
                </a:solidFill>
                <a:latin typeface="Candara" pitchFamily="34" charset="0"/>
              </a:rPr>
              <a:t>приправник</a:t>
            </a:r>
            <a:endParaRPr lang="sr-Latn-RS" sz="2400" dirty="0" smtClean="0">
              <a:solidFill>
                <a:schemeClr val="bg1"/>
              </a:solidFill>
              <a:latin typeface="Candara" pitchFamily="34" charset="0"/>
            </a:endParaRPr>
          </a:p>
          <a:p>
            <a:pPr algn="ctr"/>
            <a:r>
              <a:rPr lang="sr-Cyrl-RS" sz="2400" dirty="0" smtClean="0">
                <a:solidFill>
                  <a:schemeClr val="bg1"/>
                </a:solidFill>
                <a:latin typeface="Candara" pitchFamily="34" charset="0"/>
              </a:rPr>
              <a:t>ДВМ Александар Никшић, истраживач – приправник</a:t>
            </a:r>
            <a:endParaRPr lang="sr-Cyrl-RS" sz="2400" dirty="0">
              <a:solidFill>
                <a:schemeClr val="bg1"/>
              </a:solidFill>
              <a:latin typeface="Candara" pitchFamily="34" charset="0"/>
            </a:endParaRPr>
          </a:p>
          <a:p>
            <a:endParaRPr lang="sr-Cyrl-RS" dirty="0"/>
          </a:p>
          <a:p>
            <a:endParaRPr lang="sr-Cyrl-RS" dirty="0"/>
          </a:p>
          <a:p>
            <a:endParaRPr lang="sr-Cyrl-RS" dirty="0" smtClean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81650" y="6172200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Candara" pitchFamily="34" charset="0"/>
              </a:rPr>
              <a:t>i</a:t>
            </a:r>
            <a:r>
              <a:rPr lang="sr-Latn-RS" b="1" dirty="0" smtClean="0">
                <a:solidFill>
                  <a:schemeClr val="bg1"/>
                </a:solidFill>
                <a:latin typeface="Candara" pitchFamily="34" charset="0"/>
              </a:rPr>
              <a:t>sidora.prosic</a:t>
            </a:r>
            <a:r>
              <a:rPr lang="en-US" b="1" dirty="0" smtClean="0">
                <a:solidFill>
                  <a:schemeClr val="bg1"/>
                </a:solidFill>
                <a:latin typeface="Candara" pitchFamily="34" charset="0"/>
              </a:rPr>
              <a:t>@gmail.com</a:t>
            </a:r>
            <a:endParaRPr lang="en-US" b="1" dirty="0">
              <a:solidFill>
                <a:schemeClr val="bg1"/>
              </a:solidFill>
              <a:latin typeface="Candar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48300" y="6181502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Candara" pitchFamily="34" charset="0"/>
              </a:rPr>
              <a:t>isidora.prosic@vet.bg.ac. </a:t>
            </a:r>
            <a:r>
              <a:rPr lang="en-US" b="1" dirty="0" err="1" smtClean="0">
                <a:solidFill>
                  <a:schemeClr val="bg1"/>
                </a:solidFill>
                <a:latin typeface="Candara" pitchFamily="34" charset="0"/>
              </a:rPr>
              <a:t>rs</a:t>
            </a:r>
            <a:endParaRPr lang="en-US" b="1" dirty="0">
              <a:solidFill>
                <a:schemeClr val="bg1"/>
              </a:solidFill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507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5034" y="13580"/>
            <a:ext cx="876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>
                <a:latin typeface="Candara" pitchFamily="34" charset="0"/>
              </a:rPr>
              <a:t>Фактори од којих зависи настанак инфекције:</a:t>
            </a:r>
          </a:p>
        </p:txBody>
      </p:sp>
      <p:pic>
        <p:nvPicPr>
          <p:cNvPr id="5" name="Picture 4" descr="Trougao infekcije-0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166" y="469209"/>
            <a:ext cx="6722268" cy="45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304800" y="5029200"/>
            <a:ext cx="8763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>
                <a:latin typeface="Candara" pitchFamily="34" charset="0"/>
              </a:rPr>
              <a:t>На појаву инфективних болести утичу:</a:t>
            </a:r>
          </a:p>
          <a:p>
            <a:pPr marL="342900" indent="-342900">
              <a:buAutoNum type="arabicPeriod"/>
            </a:pPr>
            <a:r>
              <a:rPr lang="sr-Cyrl-RS" sz="2400" dirty="0" smtClean="0">
                <a:latin typeface="Candara" pitchFamily="34" charset="0"/>
              </a:rPr>
              <a:t>Карактеристике самих мо </a:t>
            </a:r>
          </a:p>
          <a:p>
            <a:pPr marL="342900" indent="-342900">
              <a:buAutoNum type="arabicPeriod"/>
            </a:pPr>
            <a:r>
              <a:rPr lang="sr-Cyrl-RS" sz="2400" dirty="0" smtClean="0">
                <a:latin typeface="Candara" pitchFamily="34" charset="0"/>
              </a:rPr>
              <a:t>Карактеристике инфицираног макроорганизма </a:t>
            </a:r>
          </a:p>
          <a:p>
            <a:r>
              <a:rPr lang="sr-Cyrl-RS" sz="2400" dirty="0" smtClean="0">
                <a:latin typeface="Candara" pitchFamily="34" charset="0"/>
              </a:rPr>
              <a:t>3.  Фактори спољашње средине</a:t>
            </a:r>
            <a:endParaRPr lang="en-US" sz="2400" dirty="0"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6796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Isidora\Desktop\prezentacija za vezbe studenti 2021\slike\closeup-scientific-microscope-data-analysis-medical-science-laboratory_33755-82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2209799" y="277091"/>
            <a:ext cx="4800601" cy="914400"/>
          </a:xfrm>
          <a:prstGeom prst="roundRect">
            <a:avLst/>
          </a:prstGeom>
          <a:solidFill>
            <a:schemeClr val="tx1">
              <a:alpha val="6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009899" y="411125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600" b="1" dirty="0" smtClean="0">
                <a:solidFill>
                  <a:schemeClr val="bg1"/>
                </a:solidFill>
                <a:latin typeface="Candara" pitchFamily="34" charset="0"/>
              </a:rPr>
              <a:t>МИКРОСКОП</a:t>
            </a:r>
            <a:endParaRPr lang="en-US" sz="3600" b="1" dirty="0">
              <a:solidFill>
                <a:schemeClr val="bg1"/>
              </a:solidFill>
              <a:latin typeface="Candara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524000" y="4419600"/>
            <a:ext cx="6096000" cy="1905000"/>
          </a:xfrm>
          <a:prstGeom prst="roundRect">
            <a:avLst/>
          </a:prstGeom>
          <a:solidFill>
            <a:schemeClr val="tx1">
              <a:alpha val="77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904999" y="4587270"/>
            <a:ext cx="533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400" b="1" dirty="0" smtClean="0">
                <a:solidFill>
                  <a:schemeClr val="bg1"/>
                </a:solidFill>
                <a:latin typeface="Candara" pitchFamily="34" charset="0"/>
              </a:rPr>
              <a:t>Сложен </a:t>
            </a:r>
            <a:r>
              <a:rPr lang="sr-Cyrl-RS" sz="2400" b="1" dirty="0" smtClean="0">
                <a:solidFill>
                  <a:schemeClr val="bg1"/>
                </a:solidFill>
                <a:latin typeface="Candara" pitchFamily="34" charset="0"/>
              </a:rPr>
              <a:t>оптички инструмент  који омогућује посматрање предмета који су сувише мали да би се могли видети голим оком</a:t>
            </a:r>
            <a:endParaRPr lang="en-US" sz="2400" b="1" dirty="0">
              <a:solidFill>
                <a:schemeClr val="bg1"/>
              </a:solidFill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6643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Isidora\Desktop\prezentacija za vezbe studenti 2021\slike\ori_3601160_2saii51l9lu7tmiv74kxw65b29p7pu92bl4xwgef_microscope-ic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8686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2514600" y="76200"/>
            <a:ext cx="3581400" cy="685800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590800" y="188267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>
                <a:solidFill>
                  <a:srgbClr val="0070C0"/>
                </a:solidFill>
                <a:latin typeface="Candara" pitchFamily="34" charset="0"/>
              </a:rPr>
              <a:t>ПОДЕЛА МИКРОСКОПА</a:t>
            </a:r>
            <a:endParaRPr lang="en-US" sz="2400" b="1" dirty="0">
              <a:solidFill>
                <a:srgbClr val="0070C0"/>
              </a:solidFill>
              <a:latin typeface="Candara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9600" y="1066800"/>
            <a:ext cx="2933700" cy="5334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5562600" y="1080655"/>
            <a:ext cx="2933700" cy="5334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326573" y="1133445"/>
            <a:ext cx="2209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b="1" dirty="0" smtClean="0">
                <a:solidFill>
                  <a:srgbClr val="0070C0"/>
                </a:solidFill>
                <a:latin typeface="Candara" pitchFamily="34" charset="0"/>
              </a:rPr>
              <a:t>Светлосни</a:t>
            </a:r>
            <a:endParaRPr lang="en-US" sz="2000" b="1" dirty="0">
              <a:solidFill>
                <a:srgbClr val="0070C0"/>
              </a:solidFill>
              <a:latin typeface="Candar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72200" y="1133445"/>
            <a:ext cx="2971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b="1" dirty="0" smtClean="0">
                <a:solidFill>
                  <a:srgbClr val="0070C0"/>
                </a:solidFill>
                <a:latin typeface="Candara" pitchFamily="34" charset="0"/>
              </a:rPr>
              <a:t>Електронски</a:t>
            </a:r>
            <a:endParaRPr lang="en-US" sz="2000" b="1" dirty="0">
              <a:solidFill>
                <a:srgbClr val="0070C0"/>
              </a:solidFill>
              <a:latin typeface="Candara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52400" y="1905000"/>
            <a:ext cx="4343400" cy="39624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4686300" y="1905000"/>
            <a:ext cx="4343400" cy="39624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28600" y="2073993"/>
            <a:ext cx="40767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sr-Cyrl-RS" dirty="0" smtClean="0">
                <a:latin typeface="Candara" pitchFamily="34" charset="0"/>
              </a:rPr>
              <a:t>Моћ увеличања: </a:t>
            </a:r>
            <a:r>
              <a:rPr lang="sr-Latn-RS" dirty="0" smtClean="0">
                <a:latin typeface="Candara" pitchFamily="34" charset="0"/>
              </a:rPr>
              <a:t>1000 </a:t>
            </a:r>
            <a:r>
              <a:rPr lang="sr-Cyrl-RS" dirty="0" smtClean="0">
                <a:latin typeface="Candara" pitchFamily="34" charset="0"/>
              </a:rPr>
              <a:t>до 1500 </a:t>
            </a:r>
            <a:r>
              <a:rPr lang="en-US" dirty="0" smtClean="0">
                <a:latin typeface="Candara" pitchFamily="34" charset="0"/>
              </a:rPr>
              <a:t>x</a:t>
            </a:r>
            <a:endParaRPr lang="sr-Cyrl-RS" dirty="0">
              <a:latin typeface="Candara" pitchFamily="34" charset="0"/>
            </a:endParaRPr>
          </a:p>
          <a:p>
            <a:endParaRPr lang="sr-Cyrl-RS" dirty="0" smtClean="0">
              <a:latin typeface="Candara" pitchFamily="34" charset="0"/>
            </a:endParaRPr>
          </a:p>
          <a:p>
            <a:pPr marL="285750" indent="-285750">
              <a:buFontTx/>
              <a:buChar char="-"/>
            </a:pPr>
            <a:r>
              <a:rPr lang="sr-Cyrl-RS" dirty="0" smtClean="0">
                <a:latin typeface="Candara" pitchFamily="34" charset="0"/>
              </a:rPr>
              <a:t>За посматрање објеката користи се    природна/вештачка светлост</a:t>
            </a:r>
          </a:p>
          <a:p>
            <a:pPr marL="285750" indent="-285750">
              <a:buFontTx/>
              <a:buChar char="-"/>
            </a:pPr>
            <a:endParaRPr lang="sr-Cyrl-RS" dirty="0" smtClean="0">
              <a:latin typeface="Candara" pitchFamily="34" charset="0"/>
            </a:endParaRPr>
          </a:p>
          <a:p>
            <a:pPr marL="285750" indent="-285750">
              <a:buFontTx/>
              <a:buChar char="-"/>
            </a:pPr>
            <a:r>
              <a:rPr lang="sr-Cyrl-RS" dirty="0" smtClean="0">
                <a:latin typeface="Candara" pitchFamily="34" charset="0"/>
              </a:rPr>
              <a:t>Посматрају се: </a:t>
            </a:r>
            <a:r>
              <a:rPr lang="sr-Cyrl-RS" dirty="0" smtClean="0">
                <a:solidFill>
                  <a:srgbClr val="C00000"/>
                </a:solidFill>
                <a:latin typeface="Candara" pitchFamily="34" charset="0"/>
              </a:rPr>
              <a:t>облик, величина, распоред и број бактерија и гљивица + посебне структуре, покретљивост и тинкторијална својства</a:t>
            </a:r>
          </a:p>
          <a:p>
            <a:pPr marL="285750" indent="-285750">
              <a:buFontTx/>
              <a:buChar char="-"/>
            </a:pPr>
            <a:endParaRPr lang="sr-Cyrl-RS" dirty="0" smtClean="0">
              <a:latin typeface="Candara" pitchFamily="34" charset="0"/>
            </a:endParaRPr>
          </a:p>
          <a:p>
            <a:pPr marL="285750" indent="-285750">
              <a:buFontTx/>
              <a:buChar char="-"/>
            </a:pPr>
            <a:r>
              <a:rPr lang="sr-Cyrl-RS" dirty="0" smtClean="0">
                <a:latin typeface="Candara" pitchFamily="34" charset="0"/>
              </a:rPr>
              <a:t>Светло поље, тамно поље, фазно контрасни, флуоресцентни</a:t>
            </a:r>
          </a:p>
          <a:p>
            <a:pPr marL="285750" indent="-285750">
              <a:buFontTx/>
              <a:buChar char="-"/>
            </a:pPr>
            <a:endParaRPr lang="sr-Cyrl-RS" dirty="0" smtClean="0"/>
          </a:p>
          <a:p>
            <a:pPr marL="285750" indent="-285750">
              <a:buFontTx/>
              <a:buChar char="-"/>
            </a:pP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724400" y="2073993"/>
            <a:ext cx="3810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sr-Cyrl-RS" dirty="0" smtClean="0">
                <a:latin typeface="Candara" pitchFamily="34" charset="0"/>
              </a:rPr>
              <a:t>Моћ увеличања: до 1 000 000 </a:t>
            </a:r>
            <a:r>
              <a:rPr lang="en-US" dirty="0" smtClean="0">
                <a:latin typeface="Candara" pitchFamily="34" charset="0"/>
              </a:rPr>
              <a:t>x</a:t>
            </a:r>
            <a:endParaRPr lang="sr-Cyrl-RS" dirty="0" smtClean="0">
              <a:latin typeface="Candara" pitchFamily="34" charset="0"/>
            </a:endParaRPr>
          </a:p>
          <a:p>
            <a:pPr marL="285750" indent="-285750">
              <a:buFontTx/>
              <a:buChar char="-"/>
            </a:pPr>
            <a:endParaRPr lang="sr-Cyrl-RS" dirty="0">
              <a:latin typeface="Candara" pitchFamily="34" charset="0"/>
            </a:endParaRPr>
          </a:p>
          <a:p>
            <a:pPr marL="285750" indent="-285750">
              <a:buFontTx/>
              <a:buChar char="-"/>
            </a:pPr>
            <a:r>
              <a:rPr lang="sr-Cyrl-RS" dirty="0" smtClean="0">
                <a:latin typeface="Candara" pitchFamily="34" charset="0"/>
              </a:rPr>
              <a:t>За посматрање објеката користи се сноп електорна</a:t>
            </a:r>
          </a:p>
          <a:p>
            <a:pPr marL="285750" indent="-285750">
              <a:buFontTx/>
              <a:buChar char="-"/>
            </a:pPr>
            <a:endParaRPr lang="sr-Cyrl-RS" dirty="0">
              <a:latin typeface="Candara" pitchFamily="34" charset="0"/>
            </a:endParaRPr>
          </a:p>
          <a:p>
            <a:pPr marL="285750" indent="-285750">
              <a:buFontTx/>
              <a:buChar char="-"/>
            </a:pPr>
            <a:r>
              <a:rPr lang="sr-Cyrl-RS" dirty="0" smtClean="0">
                <a:latin typeface="Candara" pitchFamily="34" charset="0"/>
              </a:rPr>
              <a:t>Може се уочити: све што може на светлосном </a:t>
            </a:r>
            <a:r>
              <a:rPr lang="sr-Cyrl-RS" b="1" dirty="0" smtClean="0">
                <a:solidFill>
                  <a:srgbClr val="C00000"/>
                </a:solidFill>
                <a:latin typeface="Candara" pitchFamily="34" charset="0"/>
              </a:rPr>
              <a:t>+</a:t>
            </a:r>
            <a:r>
              <a:rPr lang="sr-Cyrl-RS" b="1" dirty="0" smtClean="0">
                <a:latin typeface="Candara" pitchFamily="34" charset="0"/>
              </a:rPr>
              <a:t> </a:t>
            </a:r>
            <a:r>
              <a:rPr lang="sr-Cyrl-RS" b="1" dirty="0" smtClean="0">
                <a:solidFill>
                  <a:srgbClr val="C00000"/>
                </a:solidFill>
                <a:latin typeface="Candara" pitchFamily="34" charset="0"/>
              </a:rPr>
              <a:t>детаљн</a:t>
            </a:r>
            <a:r>
              <a:rPr lang="en-US" b="1" dirty="0" smtClean="0">
                <a:solidFill>
                  <a:srgbClr val="C00000"/>
                </a:solidFill>
                <a:latin typeface="Candara" pitchFamily="34" charset="0"/>
              </a:rPr>
              <a:t>a</a:t>
            </a:r>
            <a:r>
              <a:rPr lang="sr-Cyrl-RS" b="1" dirty="0" smtClean="0">
                <a:solidFill>
                  <a:srgbClr val="C00000"/>
                </a:solidFill>
                <a:latin typeface="Candara" pitchFamily="34" charset="0"/>
              </a:rPr>
              <a:t> грађа бактерија и гљивица, као и  ВИРУСИ</a:t>
            </a:r>
            <a:endParaRPr lang="en-US" b="1" dirty="0" smtClean="0">
              <a:solidFill>
                <a:srgbClr val="C00000"/>
              </a:solidFill>
              <a:latin typeface="Candara" pitchFamily="34" charset="0"/>
            </a:endParaRPr>
          </a:p>
          <a:p>
            <a:pPr marL="285750" indent="-285750">
              <a:buFontTx/>
              <a:buChar char="-"/>
            </a:pPr>
            <a:endParaRPr lang="en-US" dirty="0">
              <a:latin typeface="Candara" pitchFamily="34" charset="0"/>
            </a:endParaRPr>
          </a:p>
          <a:p>
            <a:pPr marL="285750" indent="-285750">
              <a:buFontTx/>
              <a:buChar char="-"/>
            </a:pPr>
            <a:endParaRPr lang="en-US" dirty="0" smtClean="0">
              <a:latin typeface="Candara" pitchFamily="34" charset="0"/>
            </a:endParaRPr>
          </a:p>
          <a:p>
            <a:pPr marL="285750" indent="-285750">
              <a:buFontTx/>
              <a:buChar char="-"/>
            </a:pPr>
            <a:endParaRPr lang="en-US" dirty="0">
              <a:latin typeface="Candara" pitchFamily="34" charset="0"/>
            </a:endParaRPr>
          </a:p>
          <a:p>
            <a:pPr marL="285750" indent="-285750">
              <a:buFontTx/>
              <a:buChar char="-"/>
            </a:pPr>
            <a:r>
              <a:rPr lang="sr-Cyrl-RS" dirty="0" smtClean="0">
                <a:latin typeface="Candara" pitchFamily="34" charset="0"/>
              </a:rPr>
              <a:t>Скенирајући, трансмисиони</a:t>
            </a:r>
          </a:p>
          <a:p>
            <a:pPr marL="285750" indent="-285750">
              <a:buFontTx/>
              <a:buChar char="-"/>
            </a:pP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52400" y="6019800"/>
            <a:ext cx="8877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b="1" dirty="0" smtClean="0"/>
              <a:t>Микробиолошке лабораторије/вежбе: светлосни микроскоп са светлим видним пољем</a:t>
            </a:r>
            <a:endParaRPr lang="en-US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152400" y="1906014"/>
            <a:ext cx="4343400" cy="3962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" descr="C:\Users\Isidora\Desktop\de-labor-mikroskope-kern-durchlichtmikroskop-obf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213" y="2494066"/>
            <a:ext cx="2727473" cy="2727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ounded Rectangle 17"/>
          <p:cNvSpPr/>
          <p:nvPr/>
        </p:nvSpPr>
        <p:spPr>
          <a:xfrm>
            <a:off x="4686300" y="1906014"/>
            <a:ext cx="4343400" cy="3962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0863" y="1614055"/>
            <a:ext cx="3905699" cy="4609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576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Isidora\Desktop\prezentacija za vezbe studenti 2021\slike\ori_3601160_2saii51l9lu7tmiv74kxw65b29p7pu92bl4xwgef_microscope-ic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8686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605642" y="238189"/>
            <a:ext cx="2933700" cy="5334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329542" y="304834"/>
            <a:ext cx="2209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b="1" dirty="0" smtClean="0">
                <a:solidFill>
                  <a:srgbClr val="0070C0"/>
                </a:solidFill>
                <a:latin typeface="Candara" pitchFamily="34" charset="0"/>
              </a:rPr>
              <a:t>Светлосни</a:t>
            </a:r>
            <a:endParaRPr lang="en-US" sz="2000" b="1" dirty="0">
              <a:solidFill>
                <a:srgbClr val="0070C0"/>
              </a:solidFill>
              <a:latin typeface="Candar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66800" y="3478833"/>
            <a:ext cx="2971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b="1" dirty="0" smtClean="0">
                <a:solidFill>
                  <a:srgbClr val="0070C0"/>
                </a:solidFill>
                <a:latin typeface="Candara" pitchFamily="34" charset="0"/>
              </a:rPr>
              <a:t>Електронски</a:t>
            </a:r>
            <a:endParaRPr lang="en-US" sz="2000" b="1" dirty="0">
              <a:solidFill>
                <a:srgbClr val="0070C0"/>
              </a:solidFill>
              <a:latin typeface="Candara" pitchFamily="34" charset="0"/>
            </a:endParaRPr>
          </a:p>
        </p:txBody>
      </p:sp>
      <p:pic>
        <p:nvPicPr>
          <p:cNvPr id="5122" name="Picture 2" descr="C:\Users\Isidora\Desktop\b735cdba7e31833af6c77d9e61b7387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601" y="956830"/>
            <a:ext cx="2534377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Isidora\Desktop\OSC_Microbio_20_05_Legi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956830"/>
            <a:ext cx="2486025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Isidora\Desktop\images.jf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499" y="4267200"/>
            <a:ext cx="2533650" cy="2252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Isidora\Desktop\Electron-micrograph-of-a-bacteriophag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7214" y="4282667"/>
            <a:ext cx="2301586" cy="2252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C:\Users\Isidora\Desktop\electron-micrograph-cross-section-of-escherichia-coli-bacteria-PYJPFJ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307" y="4267199"/>
            <a:ext cx="2485118" cy="2252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ounded Rectangle 20"/>
          <p:cNvSpPr/>
          <p:nvPr/>
        </p:nvSpPr>
        <p:spPr>
          <a:xfrm>
            <a:off x="517485" y="3429000"/>
            <a:ext cx="2933700" cy="5334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9" name="Picture 9" descr="C:\Users\Isidora\Desktop\spore_stain_endospore_stain_fig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7214" y="913989"/>
            <a:ext cx="2301586" cy="2252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8157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447800" y="166255"/>
            <a:ext cx="6172200" cy="6858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447800" y="217999"/>
            <a:ext cx="624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ndara" pitchFamily="34" charset="0"/>
              </a:rPr>
              <a:t>МЕХАНИЧКИ ДЕЛОВИ МИКРОСКОПА</a:t>
            </a:r>
            <a:endParaRPr lang="en-US" sz="2800" b="1" dirty="0">
              <a:solidFill>
                <a:schemeClr val="tx2">
                  <a:lumMod val="60000"/>
                  <a:lumOff val="40000"/>
                </a:schemeClr>
              </a:solidFill>
              <a:latin typeface="Candara" pitchFamily="34" charset="0"/>
            </a:endParaRPr>
          </a:p>
        </p:txBody>
      </p:sp>
      <p:pic>
        <p:nvPicPr>
          <p:cNvPr id="1026" name="Picture 2" descr="C:\Users\Isidora\Desktop\de-labor-mikroskope-kern-durchlichtmikroskop-obf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447800"/>
            <a:ext cx="4748646" cy="4748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577446" y="2898793"/>
            <a:ext cx="144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dirty="0" smtClean="0">
                <a:latin typeface="Candara" pitchFamily="34" charset="0"/>
              </a:rPr>
              <a:t>TE</a:t>
            </a:r>
            <a:r>
              <a:rPr lang="sr-Cyrl-RS" b="1" dirty="0" smtClean="0">
                <a:latin typeface="Candara" pitchFamily="34" charset="0"/>
              </a:rPr>
              <a:t>ЛО СА ПОСТОЉЕМ И РУЧИЦОМ</a:t>
            </a:r>
            <a:endParaRPr lang="en-US" b="1" dirty="0">
              <a:latin typeface="Candar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77446" y="1623168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>
                <a:latin typeface="Candara" pitchFamily="34" charset="0"/>
              </a:rPr>
              <a:t>ТУБУС</a:t>
            </a:r>
            <a:endParaRPr lang="en-US" b="1" dirty="0">
              <a:latin typeface="Candar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8937" y="2918119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>
                <a:latin typeface="Candara" pitchFamily="34" charset="0"/>
              </a:rPr>
              <a:t>РЕВОЛВЕР</a:t>
            </a:r>
            <a:endParaRPr lang="en-US" b="1" dirty="0">
              <a:latin typeface="Candar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8937" y="3834067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>
                <a:latin typeface="Candara" pitchFamily="34" charset="0"/>
              </a:rPr>
              <a:t>СТОЧИЋ</a:t>
            </a:r>
            <a:endParaRPr lang="en-US" b="1" dirty="0">
              <a:latin typeface="Candar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637" y="4483774"/>
            <a:ext cx="236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>
                <a:latin typeface="Candara" pitchFamily="34" charset="0"/>
              </a:rPr>
              <a:t>СИСТЕМ ЗА ПОМЕРАЊЕ ПРЕПАРАТА</a:t>
            </a:r>
            <a:endParaRPr lang="en-US" b="1" dirty="0">
              <a:latin typeface="Candar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60154" y="4158019"/>
            <a:ext cx="2171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>
                <a:latin typeface="Candara" pitchFamily="34" charset="0"/>
              </a:rPr>
              <a:t>МАКРОМЕТАРСКИ ЗА</a:t>
            </a:r>
            <a:r>
              <a:rPr lang="sr-Cyrl-RS" b="1" dirty="0">
                <a:latin typeface="Candara" pitchFamily="34" charset="0"/>
              </a:rPr>
              <a:t>В</a:t>
            </a:r>
            <a:r>
              <a:rPr lang="sr-Cyrl-RS" b="1" dirty="0" smtClean="0">
                <a:latin typeface="Candara" pitchFamily="34" charset="0"/>
              </a:rPr>
              <a:t>РТАЊ</a:t>
            </a:r>
            <a:endParaRPr lang="en-US" b="1" dirty="0">
              <a:latin typeface="Candar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29846" y="4733064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>
                <a:latin typeface="Candara" pitchFamily="34" charset="0"/>
              </a:rPr>
              <a:t>МИКРОМЕТАРСКИ ЗАВРТАЊ</a:t>
            </a:r>
            <a:endParaRPr lang="en-US" b="1" dirty="0">
              <a:latin typeface="Candara" pitchFamily="34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3893127" y="1807834"/>
            <a:ext cx="2684319" cy="173366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1413164" y="3102785"/>
            <a:ext cx="2473036" cy="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1149928" y="4007525"/>
            <a:ext cx="1894608" cy="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1447800" y="4790853"/>
            <a:ext cx="3193473" cy="14488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5832764" y="3364923"/>
            <a:ext cx="812223" cy="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5837094" y="4821382"/>
            <a:ext cx="812223" cy="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5715000" y="4572000"/>
            <a:ext cx="1045154" cy="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6987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Isidora\Desktop\de-labor-mikroskope-kern-durchlichtmikroskop-obf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618" y="1176359"/>
            <a:ext cx="4520046" cy="4520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1447800" y="166255"/>
            <a:ext cx="6172200" cy="6858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600200" y="247545"/>
            <a:ext cx="579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b="1" dirty="0" smtClean="0">
                <a:solidFill>
                  <a:schemeClr val="accent1"/>
                </a:solidFill>
                <a:latin typeface="Candara" pitchFamily="34" charset="0"/>
              </a:rPr>
              <a:t>ОПТИЧКИ ДЕЛОВИ МИКРОСКОПА</a:t>
            </a:r>
            <a:endParaRPr lang="en-US" sz="2800" b="1" dirty="0">
              <a:solidFill>
                <a:schemeClr val="accent1"/>
              </a:solidFill>
              <a:latin typeface="Candar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7818" y="2815435"/>
            <a:ext cx="2362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>
                <a:latin typeface="Candara" pitchFamily="34" charset="0"/>
              </a:rPr>
              <a:t>ОБЈЕКТИВ (</a:t>
            </a:r>
            <a:r>
              <a:rPr lang="en-US" b="1" dirty="0" smtClean="0">
                <a:latin typeface="Candara" pitchFamily="34" charset="0"/>
              </a:rPr>
              <a:t>5X, 10X, 25X, 40X, </a:t>
            </a:r>
            <a:r>
              <a:rPr lang="en-US" b="1" dirty="0" smtClean="0">
                <a:solidFill>
                  <a:srgbClr val="C00000"/>
                </a:solidFill>
                <a:latin typeface="Candara" pitchFamily="34" charset="0"/>
              </a:rPr>
              <a:t>90-100X </a:t>
            </a:r>
            <a:r>
              <a:rPr lang="en-US" b="1" dirty="0" smtClean="0">
                <a:latin typeface="Candara" pitchFamily="34" charset="0"/>
              </a:rPr>
              <a:t>)</a:t>
            </a:r>
          </a:p>
          <a:p>
            <a:r>
              <a:rPr lang="sr-Cyrl-RS" sz="1600" dirty="0" smtClean="0">
                <a:latin typeface="Candara" pitchFamily="34" charset="0"/>
              </a:rPr>
              <a:t>-Суви</a:t>
            </a:r>
          </a:p>
          <a:p>
            <a:r>
              <a:rPr lang="sr-Cyrl-RS" sz="1600" dirty="0" smtClean="0">
                <a:latin typeface="Candara" pitchFamily="34" charset="0"/>
              </a:rPr>
              <a:t>-Влажни (</a:t>
            </a:r>
            <a:r>
              <a:rPr lang="en-US" sz="1600" dirty="0" smtClean="0">
                <a:latin typeface="Candara" pitchFamily="34" charset="0"/>
              </a:rPr>
              <a:t>H</a:t>
            </a:r>
            <a:r>
              <a:rPr lang="sr-Cyrl-RS" sz="1600" dirty="0" smtClean="0">
                <a:latin typeface="Candara" pitchFamily="34" charset="0"/>
              </a:rPr>
              <a:t>.</a:t>
            </a:r>
            <a:r>
              <a:rPr lang="en-US" sz="1600" dirty="0" smtClean="0">
                <a:latin typeface="Candara" pitchFamily="34" charset="0"/>
              </a:rPr>
              <a:t>I</a:t>
            </a:r>
            <a:r>
              <a:rPr lang="sr-Cyrl-RS" sz="1600" dirty="0" smtClean="0">
                <a:latin typeface="Candara" pitchFamily="34" charset="0"/>
              </a:rPr>
              <a:t>.)</a:t>
            </a:r>
          </a:p>
          <a:p>
            <a:r>
              <a:rPr lang="sr-Cyrl-RS" sz="1600" b="1" dirty="0" smtClean="0">
                <a:solidFill>
                  <a:srgbClr val="00B050"/>
                </a:solidFill>
                <a:latin typeface="Candara" pitchFamily="34" charset="0"/>
              </a:rPr>
              <a:t>Кедрово уље</a:t>
            </a:r>
            <a:endParaRPr lang="en-US" sz="1600" b="1" dirty="0">
              <a:solidFill>
                <a:srgbClr val="00B050"/>
              </a:solidFill>
              <a:latin typeface="Candar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27" y="1175082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>
                <a:latin typeface="Candara" pitchFamily="34" charset="0"/>
              </a:rPr>
              <a:t>ОКУЛАР</a:t>
            </a:r>
            <a:r>
              <a:rPr lang="en-US" b="1" dirty="0" smtClean="0">
                <a:latin typeface="Candara" pitchFamily="34" charset="0"/>
              </a:rPr>
              <a:t> (5X, </a:t>
            </a:r>
            <a:r>
              <a:rPr lang="en-US" b="1" dirty="0" smtClean="0">
                <a:solidFill>
                  <a:srgbClr val="C00000"/>
                </a:solidFill>
                <a:latin typeface="Candara" pitchFamily="34" charset="0"/>
              </a:rPr>
              <a:t>10X</a:t>
            </a:r>
            <a:r>
              <a:rPr lang="en-US" b="1" dirty="0" smtClean="0">
                <a:latin typeface="Candara" pitchFamily="34" charset="0"/>
              </a:rPr>
              <a:t>, 15X)</a:t>
            </a:r>
            <a:endParaRPr lang="en-US" b="1" dirty="0">
              <a:latin typeface="Candar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7818" y="4375773"/>
            <a:ext cx="13923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>
                <a:latin typeface="Candara" pitchFamily="34" charset="0"/>
              </a:rPr>
              <a:t>ИЗВОР СВЕТЛОСТИ -</a:t>
            </a:r>
            <a:r>
              <a:rPr lang="sr-Cyrl-RS" dirty="0" smtClean="0">
                <a:latin typeface="Candara" pitchFamily="34" charset="0"/>
              </a:rPr>
              <a:t>природно</a:t>
            </a:r>
          </a:p>
          <a:p>
            <a:r>
              <a:rPr lang="sr-Cyrl-RS" dirty="0" smtClean="0">
                <a:latin typeface="Candara" pitchFamily="34" charset="0"/>
              </a:rPr>
              <a:t>-вештачко</a:t>
            </a:r>
            <a:endParaRPr lang="en-US" dirty="0">
              <a:latin typeface="Candar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56664" y="1399663"/>
            <a:ext cx="228600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>
                <a:latin typeface="Candara" pitchFamily="34" charset="0"/>
              </a:rPr>
              <a:t>КОНДЕНЗОР</a:t>
            </a:r>
          </a:p>
          <a:p>
            <a:r>
              <a:rPr lang="sr-Cyrl-RS" sz="1600" dirty="0" smtClean="0">
                <a:latin typeface="Candara" pitchFamily="34" charset="0"/>
              </a:rPr>
              <a:t>Систем сочива који концентрише и усмерава светлост директно у препарат (у супротном би се расејавала).</a:t>
            </a:r>
          </a:p>
          <a:p>
            <a:r>
              <a:rPr lang="sr-Cyrl-RS" sz="1600" dirty="0" smtClean="0">
                <a:latin typeface="Candara" pitchFamily="34" charset="0"/>
              </a:rPr>
              <a:t>Имерзија – кондензор је подигнут</a:t>
            </a:r>
          </a:p>
          <a:p>
            <a:endParaRPr lang="sr-Cyrl-RS" sz="1600" dirty="0" smtClean="0">
              <a:latin typeface="Candara" pitchFamily="34" charset="0"/>
            </a:endParaRPr>
          </a:p>
          <a:p>
            <a:pPr marL="285750" indent="-285750">
              <a:buFontTx/>
              <a:buChar char="-"/>
            </a:pPr>
            <a:endParaRPr lang="en-US" sz="1600" dirty="0">
              <a:latin typeface="Candar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56664" y="4202668"/>
            <a:ext cx="22860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>
                <a:latin typeface="Candara" pitchFamily="34" charset="0"/>
              </a:rPr>
              <a:t>ДИЈАФРАГМА</a:t>
            </a:r>
          </a:p>
          <a:p>
            <a:r>
              <a:rPr lang="sr-Cyrl-RS" sz="1600" dirty="0" smtClean="0">
                <a:latin typeface="Candara" pitchFamily="34" charset="0"/>
              </a:rPr>
              <a:t>Служи да делимично или потпуно открије извор светлости и тиме се регулише њена јачина</a:t>
            </a:r>
            <a:endParaRPr lang="en-US" sz="1600" dirty="0">
              <a:latin typeface="Candar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3064" y="6352259"/>
            <a:ext cx="792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Извор светлости + дијафрагма + кондензор </a:t>
            </a:r>
            <a:r>
              <a:rPr lang="en-US" dirty="0" smtClean="0"/>
              <a:t>= </a:t>
            </a:r>
            <a:r>
              <a:rPr lang="sr-Cyrl-RS" b="1" dirty="0" smtClean="0"/>
              <a:t>систем за осветљавање</a:t>
            </a:r>
            <a:endParaRPr lang="en-US" b="1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362200" y="3098267"/>
            <a:ext cx="1600200" cy="6381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1388918" y="1491866"/>
            <a:ext cx="973282" cy="6381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1600200" y="4572001"/>
            <a:ext cx="2209800" cy="265438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4454238" y="1600200"/>
            <a:ext cx="2102426" cy="243840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 flipV="1">
            <a:off x="4296642" y="4223269"/>
            <a:ext cx="2260022" cy="152504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0097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057400" y="228600"/>
            <a:ext cx="4572000" cy="7620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057400" y="347990"/>
            <a:ext cx="563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b="1" dirty="0" smtClean="0">
                <a:solidFill>
                  <a:srgbClr val="0070C0"/>
                </a:solidFill>
                <a:latin typeface="Candara" pitchFamily="34" charset="0"/>
              </a:rPr>
              <a:t>УВЕЛИЧАЊЕ МИКРОСКОПА</a:t>
            </a:r>
            <a:endParaRPr lang="en-US" sz="2800" b="1" dirty="0">
              <a:solidFill>
                <a:srgbClr val="0070C0"/>
              </a:solidFill>
              <a:latin typeface="Candara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1227055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400" b="1" dirty="0" smtClean="0">
                <a:solidFill>
                  <a:srgbClr val="FF0000"/>
                </a:solidFill>
                <a:latin typeface="Candara" pitchFamily="34" charset="0"/>
              </a:rPr>
              <a:t>Увеличање микроскопа </a:t>
            </a:r>
            <a:r>
              <a:rPr lang="en-US" sz="2400" b="1" dirty="0" smtClean="0">
                <a:solidFill>
                  <a:srgbClr val="FF0000"/>
                </a:solidFill>
                <a:latin typeface="Candara" pitchFamily="34" charset="0"/>
              </a:rPr>
              <a:t>= </a:t>
            </a:r>
            <a:r>
              <a:rPr lang="sr-Cyrl-RS" sz="2400" b="1" dirty="0" smtClean="0">
                <a:solidFill>
                  <a:srgbClr val="FF0000"/>
                </a:solidFill>
                <a:latin typeface="Candara" pitchFamily="34" charset="0"/>
              </a:rPr>
              <a:t>увеличање објектива * увеличање окулара</a:t>
            </a:r>
            <a:endParaRPr lang="en-US" sz="2400" b="1" dirty="0">
              <a:solidFill>
                <a:srgbClr val="FF0000"/>
              </a:solidFill>
              <a:latin typeface="Candara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73182" y="1219200"/>
            <a:ext cx="8839200" cy="762000"/>
          </a:xfrm>
          <a:prstGeom prst="rect">
            <a:avLst/>
          </a:prstGeom>
          <a:solidFill>
            <a:srgbClr val="FFFF00">
              <a:alpha val="4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52400" y="2071907"/>
            <a:ext cx="883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smtClean="0">
                <a:latin typeface="Candara" pitchFamily="34" charset="0"/>
              </a:rPr>
              <a:t>Оклулар увеличања 10 </a:t>
            </a:r>
            <a:r>
              <a:rPr lang="en-US" sz="2400" dirty="0" smtClean="0">
                <a:latin typeface="Candara" pitchFamily="34" charset="0"/>
              </a:rPr>
              <a:t>x </a:t>
            </a:r>
            <a:r>
              <a:rPr lang="sr-Cyrl-RS" sz="2400" dirty="0" smtClean="0">
                <a:latin typeface="Candara" pitchFamily="34" charset="0"/>
              </a:rPr>
              <a:t>и имерзиони објектив увеличања 100 </a:t>
            </a:r>
            <a:r>
              <a:rPr lang="en-US" sz="2400" dirty="0" smtClean="0">
                <a:latin typeface="Candara" pitchFamily="34" charset="0"/>
              </a:rPr>
              <a:t>x = </a:t>
            </a:r>
            <a:r>
              <a:rPr lang="sr-Cyrl-RS" sz="2400" dirty="0" smtClean="0">
                <a:latin typeface="Candara" pitchFamily="34" charset="0"/>
              </a:rPr>
              <a:t>видимо бактерије у увеличању од </a:t>
            </a:r>
            <a:r>
              <a:rPr lang="sr-Cyrl-RS" sz="2400" b="1" dirty="0" smtClean="0">
                <a:latin typeface="Candara" pitchFamily="34" charset="0"/>
              </a:rPr>
              <a:t>1000 </a:t>
            </a:r>
            <a:r>
              <a:rPr lang="en-US" sz="2400" b="1" dirty="0" smtClean="0">
                <a:latin typeface="Candara" pitchFamily="34" charset="0"/>
              </a:rPr>
              <a:t>x</a:t>
            </a:r>
            <a:endParaRPr lang="en-US" sz="2400" b="1" dirty="0">
              <a:latin typeface="Candara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29046" y="3105657"/>
            <a:ext cx="5257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dirty="0" smtClean="0">
                <a:latin typeface="Candara" pitchFamily="34" charset="0"/>
              </a:rPr>
              <a:t>У микробиологији се због величине објеката који се посматрају најчешће користи </a:t>
            </a:r>
            <a:r>
              <a:rPr lang="sr-Cyrl-RS" sz="2000" b="1" dirty="0">
                <a:latin typeface="Candara" pitchFamily="34" charset="0"/>
              </a:rPr>
              <a:t>и</a:t>
            </a:r>
            <a:r>
              <a:rPr lang="sr-Cyrl-RS" sz="2000" b="1" dirty="0" smtClean="0">
                <a:latin typeface="Candara" pitchFamily="34" charset="0"/>
              </a:rPr>
              <a:t>мерзиони објектив</a:t>
            </a:r>
            <a:r>
              <a:rPr lang="sr-Cyrl-RS" sz="2000" dirty="0" smtClean="0">
                <a:latin typeface="Candara" pitchFamily="34" charset="0"/>
              </a:rPr>
              <a:t> који се урања у </a:t>
            </a:r>
            <a:r>
              <a:rPr lang="sr-Cyrl-RS" sz="2000" b="1" dirty="0" smtClean="0">
                <a:latin typeface="Candara" pitchFamily="34" charset="0"/>
              </a:rPr>
              <a:t>кедрово уље </a:t>
            </a:r>
            <a:r>
              <a:rPr lang="sr-Cyrl-RS" sz="2000" dirty="0" smtClean="0">
                <a:latin typeface="Candara" pitchFamily="34" charset="0"/>
              </a:rPr>
              <a:t>које спречава рефракцију светлости кроз плочицу са препаратом и систем сочива</a:t>
            </a:r>
            <a:endParaRPr lang="en-US" sz="2000" dirty="0">
              <a:latin typeface="Candara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28601" y="3028729"/>
            <a:ext cx="5410200" cy="1785073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C:\Users\Isidora\Desktop\ImmersionOilObjectiveremovebgSiz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764" y="2680202"/>
            <a:ext cx="16002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574964" y="5222786"/>
            <a:ext cx="601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Candara" pitchFamily="34" charset="0"/>
              </a:rPr>
              <a:t>0,001 mm </a:t>
            </a:r>
            <a:r>
              <a:rPr lang="sr-Cyrl-RS" sz="2400" b="1" dirty="0" smtClean="0">
                <a:solidFill>
                  <a:srgbClr val="C00000"/>
                </a:solidFill>
                <a:latin typeface="Candara" pitchFamily="34" charset="0"/>
              </a:rPr>
              <a:t>(1 µ</a:t>
            </a:r>
            <a:r>
              <a:rPr lang="en-US" sz="2400" b="1" dirty="0" smtClean="0">
                <a:solidFill>
                  <a:srgbClr val="C00000"/>
                </a:solidFill>
                <a:latin typeface="Candara" pitchFamily="34" charset="0"/>
              </a:rPr>
              <a:t>m</a:t>
            </a:r>
            <a:r>
              <a:rPr lang="sr-Cyrl-RS" sz="2400" b="1" dirty="0" smtClean="0">
                <a:solidFill>
                  <a:srgbClr val="C00000"/>
                </a:solidFill>
                <a:latin typeface="Candara" pitchFamily="34" charset="0"/>
              </a:rPr>
              <a:t>)</a:t>
            </a:r>
            <a:r>
              <a:rPr lang="en-US" sz="2400" b="1" dirty="0" smtClean="0">
                <a:solidFill>
                  <a:srgbClr val="C00000"/>
                </a:solidFill>
                <a:latin typeface="Candara" pitchFamily="34" charset="0"/>
              </a:rPr>
              <a:t> x 1000 = 1 mm</a:t>
            </a:r>
          </a:p>
          <a:p>
            <a:r>
              <a:rPr lang="en-US" sz="2400" b="1" dirty="0" smtClean="0">
                <a:solidFill>
                  <a:srgbClr val="C00000"/>
                </a:solidFill>
                <a:latin typeface="Candara" pitchFamily="34" charset="0"/>
              </a:rPr>
              <a:t>0,000001 mm (1 nm) </a:t>
            </a:r>
            <a:r>
              <a:rPr lang="sr-Latn-RS" sz="2400" b="1" dirty="0" smtClean="0">
                <a:solidFill>
                  <a:srgbClr val="C00000"/>
                </a:solidFill>
                <a:latin typeface="Candara" pitchFamily="34" charset="0"/>
              </a:rPr>
              <a:t>x 1000 </a:t>
            </a:r>
            <a:r>
              <a:rPr lang="en-US" sz="2400" b="1" dirty="0" smtClean="0">
                <a:solidFill>
                  <a:srgbClr val="C00000"/>
                </a:solidFill>
                <a:latin typeface="Candara" pitchFamily="34" charset="0"/>
              </a:rPr>
              <a:t>= </a:t>
            </a:r>
            <a:r>
              <a:rPr lang="sr-Cyrl-RS" sz="2400" b="1" dirty="0" smtClean="0">
                <a:solidFill>
                  <a:srgbClr val="C00000"/>
                </a:solidFill>
                <a:latin typeface="Candara" pitchFamily="34" charset="0"/>
              </a:rPr>
              <a:t>0,001 </a:t>
            </a:r>
            <a:r>
              <a:rPr lang="en-US" sz="2400" b="1" dirty="0" smtClean="0">
                <a:solidFill>
                  <a:srgbClr val="C00000"/>
                </a:solidFill>
                <a:latin typeface="Candara" pitchFamily="34" charset="0"/>
              </a:rPr>
              <a:t>mm</a:t>
            </a:r>
            <a:endParaRPr lang="en-US" sz="2400" b="1" dirty="0">
              <a:solidFill>
                <a:srgbClr val="C00000"/>
              </a:solidFill>
              <a:latin typeface="Candara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419100" y="5073900"/>
            <a:ext cx="5334000" cy="1143000"/>
          </a:xfrm>
          <a:prstGeom prst="round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4" descr="C:\Users\Isidora\Desktop\research-coronavirus-covid-under-microscope-corona-virus-cell-analysis-conceptual-d-illustration-19316063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6673" y="4639284"/>
            <a:ext cx="2819400" cy="199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9" name="Straight Connector 28"/>
          <p:cNvCxnSpPr/>
          <p:nvPr/>
        </p:nvCxnSpPr>
        <p:spPr>
          <a:xfrm>
            <a:off x="5746173" y="4515384"/>
            <a:ext cx="3200400" cy="224580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5780809" y="4515384"/>
            <a:ext cx="3165764" cy="224580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574964" y="6477000"/>
            <a:ext cx="3768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ndara" pitchFamily="34" charset="0"/>
              </a:rPr>
              <a:t>ОДРЖАВАЊЕ  МИКРОСКОПА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187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632B8D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C:\Users\Isidora\Desktop\KKK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4" y="0"/>
            <a:ext cx="9129486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3124200" y="381000"/>
            <a:ext cx="12954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017157" y="3722910"/>
            <a:ext cx="3124200" cy="60960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49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66" t="12963" r="10834" b="17407"/>
          <a:stretch/>
        </p:blipFill>
        <p:spPr>
          <a:xfrm>
            <a:off x="381000" y="609600"/>
            <a:ext cx="8518187" cy="5560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65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33" t="29259" r="11210" b="4075"/>
          <a:stretch/>
        </p:blipFill>
        <p:spPr>
          <a:xfrm>
            <a:off x="-128693" y="685800"/>
            <a:ext cx="8967893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1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632B8D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C:\Users\Isidora\Desktop\DNSFKJD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914400"/>
            <a:ext cx="8305800" cy="5355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98900" y="1587500"/>
            <a:ext cx="53848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139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632B8D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14300" y="608091"/>
            <a:ext cx="89154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AutoNum type="arabicPeriod"/>
            </a:pPr>
            <a:endParaRPr lang="sr-Latn-RS" sz="2800" dirty="0" smtClean="0">
              <a:solidFill>
                <a:schemeClr val="bg1"/>
              </a:solidFill>
              <a:latin typeface="Candara" pitchFamily="34" charset="0"/>
            </a:endParaRPr>
          </a:p>
          <a:p>
            <a:pPr algn="ctr"/>
            <a:endParaRPr lang="sr-Latn-RS" sz="2800" dirty="0">
              <a:solidFill>
                <a:schemeClr val="bg1"/>
              </a:solidFill>
              <a:latin typeface="Candara" pitchFamily="34" charset="0"/>
            </a:endParaRPr>
          </a:p>
          <a:p>
            <a:pPr marL="342900" indent="-342900" algn="ctr">
              <a:buFontTx/>
              <a:buAutoNum type="arabicPeriod"/>
            </a:pPr>
            <a:r>
              <a:rPr lang="sr-Cyrl-RS" sz="2800" dirty="0">
                <a:solidFill>
                  <a:schemeClr val="bg1"/>
                </a:solidFill>
                <a:latin typeface="Candara" pitchFamily="34" charset="0"/>
              </a:rPr>
              <a:t>МИКРОБИОЛОШКА ЛАБОРАТОРИЈА И ОПШТА УПУТСТВА ЗА РАД  У МИКРОБИОЛОШКОЈ ЛАБОРАТОРИЈИ</a:t>
            </a:r>
            <a:r>
              <a:rPr lang="sr-Latn-RS" sz="2800" dirty="0">
                <a:solidFill>
                  <a:schemeClr val="bg1"/>
                </a:solidFill>
                <a:latin typeface="Candara" pitchFamily="34" charset="0"/>
              </a:rPr>
              <a:t>; </a:t>
            </a:r>
            <a:r>
              <a:rPr lang="sr-Cyrl-RS" sz="2800" dirty="0">
                <a:solidFill>
                  <a:schemeClr val="bg1"/>
                </a:solidFill>
                <a:latin typeface="Candara" pitchFamily="34" charset="0"/>
              </a:rPr>
              <a:t>БЕЗБЕДНОСТ</a:t>
            </a:r>
          </a:p>
          <a:p>
            <a:pPr marL="342900" indent="-342900" algn="ctr">
              <a:buAutoNum type="arabicPeriod"/>
            </a:pPr>
            <a:endParaRPr lang="sr-Cyrl-RS" sz="2800" dirty="0" smtClean="0">
              <a:solidFill>
                <a:schemeClr val="bg1"/>
              </a:solidFill>
              <a:latin typeface="Candara" pitchFamily="34" charset="0"/>
            </a:endParaRPr>
          </a:p>
          <a:p>
            <a:pPr marL="342900" indent="-342900" algn="ctr">
              <a:buAutoNum type="arabicPeriod"/>
            </a:pPr>
            <a:r>
              <a:rPr lang="sr-Cyrl-RS" sz="2800" dirty="0" smtClean="0">
                <a:solidFill>
                  <a:schemeClr val="bg1"/>
                </a:solidFill>
                <a:latin typeface="Candara" pitchFamily="34" charset="0"/>
              </a:rPr>
              <a:t>ИНФЕКТИВНЕ БОЛЕСТИ</a:t>
            </a:r>
          </a:p>
          <a:p>
            <a:pPr marL="342900" indent="-342900" algn="ctr">
              <a:buAutoNum type="arabicPeriod"/>
            </a:pPr>
            <a:endParaRPr lang="sr-Cyrl-RS" sz="2800" dirty="0" smtClean="0">
              <a:solidFill>
                <a:schemeClr val="bg1"/>
              </a:solidFill>
              <a:latin typeface="Candara" pitchFamily="34" charset="0"/>
            </a:endParaRPr>
          </a:p>
          <a:p>
            <a:pPr marL="342900" indent="-342900" algn="ctr">
              <a:buAutoNum type="arabicPeriod"/>
            </a:pPr>
            <a:endParaRPr lang="sr-Cyrl-RS" sz="2800" dirty="0" smtClean="0">
              <a:solidFill>
                <a:schemeClr val="bg1"/>
              </a:solidFill>
              <a:latin typeface="Candara" pitchFamily="34" charset="0"/>
            </a:endParaRPr>
          </a:p>
          <a:p>
            <a:pPr marL="342900" indent="-342900" algn="ctr">
              <a:buAutoNum type="arabicPeriod"/>
            </a:pPr>
            <a:r>
              <a:rPr lang="sr-Cyrl-RS" sz="2800" dirty="0" smtClean="0">
                <a:solidFill>
                  <a:schemeClr val="bg1"/>
                </a:solidFill>
                <a:latin typeface="Candara" pitchFamily="34" charset="0"/>
              </a:rPr>
              <a:t>МИКРОСКОП И МИКРОСКОПИРАЊЕ </a:t>
            </a:r>
          </a:p>
          <a:p>
            <a:pPr algn="ctr"/>
            <a:endParaRPr lang="sr-Cyrl-RS" sz="2800" dirty="0" smtClean="0">
              <a:solidFill>
                <a:schemeClr val="bg1"/>
              </a:solidFill>
              <a:latin typeface="Candara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85800" y="609600"/>
            <a:ext cx="7848600" cy="4830583"/>
          </a:xfrm>
          <a:prstGeom prst="roundRect">
            <a:avLst/>
          </a:prstGeom>
          <a:noFill/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766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Isidora\Desktop\prezentacija za vezbe studenti 2021\slike\lab-analysis-e14279393098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43" y="2032731"/>
            <a:ext cx="8610600" cy="487680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32642" y="219825"/>
            <a:ext cx="7010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3200" b="1" dirty="0" smtClean="0">
                <a:latin typeface="Candara" pitchFamily="34" charset="0"/>
              </a:rPr>
              <a:t>МИКРОБИОЛОШКА</a:t>
            </a:r>
            <a:r>
              <a:rPr lang="sr-Cyrl-RS" sz="3200" b="1" dirty="0" smtClean="0"/>
              <a:t> ЛАБОРАТОРИЈА</a:t>
            </a:r>
          </a:p>
          <a:p>
            <a:pPr algn="ctr"/>
            <a:r>
              <a:rPr lang="sr-Cyrl-RS" sz="3200" b="1" dirty="0"/>
              <a:t>п</a:t>
            </a:r>
            <a:r>
              <a:rPr lang="sr-Cyrl-RS" sz="3200" b="1" dirty="0" smtClean="0"/>
              <a:t>равила понашања</a:t>
            </a:r>
            <a:endParaRPr lang="en-US" sz="3200" b="1" dirty="0"/>
          </a:p>
        </p:txBody>
      </p:sp>
      <p:sp>
        <p:nvSpPr>
          <p:cNvPr id="5" name="Rounded Rectangle 4"/>
          <p:cNvSpPr/>
          <p:nvPr/>
        </p:nvSpPr>
        <p:spPr>
          <a:xfrm>
            <a:off x="1097973" y="173181"/>
            <a:ext cx="6819900" cy="1123861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391443" y="1828800"/>
            <a:ext cx="8610600" cy="4876800"/>
          </a:xfrm>
          <a:prstGeom prst="roundRect">
            <a:avLst/>
          </a:prstGeom>
          <a:solidFill>
            <a:schemeClr val="bg1">
              <a:alpha val="73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7" descr="C:\Users\Isidora\Desktop\Hub_HandWashing_Socia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662" y="4982605"/>
            <a:ext cx="2061969" cy="1612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C:\Users\Isidora\Desktop\Laminar-flow-hood-used-to-prevent-contamination-of-solutions-and-cultures-Shown-is-a_Q64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07" y="3240008"/>
            <a:ext cx="2576851" cy="3313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C:\Users\Isidora\Desktop\D5735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43" y="1578330"/>
            <a:ext cx="5040631" cy="156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5616286" y="1492993"/>
            <a:ext cx="1700989" cy="161751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228600" y="3198019"/>
            <a:ext cx="2624569" cy="335518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243661" y="1492993"/>
            <a:ext cx="5228359" cy="161751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2981129" y="4940961"/>
            <a:ext cx="2135676" cy="161751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10" descr="C:\Users\Isidora\Desktop\800wm.jf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033" y="1519133"/>
            <a:ext cx="1627204" cy="1463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1" descr="C:\Users\Isidora\Desktop\B1176607278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8737" y="5018973"/>
            <a:ext cx="1961402" cy="1539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ctangle 29"/>
          <p:cNvSpPr/>
          <p:nvPr/>
        </p:nvSpPr>
        <p:spPr>
          <a:xfrm>
            <a:off x="5181600" y="4940961"/>
            <a:ext cx="2135676" cy="161751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7407990" y="2895600"/>
            <a:ext cx="1674324" cy="253010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12" descr="C:\Users\Isidora\Desktop\foto-prod-14376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726" y="2957758"/>
            <a:ext cx="1461129" cy="2405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6A26C0AE-8C02-401D-7D64-196B496C117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752" b="94653" l="10000" r="90000">
                        <a14:foregroundMark x1="50109" y1="6535" x2="47609" y2="4950"/>
                        <a14:foregroundMark x1="49022" y1="90297" x2="50000" y2="946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233" y="3266587"/>
            <a:ext cx="2914826" cy="159998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11A66DCF-F7AD-1807-CB0C-BC123C55FBC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8422" y="4013497"/>
            <a:ext cx="1449183" cy="109848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3142CE90-415A-865E-0E48-46A4E6A2DEA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3782" b="99110" l="4457" r="95109">
                        <a14:foregroundMark x1="38804" y1="9232" x2="38261" y2="7898"/>
                        <a14:foregroundMark x1="54783" y1="6563" x2="53587" y2="4004"/>
                        <a14:foregroundMark x1="91087" y1="41046" x2="95217" y2="40712"/>
                        <a14:foregroundMark x1="65000" y1="90100" x2="61848" y2="91435"/>
                        <a14:foregroundMark x1="49348" y1="95217" x2="41630" y2="99221"/>
                        <a14:foregroundMark x1="7826" y1="38265" x2="4457" y2="351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886" y="4083743"/>
            <a:ext cx="1166923" cy="1140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665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Isidora\Desktop\BSL4, Chinese Academy of Scienc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0" y="2673590"/>
            <a:ext cx="6164943" cy="3801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04800" y="2673590"/>
            <a:ext cx="8534399" cy="3801715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397000" y="3034145"/>
            <a:ext cx="710474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2400" b="1" dirty="0" smtClean="0">
                <a:latin typeface="Candara" pitchFamily="34" charset="0"/>
              </a:rPr>
              <a:t>Постоје 4 различита нивоа безбедности микробиолошких лабораторија: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sr-Cyrl-RS" sz="2400" dirty="0" smtClean="0">
                <a:latin typeface="Candara" pitchFamily="34" charset="0"/>
              </a:rPr>
              <a:t>Основни ниво биолошке безбедности 1 </a:t>
            </a:r>
            <a:r>
              <a:rPr lang="sr-Latn-RS" sz="2400" dirty="0" smtClean="0">
                <a:latin typeface="Candara" pitchFamily="34" charset="0"/>
              </a:rPr>
              <a:t>(</a:t>
            </a:r>
            <a:r>
              <a:rPr lang="sr-Latn-RS" sz="2400" dirty="0">
                <a:latin typeface="Candara" pitchFamily="34" charset="0"/>
              </a:rPr>
              <a:t>BSL1</a:t>
            </a:r>
            <a:r>
              <a:rPr lang="sr-Latn-RS" sz="2400" dirty="0" smtClean="0">
                <a:latin typeface="Candara" pitchFamily="34" charset="0"/>
              </a:rPr>
              <a:t>)</a:t>
            </a:r>
            <a:endParaRPr lang="sr-Cyrl-RS" sz="2400" dirty="0" smtClean="0">
              <a:latin typeface="Candara" pitchFamily="34" charset="0"/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sr-Cyrl-RS" sz="2400" dirty="0" smtClean="0">
                <a:latin typeface="Candara" pitchFamily="34" charset="0"/>
              </a:rPr>
              <a:t>Основни ниво биолошке безбедности 2 </a:t>
            </a:r>
            <a:r>
              <a:rPr lang="sr-Latn-RS" sz="2400" dirty="0" smtClean="0">
                <a:latin typeface="Candara" pitchFamily="34" charset="0"/>
              </a:rPr>
              <a:t>(</a:t>
            </a:r>
            <a:r>
              <a:rPr lang="sr-Latn-RS" sz="2400" dirty="0">
                <a:latin typeface="Candara" pitchFamily="34" charset="0"/>
              </a:rPr>
              <a:t>BSL2</a:t>
            </a:r>
            <a:r>
              <a:rPr lang="sr-Latn-RS" sz="2400" dirty="0" smtClean="0">
                <a:latin typeface="Candara" pitchFamily="34" charset="0"/>
              </a:rPr>
              <a:t>)</a:t>
            </a:r>
            <a:endParaRPr lang="sr-Cyrl-RS" sz="2400" dirty="0" smtClean="0">
              <a:latin typeface="Candara" pitchFamily="34" charset="0"/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sr-Cyrl-RS" sz="2400" dirty="0" smtClean="0">
                <a:latin typeface="Candara" pitchFamily="34" charset="0"/>
              </a:rPr>
              <a:t>Контролисани ниво биолошке безбедности </a:t>
            </a:r>
            <a:r>
              <a:rPr lang="sr-Latn-RS" sz="2400" dirty="0" smtClean="0">
                <a:latin typeface="Candara" pitchFamily="34" charset="0"/>
              </a:rPr>
              <a:t>(BLS3)</a:t>
            </a:r>
            <a:endParaRPr lang="sr-Cyrl-RS" sz="2400" dirty="0" smtClean="0">
              <a:latin typeface="Candara" pitchFamily="34" charset="0"/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sr-Cyrl-RS" sz="2400" dirty="0" smtClean="0">
                <a:latin typeface="Candara" pitchFamily="34" charset="0"/>
              </a:rPr>
              <a:t>Максимално контролисани ниво биолошке безбедности </a:t>
            </a:r>
            <a:r>
              <a:rPr lang="sr-Latn-RS" sz="2400" dirty="0" smtClean="0">
                <a:latin typeface="Candara" pitchFamily="34" charset="0"/>
              </a:rPr>
              <a:t>(</a:t>
            </a:r>
            <a:r>
              <a:rPr lang="sr-Latn-RS" sz="2400" dirty="0">
                <a:latin typeface="Candara" pitchFamily="34" charset="0"/>
              </a:rPr>
              <a:t>BLS4</a:t>
            </a:r>
            <a:r>
              <a:rPr lang="sr-Latn-RS" sz="2400" dirty="0" smtClean="0">
                <a:latin typeface="Candara" pitchFamily="34" charset="0"/>
              </a:rPr>
              <a:t>)</a:t>
            </a:r>
            <a:endParaRPr lang="en-US" sz="2400" dirty="0">
              <a:latin typeface="Candara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C70BE482-C319-6343-FAB9-F0CAEE249E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159" y="369365"/>
            <a:ext cx="2666312" cy="18664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979CCBA0-C5CF-029D-1609-D5C7A741E75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183" b="96388" l="10000" r="90000">
                        <a14:foregroundMark x1="56444" y1="96388" x2="45111" y2="96198"/>
                        <a14:foregroundMark x1="53222" y1="10456" x2="51333" y2="41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549117"/>
            <a:ext cx="2136827" cy="1248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761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632B8D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-76200" y="914400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sr-Cyrl-RS" sz="2400" dirty="0" smtClean="0">
                <a:solidFill>
                  <a:schemeClr val="bg1"/>
                </a:solidFill>
                <a:latin typeface="Candara" panose="020E0502030303020204" pitchFamily="34" charset="0"/>
              </a:rPr>
              <a:t>Обољења животиња и људи изазвана биолошким узрочником - микроорганизмом (бактерија, паразит, гљивица, вирус) или протеином.</a:t>
            </a:r>
          </a:p>
          <a:p>
            <a:endParaRPr lang="sr-Cyrl-RS" b="1" dirty="0"/>
          </a:p>
          <a:p>
            <a:endParaRPr lang="sr-Cyrl-RS" dirty="0"/>
          </a:p>
          <a:p>
            <a:endParaRPr lang="sr-Cyrl-RS" dirty="0" smtClean="0"/>
          </a:p>
          <a:p>
            <a:endParaRPr lang="sr-Cyrl-R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0" y="232643"/>
            <a:ext cx="586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b="1" dirty="0" smtClean="0">
                <a:solidFill>
                  <a:srgbClr val="FFFF99"/>
                </a:solidFill>
                <a:latin typeface="Candara" pitchFamily="34" charset="0"/>
              </a:rPr>
              <a:t>ИНФЕКТИВНЕ БОЛЕСТИ</a:t>
            </a:r>
            <a:endParaRPr lang="en-US" sz="3200" b="1" dirty="0">
              <a:solidFill>
                <a:srgbClr val="FFFF99"/>
              </a:solidFill>
              <a:latin typeface="Candar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76200" y="2022395"/>
            <a:ext cx="876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sr-Cyrl-RS" sz="2400" b="1" dirty="0">
                <a:solidFill>
                  <a:schemeClr val="bg1"/>
                </a:solidFill>
                <a:latin typeface="Candara" pitchFamily="34" charset="0"/>
              </a:rPr>
              <a:t>Инфекција</a:t>
            </a:r>
            <a:r>
              <a:rPr lang="sr-Cyrl-RS" sz="2400" dirty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sr-Cyrl-RS" sz="2400" dirty="0" smtClean="0">
                <a:solidFill>
                  <a:schemeClr val="bg1"/>
                </a:solidFill>
                <a:latin typeface="Candara" pitchFamily="34" charset="0"/>
              </a:rPr>
              <a:t>– није </a:t>
            </a:r>
            <a:r>
              <a:rPr lang="sr-Cyrl-RS" sz="2400" dirty="0">
                <a:solidFill>
                  <a:schemeClr val="bg1"/>
                </a:solidFill>
                <a:latin typeface="Candara" pitchFamily="34" charset="0"/>
              </a:rPr>
              <a:t>болест сама по </a:t>
            </a:r>
            <a:r>
              <a:rPr lang="sr-Cyrl-RS" sz="2400" dirty="0" smtClean="0">
                <a:solidFill>
                  <a:schemeClr val="bg1"/>
                </a:solidFill>
                <a:latin typeface="Candara" pitchFamily="34" charset="0"/>
              </a:rPr>
              <a:t>себи</a:t>
            </a:r>
            <a:endParaRPr lang="sr-Cyrl-RS" sz="2400" dirty="0">
              <a:solidFill>
                <a:schemeClr val="bg1"/>
              </a:solidFill>
              <a:latin typeface="Candara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sr-Cyrl-RS" sz="2400" b="1" dirty="0" smtClean="0">
                <a:solidFill>
                  <a:schemeClr val="bg1"/>
                </a:solidFill>
                <a:latin typeface="Candara" pitchFamily="34" charset="0"/>
              </a:rPr>
              <a:t>Патогеност</a:t>
            </a:r>
          </a:p>
          <a:p>
            <a:endParaRPr lang="en-US" sz="2400" dirty="0">
              <a:latin typeface="Candara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362200"/>
            <a:ext cx="4876800" cy="4380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52400" y="6174432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sr-Cyrl-RS" sz="2400" dirty="0" smtClean="0">
                <a:solidFill>
                  <a:schemeClr val="bg1"/>
                </a:solidFill>
                <a:latin typeface="Candara" pitchFamily="34" charset="0"/>
              </a:rPr>
              <a:t>Зооноза</a:t>
            </a:r>
            <a:endParaRPr lang="en-US" sz="2400" dirty="0">
              <a:solidFill>
                <a:schemeClr val="bg1"/>
              </a:solidFill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6419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10537</TotalTime>
  <Words>500</Words>
  <Application>Microsoft Office PowerPoint</Application>
  <PresentationFormat>On-screen Show (4:3)</PresentationFormat>
  <Paragraphs>97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Candara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Isidora</dc:creator>
  <cp:lastModifiedBy>Isidora</cp:lastModifiedBy>
  <cp:revision>98</cp:revision>
  <dcterms:created xsi:type="dcterms:W3CDTF">2006-08-16T00:00:00Z</dcterms:created>
  <dcterms:modified xsi:type="dcterms:W3CDTF">2024-10-06T11:29:56Z</dcterms:modified>
</cp:coreProperties>
</file>