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89" r:id="rId21"/>
    <p:sldId id="276" r:id="rId22"/>
    <p:sldId id="277" r:id="rId23"/>
    <p:sldId id="28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90" r:id="rId33"/>
    <p:sldId id="287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4722B-75E0-4E37-92A4-D3E9A6A959A2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D68828-1F2A-4956-A992-65EF29785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922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A7A44D26-1A3D-4527-B139-742414D12137}" type="slidenum">
              <a:rPr lang="en-US"/>
              <a:pPr eaLnBrk="1" hangingPunct="1"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10F0900-43F6-414F-B4B0-B9EFFD12A1A4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843F138-DD93-4BA7-9C5E-3B55772FD39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F0900-43F6-414F-B4B0-B9EFFD12A1A4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3F138-DD93-4BA7-9C5E-3B55772FD3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F0900-43F6-414F-B4B0-B9EFFD12A1A4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3F138-DD93-4BA7-9C5E-3B55772FD3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10F0900-43F6-414F-B4B0-B9EFFD12A1A4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843F138-DD93-4BA7-9C5E-3B55772FD39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10F0900-43F6-414F-B4B0-B9EFFD12A1A4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843F138-DD93-4BA7-9C5E-3B55772FD39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F0900-43F6-414F-B4B0-B9EFFD12A1A4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3F138-DD93-4BA7-9C5E-3B55772FD39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F0900-43F6-414F-B4B0-B9EFFD12A1A4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3F138-DD93-4BA7-9C5E-3B55772FD39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10F0900-43F6-414F-B4B0-B9EFFD12A1A4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843F138-DD93-4BA7-9C5E-3B55772FD39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F0900-43F6-414F-B4B0-B9EFFD12A1A4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3F138-DD93-4BA7-9C5E-3B55772FD3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10F0900-43F6-414F-B4B0-B9EFFD12A1A4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843F138-DD93-4BA7-9C5E-3B55772FD395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10F0900-43F6-414F-B4B0-B9EFFD12A1A4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843F138-DD93-4BA7-9C5E-3B55772FD395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10F0900-43F6-414F-B4B0-B9EFFD12A1A4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843F138-DD93-4BA7-9C5E-3B55772FD39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000" b="1" dirty="0" err="1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Lančana</a:t>
            </a:r>
            <a:r>
              <a:rPr lang="en-US" sz="40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reakcija</a:t>
            </a:r>
            <a:r>
              <a:rPr lang="en-US" sz="40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polimeraze</a:t>
            </a:r>
            <a:r>
              <a:rPr lang="en-US" sz="40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 (PCR)</a:t>
            </a:r>
            <a:br>
              <a:rPr lang="en-US" sz="40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</a:br>
            <a:endParaRPr lang="en-US" sz="4000" b="1" dirty="0" smtClean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5" name="Picture 4" descr="Image result for pcr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371600"/>
            <a:ext cx="56388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8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88975"/>
            <a:ext cx="8534400" cy="7588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err="1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Prajmeri</a:t>
            </a:r>
            <a:r>
              <a:rPr lang="en-US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</a:br>
            <a:endParaRPr lang="en-US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579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sr-Latn-RS" sz="24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emijski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sintetisani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oligonukleotidi</a:t>
            </a:r>
            <a:endParaRPr lang="sr-Latn-R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Položaj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prajmera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duž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jednolančane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DNK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određuje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dužinu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odnosno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broj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baznih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parova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dobijenog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PCR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produkta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sr-Latn-R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Prajmeri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imaju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svoj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naziv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i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uvek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naručuju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paru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odnosno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forward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i 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reverse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prajmeri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sr-Latn-R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Dobijaju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osnovnim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podacima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o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njihovom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rastvaranju</a:t>
            </a:r>
            <a:r>
              <a:rPr lang="sr-Latn-R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i o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temperaturi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topljenja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svaki</a:t>
            </a:r>
            <a:r>
              <a:rPr lang="sr-Latn-R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pojedinačno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80" name="Picture 4" descr="Image result for pcr prim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419600"/>
            <a:ext cx="484822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0525" y="-211137"/>
            <a:ext cx="3749675" cy="257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683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612775"/>
            <a:ext cx="8534400" cy="7588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err="1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Taq</a:t>
            </a:r>
            <a:r>
              <a:rPr lang="en-US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polimeraza</a:t>
            </a:r>
            <a:r>
              <a:rPr lang="en-US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</a:br>
            <a:endParaRPr lang="en-US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6477000" cy="4572000"/>
          </a:xfrm>
        </p:spPr>
        <p:txBody>
          <a:bodyPr>
            <a:normAutofit fontScale="925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Termostabilna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DNK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zavisna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DNK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polimeraza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sr-Latn-RS" sz="2400" dirty="0" smtClean="0">
              <a:latin typeface="Arial" pitchFamily="34" charset="0"/>
              <a:cs typeface="Arial" pitchFamily="34" charset="0"/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RS" sz="2400" dirty="0" smtClean="0">
                <a:latin typeface="Arial" pitchFamily="34" charset="0"/>
                <a:cs typeface="Arial" pitchFamily="34" charset="0"/>
              </a:rPr>
              <a:t>E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nzim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neophodan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okviru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r-Latn-RS" sz="2400" dirty="0" smtClean="0">
                <a:latin typeface="Arial" pitchFamily="34" charset="0"/>
                <a:cs typeface="Arial" pitchFamily="34" charset="0"/>
              </a:rPr>
              <a:t>PCR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umnožava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željenu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DNK</a:t>
            </a:r>
            <a:endParaRPr lang="sr-Latn-RS" sz="2400" dirty="0" smtClean="0">
              <a:latin typeface="Arial" pitchFamily="34" charset="0"/>
              <a:cs typeface="Arial" pitchFamily="34" charset="0"/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RS" sz="2400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otiče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bakterije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Thermus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aquaticus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kojoj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je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dobio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naziv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čije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prirodno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stanište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predstavljaju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vreli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termalni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izvori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temperaturama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70–75°C.</a:t>
            </a:r>
            <a:endParaRPr lang="sr-Latn-RS" sz="24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Enzim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polimerza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čuva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ledu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transportuje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ledu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sr-Latn-RS" sz="24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RS" sz="2400" dirty="0" smtClean="0">
                <a:latin typeface="Arial" pitchFamily="34" charset="0"/>
                <a:cs typeface="Arial" pitchFamily="34" charset="0"/>
              </a:rPr>
              <a:t>Čuva se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-20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C.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Duže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čuvanje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-70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C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-80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C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nije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preporučljivo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Nikad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ne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sme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dostigne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sobnu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temperaturu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8" name="Picture 2" descr="Image result for Thermus aquatic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3" r="13467"/>
          <a:stretch>
            <a:fillRect/>
          </a:stretch>
        </p:blipFill>
        <p:spPr bwMode="auto">
          <a:xfrm>
            <a:off x="6427788" y="3886200"/>
            <a:ext cx="26797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4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8" r="46667" b="26627"/>
          <a:stretch>
            <a:fillRect/>
          </a:stretch>
        </p:blipFill>
        <p:spPr bwMode="auto">
          <a:xfrm>
            <a:off x="6477000" y="1066800"/>
            <a:ext cx="2566988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078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534400" cy="7588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err="1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Taq</a:t>
            </a:r>
            <a:r>
              <a:rPr lang="en-US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pufer</a:t>
            </a:r>
            <a:r>
              <a:rPr lang="en-US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magnezijum</a:t>
            </a:r>
            <a:r>
              <a:rPr lang="en-US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hlorid</a:t>
            </a:r>
            <a:r>
              <a:rPr lang="en-US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 (MgCl2)</a:t>
            </a:r>
            <a:br>
              <a:rPr lang="en-US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</a:br>
            <a:endParaRPr lang="en-US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651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aktivnost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polimeraze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je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neophodan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pufer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koji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proizvodi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i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magnezijum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hlorida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sr-Latn-R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slučaju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da se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bočici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pufera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nalazi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znak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“-MgCl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magnezijum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hlorid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posebno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dodaje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sr-Latn-R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sr-Latn-RS" sz="2400" dirty="0" smtClean="0">
                <a:latin typeface="Arial" pitchFamily="34" charset="0"/>
                <a:cs typeface="Arial" pitchFamily="34" charset="0"/>
              </a:rPr>
              <a:t>Taq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pufer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najčešće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sadrži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kalijum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hlorid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(+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KCl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koji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obavezno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ide u PCR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ovih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soli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značajnih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aktivnost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polimeraze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reakcija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neće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uspeti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2" name="Picture 2" descr="EP0602-650x600-v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59"/>
          <a:stretch>
            <a:fillRect/>
          </a:stretch>
        </p:blipFill>
        <p:spPr bwMode="auto">
          <a:xfrm>
            <a:off x="2362200" y="4420235"/>
            <a:ext cx="3352800" cy="242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788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534400" cy="7588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Slobodni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dezoksinukleotidi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699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Dezoksinukleotid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trifosfati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predstavljaju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osnovne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gradivne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jedinice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molekula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nukleinskih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kiselina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endParaRPr lang="sr-Latn-RS" sz="1800" dirty="0" smtClean="0">
              <a:latin typeface="Arial" pitchFamily="34" charset="0"/>
              <a:cs typeface="Arial" pitchFamily="34" charset="0"/>
            </a:endParaRPr>
          </a:p>
          <a:p>
            <a:r>
              <a:rPr lang="sr-Latn-RS" sz="1800" dirty="0" smtClean="0">
                <a:latin typeface="Arial" pitchFamily="34" charset="0"/>
                <a:cs typeface="Arial" pitchFamily="34" charset="0"/>
              </a:rPr>
              <a:t>Neophodni za sintezu novih DNK molekula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endParaRPr lang="sr-Latn-RS" sz="1800" dirty="0" smtClean="0">
              <a:latin typeface="Arial" pitchFamily="34" charset="0"/>
              <a:cs typeface="Arial" pitchFamily="34" charset="0"/>
            </a:endParaRPr>
          </a:p>
          <a:p>
            <a:r>
              <a:rPr lang="sr-Latn-RS" sz="1800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odaju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se u PCR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smešu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ekvimolarnim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koncentracijama</a:t>
            </a:r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 2" pitchFamily="18" charset="2"/>
              <a:buNone/>
            </a:pP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dezoksiadenozin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trifosfat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dATP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)</a:t>
            </a:r>
            <a:endParaRPr lang="sr-Latn-RS" sz="1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 2" pitchFamily="18" charset="2"/>
              <a:buNone/>
            </a:pP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dezoksitimidin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trifosfat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dTTP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)</a:t>
            </a:r>
            <a:endParaRPr lang="sr-Latn-RS" sz="1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 2" pitchFamily="18" charset="2"/>
              <a:buNone/>
            </a:pP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dezoksicitozin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trifosfat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dCTP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) </a:t>
            </a:r>
            <a:endParaRPr lang="sr-Latn-RS" sz="1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 2" pitchFamily="18" charset="2"/>
              <a:buNone/>
            </a:pP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dezoksiguanozin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trifosfat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dGTP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)</a:t>
            </a:r>
            <a:endParaRPr lang="sr-Latn-RS" sz="1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 2" pitchFamily="18" charset="2"/>
              <a:buNone/>
            </a:pPr>
            <a:endParaRPr lang="sr-Latn-RS" sz="1800" dirty="0" smtClean="0">
              <a:latin typeface="Arial" pitchFamily="34" charset="0"/>
              <a:cs typeface="Arial" pitchFamily="34" charset="0"/>
            </a:endParaRP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9700" name="Picture 2" descr="Image result for dnt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243072"/>
            <a:ext cx="4533900" cy="314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3" descr="7090_dNTP_S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86" y="4495800"/>
            <a:ext cx="2339975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92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0" name="Picture 4" descr="Image result for pcr water"/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2601310"/>
            <a:ext cx="9144000" cy="4256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723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7467600" cy="1143000"/>
          </a:xfrm>
        </p:spPr>
        <p:txBody>
          <a:bodyPr/>
          <a:lstStyle/>
          <a:p>
            <a:r>
              <a:rPr lang="en-US" dirty="0" err="1" smtClean="0">
                <a:solidFill>
                  <a:srgbClr val="E0A208"/>
                </a:solidFill>
                <a:latin typeface="Arial" pitchFamily="34" charset="0"/>
                <a:cs typeface="Arial" pitchFamily="34" charset="0"/>
              </a:rPr>
              <a:t>Voda</a:t>
            </a:r>
            <a:r>
              <a:rPr lang="en-US" dirty="0" smtClean="0">
                <a:solidFill>
                  <a:srgbClr val="E0A208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E0A208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dirty="0" smtClean="0">
                <a:solidFill>
                  <a:srgbClr val="E0A208"/>
                </a:solidFill>
                <a:latin typeface="Arial" pitchFamily="34" charset="0"/>
                <a:cs typeface="Arial" pitchFamily="34" charset="0"/>
              </a:rPr>
              <a:t> PCR</a:t>
            </a:r>
          </a:p>
        </p:txBody>
      </p:sp>
      <p:sp>
        <p:nvSpPr>
          <p:cNvPr id="30724" name="Content Placeholder 2"/>
          <p:cNvSpPr>
            <a:spLocks noGrp="1"/>
          </p:cNvSpPr>
          <p:nvPr>
            <p:ph sz="quarter" idx="1"/>
          </p:nvPr>
        </p:nvSpPr>
        <p:spPr>
          <a:xfrm>
            <a:off x="84074" y="1066800"/>
            <a:ext cx="8504238" cy="4572000"/>
          </a:xfrm>
        </p:spPr>
        <p:txBody>
          <a:bodyPr/>
          <a:lstStyle/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Kontaminacija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reagenasa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nukleazama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može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dovesti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do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neuspeha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čitave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metode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endParaRPr lang="sr-Latn-R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sr-Latn-RS" sz="2000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oristi</a:t>
            </a:r>
            <a:r>
              <a:rPr lang="sr-Latn-RS" sz="2000" dirty="0" smtClean="0">
                <a:latin typeface="Arial" pitchFamily="34" charset="0"/>
                <a:cs typeface="Arial" pitchFamily="34" charset="0"/>
              </a:rPr>
              <a:t> se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posebna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voda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Nuclease free water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koja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dodaje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u PCR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smešu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i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kojom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rastvaraju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prajmeri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dirty="0" smtClean="0"/>
          </a:p>
        </p:txBody>
      </p:sp>
      <p:pic>
        <p:nvPicPr>
          <p:cNvPr id="30725" name="Picture 2" descr="AM9937_650x60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352800"/>
            <a:ext cx="4052888" cy="373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272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K1071-650x6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2" r="46658" b="11331"/>
          <a:stretch>
            <a:fillRect/>
          </a:stretch>
        </p:blipFill>
        <p:spPr bwMode="auto">
          <a:xfrm>
            <a:off x="7010400" y="3413125"/>
            <a:ext cx="1905000" cy="344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612775"/>
            <a:ext cx="8534400" cy="7588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PCR </a:t>
            </a:r>
            <a:r>
              <a:rPr lang="sr-Latn-RS" dirty="0" err="1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astermix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748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sr-Latn-RS" sz="2400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ojednostavljuje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pripremu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PCR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smeše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sadrži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većinu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ključnih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komponenti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izvođenje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PCR 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adekvatnim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koncentracijama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DNK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polimerazu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soli,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magnezijum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hlorid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dNTP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i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pufer</a:t>
            </a:r>
            <a:endParaRPr lang="sr-Latn-R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sr-Latn-RS" sz="2400" dirty="0" smtClean="0">
                <a:latin typeface="Arial" pitchFamily="34" charset="0"/>
                <a:cs typeface="Arial" pitchFamily="34" charset="0"/>
              </a:rPr>
              <a:t>Za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pripremu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smeše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neophodni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još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samo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ispitujuća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DNK,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prajmeri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i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voda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PCR.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9" name="Picture 4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038600"/>
            <a:ext cx="67056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9826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8534400" cy="7588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err="1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Priprema</a:t>
            </a:r>
            <a:r>
              <a:rPr lang="en-US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 PCR </a:t>
            </a:r>
            <a:r>
              <a:rPr lang="en-US" b="1" dirty="0" err="1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smeše</a:t>
            </a:r>
            <a:r>
              <a:rPr lang="en-US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</a:br>
            <a:endParaRPr lang="en-US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771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Uzorci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koji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stavljaju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u PCR 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aparat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moraju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biti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posebnim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mikrotubama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PCR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zapremine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0,2 ml </a:t>
            </a:r>
            <a:endParaRPr lang="sr-Latn-R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Količina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reagenasa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je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određena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brojem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uzoraka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DNK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koji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ispituju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sr-Latn-R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PCR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smeša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jednu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mikrotubu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zavisnosti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od 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protokola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može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imati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ukupnu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zapreminu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od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npr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25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, 30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ili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50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μl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sr-Latn-RS" dirty="0" smtClean="0"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2" name="Picture 2" descr="Image result for pcr micro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267200"/>
            <a:ext cx="2524125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936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01625" y="612775"/>
            <a:ext cx="8534400" cy="7588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err="1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Priprema</a:t>
            </a:r>
            <a:r>
              <a:rPr lang="en-US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 PCR </a:t>
            </a:r>
            <a:r>
              <a:rPr lang="en-US" b="1" dirty="0" err="1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smeše</a:t>
            </a:r>
            <a:r>
              <a:rPr lang="en-US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</a:br>
            <a:endParaRPr lang="en-US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794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PCR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smeš</a:t>
            </a:r>
            <a:r>
              <a:rPr lang="sr-Latn-RS" sz="2000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od 25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μl</a:t>
            </a:r>
            <a:r>
              <a:rPr lang="sr-Latn-RS" sz="2000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endParaRPr lang="sr-Latn-RS" sz="2000" dirty="0" smtClean="0">
              <a:latin typeface="Arial" pitchFamily="34" charset="0"/>
              <a:cs typeface="Arial" pitchFamily="34" charset="0"/>
            </a:endParaRPr>
          </a:p>
          <a:p>
            <a:endParaRPr lang="sr-Latn-R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R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R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R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R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R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R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R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R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R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0119355"/>
              </p:ext>
            </p:extLst>
          </p:nvPr>
        </p:nvGraphicFramePr>
        <p:xfrm>
          <a:off x="457200" y="2286000"/>
          <a:ext cx="8229600" cy="3352800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48932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r-Latn-RS" sz="18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Supstanca</a:t>
                      </a:r>
                      <a:endParaRPr lang="en-US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r-Latn-RS" sz="18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Količina</a:t>
                      </a:r>
                      <a:endParaRPr lang="en-US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6886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r-Latn-RS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Ispitujući uzorak DNK</a:t>
                      </a:r>
                      <a:endParaRPr lang="en-US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r-Latn-RS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 µl</a:t>
                      </a:r>
                      <a:endParaRPr lang="en-US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6343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PCR Master Mix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12,5 µl</a:t>
                      </a:r>
                      <a:endParaRPr lang="en-US" sz="18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52557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r-Latn-RS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Voda za PCR (Water, nuclease-free)</a:t>
                      </a:r>
                      <a:endParaRPr lang="en-US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</a:t>
                      </a:r>
                      <a:r>
                        <a:rPr lang="sr-Latn-RS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,5 </a:t>
                      </a:r>
                      <a:r>
                        <a:rPr lang="sr-Latn-RS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µl</a:t>
                      </a:r>
                      <a:endParaRPr lang="en-US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52557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r-Latn-RS" sz="18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 (Forward) prajmer</a:t>
                      </a:r>
                      <a:endParaRPr lang="en-US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r-Latn-RS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 </a:t>
                      </a:r>
                      <a:r>
                        <a:rPr lang="sr-Latn-RS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µl</a:t>
                      </a:r>
                      <a:endParaRPr lang="en-US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48932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r-Latn-RS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 (Reverse) prajmer</a:t>
                      </a:r>
                      <a:endParaRPr lang="en-US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r-Latn-RS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 </a:t>
                      </a:r>
                      <a:r>
                        <a:rPr lang="sr-Latn-RS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µl</a:t>
                      </a:r>
                      <a:endParaRPr lang="en-US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097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534400" cy="758825"/>
          </a:xfrm>
        </p:spPr>
        <p:txBody>
          <a:bodyPr>
            <a:normAutofit/>
          </a:bodyPr>
          <a:lstStyle/>
          <a:p>
            <a:r>
              <a:rPr lang="sr-Latn-RS" b="1" dirty="0" smtClean="0">
                <a:solidFill>
                  <a:srgbClr val="E0A208"/>
                </a:solidFill>
                <a:latin typeface="Arial" pitchFamily="34" charset="0"/>
                <a:cs typeface="Arial" pitchFamily="34" charset="0"/>
              </a:rPr>
              <a:t>Programiranje PCR aparata</a:t>
            </a:r>
            <a:endParaRPr lang="en-US" b="1" dirty="0" smtClean="0">
              <a:solidFill>
                <a:srgbClr val="E0A20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819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295400"/>
            <a:ext cx="8504238" cy="4572000"/>
          </a:xfrm>
        </p:spPr>
        <p:txBody>
          <a:bodyPr/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Tako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pripremljeni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uzorci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stavljaju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udubljenja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za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mikrotube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u PCR </a:t>
            </a:r>
            <a:r>
              <a:rPr lang="sr-Latn-RS" sz="2800" dirty="0" smtClean="0">
                <a:latin typeface="Arial" pitchFamily="34" charset="0"/>
                <a:cs typeface="Arial" pitchFamily="34" charset="0"/>
              </a:rPr>
              <a:t>aparatu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sr-Latn-R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sr-Latn-RS" sz="2800" dirty="0" smtClean="0">
                <a:latin typeface="Arial" pitchFamily="34" charset="0"/>
                <a:cs typeface="Arial" pitchFamily="34" charset="0"/>
              </a:rPr>
              <a:t>PCR aparat 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e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za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ispitivanje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posebno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programira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broj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ciklusa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temperatura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vezivanja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prajmera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itd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.)</a:t>
            </a:r>
          </a:p>
          <a:p>
            <a:endParaRPr lang="en-US" dirty="0" smtClean="0"/>
          </a:p>
        </p:txBody>
      </p:sp>
      <p:pic>
        <p:nvPicPr>
          <p:cNvPr id="34820" name="Picture 2" descr="mastercycler-pro-300x3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429000"/>
            <a:ext cx="3505200" cy="293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256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066800"/>
            <a:ext cx="8308975" cy="4572000"/>
          </a:xfrm>
        </p:spPr>
        <p:txBody>
          <a:bodyPr/>
          <a:lstStyle/>
          <a:p>
            <a:pPr algn="just">
              <a:buFont typeface="Arial" charset="0"/>
              <a:buChar char="•"/>
            </a:pPr>
            <a:r>
              <a:rPr lang="vi-VN" sz="2000" dirty="0" smtClean="0">
                <a:latin typeface="Arial" pitchFamily="34" charset="0"/>
                <a:cs typeface="Arial" pitchFamily="34" charset="0"/>
              </a:rPr>
              <a:t>Rezultat PCR </a:t>
            </a:r>
            <a:r>
              <a:rPr lang="vi-VN" sz="2000" dirty="0" smtClean="0">
                <a:latin typeface="Arial" pitchFamily="34" charset="0"/>
                <a:cs typeface="Arial" pitchFamily="34" charset="0"/>
              </a:rPr>
              <a:t>se </a:t>
            </a:r>
            <a:r>
              <a:rPr lang="vi-VN" sz="2000" dirty="0" smtClean="0">
                <a:latin typeface="Arial" pitchFamily="34" charset="0"/>
                <a:cs typeface="Arial" pitchFamily="34" charset="0"/>
              </a:rPr>
              <a:t>najčešće očitava elektroforezom dobijenog PCR produkta u agaroznom gelu gde se umnožena, ciljna DNK sekvenca identifikuje na osnovu svoje veličine. </a:t>
            </a:r>
            <a:endParaRPr lang="sr-Latn-RS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charset="0"/>
              <a:buChar char="•"/>
            </a:pPr>
            <a:endParaRPr lang="sr-Latn-RS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vi-VN" sz="2000" dirty="0" smtClean="0">
                <a:latin typeface="Arial" pitchFamily="34" charset="0"/>
                <a:cs typeface="Arial" pitchFamily="34" charset="0"/>
              </a:rPr>
              <a:t>U agaroznom gelu DNK molekuli se kreću od katode prema anodi. </a:t>
            </a:r>
            <a:endParaRPr lang="sr-Latn-RS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charset="0"/>
              <a:buChar char="•"/>
            </a:pPr>
            <a:endParaRPr lang="sr-Latn-RS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vi-VN" sz="2000" dirty="0" smtClean="0">
                <a:latin typeface="Arial" pitchFamily="34" charset="0"/>
                <a:cs typeface="Arial" pitchFamily="34" charset="0"/>
              </a:rPr>
              <a:t>Za vizuelizaciju molekula DNK u gelu najčešće se koristi </a:t>
            </a:r>
            <a:r>
              <a:rPr lang="sr-Latn-RS" sz="2000" dirty="0" smtClean="0">
                <a:latin typeface="Arial" pitchFamily="34" charset="0"/>
                <a:cs typeface="Arial" pitchFamily="34" charset="0"/>
              </a:rPr>
              <a:t>e</a:t>
            </a:r>
            <a:r>
              <a:rPr lang="vi-VN" sz="2000" dirty="0" smtClean="0">
                <a:latin typeface="Arial" pitchFamily="34" charset="0"/>
                <a:cs typeface="Arial" pitchFamily="34" charset="0"/>
              </a:rPr>
              <a:t>tidijum bromid, supstanca koja se umeće između lanaca DNK molekula i koja fluorescira kada se osvetli UV svetlom. </a:t>
            </a:r>
          </a:p>
          <a:p>
            <a:pPr>
              <a:buFont typeface="Arial" charset="0"/>
              <a:buChar char="•"/>
            </a:pPr>
            <a:endParaRPr lang="vi-VN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33600" y="457200"/>
            <a:ext cx="5194051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RS" sz="3300" b="1" dirty="0">
                <a:solidFill>
                  <a:srgbClr val="FEB80A">
                    <a:shade val="75000"/>
                  </a:srgbClr>
                </a:solidFill>
                <a:latin typeface="Arial" pitchFamily="34" charset="0"/>
                <a:ea typeface="+mj-ea"/>
                <a:cs typeface="Arial" pitchFamily="34" charset="0"/>
              </a:rPr>
              <a:t>Očitavanje rezultata PCR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4183063"/>
            <a:ext cx="4876800" cy="275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444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sr-Latn-RS" sz="40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PCR</a:t>
            </a:r>
            <a:endParaRPr lang="en-US" sz="4000" b="1" dirty="0" smtClean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" y="1219200"/>
            <a:ext cx="8534400" cy="4525963"/>
          </a:xfrm>
        </p:spPr>
        <p:txBody>
          <a:bodyPr rtlCol="0">
            <a:noAutofit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vi-VN" sz="22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200" b="1" i="1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vi-VN" sz="2200" b="1" i="1" dirty="0" smtClean="0">
                <a:latin typeface="Arial" pitchFamily="34" charset="0"/>
                <a:cs typeface="Arial" pitchFamily="34" charset="0"/>
              </a:rPr>
              <a:t>n </a:t>
            </a:r>
            <a:r>
              <a:rPr lang="vi-VN" sz="2200" b="1" i="1" dirty="0" smtClean="0">
                <a:latin typeface="Arial" pitchFamily="34" charset="0"/>
                <a:cs typeface="Arial" pitchFamily="34" charset="0"/>
              </a:rPr>
              <a:t>vitro</a:t>
            </a:r>
            <a:r>
              <a:rPr lang="vi-VN" sz="2200" b="1" dirty="0" smtClean="0">
                <a:latin typeface="Arial" pitchFamily="34" charset="0"/>
                <a:cs typeface="Arial" pitchFamily="34" charset="0"/>
              </a:rPr>
              <a:t> ciklično umnožavanje željenog segmenta DNK </a:t>
            </a:r>
            <a:r>
              <a:rPr lang="vi-VN" sz="2200" b="1" dirty="0" smtClean="0">
                <a:latin typeface="Arial" pitchFamily="34" charset="0"/>
                <a:cs typeface="Arial" pitchFamily="34" charset="0"/>
              </a:rPr>
              <a:t>koj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e</a:t>
            </a:r>
            <a:r>
              <a:rPr lang="vi-VN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sz="2200" b="1" dirty="0" smtClean="0">
                <a:latin typeface="Arial" pitchFamily="34" charset="0"/>
                <a:cs typeface="Arial" pitchFamily="34" charset="0"/>
              </a:rPr>
              <a:t>se odvija po principima DNK replikacije</a:t>
            </a:r>
            <a:r>
              <a:rPr lang="vi-VN" sz="2200" dirty="0" smtClean="0">
                <a:latin typeface="Arial" pitchFamily="34" charset="0"/>
                <a:cs typeface="Arial" pitchFamily="34" charset="0"/>
              </a:rPr>
              <a:t>. </a:t>
            </a: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sr-Latn-RS" sz="22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Eksponecijalno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umožavanje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prethodno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određenog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regiona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molekula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DNK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upotrebom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dva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mala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specifična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oligonukleotidna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fragmenta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DNK (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prajmera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koji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vezuju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i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obeležavaju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dva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kraja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dela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DNK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molekula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koji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umnožava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. </a:t>
            </a:r>
            <a:endParaRPr lang="sr-Latn-RS" sz="22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sr-Latn-RS" sz="22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RS" sz="2200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vi-VN" sz="2200" dirty="0" smtClean="0">
                <a:latin typeface="Arial" pitchFamily="34" charset="0"/>
                <a:cs typeface="Arial" pitchFamily="34" charset="0"/>
              </a:rPr>
              <a:t>oristi </a:t>
            </a:r>
            <a:r>
              <a:rPr lang="sr-Latn-RS" sz="2200" dirty="0" smtClean="0">
                <a:latin typeface="Arial" pitchFamily="34" charset="0"/>
                <a:cs typeface="Arial" pitchFamily="34" charset="0"/>
              </a:rPr>
              <a:t>se </a:t>
            </a:r>
            <a:r>
              <a:rPr lang="vi-VN" sz="2200" dirty="0" smtClean="0">
                <a:latin typeface="Arial" pitchFamily="34" charset="0"/>
                <a:cs typeface="Arial" pitchFamily="34" charset="0"/>
              </a:rPr>
              <a:t>za dokazivanje prisustva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DNK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ili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RNK (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cDNK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vi-VN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patogena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sz="2200" dirty="0" smtClean="0">
                <a:latin typeface="Arial" pitchFamily="34" charset="0"/>
                <a:cs typeface="Arial" pitchFamily="34" charset="0"/>
              </a:rPr>
              <a:t>u </a:t>
            </a:r>
            <a:r>
              <a:rPr lang="vi-VN" sz="2200" dirty="0" smtClean="0">
                <a:latin typeface="Arial" pitchFamily="34" charset="0"/>
                <a:cs typeface="Arial" pitchFamily="34" charset="0"/>
              </a:rPr>
              <a:t>ispitivanim uzorcima poreklom od životinja ili ljudi. </a:t>
            </a:r>
            <a:endParaRPr lang="sr-Latn-RS" sz="22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sr-Latn-RS" sz="22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sr-Latn-RS" sz="2200" dirty="0" smtClean="0">
              <a:latin typeface="Arial" pitchFamily="34" charset="0"/>
              <a:cs typeface="Arial" pitchFamily="34" charset="0"/>
            </a:endParaRP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sr-Latn-RS" sz="2200" dirty="0" smtClean="0">
              <a:latin typeface="Arial" pitchFamily="34" charset="0"/>
              <a:cs typeface="Arial" pitchFamily="34" charset="0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vi-VN" sz="22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66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111Andrea fax\111_Fax Posao\111Katedra\Praktikum\SLIKE I SEME i TEXT ANDREA FINAL\12. VEZBA\elektroforeza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51" y="228600"/>
            <a:ext cx="8712551" cy="617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47350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143000"/>
            <a:ext cx="8229600" cy="3962400"/>
          </a:xfrm>
        </p:spPr>
        <p:txBody>
          <a:bodyPr/>
          <a:lstStyle/>
          <a:p>
            <a:pPr algn="just"/>
            <a:r>
              <a:rPr lang="vi-VN" sz="2400" dirty="0" smtClean="0">
                <a:latin typeface="Arial" pitchFamily="34" charset="0"/>
                <a:cs typeface="Arial" pitchFamily="34" charset="0"/>
              </a:rPr>
              <a:t>Čitanje rezultata PCR reakcije vrši se osvetljavanjem dobijenog gela UV svetlom na transiluminatoru.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vi-VN" sz="2400" dirty="0" smtClean="0">
                <a:latin typeface="Arial" pitchFamily="34" charset="0"/>
                <a:cs typeface="Arial" pitchFamily="34" charset="0"/>
              </a:rPr>
              <a:t>Rezultat se očitava određivanjem veličine PCR produkta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vi-VN" sz="2400" dirty="0" smtClean="0">
                <a:latin typeface="Arial" pitchFamily="34" charset="0"/>
                <a:cs typeface="Arial" pitchFamily="34" charset="0"/>
              </a:rPr>
              <a:t>S obzirom da veličina DNK fragmenta određuje brzinu njegovog kretanja kroz gel, ona se može odrediti na osnovu njihovog položaja u gelu po završenoj elektroforezi.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035" name="Rectangle 2"/>
          <p:cNvSpPr>
            <a:spLocks noChangeArrowheads="1"/>
          </p:cNvSpPr>
          <p:nvPr/>
        </p:nvSpPr>
        <p:spPr bwMode="auto">
          <a:xfrm>
            <a:off x="2133600" y="381000"/>
            <a:ext cx="5194051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sr-Latn-RS" sz="3300" b="1" dirty="0">
                <a:solidFill>
                  <a:srgbClr val="E0A208"/>
                </a:solidFill>
                <a:latin typeface="Arial" pitchFamily="34" charset="0"/>
                <a:cs typeface="Arial" pitchFamily="34" charset="0"/>
              </a:rPr>
              <a:t>Očitavanje rezultata PCR</a:t>
            </a:r>
            <a:endParaRPr lang="en-US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4036" name="Picture 3" descr="dnagelonuvtransillumina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4495800"/>
            <a:ext cx="4038600" cy="228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770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447800"/>
            <a:ext cx="8458200" cy="3810000"/>
          </a:xfrm>
        </p:spPr>
        <p:txBody>
          <a:bodyPr rtlCol="0">
            <a:normAutofit fontScale="92500" lnSpcReduction="20000"/>
          </a:bodyPr>
          <a:lstStyle/>
          <a:p>
            <a:pPr marL="274320" indent="-274320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vi-VN" sz="2600" dirty="0" smtClean="0">
                <a:latin typeface="Arial" pitchFamily="34" charset="0"/>
                <a:cs typeface="Arial" pitchFamily="34" charset="0"/>
              </a:rPr>
              <a:t>Precizno određivanje veličine DNK fragmenta vrši se poređenjem njegovog položaja u gelu sa položajem DNK standarda (engl. </a:t>
            </a:r>
            <a:r>
              <a:rPr lang="vi-VN" sz="2600" i="1" dirty="0" smtClean="0">
                <a:latin typeface="Arial" pitchFamily="34" charset="0"/>
                <a:cs typeface="Arial" pitchFamily="34" charset="0"/>
              </a:rPr>
              <a:t>Ladder</a:t>
            </a:r>
            <a:r>
              <a:rPr lang="vi-VN" sz="2600" dirty="0" smtClean="0">
                <a:latin typeface="Arial" pitchFamily="34" charset="0"/>
                <a:cs typeface="Arial" pitchFamily="34" charset="0"/>
              </a:rPr>
              <a:t>), koji sadrži smešu DNK fragmenata poznatih veličina.</a:t>
            </a:r>
            <a:endParaRPr lang="sr-Latn-RS" sz="2600" dirty="0" smtClean="0">
              <a:latin typeface="Arial" pitchFamily="34" charset="0"/>
              <a:cs typeface="Arial" pitchFamily="34" charset="0"/>
            </a:endParaRPr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sr-Latn-RS" sz="26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vi-VN" sz="2600" dirty="0" smtClean="0">
                <a:latin typeface="Arial" pitchFamily="34" charset="0"/>
                <a:cs typeface="Arial" pitchFamily="34" charset="0"/>
              </a:rPr>
              <a:t>Veličina PCR produkta izražava se brojem baznih parova (bp). </a:t>
            </a:r>
            <a:endParaRPr lang="sr-Latn-RS" sz="26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sr-Latn-RS" sz="26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vi-VN" sz="2600" dirty="0" smtClean="0">
                <a:latin typeface="Arial" pitchFamily="34" charset="0"/>
                <a:cs typeface="Arial" pitchFamily="34" charset="0"/>
              </a:rPr>
              <a:t>Utvrđivanje PCR produkata odgovarajuće veličine sa određenim brojem baznih parova smatra se pozitivnim nalazom. 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2133600" y="304800"/>
            <a:ext cx="5194051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sr-Latn-RS" sz="3300" b="1" dirty="0">
                <a:solidFill>
                  <a:srgbClr val="E0A208"/>
                </a:solidFill>
                <a:latin typeface="Arial" pitchFamily="34" charset="0"/>
                <a:cs typeface="Arial" pitchFamily="34" charset="0"/>
              </a:rPr>
              <a:t>Očitavanje rezultata PCR</a:t>
            </a:r>
            <a:endParaRPr lang="en-US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22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111Andrea fax\111_Fax Posao\111Katedra\Praktikum\SLIKE I SEME i TEXT ANDREA FINAL\12. VEZBA\elektroforeza primer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47800"/>
            <a:ext cx="8278813" cy="346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4449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35429" y="326572"/>
            <a:ext cx="8534400" cy="7588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sr-Latn-RS" sz="3200" b="1" dirty="0">
                <a:latin typeface="Arial" pitchFamily="34" charset="0"/>
                <a:cs typeface="Arial" pitchFamily="34" charset="0"/>
              </a:rPr>
              <a:t>PCR</a:t>
            </a:r>
            <a:r>
              <a:rPr lang="vi-VN" sz="3200" b="1" dirty="0">
                <a:latin typeface="Arial" pitchFamily="34" charset="0"/>
                <a:cs typeface="Arial" pitchFamily="34" charset="0"/>
              </a:rPr>
              <a:t> sa reverznom transkrip</a:t>
            </a:r>
            <a:r>
              <a:rPr lang="sr-Latn-RS" sz="3200" b="1" dirty="0">
                <a:latin typeface="Arial" pitchFamily="34" charset="0"/>
                <a:cs typeface="Arial" pitchFamily="34" charset="0"/>
              </a:rPr>
              <a:t>cijom</a:t>
            </a:r>
            <a:r>
              <a:rPr lang="vi-VN" sz="3200" b="1" dirty="0">
                <a:latin typeface="Arial" pitchFamily="34" charset="0"/>
                <a:cs typeface="Arial" pitchFamily="34" charset="0"/>
              </a:rPr>
              <a:t> (RT-PCR)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304800" y="1295400"/>
            <a:ext cx="5257800" cy="4525962"/>
          </a:xfrm>
        </p:spPr>
        <p:txBody>
          <a:bodyPr>
            <a:normAutofit fontScale="92500" lnSpcReduction="20000"/>
          </a:bodyPr>
          <a:lstStyle/>
          <a:p>
            <a:pPr marL="109537" indent="0">
              <a:buFont typeface="Wingdings 3" pitchFamily="18" charset="2"/>
              <a:buNone/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sr-Latn-RS" sz="2400" dirty="0" smtClean="0">
                <a:latin typeface="Arial" pitchFamily="34" charset="0"/>
                <a:cs typeface="Arial" pitchFamily="34" charset="0"/>
              </a:rPr>
              <a:t>U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 prvom koraku se prema molekulu RNK uz prisustvo prajmera i reverzne transkriptaze sintetiše novi DNK lanac koji se naziva komplementarna DNK ili cDNK.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vi-VN" sz="2400" dirty="0" smtClean="0">
                <a:latin typeface="Arial" pitchFamily="34" charset="0"/>
                <a:cs typeface="Arial" pitchFamily="34" charset="0"/>
              </a:rPr>
              <a:t>U drugom koraku se sa cDNK uz pomoć odgovarajućeg prajmera i enzima DNK zavisne DNK polimeraze sintetiše komplementaran lanac.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vi-VN" sz="2400" dirty="0" smtClean="0">
                <a:latin typeface="Arial" pitchFamily="34" charset="0"/>
                <a:cs typeface="Arial" pitchFamily="34" charset="0"/>
              </a:rPr>
              <a:t>Ovako nastala dvolančana DNK se zatim umnožava klasičnom PCR metodom.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 descr="Difference Between RT-PCR and QPCR | Difference Betwe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600200"/>
            <a:ext cx="284238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124200" y="57150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može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odvijati</a:t>
            </a:r>
            <a:r>
              <a:rPr lang="en-US" dirty="0">
                <a:latin typeface="Arial" pitchFamily="34" charset="0"/>
                <a:cs typeface="Arial" pitchFamily="34" charset="0"/>
              </a:rPr>
              <a:t> u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dve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zasebne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reakcije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ali</a:t>
            </a:r>
            <a:r>
              <a:rPr lang="en-US" dirty="0">
                <a:latin typeface="Arial" pitchFamily="34" charset="0"/>
                <a:cs typeface="Arial" pitchFamily="34" charset="0"/>
              </a:rPr>
              <a:t> se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danas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češće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koristi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jedna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reakcija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koja</a:t>
            </a:r>
            <a:r>
              <a:rPr lang="en-US" dirty="0">
                <a:latin typeface="Arial" pitchFamily="34" charset="0"/>
                <a:cs typeface="Arial" pitchFamily="34" charset="0"/>
              </a:rPr>
              <a:t> se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odvija</a:t>
            </a:r>
            <a:r>
              <a:rPr lang="en-US" dirty="0">
                <a:latin typeface="Arial" pitchFamily="34" charset="0"/>
                <a:cs typeface="Arial" pitchFamily="34" charset="0"/>
              </a:rPr>
              <a:t> u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dve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opisane</a:t>
            </a:r>
            <a:r>
              <a:rPr lang="en-US" dirty="0">
                <a:latin typeface="Arial" pitchFamily="34" charset="0"/>
                <a:cs typeface="Arial" pitchFamily="34" charset="0"/>
              </a:rPr>
              <a:t> faze.</a:t>
            </a:r>
          </a:p>
        </p:txBody>
      </p:sp>
    </p:spTree>
    <p:extLst>
      <p:ext uri="{BB962C8B-B14F-4D97-AF65-F5344CB8AC3E}">
        <p14:creationId xmlns:p14="http://schemas.microsoft.com/office/powerpoint/2010/main" val="27266556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08B7BF"/>
                </a:solidFill>
                <a:latin typeface="Arial" pitchFamily="34" charset="0"/>
                <a:cs typeface="Arial" pitchFamily="34" charset="0"/>
              </a:rPr>
              <a:t>Nested PCR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Nested PCR je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modifikacija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PCR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metode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kojom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povećava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osetljivost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i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specifičnost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reakcije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Za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njeno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izvođenje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koriste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dva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seta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prajmera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,  a PCR se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izvodi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u 2 faze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PCR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produkt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iz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prve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PCR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reakcije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koristi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kao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matrica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za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izvođenje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druge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PCR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reakcije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sa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drugim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parom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prajmera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Veća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mogućnost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kontaminacije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4340" name="Picture 5" descr="Image result for nested pcr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263" y="4038600"/>
            <a:ext cx="592455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82535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08B7BF"/>
                </a:solidFill>
                <a:latin typeface="Arial" pitchFamily="34" charset="0"/>
                <a:cs typeface="Arial" pitchFamily="34" charset="0"/>
              </a:rPr>
              <a:t>Nested PCR</a:t>
            </a:r>
          </a:p>
        </p:txBody>
      </p:sp>
      <p:pic>
        <p:nvPicPr>
          <p:cNvPr id="15363" name="Picture 2" descr="Image result for nested pc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03"/>
          <a:stretch>
            <a:fillRect/>
          </a:stretch>
        </p:blipFill>
        <p:spPr bwMode="auto">
          <a:xfrm>
            <a:off x="407988" y="1700213"/>
            <a:ext cx="8232775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20161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08B7BF"/>
                </a:solidFill>
                <a:latin typeface="Arial" pitchFamily="34" charset="0"/>
                <a:cs typeface="Arial" pitchFamily="34" charset="0"/>
              </a:rPr>
              <a:t>Multiplex PCR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1"/>
          </p:nvPr>
        </p:nvSpPr>
        <p:spPr>
          <a:xfrm>
            <a:off x="214313" y="2071688"/>
            <a:ext cx="4556125" cy="4572000"/>
          </a:xfrm>
        </p:spPr>
        <p:txBody>
          <a:bodyPr/>
          <a:lstStyle/>
          <a:p>
            <a:pPr eaLnBrk="1" hangingPunct="1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Osetljiv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i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visokospecifičan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test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simultanu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identifikaciju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većeg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broja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različitih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patogena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ispitivanim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uzorcima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vi</a:t>
            </a:r>
            <a:r>
              <a:rPr lang="sr-Latn-RS" sz="2400" dirty="0" smtClean="0">
                <a:latin typeface="Arial" pitchFamily="34" charset="0"/>
                <a:cs typeface="Arial" pitchFamily="34" charset="0"/>
              </a:rPr>
              <a:t>še gena jednog patogena</a:t>
            </a:r>
          </a:p>
          <a:p>
            <a:pPr eaLnBrk="1" hangingPunct="1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Korišćenje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više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parova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specifičnih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prajmera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2" name="Rectangle 3"/>
          <p:cNvSpPr>
            <a:spLocks noChangeArrowheads="1"/>
          </p:cNvSpPr>
          <p:nvPr/>
        </p:nvSpPr>
        <p:spPr bwMode="auto">
          <a:xfrm>
            <a:off x="2286000" y="2551113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17413" name="Picture 9" descr="Image result for multiplex pcr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1428750"/>
            <a:ext cx="3789362" cy="487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59862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Andrea\Desktop\slike doktorat\Slike ubacene\Slika 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285750"/>
            <a:ext cx="5572125" cy="635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75103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08B7BF"/>
                </a:solidFill>
                <a:latin typeface="Arial" pitchFamily="34" charset="0"/>
                <a:cs typeface="Arial" pitchFamily="34" charset="0"/>
              </a:rPr>
              <a:t>Real time PCR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quarter" idx="1"/>
          </p:nvPr>
        </p:nvSpPr>
        <p:spPr>
          <a:xfrm>
            <a:off x="250825" y="1736725"/>
            <a:ext cx="8504238" cy="4572000"/>
          </a:xfrm>
        </p:spPr>
        <p:txBody>
          <a:bodyPr rtlCol="0">
            <a:normAutofit fontScale="62500" lnSpcReduction="20000"/>
          </a:bodyPr>
          <a:lstStyle/>
          <a:p>
            <a:pPr marL="274320" indent="-27432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vi-VN" sz="3400" dirty="0" smtClean="0">
                <a:latin typeface="Arial" pitchFamily="34" charset="0"/>
                <a:cs typeface="Arial" pitchFamily="34" charset="0"/>
              </a:rPr>
              <a:t>Lančana reakcija polimeraze u realnom vremenu (REAL TIME-PCR)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vi-VN" sz="34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RS" sz="3400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Koristi se </a:t>
            </a:r>
            <a:r>
              <a:rPr lang="vi-VN" sz="3400" dirty="0" smtClean="0">
                <a:latin typeface="Arial" pitchFamily="34" charset="0"/>
                <a:cs typeface="Arial" pitchFamily="34" charset="0"/>
              </a:rPr>
              <a:t>za umnožavanje molekula DNK u stvarnom vremenu koje se može pratiti u svakom trenutku tokom trajanja reakcije i za kvantitaciju početne količine ciljne DNK u uzorku. </a:t>
            </a:r>
            <a:endParaRPr lang="en-US" sz="3400" dirty="0" smtClean="0">
              <a:latin typeface="Arial" pitchFamily="34" charset="0"/>
              <a:cs typeface="Arial" pitchFamily="34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vi-VN" sz="34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vi-VN" sz="3400" dirty="0" smtClean="0">
                <a:latin typeface="Arial" pitchFamily="34" charset="0"/>
                <a:cs typeface="Arial" pitchFamily="34" charset="0"/>
              </a:rPr>
              <a:t>Detekcija u real-time PCR metodi se zasniva </a:t>
            </a:r>
            <a:r>
              <a:rPr lang="vi-VN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na određivanju momenta u kome se umnožavanje željene sekvence detektuje prvi put. </a:t>
            </a:r>
            <a:endParaRPr lang="en-US" sz="3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vi-VN" sz="34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vi-VN" sz="3400" dirty="0" smtClean="0">
                <a:latin typeface="Arial" pitchFamily="34" charset="0"/>
                <a:cs typeface="Arial" pitchFamily="34" charset="0"/>
              </a:rPr>
              <a:t>Ukoliko je veća količina ciljne sekvence u uzorku, pre će doći do njenog vidljivog umnožavanja. 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vi-VN" sz="34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677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sr-Latn-RS" sz="40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PCR</a:t>
            </a:r>
            <a:endParaRPr lang="en-US" sz="4000" b="1" dirty="0" smtClean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371600"/>
            <a:ext cx="8504238" cy="4572000"/>
          </a:xfrm>
        </p:spPr>
        <p:txBody>
          <a:bodyPr/>
          <a:lstStyle/>
          <a:p>
            <a:pPr algn="just">
              <a:buFont typeface="Arial" charset="0"/>
              <a:buChar char="•"/>
            </a:pPr>
            <a:endParaRPr lang="sr-Latn-RS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Z</a:t>
            </a:r>
            <a:r>
              <a:rPr lang="vi-VN" sz="2600" dirty="0" smtClean="0">
                <a:latin typeface="Arial" pitchFamily="34" charset="0"/>
                <a:cs typeface="Arial" pitchFamily="34" charset="0"/>
              </a:rPr>
              <a:t>asniva </a:t>
            </a:r>
            <a:r>
              <a:rPr lang="vi-VN" sz="2600" dirty="0" smtClean="0">
                <a:latin typeface="Arial" pitchFamily="34" charset="0"/>
                <a:cs typeface="Arial" pitchFamily="34" charset="0"/>
              </a:rPr>
              <a:t>na aktivnosti termostabilne DNK polimeraze (najčešće Taq polimeraza) i primeni specifičnih prajmera – kratkih nukleotidnih segmenata dužine dvadesetak baza, koji su komplementarni krajnjim 3’ i 5’ regionima ciljne sekvence. </a:t>
            </a:r>
            <a:endParaRPr lang="sr-Latn-RS" sz="2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endParaRPr lang="sr-Latn-RS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4" name="Picture 5" descr="Related imag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t="54443" r="10834" b="13333"/>
          <a:stretch>
            <a:fillRect/>
          </a:stretch>
        </p:blipFill>
        <p:spPr bwMode="auto">
          <a:xfrm>
            <a:off x="762000" y="4038600"/>
            <a:ext cx="76962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119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457200" y="-36576"/>
            <a:ext cx="74676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08B7BF"/>
                </a:solidFill>
                <a:latin typeface="Arial" pitchFamily="34" charset="0"/>
                <a:cs typeface="Arial" pitchFamily="34" charset="0"/>
              </a:rPr>
              <a:t>Real time PCR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 rtlCol="0">
            <a:normAutofit fontScale="70000" lnSpcReduction="20000"/>
          </a:bodyPr>
          <a:lstStyle/>
          <a:p>
            <a:pPr marL="274320" indent="-27432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Specifično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umnožavanje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DNK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sekvence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vrši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PCR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metodom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uobičajen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način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ali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posle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svakog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ciklusa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umnožavanja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vrši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i </a:t>
            </a:r>
            <a:r>
              <a:rPr lang="en-US" sz="3400" u="sng" dirty="0" err="1" smtClean="0">
                <a:latin typeface="Arial" pitchFamily="34" charset="0"/>
                <a:cs typeface="Arial" pitchFamily="34" charset="0"/>
              </a:rPr>
              <a:t>vizuelizacija</a:t>
            </a:r>
            <a:r>
              <a:rPr lang="en-US" sz="3400" u="sng" dirty="0" smtClean="0">
                <a:latin typeface="Arial" pitchFamily="34" charset="0"/>
                <a:cs typeface="Arial" pitchFamily="34" charset="0"/>
              </a:rPr>
              <a:t> DNK. 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34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400" dirty="0" smtClean="0">
                <a:latin typeface="Arial" pitchFamily="34" charset="0"/>
                <a:cs typeface="Arial" pitchFamily="34" charset="0"/>
              </a:rPr>
              <a:t>To je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omogućeno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primenom</a:t>
            </a:r>
            <a:r>
              <a:rPr lang="en-US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obeleživača</a:t>
            </a:r>
            <a:r>
              <a:rPr lang="en-US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koji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fluoresciraju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samo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kada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su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vezani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za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PCR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produkt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, a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čija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količina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i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prisustvo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se prate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simultano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sa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PCR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umnožavanjem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detekcijom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emitovane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fluorescencije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34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400" dirty="0" smtClean="0">
                <a:latin typeface="Arial" pitchFamily="34" charset="0"/>
                <a:cs typeface="Arial" pitchFamily="34" charset="0"/>
              </a:rPr>
              <a:t>Kao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obeleživači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koriste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fluorescentne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boje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kao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primer </a:t>
            </a:r>
            <a:r>
              <a:rPr lang="en-US" sz="3400" b="1" dirty="0" smtClean="0">
                <a:solidFill>
                  <a:schemeClr val="accent5"/>
                </a:solidFill>
                <a:latin typeface="Arial" pitchFamily="34" charset="0"/>
                <a:cs typeface="Arial" pitchFamily="34" charset="0"/>
              </a:rPr>
              <a:t>SYBR green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koja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nespecifično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vezuje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za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novonastali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dvolančani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DNK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produkt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ili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obeležena</a:t>
            </a:r>
            <a:r>
              <a:rPr lang="en-US" sz="3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proba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kao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što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je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TaqMan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proba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koja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specifično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komplementarno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vezuje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za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ciljnu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DNK.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1664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RS" dirty="0" smtClean="0">
                <a:latin typeface="Arial" pitchFamily="34" charset="0"/>
                <a:cs typeface="Arial" pitchFamily="34" charset="0"/>
              </a:rPr>
              <a:t>Real time PCR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7" name="Picture 3" descr="C:\Users\Andrea\Desktop\Captur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5" t="11629" r="3096" b="2905"/>
          <a:stretch>
            <a:fillRect/>
          </a:stretch>
        </p:blipFill>
        <p:spPr bwMode="auto">
          <a:xfrm>
            <a:off x="5000625" y="1428750"/>
            <a:ext cx="3929063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2" descr="C:\Users\Andrea\Desktop\Capture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44"/>
          <a:stretch>
            <a:fillRect/>
          </a:stretch>
        </p:blipFill>
        <p:spPr bwMode="auto">
          <a:xfrm>
            <a:off x="0" y="2500313"/>
            <a:ext cx="5516563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47151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111Andrea fax\111_Fax Posao\111Katedra\Praktikum\SLIKE I SEME i TEXT ANDREA FINAL\12. VEZBA\real time pcr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04" y="762000"/>
            <a:ext cx="8441196" cy="565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33209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08B7BF"/>
                </a:solidFill>
                <a:latin typeface="Arial" pitchFamily="34" charset="0"/>
                <a:cs typeface="Arial" pitchFamily="34" charset="0"/>
              </a:rPr>
              <a:t>Real time PCR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71438" y="1527175"/>
            <a:ext cx="4913312" cy="4572000"/>
          </a:xfrm>
        </p:spPr>
        <p:txBody>
          <a:bodyPr>
            <a:normAutofit fontScale="92500" lnSpcReduction="10000"/>
          </a:bodyPr>
          <a:lstStyle/>
          <a:p>
            <a:pPr marL="274320" indent="-27432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vi-VN" sz="2000" dirty="0" smtClean="0">
                <a:latin typeface="Arial" pitchFamily="34" charset="0"/>
                <a:cs typeface="Arial" pitchFamily="34" charset="0"/>
              </a:rPr>
              <a:t>U prvim ciklusima izvođenja real-time PCR metode intenzitet fluorescencije se veoma malo menja. </a:t>
            </a:r>
            <a:endParaRPr lang="sr-Latn-RS" sz="20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vi-VN" sz="20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vi-VN" sz="2000" dirty="0" smtClean="0">
                <a:latin typeface="Arial" pitchFamily="34" charset="0"/>
                <a:cs typeface="Arial" pitchFamily="34" charset="0"/>
              </a:rPr>
              <a:t>Parametar Ct je pragovni ciklus u kome dolazi do povećanja fluorescencije iznad zadatog praga</a:t>
            </a:r>
            <a:endParaRPr lang="sr-Latn-RS" sz="20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sr-Latn-RS" sz="20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vi-VN" sz="2000" dirty="0" smtClean="0">
                <a:latin typeface="Arial" pitchFamily="34" charset="0"/>
                <a:cs typeface="Arial" pitchFamily="34" charset="0"/>
              </a:rPr>
              <a:t>Ovo povećanje potiče od eksponencijalne faze umnožavanja PCR produkta. 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vi-VN" sz="20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vi-VN" sz="2000" dirty="0" smtClean="0">
                <a:latin typeface="Arial" pitchFamily="34" charset="0"/>
                <a:cs typeface="Arial" pitchFamily="34" charset="0"/>
              </a:rPr>
              <a:t>Određivanje Ct vrednosti, pravljenje krive i izračunavanje broja kopija DNK u uzorcima obavlja softver računara.</a:t>
            </a:r>
          </a:p>
          <a:p>
            <a:pPr>
              <a:defRPr/>
            </a:pP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5000628" y="2571744"/>
            <a:ext cx="3857651" cy="30918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2216934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534400" cy="758825"/>
          </a:xfrm>
        </p:spPr>
        <p:txBody>
          <a:bodyPr/>
          <a:lstStyle/>
          <a:p>
            <a:r>
              <a:rPr lang="sr-Latn-RS" sz="36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PCR</a:t>
            </a:r>
            <a:endParaRPr lang="en-US" b="1" dirty="0" smtClean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/>
          </a:bodyPr>
          <a:lstStyle/>
          <a:p>
            <a:pPr algn="just">
              <a:buFont typeface="Arial" charset="0"/>
              <a:buChar char="•"/>
            </a:pPr>
            <a:r>
              <a:rPr lang="sr-Latn-RS" dirty="0" smtClean="0">
                <a:latin typeface="Arial" pitchFamily="34" charset="0"/>
                <a:cs typeface="Arial" pitchFamily="34" charset="0"/>
              </a:rPr>
              <a:t>Koriste se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dva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prajmera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forward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reverse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jedan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svaki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lanac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DNK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molekula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koji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umnožava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charset="0"/>
              <a:buChar char="•"/>
            </a:pPr>
            <a:endParaRPr lang="sr-Latn-RS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Posle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hibridizacije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ciljnom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sekvencom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molekulu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DNK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termostabilna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DNK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polimeraza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započinje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sintezu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novog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DNK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lanca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komplementarnog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lancu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koji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je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prajmer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vezan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).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charset="0"/>
              <a:buChar char="•"/>
            </a:pPr>
            <a:endParaRPr lang="sr-Latn-RS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sr-Latn-RS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onavljajući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ciklusi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vezivanja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prajmera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i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disocijacije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molekula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DNK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omogućuju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umnožavanje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3’ i 5’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pravca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oba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lanca</a:t>
            </a:r>
            <a:endParaRPr lang="sr-Latn-RS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25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534400" cy="758825"/>
          </a:xfrm>
        </p:spPr>
        <p:txBody>
          <a:bodyPr/>
          <a:lstStyle/>
          <a:p>
            <a:r>
              <a:rPr lang="sr-Latn-RS" sz="36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PCR</a:t>
            </a:r>
            <a:endParaRPr lang="en-US" b="1" dirty="0" smtClean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066800"/>
            <a:ext cx="8229600" cy="3810000"/>
          </a:xfrm>
        </p:spPr>
        <p:txBody>
          <a:bodyPr rtlCol="0">
            <a:noAutofit/>
          </a:bodyPr>
          <a:lstStyle/>
          <a:p>
            <a:pPr marL="274320" indent="-274320" algn="just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Ciklično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smenjivanje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temperaturnih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uslova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omogućava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naizmenične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faze</a:t>
            </a:r>
            <a:r>
              <a:rPr lang="sr-Latn-RS" sz="2400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"/>
              <a:defRPr/>
            </a:pPr>
            <a:endParaRPr lang="sr-Latn-RS" sz="24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sr-Latn-RS" sz="2400" b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enaturacije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razdvajanje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lanaca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DNK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koje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nastaje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posledica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cepanja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vodoničnih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veza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unutar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DNK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molekula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</a:t>
            </a:r>
            <a:endParaRPr lang="sr-Latn-RS" sz="24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sr-Latn-RS" sz="2400" b="1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ripajanja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prajmera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komplementarnu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sekvencu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DNK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matrici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engl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annealing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 </a:t>
            </a:r>
            <a:endParaRPr lang="sr-Latn-RS" sz="24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sr-Latn-RS" sz="2400" b="1" dirty="0" smtClean="0">
                <a:latin typeface="Arial" pitchFamily="34" charset="0"/>
                <a:cs typeface="Arial" pitchFamily="34" charset="0"/>
              </a:rPr>
              <a:t>E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longacije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novonastalog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DNK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lanca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tako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da se 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svakom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ciklusu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broj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ciljnih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molekula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umnožava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geometrijskom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progresijom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sr-Latn-RS" sz="24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Uobičajeno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je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reakcija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odvija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u 35-40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ciklusa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što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kraju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daje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najmanje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235 – 240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novonastalih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ciljnih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sekvenci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omogućava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izuzetnu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osetljivost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ove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reakcije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None/>
              <a:defRPr/>
            </a:pPr>
            <a:endParaRPr lang="sr-Latn-RS" sz="24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 2"/>
              <a:buNone/>
              <a:defRPr/>
            </a:pPr>
            <a:endParaRPr lang="sr-Latn-RS" sz="2400" dirty="0" smtClean="0">
              <a:latin typeface="Arial" pitchFamily="34" charset="0"/>
              <a:cs typeface="Arial" pitchFamily="34" charset="0"/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30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111Andrea fax\111_Fax Posao\111Katedra\Praktikum\SLIKE I SEME i TEXT ANDREA FINAL\12. VEZBA\PCR procedura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85800"/>
            <a:ext cx="8394701" cy="503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1786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7467600" cy="1143000"/>
          </a:xfrm>
        </p:spPr>
        <p:txBody>
          <a:bodyPr/>
          <a:lstStyle/>
          <a:p>
            <a:r>
              <a:rPr lang="en-US" b="1" dirty="0" err="1" smtClean="0">
                <a:solidFill>
                  <a:srgbClr val="E0A208"/>
                </a:solidFill>
                <a:latin typeface="Arial" pitchFamily="34" charset="0"/>
                <a:cs typeface="Arial" pitchFamily="34" charset="0"/>
              </a:rPr>
              <a:t>Koraci</a:t>
            </a:r>
            <a:r>
              <a:rPr lang="en-US" b="1" dirty="0" smtClean="0">
                <a:solidFill>
                  <a:srgbClr val="E0A208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b="1" dirty="0" smtClean="0">
                <a:solidFill>
                  <a:srgbClr val="E0A208"/>
                </a:solidFill>
                <a:latin typeface="Arial" pitchFamily="34" charset="0"/>
                <a:cs typeface="Arial" pitchFamily="34" charset="0"/>
              </a:rPr>
              <a:t>PCR</a:t>
            </a:r>
            <a:endParaRPr lang="en-US" b="1" dirty="0" smtClean="0">
              <a:solidFill>
                <a:srgbClr val="E0A208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3" name="Picture 3" descr="500px-Harvard_BioMod_HercII_PC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133600"/>
            <a:ext cx="8991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Box 5"/>
          <p:cNvSpPr txBox="1">
            <a:spLocks noChangeArrowheads="1"/>
          </p:cNvSpPr>
          <p:nvPr/>
        </p:nvSpPr>
        <p:spPr bwMode="auto">
          <a:xfrm>
            <a:off x="228600" y="1219200"/>
            <a:ext cx="18288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sr-Latn-RS" sz="2000" b="1">
                <a:latin typeface="Arial" charset="0"/>
              </a:rPr>
              <a:t>I</a:t>
            </a:r>
            <a:r>
              <a:rPr lang="en-US" sz="2000" b="1">
                <a:latin typeface="Arial" charset="0"/>
              </a:rPr>
              <a:t>nicijalna denaturacija</a:t>
            </a:r>
            <a:endParaRPr lang="sr-Latn-RS" sz="2000" b="1">
              <a:latin typeface="Arial" charset="0"/>
            </a:endParaRPr>
          </a:p>
          <a:p>
            <a:pPr algn="ctr" eaLnBrk="1" hangingPunct="1"/>
            <a:endParaRPr lang="en-US" sz="2000" b="1">
              <a:latin typeface="Arial" charset="0"/>
            </a:endParaRPr>
          </a:p>
        </p:txBody>
      </p:sp>
      <p:sp>
        <p:nvSpPr>
          <p:cNvPr id="20485" name="TextBox 8"/>
          <p:cNvSpPr txBox="1">
            <a:spLocks noChangeArrowheads="1"/>
          </p:cNvSpPr>
          <p:nvPr/>
        </p:nvSpPr>
        <p:spPr bwMode="auto">
          <a:xfrm>
            <a:off x="1784350" y="5300663"/>
            <a:ext cx="1416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sr-Latn-RS" sz="1600" b="1">
                <a:solidFill>
                  <a:srgbClr val="FF0000"/>
                </a:solidFill>
                <a:latin typeface="Arial" charset="0"/>
              </a:rPr>
              <a:t>D</a:t>
            </a:r>
            <a:r>
              <a:rPr lang="en-US" sz="1600" b="1">
                <a:solidFill>
                  <a:srgbClr val="FF0000"/>
                </a:solidFill>
                <a:latin typeface="Arial" charset="0"/>
              </a:rPr>
              <a:t>enaturacija</a:t>
            </a:r>
          </a:p>
        </p:txBody>
      </p:sp>
      <p:sp>
        <p:nvSpPr>
          <p:cNvPr id="20486" name="TextBox 9"/>
          <p:cNvSpPr txBox="1">
            <a:spLocks noChangeArrowheads="1"/>
          </p:cNvSpPr>
          <p:nvPr/>
        </p:nvSpPr>
        <p:spPr bwMode="auto">
          <a:xfrm>
            <a:off x="2971800" y="1524000"/>
            <a:ext cx="2590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sr-Latn-RS" sz="2000" b="1">
                <a:latin typeface="Arial" charset="0"/>
              </a:rPr>
              <a:t>Ciklične faze</a:t>
            </a:r>
            <a:endParaRPr lang="en-US" sz="2000" b="1">
              <a:latin typeface="Arial" charset="0"/>
            </a:endParaRPr>
          </a:p>
        </p:txBody>
      </p:sp>
      <p:sp>
        <p:nvSpPr>
          <p:cNvPr id="20487" name="TextBox 10"/>
          <p:cNvSpPr txBox="1">
            <a:spLocks noChangeArrowheads="1"/>
          </p:cNvSpPr>
          <p:nvPr/>
        </p:nvSpPr>
        <p:spPr bwMode="auto">
          <a:xfrm>
            <a:off x="5113338" y="5300663"/>
            <a:ext cx="12112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sr-Latn-RS" sz="1600" b="1">
                <a:solidFill>
                  <a:srgbClr val="FF0000"/>
                </a:solidFill>
                <a:latin typeface="Arial" charset="0"/>
              </a:rPr>
              <a:t>Elongacija</a:t>
            </a:r>
            <a:endParaRPr lang="en-US" sz="2000" b="1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0488" name="TextBox 11"/>
          <p:cNvSpPr txBox="1">
            <a:spLocks noChangeArrowheads="1"/>
          </p:cNvSpPr>
          <p:nvPr/>
        </p:nvSpPr>
        <p:spPr bwMode="auto">
          <a:xfrm>
            <a:off x="2819400" y="3429000"/>
            <a:ext cx="20335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sr-Latn-RS" sz="1600" b="1">
                <a:solidFill>
                  <a:srgbClr val="FF0000"/>
                </a:solidFill>
                <a:latin typeface="Arial" charset="0"/>
              </a:rPr>
              <a:t>Vezivanje prajmera</a:t>
            </a:r>
            <a:endParaRPr lang="en-US" sz="1600" b="1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0489" name="TextBox 13"/>
          <p:cNvSpPr txBox="1">
            <a:spLocks noChangeArrowheads="1"/>
          </p:cNvSpPr>
          <p:nvPr/>
        </p:nvSpPr>
        <p:spPr bwMode="auto">
          <a:xfrm>
            <a:off x="6477000" y="1524000"/>
            <a:ext cx="24066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sr-Latn-RS" sz="2000" b="1">
                <a:latin typeface="Arial" charset="0"/>
              </a:rPr>
              <a:t>Finalna elongacija</a:t>
            </a:r>
            <a:endParaRPr lang="en-US" sz="2000" b="1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11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534400" cy="7588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err="1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Zaštita</a:t>
            </a:r>
            <a:r>
              <a:rPr lang="en-US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uzoraka</a:t>
            </a:r>
            <a:r>
              <a:rPr lang="en-US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od</a:t>
            </a:r>
            <a:r>
              <a:rPr lang="en-US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kontaminacije</a:t>
            </a:r>
            <a:r>
              <a:rPr lang="en-US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</a:br>
            <a:endParaRPr lang="en-US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507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Tokom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pripreme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uzoraka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za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r-Latn-RS" sz="2000" dirty="0" smtClean="0">
                <a:latin typeface="Arial" pitchFamily="34" charset="0"/>
                <a:cs typeface="Arial" pitchFamily="34" charset="0"/>
              </a:rPr>
              <a:t>PCR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ne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sme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doći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do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njihove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kontaminacije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drugom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DNK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jer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će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biti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ugrožena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osetljivost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metode</a:t>
            </a:r>
            <a:endParaRPr lang="sr-Latn-R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Pripremanje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uzoraka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i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reagenasa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izvodi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laminarnoj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komori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uz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korišćenje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posebnih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nitrilnih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rukavica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bez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talka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), filter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nastavaka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za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pipete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i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mikrotuba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posebnim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obeležjem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- PCR clean</a:t>
            </a:r>
            <a:endParaRPr lang="sr-Latn-R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Kontrolni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odnosno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sigurno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negativni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uzorak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koji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ne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sadrži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DNK se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obavezno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uključuje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reakciju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kao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potvrda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izostanka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kontaminacije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procesu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pripreme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uzoraka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8" name="Picture 2" descr="pcr cle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886200"/>
            <a:ext cx="2438400" cy="245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10" descr="Image result for nitrile gloves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4343400"/>
            <a:ext cx="20574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2" descr="Image result for filter tips eppendorf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656013"/>
            <a:ext cx="358140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460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38200"/>
            <a:ext cx="8534400" cy="7588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err="1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Reagensi</a:t>
            </a:r>
            <a:r>
              <a:rPr lang="en-US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izvođenje</a:t>
            </a:r>
            <a:r>
              <a:rPr lang="en-US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PCR</a:t>
            </a:r>
            <a:r>
              <a:rPr lang="en-US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</a:br>
            <a:endParaRPr lang="en-US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E:\111Andrea fax\111_Fax Posao\111Katedra\Praktikum\SLIKE I SEME i TEXT ANDREA FINAL\12. VEZBA\PCR KOMPONENTE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00200"/>
            <a:ext cx="8277225" cy="347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4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56</TotalTime>
  <Words>1416</Words>
  <Application>Microsoft Office PowerPoint</Application>
  <PresentationFormat>On-screen Show (4:3)</PresentationFormat>
  <Paragraphs>163</Paragraphs>
  <Slides>33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Oriel</vt:lpstr>
      <vt:lpstr>Lančana reakcija polimeraze (PCR) </vt:lpstr>
      <vt:lpstr>PCR</vt:lpstr>
      <vt:lpstr>PCR</vt:lpstr>
      <vt:lpstr>PCR</vt:lpstr>
      <vt:lpstr>PCR</vt:lpstr>
      <vt:lpstr>PowerPoint Presentation</vt:lpstr>
      <vt:lpstr>Koraci u PCR</vt:lpstr>
      <vt:lpstr>Zaštita uzoraka od kontaminacije </vt:lpstr>
      <vt:lpstr>Reagensi za izvođenje PCR </vt:lpstr>
      <vt:lpstr>Prajmeri </vt:lpstr>
      <vt:lpstr>Taq polimeraza </vt:lpstr>
      <vt:lpstr>Taq pufer i magnezijum hlorid (MgCl2) </vt:lpstr>
      <vt:lpstr>Slobodni dezoksinukleotidi </vt:lpstr>
      <vt:lpstr>Voda za PCR</vt:lpstr>
      <vt:lpstr>PCR Mastermix </vt:lpstr>
      <vt:lpstr>Priprema PCR smeše </vt:lpstr>
      <vt:lpstr>Priprema PCR smeše </vt:lpstr>
      <vt:lpstr>Programiranje PCR aparata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PCR sa reverznom transkripcijom (RT-PCR)</vt:lpstr>
      <vt:lpstr>Nested PCR</vt:lpstr>
      <vt:lpstr>Nested PCR</vt:lpstr>
      <vt:lpstr>Multiplex PCR</vt:lpstr>
      <vt:lpstr>PowerPoint Presentation</vt:lpstr>
      <vt:lpstr>Real time PCR</vt:lpstr>
      <vt:lpstr>Real time PCR</vt:lpstr>
      <vt:lpstr>Real time PCR</vt:lpstr>
      <vt:lpstr>PowerPoint Presentation</vt:lpstr>
      <vt:lpstr>Real time PCR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Lančana reakcija polimeraze (PCR)</dc:title>
  <dc:creator>Windows User</dc:creator>
  <cp:lastModifiedBy>Windows User</cp:lastModifiedBy>
  <cp:revision>6</cp:revision>
  <dcterms:created xsi:type="dcterms:W3CDTF">2022-12-28T07:29:36Z</dcterms:created>
  <dcterms:modified xsi:type="dcterms:W3CDTF">2022-12-28T08:26:18Z</dcterms:modified>
</cp:coreProperties>
</file>