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8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4722B-75E0-4E37-92A4-D3E9A6A959A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8828-1F2A-4956-A992-65EF2978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A44D26-1A3D-4527-B139-742414D12137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0F0900-43F6-414F-B4B0-B9EFFD12A1A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43F138-DD93-4BA7-9C5E-3B55772FD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Lančana</a:t>
            </a:r>
            <a:r>
              <a:rPr lang="en-U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reakcija</a:t>
            </a:r>
            <a:r>
              <a:rPr lang="en-U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polimeraze</a:t>
            </a:r>
            <a:r>
              <a:rPr lang="en-U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(PCR)</a:t>
            </a:r>
            <a:br>
              <a:rPr lang="en-U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4" descr="Image result for pc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63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89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Prajmeri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emijski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sintetisani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oligonukleotidi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Položaj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jednolančane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određuje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dužinu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parova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dobijenog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Prajmeri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naziv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uvek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naručuju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forward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reverse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prajmeri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Dobijaju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osnovnim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podacima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njihovom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rastvaranju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temperaturi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topljenja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svaki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pojedinačno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Image result for pcr pri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848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-211137"/>
            <a:ext cx="37496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127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Taq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polimeraza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6477000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Termostabilna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zavisna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polimeraza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nzim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neophodan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okviru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umnožava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željenu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otiče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bakterije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Thermus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aquaticus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dobio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naziv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prirodno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stanište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predstavljaju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vreli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termalni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izvori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temperaturama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70–75°C.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Enzim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polimerza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čuva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transportuje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Čuva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-20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Duže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čuvanje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-70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-80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preporučljivo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Nikad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dostigne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sobnu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temperaturu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2" descr="Image result for Thermus aquat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13467"/>
          <a:stretch>
            <a:fillRect/>
          </a:stretch>
        </p:blipFill>
        <p:spPr bwMode="auto">
          <a:xfrm>
            <a:off x="6427788" y="3886200"/>
            <a:ext cx="2679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46667" b="26627"/>
          <a:stretch>
            <a:fillRect/>
          </a:stretch>
        </p:blipFill>
        <p:spPr bwMode="auto">
          <a:xfrm>
            <a:off x="6477000" y="1066800"/>
            <a:ext cx="25669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Taq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pufer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magnezijum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hlorid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(MgCl2)</a:t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aktivnost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polimeraze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neophodan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pufer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proizvodi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magnezijum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hlorida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slučaju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bočici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pufera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nalazi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znak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“-MgCl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magnezijum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hlorid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posebno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dodaje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pufer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sadrži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kalijum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hlorid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obavezno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ide u PCR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ovih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soli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značajnih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aktivnost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polimeraze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reakcija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neće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uspeti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2" descr="EP0602-650x600-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>
            <a:fillRect/>
          </a:stretch>
        </p:blipFill>
        <p:spPr bwMode="auto">
          <a:xfrm>
            <a:off x="2362200" y="4420235"/>
            <a:ext cx="33528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Slobodni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dezoksinukleotidi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Dezoksinukleotid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trifosfati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predstavljaju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osnovne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gradivne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jedinice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nukleinskih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kiselina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Neophodni za sintezu novih DNK molekula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odaju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se u PCR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smešu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ekvimolarnim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koncentracijama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dezoksiadenozin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trifosfat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dATP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dezoksitimidin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trifosfat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dTTP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dezoksicitozin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trifosfat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dCTP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 </a:t>
            </a:r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dezoksiguanozin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trifosfat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dGTP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2" descr="Image result for dn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43072"/>
            <a:ext cx="45339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7090_dNTP_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4495800"/>
            <a:ext cx="2339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mage result for pcr water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01310"/>
            <a:ext cx="9144000" cy="42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Voda</a:t>
            </a:r>
            <a:r>
              <a:rPr lang="en-US" dirty="0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 PCR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sz="quarter" idx="1"/>
          </p:nvPr>
        </p:nvSpPr>
        <p:spPr>
          <a:xfrm>
            <a:off x="84074" y="1066800"/>
            <a:ext cx="8504238" cy="4572000"/>
          </a:xfrm>
        </p:spPr>
        <p:txBody>
          <a:bodyPr/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Kontaminacija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reagenasa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nukleazama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dovesti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neuspeha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čitave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oristi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Nuclease free water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dodaje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PCR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rastvaraju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prajmeri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pic>
        <p:nvPicPr>
          <p:cNvPr id="30725" name="Picture 2" descr="AM9937_650x6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052888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1071-65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46658" b="11331"/>
          <a:stretch>
            <a:fillRect/>
          </a:stretch>
        </p:blipFill>
        <p:spPr bwMode="auto">
          <a:xfrm>
            <a:off x="7010400" y="3413125"/>
            <a:ext cx="1905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127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sr-Latn-RS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astermix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ojednostavljuje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pripremu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smeše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sadrži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većinu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ključnih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komponenti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izvođenje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PCR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adekvatnim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koncentracijama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polimerazu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soli,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magnezijum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hlorid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dNTP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pufer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pripremu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smeše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neophodni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još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ispitujuća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prajmeri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PCR.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670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Priprema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PCR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smeše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Uzorci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stavljaju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PCR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aparat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posebnim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mikrotubama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zapremine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0,2 ml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Količina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reagenasa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određena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brojem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uzoraka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ispituju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smeša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jednu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mikrotubu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zavisnosti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od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protokola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ukupnu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zapreminu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npr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25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30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μl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2" descr="Image result for pcr micro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5241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625" y="6127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Priprema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PCR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smeše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smeš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od 25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μl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19355"/>
              </p:ext>
            </p:extLst>
          </p:nvPr>
        </p:nvGraphicFramePr>
        <p:xfrm>
          <a:off x="457200" y="2286000"/>
          <a:ext cx="8229600" cy="3352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Supstanca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Količina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88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Ispitujući uzorak DNK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µl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3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PCR Master Mix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12,5 µl</a:t>
                      </a:r>
                      <a:endParaRPr lang="en-US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25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Voda za PCR (Water, nuclease-free)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sr-Latn-R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,5 </a:t>
                      </a:r>
                      <a:r>
                        <a:rPr lang="sr-Latn-R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µl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25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 (Forward) prajmer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</a:t>
                      </a:r>
                      <a:r>
                        <a:rPr lang="sr-Latn-R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µl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 (Reverse) prajmer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</a:t>
                      </a:r>
                      <a:r>
                        <a:rPr lang="sr-Latn-R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µl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Programiranje PCR aparata</a:t>
            </a:r>
            <a:endParaRPr lang="en-US" b="1" dirty="0" smtClean="0">
              <a:solidFill>
                <a:srgbClr val="E0A2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4572000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pripremljeni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uzorci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stavljaju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udubljenja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mikrotube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 PCR 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aparatu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PCR aparat 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ispitivanje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posebno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programira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broj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ciklusa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vezivanja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itd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US" dirty="0" smtClean="0"/>
          </a:p>
        </p:txBody>
      </p:sp>
      <p:pic>
        <p:nvPicPr>
          <p:cNvPr id="34820" name="Picture 2" descr="mastercycler-pro-30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5052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066800"/>
            <a:ext cx="8308975" cy="45720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Rezultat PCR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najčešće očitava elektroforezom dobijenog PCR produkta u agaroznom gelu gde se umnožena, ciljna DNK sekvenca identifikuje na osnovu svoje veličine.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U agaroznom gelu DNK molekuli se kreću od katode prema anodi.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Za vizuelizaciju molekula DNK u gelu najčešće se koristi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tidijum bromid, supstanca koja se umeće između lanaca DNK molekula i koja fluorescira kada se osvetli UV svetlom. </a:t>
            </a:r>
          </a:p>
          <a:p>
            <a:pPr>
              <a:buFont typeface="Arial" charset="0"/>
              <a:buChar char="•"/>
            </a:pPr>
            <a:endParaRPr lang="vi-V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57200"/>
            <a:ext cx="519405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3300" b="1" dirty="0">
                <a:solidFill>
                  <a:srgbClr val="FEB80A">
                    <a:shade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Očitavanje rezultata PCR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830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sr-Latn-R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PCR</a:t>
            </a:r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8534400" cy="45259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2200" b="1" i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vi-VN" sz="2200" b="1" i="1" dirty="0" smtClean="0">
                <a:latin typeface="Arial" pitchFamily="34" charset="0"/>
                <a:cs typeface="Arial" pitchFamily="34" charset="0"/>
              </a:rPr>
              <a:t>vitro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 ciklično umnožavanje željenog segmenta DNK 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koj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dirty="0" smtClean="0">
                <a:latin typeface="Arial" pitchFamily="34" charset="0"/>
                <a:cs typeface="Arial" pitchFamily="34" charset="0"/>
              </a:rPr>
              <a:t>se odvija po principima DNK replikacije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Eksponecijalno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umožavanje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prethodno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određenog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regiona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upotrebom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mala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specifična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oligonukleotidna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fragmenta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DNK 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vezuju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obeležavaju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kraja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umnožava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oristi 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za dokazivanje prisustva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DNK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RNK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cDNK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patogena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ispitivanim uzorcima poreklom od životinja ili ljudi. </a:t>
            </a: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11Andrea fax\111_Fax Posao\111Katedra\Praktikum\SLIKE I SEME i TEXT ANDREA FINAL\12. VEZBA\elektroforeza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1" y="228600"/>
            <a:ext cx="871255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3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3962400"/>
          </a:xfrm>
        </p:spPr>
        <p:txBody>
          <a:bodyPr/>
          <a:lstStyle/>
          <a:p>
            <a:pPr algn="just"/>
            <a:r>
              <a:rPr lang="vi-VN" sz="2400" dirty="0" smtClean="0">
                <a:latin typeface="Arial" pitchFamily="34" charset="0"/>
                <a:cs typeface="Arial" pitchFamily="34" charset="0"/>
              </a:rPr>
              <a:t>Čitanje rezultata PCR reakcije vrši se osvetljavanjem dobijenog gela UV svetlom na transiluminatoru.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400" dirty="0" smtClean="0">
                <a:latin typeface="Arial" pitchFamily="34" charset="0"/>
                <a:cs typeface="Arial" pitchFamily="34" charset="0"/>
              </a:rPr>
              <a:t>Rezultat se očitava određivanjem veličine PCR produkta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400" dirty="0" smtClean="0">
                <a:latin typeface="Arial" pitchFamily="34" charset="0"/>
                <a:cs typeface="Arial" pitchFamily="34" charset="0"/>
              </a:rPr>
              <a:t>S obzirom da veličina DNK fragmenta određuje brzinu njegovog kretanja kroz gel, ona se može odrediti na osnovu njihovog položaja u gelu po završenoj elektroforezi.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133600" y="381000"/>
            <a:ext cx="51940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sz="3300" b="1" dirty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Očitavanje rezultata PCR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3" descr="dnagelonuvtransillumin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40386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3810000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Precizno određivanje veličine DNK fragmenta vrši se poređenjem njegovog položaja u gelu sa položajem DNK standarda (engl. </a:t>
            </a:r>
            <a:r>
              <a:rPr lang="vi-VN" sz="2600" i="1" dirty="0" smtClean="0">
                <a:latin typeface="Arial" pitchFamily="34" charset="0"/>
                <a:cs typeface="Arial" pitchFamily="34" charset="0"/>
              </a:rPr>
              <a:t>Ladder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), koji sadrži smešu DNK fragmenata poznatih veličina.</a:t>
            </a:r>
            <a:endParaRPr lang="sr-Latn-R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6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Veličina PCR produkta izražava se brojem baznih parova (bp). </a:t>
            </a:r>
            <a:endParaRPr lang="sr-Latn-RS" sz="26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6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600" dirty="0" smtClean="0">
                <a:latin typeface="Arial" pitchFamily="34" charset="0"/>
                <a:cs typeface="Arial" pitchFamily="34" charset="0"/>
              </a:rPr>
              <a:t>Utvrđivanje PCR produkata odgovarajuće veličine sa određenim brojem baznih parova smatra se pozitivnim nalazom.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33600" y="304800"/>
            <a:ext cx="51940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sz="3300" b="1" dirty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Očitavanje rezultata PCR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11Andrea fax\111_Fax Posao\111Katedra\Praktikum\SLIKE I SEME i TEXT ANDREA FINAL\12. VEZBA\elektroforeza prim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278813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4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5429" y="326572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sz="3200" b="1" dirty="0">
                <a:latin typeface="Arial" pitchFamily="34" charset="0"/>
                <a:cs typeface="Arial" pitchFamily="34" charset="0"/>
              </a:rPr>
              <a:t>PCR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 sa reverznom transkrip</a:t>
            </a:r>
            <a:r>
              <a:rPr lang="sr-Latn-RS" sz="3200" b="1" dirty="0">
                <a:latin typeface="Arial" pitchFamily="34" charset="0"/>
                <a:cs typeface="Arial" pitchFamily="34" charset="0"/>
              </a:rPr>
              <a:t>cijom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 (RT-PCR)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5257800" cy="4525962"/>
          </a:xfrm>
        </p:spPr>
        <p:txBody>
          <a:bodyPr>
            <a:normAutofit fontScale="92500" lnSpcReduction="20000"/>
          </a:bodyPr>
          <a:lstStyle/>
          <a:p>
            <a:pPr marL="109537" indent="0">
              <a:buFont typeface="Wingdings 3" pitchFamily="18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prvom koraku se prema molekulu RNK uz prisustvo prajmera i reverzne transkriptaze sintetiše novi DNK lanac koji se naziva komplementarna DNK ili cDNK.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U drugom koraku se sa cDNK uz pomoć odgovarajućeg prajmera i enzima DNK zavisne DNK polimeraze sintetiše komplementaran lanac.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Ovako nastala dvolančana DNK se zatim umnožava klasičnom PCR metodom.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Difference Between RT-PCR and QPCR | Difference Bet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8423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odvijati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zasebne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reakcije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češće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jedna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reakcija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odvija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opisane</a:t>
            </a:r>
            <a:r>
              <a:rPr lang="en-US" dirty="0">
                <a:latin typeface="Arial" pitchFamily="34" charset="0"/>
                <a:cs typeface="Arial" pitchFamily="34" charset="0"/>
              </a:rPr>
              <a:t> faze.</a:t>
            </a:r>
          </a:p>
        </p:txBody>
      </p:sp>
    </p:spTree>
    <p:extLst>
      <p:ext uri="{BB962C8B-B14F-4D97-AF65-F5344CB8AC3E}">
        <p14:creationId xmlns:p14="http://schemas.microsoft.com/office/powerpoint/2010/main" val="2726655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B7BF"/>
                </a:solidFill>
                <a:latin typeface="Arial" pitchFamily="34" charset="0"/>
                <a:cs typeface="Arial" pitchFamily="34" charset="0"/>
              </a:rPr>
              <a:t>Nested PCR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Nested PCR je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modifikacija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kojom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povećava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osetljivost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specifičnost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reakcije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njeno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izvođenje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seta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 a PCR se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izvodi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u 2 faze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produkt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prve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reakcije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koristi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matrica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izvođenje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druge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reakcije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drugim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parom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Veća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mogućnost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kontaminacije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40" name="Picture 5" descr="Image result for nested pc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038600"/>
            <a:ext cx="5924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5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B7BF"/>
                </a:solidFill>
                <a:latin typeface="Arial" pitchFamily="34" charset="0"/>
                <a:cs typeface="Arial" pitchFamily="34" charset="0"/>
              </a:rPr>
              <a:t>Nested PCR</a:t>
            </a:r>
          </a:p>
        </p:txBody>
      </p:sp>
      <p:pic>
        <p:nvPicPr>
          <p:cNvPr id="15363" name="Picture 2" descr="Image result for nested p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3"/>
          <a:stretch>
            <a:fillRect/>
          </a:stretch>
        </p:blipFill>
        <p:spPr bwMode="auto">
          <a:xfrm>
            <a:off x="407988" y="1700213"/>
            <a:ext cx="82327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16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B7BF"/>
                </a:solidFill>
                <a:latin typeface="Arial" pitchFamily="34" charset="0"/>
                <a:cs typeface="Arial" pitchFamily="34" charset="0"/>
              </a:rPr>
              <a:t>Multiplex PCR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2071688"/>
            <a:ext cx="4556125" cy="4572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Osetljiv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visokospecifičan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simultanu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identifikaciju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većeg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različitih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patogena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ispitivanim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uzorcima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vi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še gena jednog patogena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Korišćenje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parova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specifičnih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prajmera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3" name="Picture 9" descr="Image result for multiplex pc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789362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86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drea\Desktop\slike doktorat\Slike ubacene\Slika 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"/>
            <a:ext cx="5572125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510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B7BF"/>
                </a:solidFill>
                <a:latin typeface="Arial" pitchFamily="34" charset="0"/>
                <a:cs typeface="Arial" pitchFamily="34" charset="0"/>
              </a:rPr>
              <a:t>Real time PCR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736725"/>
            <a:ext cx="8504238" cy="4572000"/>
          </a:xfrm>
        </p:spPr>
        <p:txBody>
          <a:bodyPr rtlCol="0">
            <a:normAutofit fontScale="6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400" dirty="0" smtClean="0">
                <a:latin typeface="Arial" pitchFamily="34" charset="0"/>
                <a:cs typeface="Arial" pitchFamily="34" charset="0"/>
              </a:rPr>
              <a:t>Lančana reakcija polimeraze u realnom vremenu (REAL TIME-PCR)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sz="3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3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Koristi se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za umnožavanje molekula DNK u stvarnom vremenu koje se može pratiti u svakom trenutku tokom trajanja reakcije i za kvantitaciju početne količine ciljne DNK u uzorku.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sz="3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400" dirty="0" smtClean="0">
                <a:latin typeface="Arial" pitchFamily="34" charset="0"/>
                <a:cs typeface="Arial" pitchFamily="34" charset="0"/>
              </a:rPr>
              <a:t>Detekcija u real-time PCR metodi se zasniva </a:t>
            </a:r>
            <a:r>
              <a:rPr lang="vi-VN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određivanju momenta u kome se umnožavanje željene sekvence detektuje prvi put. </a:t>
            </a:r>
            <a:endParaRPr lang="en-US" sz="3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sz="3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400" dirty="0" smtClean="0">
                <a:latin typeface="Arial" pitchFamily="34" charset="0"/>
                <a:cs typeface="Arial" pitchFamily="34" charset="0"/>
              </a:rPr>
              <a:t>Ukoliko je veća količina ciljne sekvence u uzorku, pre će doći do njenog vidljivog umnožavanja.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sz="3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sr-Latn-RS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PCR</a:t>
            </a:r>
            <a:endParaRPr lang="en-US" sz="40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45720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Z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asniva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na aktivnosti termostabilne DNK polimeraze (najčešće Taq polimeraza) i primeni specifičnih prajmera – kratkih nukleotidnih segmenata dužine dvadesetak baza, koji su komplementarni krajnjim 3’ i 5’ regionima ciljne sekvence. </a:t>
            </a:r>
            <a:endParaRPr lang="sr-Latn-R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5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4443" r="10834" b="13333"/>
          <a:stretch>
            <a:fillRect/>
          </a:stretch>
        </p:blipFill>
        <p:spPr bwMode="auto">
          <a:xfrm>
            <a:off x="762000" y="4038600"/>
            <a:ext cx="769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36576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B7BF"/>
                </a:solidFill>
                <a:latin typeface="Arial" pitchFamily="34" charset="0"/>
                <a:cs typeface="Arial" pitchFamily="34" charset="0"/>
              </a:rPr>
              <a:t>Real time PCR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Specifično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umnožavanje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sekvence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vrši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metodom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uobičajen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način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posle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svakog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ciklusa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umnožavanja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vrši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3400" u="sng" dirty="0" err="1" smtClean="0">
                <a:latin typeface="Arial" pitchFamily="34" charset="0"/>
                <a:cs typeface="Arial" pitchFamily="34" charset="0"/>
              </a:rPr>
              <a:t>vizuelizacija</a:t>
            </a: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 DNK.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To je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omogućeno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primenom</a:t>
            </a:r>
            <a:r>
              <a:rPr lang="en-US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obeleživača</a:t>
            </a:r>
            <a:r>
              <a:rPr lang="en-US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fluoresciraju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vezani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produkt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čija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količina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prisustvo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se prate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simultano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PCR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umnožavanjem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detekcijom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emitovane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fluorescencije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Kao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obeleživači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fluorescentne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boje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primer </a:t>
            </a:r>
            <a:r>
              <a:rPr lang="en-US" sz="3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SYBR green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nespecifično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vezuje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novonastali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dvolančani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produkt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obeležena</a:t>
            </a:r>
            <a:r>
              <a:rPr lang="en-US" sz="3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proba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TaqMan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proba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specifično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komplementarno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vezuje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ciljnu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DNK.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66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Real time PCR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C:\Users\Andrea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5" t="11629" r="3096" b="2905"/>
          <a:stretch>
            <a:fillRect/>
          </a:stretch>
        </p:blipFill>
        <p:spPr bwMode="auto">
          <a:xfrm>
            <a:off x="5000625" y="1428750"/>
            <a:ext cx="39290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Andrea\Desktop\Captur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4"/>
          <a:stretch>
            <a:fillRect/>
          </a:stretch>
        </p:blipFill>
        <p:spPr bwMode="auto">
          <a:xfrm>
            <a:off x="0" y="2500313"/>
            <a:ext cx="55165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15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11Andrea fax\111_Fax Posao\111Katedra\Praktikum\SLIKE I SEME i TEXT ANDREA FINAL\12. VEZBA\real time pc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4" y="762000"/>
            <a:ext cx="8441196" cy="56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20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B7BF"/>
                </a:solidFill>
                <a:latin typeface="Arial" pitchFamily="34" charset="0"/>
                <a:cs typeface="Arial" pitchFamily="34" charset="0"/>
              </a:rPr>
              <a:t>Real time PCR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438" y="1527175"/>
            <a:ext cx="4913312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U prvim ciklusima izvođenja real-time PCR metode intenzitet fluorescencije se veoma malo menja.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Parametar Ct je pragovni ciklus u kome dolazi do povećanja fluorescencije iznad zadatog praga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Ovo povećanje potiče od eksponencijalne faze umnožavanja PCR produkta.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Određivanje Ct vrednosti, pravljenje krive i izračunavanje broja kopija DNK u uzorcima obavlja softver računara.</a:t>
            </a: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00628" y="2571744"/>
            <a:ext cx="3857651" cy="309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1693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r>
              <a:rPr lang="sr-Latn-RS" sz="3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PCR</a:t>
            </a:r>
            <a:endParaRPr lang="en-US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Koriste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forward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reverse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lanac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umnožava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Posle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hibridizacije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ciljnom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sekvencom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molekulu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DNK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termostabilna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polimeraza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započinje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sintezu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komplementarnog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lancu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prajmer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vezan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onavljajući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ciklusi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vezivanja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disocijacije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omogućuju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umnožavanje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3’ i 5’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pravca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lanca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758825"/>
          </a:xfrm>
        </p:spPr>
        <p:txBody>
          <a:bodyPr/>
          <a:lstStyle/>
          <a:p>
            <a:r>
              <a:rPr lang="sr-Latn-RS" sz="3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PCR</a:t>
            </a:r>
            <a:endParaRPr lang="en-US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229600" cy="3810000"/>
          </a:xfrm>
        </p:spPr>
        <p:txBody>
          <a:bodyPr rtlCol="0"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Ciklično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smenjivanje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temperaturnih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uslova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omogućava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naizmenične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faze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enaturacije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razdvajanje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lanaca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nastaje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posledica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cepanja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vodoničnih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unutar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ripajanja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prajmera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komplementarnu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sekvencu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matrici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annealing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longacije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novonastalog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lanca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 se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svakom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ciklusu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ciljnih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molekula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umnožava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geometrijskom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progresijom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Uobičajeno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reakcija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odvija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35-40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ciklusa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najmanje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235 – 240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novonastalih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ciljnih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sekvenci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omogućava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izuzetnu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osetljivost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reakcije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11Andrea fax\111_Fax Posao\111Katedra\Praktikum\SLIKE I SEME i TEXT ANDREA FINAL\12. VEZBA\PCR procedura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394701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Koraci</a:t>
            </a:r>
            <a:r>
              <a:rPr lang="en-US" b="1" dirty="0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b="1" dirty="0" smtClean="0">
                <a:solidFill>
                  <a:srgbClr val="E0A208"/>
                </a:solidFill>
                <a:latin typeface="Arial" pitchFamily="34" charset="0"/>
                <a:cs typeface="Arial" pitchFamily="34" charset="0"/>
              </a:rPr>
              <a:t>PCR</a:t>
            </a:r>
            <a:endParaRPr lang="en-US" b="1" dirty="0" smtClean="0">
              <a:solidFill>
                <a:srgbClr val="E0A2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500px-Harvard_BioMod_HercII_P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9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28600" y="1219200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r-Latn-RS" sz="2000" b="1">
                <a:latin typeface="Arial" charset="0"/>
              </a:rPr>
              <a:t>I</a:t>
            </a:r>
            <a:r>
              <a:rPr lang="en-US" sz="2000" b="1">
                <a:latin typeface="Arial" charset="0"/>
              </a:rPr>
              <a:t>nicijalna denaturacija</a:t>
            </a:r>
            <a:endParaRPr lang="sr-Latn-RS" sz="2000" b="1">
              <a:latin typeface="Arial" charset="0"/>
            </a:endParaRPr>
          </a:p>
          <a:p>
            <a:pPr algn="ctr" eaLnBrk="1" hangingPunct="1"/>
            <a:endParaRPr lang="en-US" sz="2000" b="1">
              <a:latin typeface="Arial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784350" y="5300663"/>
            <a:ext cx="1416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enaturacija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2971800" y="15240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2000" b="1">
                <a:latin typeface="Arial" charset="0"/>
              </a:rPr>
              <a:t>Ciklične faze</a:t>
            </a:r>
            <a:endParaRPr lang="en-US" sz="2000" b="1">
              <a:latin typeface="Arial" charset="0"/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113338" y="5300663"/>
            <a:ext cx="1211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FF0000"/>
                </a:solidFill>
                <a:latin typeface="Arial" charset="0"/>
              </a:rPr>
              <a:t>Elongacija</a:t>
            </a:r>
            <a:endParaRPr lang="en-U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2819400" y="34290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FF0000"/>
                </a:solidFill>
                <a:latin typeface="Arial" charset="0"/>
              </a:rPr>
              <a:t>Vezivanje prajmera</a:t>
            </a:r>
            <a:endParaRPr lang="en-US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6477000" y="1524000"/>
            <a:ext cx="240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2000" b="1">
                <a:latin typeface="Arial" charset="0"/>
              </a:rPr>
              <a:t>Finalna elongacija</a:t>
            </a:r>
            <a:endParaRPr lang="en-U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Zaštita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uzoraka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kontaminacije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Tokom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pripreme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uzoraka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doći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njihove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kontaminacije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DNK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ugrožena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osetljivost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metode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Pripremanje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uzoraka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reagenasa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izvodi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laminarnoj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korišćenje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nitrilnih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rukavica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talka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filter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nastavaka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pipete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mikrotuba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posebnim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obeležjem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 PCR clean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Kontrolni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sigurno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negativni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uzorak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sadrži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DNK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obavezno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uključuje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reakciju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potvrda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izostanka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kontaminacije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procesu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pripreme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uzoraka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2" descr="pcr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2438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Image result for nitrile glov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Image result for filter tips eppendo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6013"/>
            <a:ext cx="3581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Reagensi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izvođenje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111Andrea fax\111_Fax Posao\111Katedra\Praktikum\SLIKE I SEME i TEXT ANDREA FINAL\12. VEZBA\PCR KOMPONENT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277225" cy="34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1416</Words>
  <Application>Microsoft Office PowerPoint</Application>
  <PresentationFormat>On-screen Show (4:3)</PresentationFormat>
  <Paragraphs>163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Lančana reakcija polimeraze (PCR) </vt:lpstr>
      <vt:lpstr>PCR</vt:lpstr>
      <vt:lpstr>PCR</vt:lpstr>
      <vt:lpstr>PCR</vt:lpstr>
      <vt:lpstr>PCR</vt:lpstr>
      <vt:lpstr>PowerPoint Presentation</vt:lpstr>
      <vt:lpstr>Koraci u PCR</vt:lpstr>
      <vt:lpstr>Zaštita uzoraka od kontaminacije </vt:lpstr>
      <vt:lpstr>Reagensi za izvođenje PCR </vt:lpstr>
      <vt:lpstr>Prajmeri </vt:lpstr>
      <vt:lpstr>Taq polimeraza </vt:lpstr>
      <vt:lpstr>Taq pufer i magnezijum hlorid (MgCl2) </vt:lpstr>
      <vt:lpstr>Slobodni dezoksinukleotidi </vt:lpstr>
      <vt:lpstr>Voda za PCR</vt:lpstr>
      <vt:lpstr>PCR Mastermix </vt:lpstr>
      <vt:lpstr>Priprema PCR smeše </vt:lpstr>
      <vt:lpstr>Priprema PCR smeše </vt:lpstr>
      <vt:lpstr>Programiranje PCR aparata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PCR sa reverznom transkripcijom (RT-PCR)</vt:lpstr>
      <vt:lpstr>Nested PCR</vt:lpstr>
      <vt:lpstr>Nested PCR</vt:lpstr>
      <vt:lpstr>Multiplex PCR</vt:lpstr>
      <vt:lpstr>PowerPoint Presentation</vt:lpstr>
      <vt:lpstr>Real time PCR</vt:lpstr>
      <vt:lpstr>Real time PCR</vt:lpstr>
      <vt:lpstr>Real time PCR</vt:lpstr>
      <vt:lpstr>PowerPoint Presentation</vt:lpstr>
      <vt:lpstr>Real time PCR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Lančana reakcija polimeraze (PCR)</dc:title>
  <dc:creator>Windows User</dc:creator>
  <cp:lastModifiedBy>Windows User</cp:lastModifiedBy>
  <cp:revision>6</cp:revision>
  <dcterms:created xsi:type="dcterms:W3CDTF">2022-12-28T07:29:36Z</dcterms:created>
  <dcterms:modified xsi:type="dcterms:W3CDTF">2022-12-28T08:26:18Z</dcterms:modified>
</cp:coreProperties>
</file>