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2" r:id="rId4"/>
    <p:sldId id="260" r:id="rId5"/>
    <p:sldId id="263" r:id="rId6"/>
    <p:sldId id="261" r:id="rId7"/>
    <p:sldId id="264" r:id="rId8"/>
    <p:sldId id="265" r:id="rId9"/>
    <p:sldId id="274" r:id="rId10"/>
    <p:sldId id="266" r:id="rId11"/>
    <p:sldId id="267" r:id="rId12"/>
    <p:sldId id="268" r:id="rId13"/>
    <p:sldId id="275" r:id="rId14"/>
    <p:sldId id="269" r:id="rId15"/>
    <p:sldId id="270" r:id="rId16"/>
    <p:sldId id="272" r:id="rId17"/>
    <p:sldId id="273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>
        <p:scale>
          <a:sx n="60" d="100"/>
          <a:sy n="60" d="100"/>
        </p:scale>
        <p:origin x="-1662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8BD7E-1E33-4002-AE20-DFCF1D358FC7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A448B-353D-4D3A-84D5-F36CCF6C0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61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A448B-353D-4D3A-84D5-F36CCF6C00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51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sidora\Desktop\bacteria-rickettsia-inside-human-cell-d-illustration-gram-negative-which-cause-epidemic-typhus-murine-typhus-other-806188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92" y="457200"/>
            <a:ext cx="9152935" cy="609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4191" y="4485288"/>
            <a:ext cx="9152935" cy="160020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32099" y="4685223"/>
            <a:ext cx="922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Cambria" pitchFamily="18" charset="0"/>
                <a:ea typeface="Cambria" pitchFamily="18" charset="0"/>
              </a:rPr>
              <a:t>Ordo</a:t>
            </a:r>
            <a:r>
              <a:rPr lang="en-US" sz="5400" dirty="0" smtClean="0">
                <a:latin typeface="Cambria" pitchFamily="18" charset="0"/>
                <a:ea typeface="Cambria" pitchFamily="18" charset="0"/>
              </a:rPr>
              <a:t>: </a:t>
            </a:r>
            <a:r>
              <a:rPr lang="sl-SI" sz="5400" b="1" i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Rickettsiales</a:t>
            </a:r>
            <a:endParaRPr lang="sl-SI" sz="5400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56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sidora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1329" cy="630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4191" y="4485288"/>
            <a:ext cx="9152935" cy="160020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05000" y="4690237"/>
            <a:ext cx="922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5400" b="1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Chlamydia</a:t>
            </a:r>
            <a:r>
              <a:rPr lang="sr-Latn-RS" sz="5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spp.</a:t>
            </a:r>
            <a:endParaRPr lang="sl-SI" sz="5400" b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38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sidora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1329" cy="630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9141329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15721" y="381000"/>
            <a:ext cx="9141328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sl-SI" sz="28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charset="0"/>
              </a:rPr>
              <a:t>Obligatni </a:t>
            </a:r>
            <a:r>
              <a:rPr lang="sl-SI" sz="28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charset="0"/>
              </a:rPr>
              <a:t>intracelularni </a:t>
            </a:r>
            <a:r>
              <a:rPr lang="sl-SI" sz="28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charset="0"/>
              </a:rPr>
              <a:t>paraziti </a:t>
            </a:r>
          </a:p>
          <a:p>
            <a:endParaRPr lang="sl-SI" sz="28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  <a:cs typeface="Arial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sl-SI" sz="2800" dirty="0" smtClean="0">
                <a:latin typeface="Cambria" pitchFamily="18" charset="0"/>
                <a:ea typeface="Cambria" pitchFamily="18" charset="0"/>
                <a:cs typeface="Arial" charset="0"/>
              </a:rPr>
              <a:t>nemaju </a:t>
            </a:r>
            <a:r>
              <a:rPr lang="sl-SI" sz="2800" dirty="0">
                <a:latin typeface="Cambria" pitchFamily="18" charset="0"/>
                <a:ea typeface="Cambria" pitchFamily="18" charset="0"/>
                <a:cs typeface="Arial" charset="0"/>
              </a:rPr>
              <a:t>peptidoglikan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sl-SI" sz="2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charset="0"/>
              </a:rPr>
              <a:t>Ne </a:t>
            </a:r>
            <a:r>
              <a:rPr lang="sl-SI" sz="28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charset="0"/>
              </a:rPr>
              <a:t>sintetišu ATP – energetski </a:t>
            </a:r>
            <a:r>
              <a:rPr lang="sl-SI" sz="2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charset="0"/>
              </a:rPr>
              <a:t>paraziti</a:t>
            </a:r>
          </a:p>
          <a:p>
            <a:pPr algn="ctr">
              <a:spcBef>
                <a:spcPct val="50000"/>
              </a:spcBef>
            </a:pPr>
            <a:r>
              <a:rPr lang="sl-SI" sz="2800" b="1" dirty="0">
                <a:solidFill>
                  <a:srgbClr val="002060"/>
                </a:solidFill>
                <a:latin typeface="Times New Roman" pitchFamily="18" charset="0"/>
              </a:rPr>
              <a:t>RAZVOJNI CIKLUS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sl-SI" sz="2800" dirty="0">
                <a:solidFill>
                  <a:srgbClr val="FF0000"/>
                </a:solidFill>
                <a:latin typeface="Times New Roman" pitchFamily="18" charset="0"/>
              </a:rPr>
              <a:t>Infektivni oblik – elementarno </a:t>
            </a:r>
            <a:r>
              <a:rPr lang="sl-SI" sz="2800" dirty="0" smtClean="0">
                <a:solidFill>
                  <a:srgbClr val="FF0000"/>
                </a:solidFill>
                <a:latin typeface="Times New Roman" pitchFamily="18" charset="0"/>
              </a:rPr>
              <a:t>telašce - </a:t>
            </a:r>
            <a:r>
              <a:rPr lang="sl-SI" sz="2800" dirty="0">
                <a:latin typeface="Times New Roman" pitchFamily="18" charset="0"/>
              </a:rPr>
              <a:t>ekstracelularni oblik koji prodire u ćeliju endocitozom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sl-SI" sz="2800" dirty="0">
                <a:solidFill>
                  <a:srgbClr val="FF0000"/>
                </a:solidFill>
                <a:latin typeface="Times New Roman" pitchFamily="18" charset="0"/>
              </a:rPr>
              <a:t>Retikularno telašce </a:t>
            </a:r>
            <a:r>
              <a:rPr lang="sl-SI" sz="2800" dirty="0">
                <a:latin typeface="Times New Roman" pitchFamily="18" charset="0"/>
              </a:rPr>
              <a:t>– metabolički aktivan oblik unutar vakuole (inkluzije) u citoplazmi, razmnožavanje binarnom deobom, sazrevanje i formiranje elementarnih telašaca koji se nakon lize ćelije oslobađaju – 30 – 40 časova nakon infekcije ćelije </a:t>
            </a:r>
            <a:endParaRPr lang="en-US" sz="3200" dirty="0">
              <a:latin typeface="Fujijama YU"/>
              <a:cs typeface="Times New Roman" pitchFamily="18" charset="0"/>
            </a:endParaRP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en-US" sz="2800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Arial" charset="0"/>
            </a:endParaRPr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667000" y="2438400"/>
            <a:ext cx="3962400" cy="71269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3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7666"/>
            <a:ext cx="914400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sl-SI" sz="2800" b="1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C. </a:t>
            </a:r>
            <a:r>
              <a:rPr lang="sl-SI" sz="2800" b="1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psittaci </a:t>
            </a:r>
            <a:r>
              <a:rPr lang="sl-SI" sz="28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 </a:t>
            </a:r>
            <a:r>
              <a:rPr lang="sl-SI" sz="28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- zoonoza                                  </a:t>
            </a:r>
          </a:p>
          <a:p>
            <a:r>
              <a:rPr lang="sl-SI" sz="2400" dirty="0" smtClean="0">
                <a:latin typeface="Cambria" pitchFamily="18" charset="0"/>
                <a:ea typeface="Cambria" pitchFamily="18" charset="0"/>
              </a:rPr>
              <a:t>Papagaji</a:t>
            </a:r>
            <a:r>
              <a:rPr lang="sl-SI" sz="24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- </a:t>
            </a:r>
            <a:r>
              <a:rPr lang="sl-SI" sz="2400" dirty="0" smtClean="0">
                <a:latin typeface="Cambria" pitchFamily="18" charset="0"/>
                <a:ea typeface="Cambria" pitchFamily="18" charset="0"/>
              </a:rPr>
              <a:t>psitakoza </a:t>
            </a:r>
          </a:p>
          <a:p>
            <a:r>
              <a:rPr lang="sl-SI" sz="2400" dirty="0" smtClean="0">
                <a:latin typeface="Cambria" pitchFamily="18" charset="0"/>
                <a:ea typeface="Cambria" pitchFamily="18" charset="0"/>
              </a:rPr>
              <a:t>Ptice - ornitoza </a:t>
            </a:r>
            <a:r>
              <a:rPr lang="sl-SI" sz="2400" dirty="0">
                <a:latin typeface="Cambria" pitchFamily="18" charset="0"/>
                <a:ea typeface="Cambria" pitchFamily="18" charset="0"/>
              </a:rPr>
              <a:t>– respiratorne infekcije, </a:t>
            </a:r>
            <a:r>
              <a:rPr lang="sl-SI" sz="2400" dirty="0" smtClean="0">
                <a:latin typeface="Cambria" pitchFamily="18" charset="0"/>
                <a:ea typeface="Cambria" pitchFamily="18" charset="0"/>
              </a:rPr>
              <a:t>perikarditis, encefalitis</a:t>
            </a:r>
            <a:r>
              <a:rPr lang="sl-SI" sz="2400" dirty="0">
                <a:latin typeface="Cambria" pitchFamily="18" charset="0"/>
                <a:ea typeface="Cambria" pitchFamily="18" charset="0"/>
              </a:rPr>
              <a:t>, </a:t>
            </a:r>
            <a:r>
              <a:rPr lang="sl-SI" sz="2400" dirty="0" smtClean="0">
                <a:latin typeface="Cambria" pitchFamily="18" charset="0"/>
                <a:ea typeface="Cambria" pitchFamily="18" charset="0"/>
              </a:rPr>
              <a:t>konjunktivitis </a:t>
            </a:r>
            <a:r>
              <a:rPr lang="sl-SI" sz="2400" dirty="0">
                <a:latin typeface="Cambria" pitchFamily="18" charset="0"/>
                <a:ea typeface="Cambria" pitchFamily="18" charset="0"/>
              </a:rPr>
              <a:t>...                              </a:t>
            </a:r>
            <a:endParaRPr lang="sl-SI" sz="2400" dirty="0" smtClean="0">
              <a:latin typeface="Cambria" pitchFamily="18" charset="0"/>
              <a:ea typeface="Cambria" pitchFamily="18" charset="0"/>
            </a:endParaRPr>
          </a:p>
          <a:p>
            <a:r>
              <a:rPr lang="sl-SI" sz="2400" dirty="0" smtClean="0">
                <a:latin typeface="Cambria" pitchFamily="18" charset="0"/>
                <a:ea typeface="Cambria" pitchFamily="18" charset="0"/>
              </a:rPr>
              <a:t>Ljudi</a:t>
            </a:r>
            <a:r>
              <a:rPr lang="sl-SI" sz="24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– </a:t>
            </a:r>
            <a:r>
              <a:rPr lang="sl-SI" sz="2400" dirty="0" smtClean="0">
                <a:latin typeface="Cambria" pitchFamily="18" charset="0"/>
                <a:ea typeface="Cambria" pitchFamily="18" charset="0"/>
              </a:rPr>
              <a:t>papagajska groznica</a:t>
            </a:r>
          </a:p>
          <a:p>
            <a:endParaRPr lang="sl-SI" sz="2400" dirty="0">
              <a:latin typeface="Cambria" pitchFamily="18" charset="0"/>
              <a:ea typeface="Cambria" pitchFamily="18" charset="0"/>
            </a:endParaRPr>
          </a:p>
          <a:p>
            <a:endParaRPr lang="sl-SI" sz="2400" dirty="0" smtClean="0">
              <a:latin typeface="Cambria" pitchFamily="18" charset="0"/>
              <a:ea typeface="Cambria" pitchFamily="18" charset="0"/>
            </a:endParaRPr>
          </a:p>
          <a:p>
            <a:endParaRPr lang="sl-SI" sz="2400" dirty="0">
              <a:latin typeface="Cambria" pitchFamily="18" charset="0"/>
              <a:ea typeface="Cambria" pitchFamily="18" charset="0"/>
            </a:endParaRPr>
          </a:p>
          <a:p>
            <a:endParaRPr lang="sl-SI" sz="2400" dirty="0" smtClean="0">
              <a:latin typeface="Cambria" pitchFamily="18" charset="0"/>
              <a:ea typeface="Cambria" pitchFamily="18" charset="0"/>
            </a:endParaRPr>
          </a:p>
          <a:p>
            <a:endParaRPr lang="sl-SI" sz="2400" dirty="0">
              <a:latin typeface="Cambria" pitchFamily="18" charset="0"/>
              <a:ea typeface="Cambria" pitchFamily="18" charset="0"/>
            </a:endParaRPr>
          </a:p>
          <a:p>
            <a:endParaRPr lang="sl-SI" sz="2400" dirty="0" smtClean="0">
              <a:latin typeface="Cambria" pitchFamily="18" charset="0"/>
              <a:ea typeface="Cambria" pitchFamily="18" charset="0"/>
            </a:endParaRPr>
          </a:p>
          <a:p>
            <a:endParaRPr lang="sl-SI" sz="2400" dirty="0" smtClean="0">
              <a:latin typeface="Cambria" pitchFamily="18" charset="0"/>
              <a:ea typeface="Cambria" pitchFamily="18" charset="0"/>
            </a:endParaRPr>
          </a:p>
          <a:p>
            <a:r>
              <a:rPr lang="sl-SI" sz="2400" dirty="0" smtClean="0">
                <a:latin typeface="Cambria" pitchFamily="18" charset="0"/>
                <a:ea typeface="Cambria" pitchFamily="18" charset="0"/>
              </a:rPr>
              <a:t>                                                             </a:t>
            </a:r>
            <a:r>
              <a:rPr lang="sl-SI" sz="2800" dirty="0">
                <a:solidFill>
                  <a:srgbClr val="FF5050"/>
                </a:solidFill>
                <a:latin typeface="Cambria" pitchFamily="18" charset="0"/>
                <a:ea typeface="Cambria" pitchFamily="18" charset="0"/>
              </a:rPr>
              <a:t>	</a:t>
            </a:r>
            <a:endParaRPr lang="sl-SI" sz="2800" dirty="0" smtClean="0">
              <a:solidFill>
                <a:srgbClr val="FF5050"/>
              </a:solidFill>
              <a:latin typeface="Cambria" pitchFamily="18" charset="0"/>
              <a:ea typeface="Cambria" pitchFamily="18" charset="0"/>
            </a:endParaRPr>
          </a:p>
          <a:p>
            <a:endParaRPr lang="sl-SI" sz="28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sl-SI" sz="2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2</a:t>
            </a:r>
            <a:r>
              <a:rPr lang="sl-SI" sz="28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. </a:t>
            </a:r>
            <a:r>
              <a:rPr lang="sl-SI" sz="2800" b="1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C. </a:t>
            </a:r>
            <a:r>
              <a:rPr lang="sl-SI" sz="2800" b="1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abortus                                       </a:t>
            </a:r>
          </a:p>
          <a:p>
            <a:r>
              <a:rPr lang="sl-SI" sz="2400" dirty="0" smtClean="0">
                <a:latin typeface="Cambria" pitchFamily="18" charset="0"/>
                <a:ea typeface="Cambria" pitchFamily="18" charset="0"/>
              </a:rPr>
              <a:t>Ovce - enzootski </a:t>
            </a:r>
            <a:r>
              <a:rPr lang="sl-SI" sz="2400" dirty="0">
                <a:latin typeface="Cambria" pitchFamily="18" charset="0"/>
                <a:ea typeface="Cambria" pitchFamily="18" charset="0"/>
              </a:rPr>
              <a:t>abortus, </a:t>
            </a:r>
            <a:r>
              <a:rPr lang="sl-SI" sz="2400" dirty="0" smtClean="0">
                <a:latin typeface="Cambria" pitchFamily="18" charset="0"/>
                <a:ea typeface="Cambria" pitchFamily="18" charset="0"/>
              </a:rPr>
              <a:t>pneumonija</a:t>
            </a:r>
            <a:r>
              <a:rPr lang="sl-SI" sz="2400" dirty="0">
                <a:latin typeface="Cambria" pitchFamily="18" charset="0"/>
                <a:ea typeface="Cambria" pitchFamily="18" charset="0"/>
              </a:rPr>
              <a:t>, mastitis, poliartritis, </a:t>
            </a:r>
            <a:r>
              <a:rPr lang="sl-SI" sz="2400" dirty="0" smtClean="0">
                <a:latin typeface="Cambria" pitchFamily="18" charset="0"/>
                <a:ea typeface="Cambria" pitchFamily="18" charset="0"/>
              </a:rPr>
              <a:t>konjunktivitis</a:t>
            </a:r>
            <a:r>
              <a:rPr lang="sl-SI" sz="2400" dirty="0">
                <a:latin typeface="Cambria" pitchFamily="18" charset="0"/>
                <a:ea typeface="Cambria" pitchFamily="18" charset="0"/>
              </a:rPr>
              <a:t>... </a:t>
            </a:r>
            <a:r>
              <a:rPr lang="sl-SI" sz="2400" dirty="0" smtClean="0">
                <a:latin typeface="Cambria" pitchFamily="18" charset="0"/>
                <a:ea typeface="Cambria" pitchFamily="18" charset="0"/>
              </a:rPr>
              <a:t>(koze </a:t>
            </a:r>
            <a:r>
              <a:rPr lang="sl-SI" sz="2400" dirty="0">
                <a:latin typeface="Cambria" pitchFamily="18" charset="0"/>
                <a:ea typeface="Cambria" pitchFamily="18" charset="0"/>
              </a:rPr>
              <a:t>i </a:t>
            </a:r>
            <a:r>
              <a:rPr lang="sl-SI" sz="2400" dirty="0" smtClean="0">
                <a:latin typeface="Cambria" pitchFamily="18" charset="0"/>
                <a:ea typeface="Cambria" pitchFamily="18" charset="0"/>
              </a:rPr>
              <a:t>goveda)</a:t>
            </a:r>
          </a:p>
          <a:p>
            <a:endParaRPr lang="sl-SI" sz="2800" b="1" dirty="0">
              <a:solidFill>
                <a:srgbClr val="7030A0"/>
              </a:solidFill>
              <a:latin typeface="Cambria" pitchFamily="18" charset="0"/>
              <a:ea typeface="Cambria" pitchFamily="18" charset="0"/>
            </a:endParaRPr>
          </a:p>
          <a:p>
            <a:pPr marL="342900" indent="-342900">
              <a:buAutoNum type="arabicPeriod"/>
            </a:pPr>
            <a:endParaRPr lang="en-US" sz="1600" dirty="0"/>
          </a:p>
        </p:txBody>
      </p:sp>
      <p:pic>
        <p:nvPicPr>
          <p:cNvPr id="11266" name="Picture 2" descr="C:\Users\Isidora\Desktop\download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527822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Isidora\Desktop\download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225" y="2057400"/>
            <a:ext cx="386577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89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3. </a:t>
            </a:r>
            <a:r>
              <a:rPr lang="sl-SI" sz="2800" b="1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C. felis  </a:t>
            </a:r>
            <a:r>
              <a:rPr lang="sl-SI" sz="28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                                     </a:t>
            </a:r>
          </a:p>
          <a:p>
            <a:r>
              <a:rPr lang="sl-SI" sz="2800" dirty="0">
                <a:latin typeface="Cambria" pitchFamily="18" charset="0"/>
                <a:ea typeface="Cambria" pitchFamily="18" charset="0"/>
              </a:rPr>
              <a:t>Mačke – konjunktivitis, </a:t>
            </a:r>
            <a:r>
              <a:rPr lang="sl-SI" sz="2800" dirty="0" smtClean="0">
                <a:latin typeface="Cambria" pitchFamily="18" charset="0"/>
                <a:ea typeface="Cambria" pitchFamily="18" charset="0"/>
              </a:rPr>
              <a:t>pneumonija</a:t>
            </a:r>
          </a:p>
          <a:p>
            <a:endParaRPr lang="sl-SI" sz="2800" dirty="0">
              <a:latin typeface="Cambria" pitchFamily="18" charset="0"/>
              <a:ea typeface="Cambria" pitchFamily="18" charset="0"/>
            </a:endParaRPr>
          </a:p>
          <a:p>
            <a:endParaRPr lang="sl-SI" sz="2800" dirty="0" smtClean="0">
              <a:latin typeface="Cambria" pitchFamily="18" charset="0"/>
              <a:ea typeface="Cambria" pitchFamily="18" charset="0"/>
            </a:endParaRPr>
          </a:p>
          <a:p>
            <a:endParaRPr lang="sl-SI" sz="2800" dirty="0">
              <a:latin typeface="Cambria" pitchFamily="18" charset="0"/>
              <a:ea typeface="Cambria" pitchFamily="18" charset="0"/>
            </a:endParaRPr>
          </a:p>
          <a:p>
            <a:endParaRPr lang="sl-SI" sz="2800" dirty="0" smtClean="0">
              <a:latin typeface="Cambria" pitchFamily="18" charset="0"/>
              <a:ea typeface="Cambria" pitchFamily="18" charset="0"/>
            </a:endParaRPr>
          </a:p>
          <a:p>
            <a:endParaRPr lang="sl-SI" sz="2800" dirty="0">
              <a:latin typeface="Cambria" pitchFamily="18" charset="0"/>
              <a:ea typeface="Cambria" pitchFamily="18" charset="0"/>
            </a:endParaRPr>
          </a:p>
          <a:p>
            <a:r>
              <a:rPr lang="sl-SI" sz="2800" dirty="0" smtClean="0">
                <a:latin typeface="Cambria" pitchFamily="18" charset="0"/>
                <a:ea typeface="Cambria" pitchFamily="18" charset="0"/>
              </a:rPr>
              <a:t> </a:t>
            </a:r>
            <a:endParaRPr lang="sl-SI" sz="2800" dirty="0">
              <a:latin typeface="Cambria" pitchFamily="18" charset="0"/>
              <a:ea typeface="Cambria" pitchFamily="18" charset="0"/>
            </a:endParaRPr>
          </a:p>
          <a:p>
            <a:r>
              <a:rPr lang="sl-SI" sz="2800" dirty="0">
                <a:latin typeface="Cambria" pitchFamily="18" charset="0"/>
                <a:ea typeface="Cambria" pitchFamily="18" charset="0"/>
              </a:rPr>
              <a:t>                  </a:t>
            </a:r>
          </a:p>
          <a:p>
            <a:endParaRPr lang="sl-SI" sz="2800" b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endParaRPr lang="sl-SI" sz="2800" b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endParaRPr lang="sl-SI" sz="2800" b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endParaRPr lang="sl-SI" sz="2800" b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sl-SI" sz="28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4</a:t>
            </a:r>
            <a:r>
              <a:rPr lang="sl-SI" sz="28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. </a:t>
            </a:r>
            <a:r>
              <a:rPr lang="sl-SI" sz="2800" b="1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C. trachomatis                     </a:t>
            </a:r>
          </a:p>
          <a:p>
            <a:r>
              <a:rPr lang="sl-SI" sz="2800" dirty="0">
                <a:latin typeface="Cambria" pitchFamily="18" charset="0"/>
                <a:ea typeface="Cambria" pitchFamily="18" charset="0"/>
              </a:rPr>
              <a:t>Ljudi - veneralne, okularne i respiratorne infekcije</a:t>
            </a:r>
            <a:endParaRPr lang="en-US" sz="2800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2290" name="Picture 2" descr="C:\Users\Isidora\Desktop\chlamydophila-felis-29481-artic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11590"/>
            <a:ext cx="4754188" cy="285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Isidora\Desktop\download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645796"/>
            <a:ext cx="3710152" cy="306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37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8393" y="36786"/>
            <a:ext cx="9144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2800" b="1" u="sng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Materijal koji se šalje na pregled</a:t>
            </a:r>
          </a:p>
          <a:p>
            <a:pPr>
              <a:spcBef>
                <a:spcPct val="50000"/>
              </a:spcBef>
            </a:pPr>
            <a:r>
              <a:rPr lang="sl-SI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abortus </a:t>
            </a:r>
            <a:r>
              <a:rPr lang="sl-SI" sz="2000" dirty="0">
                <a:latin typeface="Cambria" pitchFamily="18" charset="0"/>
                <a:ea typeface="Cambria" pitchFamily="18" charset="0"/>
              </a:rPr>
              <a:t>– placenta, kotiledoni, pluća i jetra ploda, vaginalni bris, (</a:t>
            </a:r>
            <a:r>
              <a:rPr lang="sl-SI" sz="2000" dirty="0" smtClean="0">
                <a:latin typeface="Cambria" pitchFamily="18" charset="0"/>
                <a:ea typeface="Cambria" pitchFamily="18" charset="0"/>
              </a:rPr>
              <a:t>posebne </a:t>
            </a:r>
            <a:r>
              <a:rPr lang="sl-SI" sz="2000" dirty="0">
                <a:latin typeface="Cambria" pitchFamily="18" charset="0"/>
                <a:ea typeface="Cambria" pitchFamily="18" charset="0"/>
              </a:rPr>
              <a:t>transportne </a:t>
            </a:r>
            <a:r>
              <a:rPr lang="sl-SI" sz="2000" dirty="0" smtClean="0">
                <a:latin typeface="Cambria" pitchFamily="18" charset="0"/>
                <a:ea typeface="Cambria" pitchFamily="18" charset="0"/>
              </a:rPr>
              <a:t>podloge)                                                                                                                 </a:t>
            </a:r>
            <a:r>
              <a:rPr lang="sl-SI" sz="20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l-SI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sistemske infekcije – </a:t>
            </a:r>
            <a:r>
              <a:rPr lang="sl-SI" sz="2000" dirty="0">
                <a:latin typeface="Cambria" pitchFamily="18" charset="0"/>
                <a:ea typeface="Cambria" pitchFamily="18" charset="0"/>
              </a:rPr>
              <a:t>pluća, jetra, slezina                                             </a:t>
            </a:r>
            <a:r>
              <a:rPr lang="sl-SI" sz="2000" dirty="0" smtClean="0">
                <a:latin typeface="Cambria" pitchFamily="18" charset="0"/>
                <a:ea typeface="Cambria" pitchFamily="18" charset="0"/>
              </a:rPr>
              <a:t>                   </a:t>
            </a:r>
            <a:r>
              <a:rPr lang="sl-SI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poliartritis </a:t>
            </a:r>
            <a:r>
              <a:rPr lang="sl-SI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– </a:t>
            </a:r>
            <a:r>
              <a:rPr lang="sl-SI" sz="2000" dirty="0">
                <a:latin typeface="Cambria" pitchFamily="18" charset="0"/>
                <a:ea typeface="Cambria" pitchFamily="18" charset="0"/>
              </a:rPr>
              <a:t>sinovijalna tečnost, ceo zglob                                                                   </a:t>
            </a:r>
            <a:r>
              <a:rPr lang="sl-SI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otkrivanje </a:t>
            </a:r>
            <a:r>
              <a:rPr lang="sl-SI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infekcije u stadu ili jatu </a:t>
            </a:r>
            <a:r>
              <a:rPr lang="sl-SI" sz="2000" dirty="0">
                <a:latin typeface="Cambria" pitchFamily="18" charset="0"/>
                <a:ea typeface="Cambria" pitchFamily="18" charset="0"/>
              </a:rPr>
              <a:t>– serološka dijagnostika krv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8393" y="2270231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b="1" u="sng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DIJAGNOSTIKA:</a:t>
            </a:r>
            <a:endParaRPr lang="en-US" sz="4000" b="1" u="sng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29" y="2978117"/>
            <a:ext cx="912297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2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- Mikroskopski </a:t>
            </a:r>
            <a:r>
              <a:rPr lang="sl-SI" sz="2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preparati- </a:t>
            </a:r>
            <a:r>
              <a:rPr lang="sl-SI" sz="24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(</a:t>
            </a:r>
            <a:r>
              <a:rPr lang="sl-SI" sz="2400" dirty="0" smtClean="0">
                <a:latin typeface="Cambria" pitchFamily="18" charset="0"/>
                <a:ea typeface="Cambria" pitchFamily="18" charset="0"/>
              </a:rPr>
              <a:t>Modifikovano </a:t>
            </a:r>
            <a:r>
              <a:rPr lang="sl-SI" sz="2400" dirty="0">
                <a:latin typeface="Cambria" pitchFamily="18" charset="0"/>
                <a:ea typeface="Cambria" pitchFamily="18" charset="0"/>
              </a:rPr>
              <a:t>bojenje po Ziehl-Neelsen-u, bojenje metilenskim plavim, bojenje po Macchiavello-u, bojenje po Castaneda-i bojenje po </a:t>
            </a:r>
            <a:r>
              <a:rPr lang="sl-SI" sz="2400" dirty="0" smtClean="0">
                <a:latin typeface="Cambria" pitchFamily="18" charset="0"/>
                <a:ea typeface="Cambria" pitchFamily="18" charset="0"/>
              </a:rPr>
              <a:t>Giemsa-i)</a:t>
            </a:r>
            <a:endParaRPr lang="sl-SI" sz="2400" dirty="0">
              <a:latin typeface="Cambria" pitchFamily="18" charset="0"/>
              <a:ea typeface="Cambria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sl-SI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l-SI" sz="2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Izvan ćelije </a:t>
            </a:r>
            <a:r>
              <a:rPr lang="sl-SI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– pojedinačna ili grupisana sitna elementarna telašca                                                      </a:t>
            </a:r>
            <a:r>
              <a:rPr lang="sl-SI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- </a:t>
            </a:r>
            <a:r>
              <a:rPr lang="sl-SI" sz="2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Unutar </a:t>
            </a:r>
            <a:r>
              <a:rPr lang="sl-SI" sz="2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ćelije </a:t>
            </a:r>
            <a:r>
              <a:rPr lang="sl-SI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– u citoplazmi bazofilne inkluzije sa retikularnim </a:t>
            </a:r>
            <a:r>
              <a:rPr lang="sl-SI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i </a:t>
            </a:r>
            <a:r>
              <a:rPr lang="sl-SI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elementarnim </a:t>
            </a:r>
            <a:r>
              <a:rPr lang="sl-SI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telašcima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l-SI" sz="2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Serologija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l-SI" sz="2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PCR</a:t>
            </a:r>
            <a:endParaRPr lang="en-US" sz="2400" b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3314" name="Picture 2" descr="C:\Users\Isidora\Desktop\fastest-chlam-ag-400x30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3000" l="10000" r="90000">
                        <a14:foregroundMark x1="85750" y1="67333" x2="86750" y2="72667"/>
                        <a14:foregroundMark x1="79500" y1="71667" x2="84750" y2="7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308" y="4778610"/>
            <a:ext cx="3074692" cy="230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79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90" y="30631"/>
            <a:ext cx="90297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sl-SI" sz="2400" dirty="0">
              <a:latin typeface="Cambria" pitchFamily="18" charset="0"/>
              <a:ea typeface="Cambria" pitchFamily="18" charset="0"/>
            </a:endParaRPr>
          </a:p>
          <a:p>
            <a:pPr algn="ctr"/>
            <a:r>
              <a:rPr lang="sl-SI" sz="28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OBLIGATNI INTRACELULARNI PARAZITI  </a:t>
            </a:r>
            <a:r>
              <a:rPr lang="sl-SI" sz="28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u izolaciji </a:t>
            </a:r>
            <a:r>
              <a:rPr lang="sl-SI" sz="28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zahtevaju primenu </a:t>
            </a:r>
            <a:r>
              <a:rPr lang="sl-SI" sz="28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sistema 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“</a:t>
            </a:r>
            <a:r>
              <a:rPr lang="sl-SI" sz="28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žive ćelije</a:t>
            </a:r>
            <a:r>
              <a:rPr lang="en-US" sz="28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”</a:t>
            </a:r>
            <a:r>
              <a:rPr lang="sr-Latn-RS" sz="28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!!!</a:t>
            </a:r>
          </a:p>
          <a:p>
            <a:pPr algn="ctr">
              <a:spcBef>
                <a:spcPct val="50000"/>
              </a:spcBef>
            </a:pPr>
            <a:r>
              <a:rPr lang="sl-SI" sz="28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1. Embrionirana </a:t>
            </a:r>
            <a:r>
              <a:rPr lang="sl-SI" sz="28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kokošija </a:t>
            </a:r>
            <a:r>
              <a:rPr lang="sl-SI" sz="28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jaja </a:t>
            </a:r>
            <a:r>
              <a:rPr lang="sl-SI" sz="28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– </a:t>
            </a:r>
            <a:r>
              <a:rPr lang="sl-SI" sz="28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(žumančetna kesica)</a:t>
            </a:r>
          </a:p>
          <a:p>
            <a:pPr algn="ctr">
              <a:spcBef>
                <a:spcPct val="50000"/>
              </a:spcBef>
            </a:pPr>
            <a:r>
              <a:rPr lang="sl-SI" sz="28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2. Kultura </a:t>
            </a:r>
            <a:r>
              <a:rPr lang="sl-SI" sz="28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tkiva </a:t>
            </a:r>
          </a:p>
          <a:p>
            <a:pPr algn="ctr">
              <a:spcBef>
                <a:spcPct val="50000"/>
              </a:spcBef>
            </a:pPr>
            <a:r>
              <a:rPr lang="sl-SI" sz="28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3. Lab. </a:t>
            </a:r>
            <a:r>
              <a:rPr lang="sl-SI" sz="28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ž</a:t>
            </a:r>
            <a:r>
              <a:rPr lang="sl-SI" sz="28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ivotinje - biološki </a:t>
            </a:r>
            <a:r>
              <a:rPr lang="sl-SI" sz="28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ogled</a:t>
            </a:r>
          </a:p>
          <a:p>
            <a:pPr algn="just">
              <a:spcBef>
                <a:spcPct val="50000"/>
              </a:spcBef>
            </a:pPr>
            <a:endParaRPr lang="sl-SI" sz="2400" dirty="0">
              <a:latin typeface="Cambria" pitchFamily="18" charset="0"/>
              <a:ea typeface="Cambria" pitchFamily="18" charset="0"/>
            </a:endParaRPr>
          </a:p>
          <a:p>
            <a:pPr algn="just">
              <a:spcBef>
                <a:spcPct val="50000"/>
              </a:spcBef>
              <a:buFontTx/>
              <a:buChar char="-"/>
            </a:pPr>
            <a:endParaRPr lang="sl-SI" sz="2400" dirty="0">
              <a:latin typeface="Cambria" pitchFamily="18" charset="0"/>
              <a:ea typeface="Cambria" pitchFamily="18" charset="0"/>
            </a:endParaRPr>
          </a:p>
          <a:p>
            <a:pPr algn="just">
              <a:spcBef>
                <a:spcPct val="50000"/>
              </a:spcBef>
              <a:buFontTx/>
              <a:buChar char="-"/>
            </a:pPr>
            <a:endParaRPr lang="sl-SI" sz="2400" dirty="0">
              <a:latin typeface="Cambria" pitchFamily="18" charset="0"/>
              <a:ea typeface="Cambria" pitchFamily="18" charset="0"/>
            </a:endParaRPr>
          </a:p>
          <a:p>
            <a:endParaRPr lang="en-US" sz="24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30065" y="170794"/>
            <a:ext cx="8877300" cy="3124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C:\Users\Isidora\Desktop\download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2356"/>
            <a:ext cx="3581400" cy="191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Isidora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228" y="4026018"/>
            <a:ext cx="3097924" cy="191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Isidora\Desktop\CultureFlask_AdobeStock_3732671772_72DPI_Small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988197"/>
            <a:ext cx="2743200" cy="194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80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Isidora\Desktop\normally-developing-chicken-eg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66" y="1957387"/>
            <a:ext cx="9221584" cy="490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5791200" y="1981200"/>
            <a:ext cx="876300" cy="3048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95026" y="1379208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dirty="0" smtClean="0">
                <a:solidFill>
                  <a:schemeClr val="bg1"/>
                </a:solidFill>
                <a:latin typeface="Comic Sans MS" pitchFamily="66" charset="0"/>
              </a:rPr>
              <a:t>VAZDUŠNA KOMORA</a:t>
            </a:r>
            <a:endParaRPr lang="en-US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5766" y="0"/>
            <a:ext cx="92215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000" b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Za rikecije i hlamidije koriste se jaja stara 5 do 8 dana</a:t>
            </a:r>
          </a:p>
          <a:p>
            <a:r>
              <a:rPr lang="sr-Latn-RS" sz="2000" b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1. Lampiranje i obeležavanje</a:t>
            </a:r>
          </a:p>
          <a:p>
            <a:r>
              <a:rPr lang="sr-Latn-RS" sz="2000" b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2. Otvor na ljusci iznad vazdušne kese</a:t>
            </a:r>
          </a:p>
          <a:p>
            <a:r>
              <a:rPr lang="sr-Latn-RS" sz="2000" b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3. Inokulacija ispitujućeg materijala iglom - 2 do 3 cm u unutrašnjost jajeta</a:t>
            </a:r>
          </a:p>
          <a:p>
            <a:r>
              <a:rPr lang="sr-Latn-RS" sz="2000" b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4. Otvor se zatapa parafinom </a:t>
            </a:r>
          </a:p>
          <a:p>
            <a:r>
              <a:rPr lang="sr-Latn-RS" sz="2000" b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5. Inkubacija 3 do 5 dana</a:t>
            </a:r>
          </a:p>
        </p:txBody>
      </p:sp>
    </p:spTree>
    <p:extLst>
      <p:ext uri="{BB962C8B-B14F-4D97-AF65-F5344CB8AC3E}">
        <p14:creationId xmlns:p14="http://schemas.microsoft.com/office/powerpoint/2010/main" val="16621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0" t="15332" r="17171" b="9563"/>
          <a:stretch>
            <a:fillRect/>
          </a:stretch>
        </p:blipFill>
        <p:spPr bwMode="auto">
          <a:xfrm>
            <a:off x="6300460" y="-21487"/>
            <a:ext cx="2843540" cy="2308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C:\Users\Isidora\Desktop\normally-developing-chicken-eg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03712" cy="228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Isidora\Desktop\downlo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297860"/>
            <a:ext cx="7994235" cy="459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Isidora\Desktop\istockphoto-519756498-612x612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536" b="92810" l="9780" r="89976">
                        <a14:foregroundMark x1="51345" y1="47222" x2="48900" y2="39216"/>
                        <a14:foregroundMark x1="50122" y1="26307" x2="48900" y2="94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371601" y="2590800"/>
            <a:ext cx="1698758" cy="254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83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Isidora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343807"/>
            <a:ext cx="6352138" cy="250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84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sidora\Desktop\bacteria-rickettsia-inside-human-cell-d-illustration-gram-negative-which-cause-epidemic-typhus-murine-typhus-other-806188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7" y="0"/>
            <a:ext cx="5065565" cy="337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57800" y="76200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OBLIGATNO INTRACELULARNE BAKTERIJE!</a:t>
            </a:r>
            <a:endParaRPr lang="en-US" sz="3200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2051" name="Picture 3" descr="C:\Users\Isidora\Desktop\Ixodus_ricinus_5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7" y="3373748"/>
            <a:ext cx="5065565" cy="348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91200" y="4333672"/>
            <a:ext cx="2819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PRENOSE SE PUTEM</a:t>
            </a:r>
            <a:r>
              <a:rPr lang="sr-Latn-RS" sz="32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VEKTORA</a:t>
            </a:r>
            <a:endParaRPr lang="sr-Latn-RS" sz="3200" b="1" dirty="0" smtClean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  <a:p>
            <a:pPr algn="ctr"/>
            <a:r>
              <a:rPr lang="sr-Latn-RS" sz="32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(KRPELJA)</a:t>
            </a:r>
            <a:endParaRPr lang="en-US" sz="3200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21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sidora\Desktop\bacteria-rickettsia-inside-human-cell-d-illustration-gram-negative-which-cause-epidemic-typhus-murine-typhus-other-806188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92" y="457200"/>
            <a:ext cx="9152935" cy="6095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9138743" cy="685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14192" y="0"/>
            <a:ext cx="9152935" cy="6858000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2015359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Cambria" pitchFamily="18" charset="0"/>
              <a:ea typeface="Cambria" pitchFamily="18" charset="0"/>
            </a:endParaRPr>
          </a:p>
          <a:p>
            <a:endParaRPr lang="en-US" dirty="0">
              <a:latin typeface="Cambria" pitchFamily="18" charset="0"/>
              <a:ea typeface="Cambria" pitchFamily="18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00149" y="152400"/>
            <a:ext cx="42343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Red</a:t>
            </a:r>
            <a:r>
              <a:rPr lang="sl-SI" sz="3200" b="1" i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Rickettsiales</a:t>
            </a:r>
            <a:endParaRPr lang="en-US" sz="3200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5104" y="1019429"/>
            <a:ext cx="4419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K</a:t>
            </a:r>
            <a:r>
              <a:rPr lang="sl-SI" sz="280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lasa</a:t>
            </a:r>
            <a:r>
              <a:rPr lang="en-US" sz="280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:</a:t>
            </a:r>
            <a:r>
              <a:rPr lang="sl-SI" sz="280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l-SI" sz="2800" i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Alphaproteobacteria</a:t>
            </a:r>
            <a:endParaRPr lang="en-US" i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  <a:p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362200" y="76200"/>
            <a:ext cx="3657600" cy="685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9923" y="1019429"/>
            <a:ext cx="4416973" cy="50982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1530" y="5524500"/>
            <a:ext cx="4435366" cy="48375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0726" y="1609663"/>
            <a:ext cx="4416973" cy="424089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199" y="2173950"/>
            <a:ext cx="624051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2400" b="1" i="1" dirty="0" err="1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Anaplasma</a:t>
            </a:r>
            <a:r>
              <a:rPr lang="en-US" sz="2400" i="1" dirty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(</a:t>
            </a:r>
            <a:r>
              <a:rPr lang="sr-Latn-RS" sz="2400" i="1" dirty="0">
                <a:latin typeface="Cambria" pitchFamily="18" charset="0"/>
                <a:ea typeface="Cambria" pitchFamily="18" charset="0"/>
              </a:rPr>
              <a:t>A</a:t>
            </a:r>
            <a:r>
              <a:rPr lang="sr-Latn-RS" sz="2400" i="1" dirty="0" smtClean="0">
                <a:latin typeface="Cambria" pitchFamily="18" charset="0"/>
                <a:ea typeface="Cambria" pitchFamily="18" charset="0"/>
              </a:rPr>
              <a:t>.</a:t>
            </a:r>
            <a:r>
              <a:rPr lang="en-US" sz="2400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sr-Latn-RS" sz="2400" i="1" dirty="0" smtClean="0">
                <a:latin typeface="Cambria" pitchFamily="18" charset="0"/>
                <a:ea typeface="Cambria" pitchFamily="18" charset="0"/>
              </a:rPr>
              <a:t>marginale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, </a:t>
            </a:r>
            <a:r>
              <a:rPr lang="sr-Latn-RS" sz="2400" i="1" dirty="0">
                <a:latin typeface="Cambria" pitchFamily="18" charset="0"/>
                <a:ea typeface="Cambria" pitchFamily="18" charset="0"/>
              </a:rPr>
              <a:t>A</a:t>
            </a:r>
            <a:r>
              <a:rPr lang="sr-Latn-RS" sz="2400" i="1" dirty="0" smtClean="0">
                <a:latin typeface="Cambria" pitchFamily="18" charset="0"/>
                <a:ea typeface="Cambria" pitchFamily="18" charset="0"/>
              </a:rPr>
              <a:t>.</a:t>
            </a:r>
            <a:r>
              <a:rPr lang="en-US" sz="2400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sr-Latn-RS" sz="2400" i="1" dirty="0" smtClean="0">
                <a:latin typeface="Cambria" pitchFamily="18" charset="0"/>
                <a:ea typeface="Cambria" pitchFamily="18" charset="0"/>
              </a:rPr>
              <a:t>centrale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, </a:t>
            </a:r>
            <a:r>
              <a:rPr lang="sr-Latn-RS" sz="2400" i="1" dirty="0" smtClean="0">
                <a:latin typeface="Cambria" pitchFamily="18" charset="0"/>
                <a:ea typeface="Cambria" pitchFamily="18" charset="0"/>
              </a:rPr>
              <a:t>A.</a:t>
            </a:r>
            <a:r>
              <a:rPr lang="en-US" sz="2400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sr-Latn-RS" sz="2400" i="1" dirty="0" smtClean="0">
                <a:latin typeface="Cambria" pitchFamily="18" charset="0"/>
                <a:ea typeface="Cambria" pitchFamily="18" charset="0"/>
              </a:rPr>
              <a:t>ovis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, </a:t>
            </a:r>
            <a:r>
              <a:rPr lang="sr-Latn-RS" sz="2400" i="1" dirty="0">
                <a:latin typeface="Cambria" pitchFamily="18" charset="0"/>
                <a:ea typeface="Cambria" pitchFamily="18" charset="0"/>
              </a:rPr>
              <a:t>A</a:t>
            </a:r>
            <a:r>
              <a:rPr lang="sr-Latn-RS" sz="2400" i="1" dirty="0" smtClean="0">
                <a:latin typeface="Cambria" pitchFamily="18" charset="0"/>
                <a:ea typeface="Cambria" pitchFamily="18" charset="0"/>
              </a:rPr>
              <a:t>.</a:t>
            </a:r>
            <a:r>
              <a:rPr lang="en-US" sz="2400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sr-Latn-RS" sz="2400" i="1" dirty="0" smtClean="0">
                <a:latin typeface="Cambria" pitchFamily="18" charset="0"/>
                <a:ea typeface="Cambria" pitchFamily="18" charset="0"/>
              </a:rPr>
              <a:t>platys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, </a:t>
            </a:r>
            <a:r>
              <a:rPr lang="sr-Latn-RS" sz="2400" i="1" dirty="0">
                <a:latin typeface="Cambria" pitchFamily="18" charset="0"/>
                <a:ea typeface="Cambria" pitchFamily="18" charset="0"/>
              </a:rPr>
              <a:t>A</a:t>
            </a:r>
            <a:r>
              <a:rPr lang="sr-Latn-RS" sz="2400" i="1" dirty="0" smtClean="0">
                <a:latin typeface="Cambria" pitchFamily="18" charset="0"/>
                <a:ea typeface="Cambria" pitchFamily="18" charset="0"/>
              </a:rPr>
              <a:t>.</a:t>
            </a:r>
            <a:r>
              <a:rPr lang="en-US" sz="2400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sr-Latn-RS" sz="2400" i="1" dirty="0" smtClean="0">
                <a:latin typeface="Cambria" pitchFamily="18" charset="0"/>
                <a:ea typeface="Cambria" pitchFamily="18" charset="0"/>
              </a:rPr>
              <a:t>phagocytophilum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)</a:t>
            </a:r>
            <a:endParaRPr lang="en-US" sz="2400" dirty="0">
              <a:latin typeface="Cambria" pitchFamily="18" charset="0"/>
              <a:ea typeface="Cambria" pitchFamily="18" charset="0"/>
            </a:endParaRPr>
          </a:p>
          <a:p>
            <a:r>
              <a:rPr lang="en-US" sz="2400" b="1" i="1" dirty="0" err="1">
                <a:latin typeface="Cambria" pitchFamily="18" charset="0"/>
                <a:ea typeface="Cambria" pitchFamily="18" charset="0"/>
              </a:rPr>
              <a:t>Ehrlichia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 (</a:t>
            </a:r>
            <a:r>
              <a:rPr lang="sr-Latn-RS" sz="2400" i="1" dirty="0">
                <a:latin typeface="Cambria" pitchFamily="18" charset="0"/>
                <a:ea typeface="Cambria" pitchFamily="18" charset="0"/>
              </a:rPr>
              <a:t>E</a:t>
            </a:r>
            <a:r>
              <a:rPr lang="sr-Latn-RS" sz="2400" i="1" dirty="0" smtClean="0">
                <a:latin typeface="Cambria" pitchFamily="18" charset="0"/>
                <a:ea typeface="Cambria" pitchFamily="18" charset="0"/>
              </a:rPr>
              <a:t>.</a:t>
            </a:r>
            <a:r>
              <a:rPr lang="en-US" sz="2400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sr-Latn-RS" sz="2400" i="1" dirty="0" smtClean="0">
                <a:latin typeface="Cambria" pitchFamily="18" charset="0"/>
                <a:ea typeface="Cambria" pitchFamily="18" charset="0"/>
              </a:rPr>
              <a:t>canis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, </a:t>
            </a:r>
            <a:r>
              <a:rPr lang="sr-Latn-RS" sz="2400" i="1" dirty="0">
                <a:latin typeface="Cambria" pitchFamily="18" charset="0"/>
                <a:ea typeface="Cambria" pitchFamily="18" charset="0"/>
              </a:rPr>
              <a:t>E</a:t>
            </a:r>
            <a:r>
              <a:rPr lang="sr-Latn-RS" sz="2400" i="1" dirty="0" smtClean="0">
                <a:latin typeface="Cambria" pitchFamily="18" charset="0"/>
                <a:ea typeface="Cambria" pitchFamily="18" charset="0"/>
              </a:rPr>
              <a:t>.</a:t>
            </a:r>
            <a:r>
              <a:rPr lang="en-US" sz="2400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sr-Latn-RS" sz="2400" i="1" dirty="0" smtClean="0">
                <a:latin typeface="Cambria" pitchFamily="18" charset="0"/>
                <a:ea typeface="Cambria" pitchFamily="18" charset="0"/>
              </a:rPr>
              <a:t>ewingii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, 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E</a:t>
            </a:r>
            <a:r>
              <a:rPr lang="en-US" sz="2400" i="1" dirty="0" smtClean="0">
                <a:latin typeface="Cambria" pitchFamily="18" charset="0"/>
                <a:ea typeface="Cambria" pitchFamily="18" charset="0"/>
              </a:rPr>
              <a:t>. </a:t>
            </a:r>
            <a:r>
              <a:rPr lang="en-US" sz="2400" i="1" dirty="0" err="1" smtClean="0">
                <a:latin typeface="Cambria" pitchFamily="18" charset="0"/>
                <a:ea typeface="Cambria" pitchFamily="18" charset="0"/>
              </a:rPr>
              <a:t>ruminantium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)</a:t>
            </a:r>
          </a:p>
          <a:p>
            <a:r>
              <a:rPr lang="en-US" sz="2400" b="1" i="1" dirty="0" err="1">
                <a:latin typeface="Cambria" pitchFamily="18" charset="0"/>
                <a:ea typeface="Cambria" pitchFamily="18" charset="0"/>
              </a:rPr>
              <a:t>Aegyptianella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 (A. </a:t>
            </a:r>
            <a:r>
              <a:rPr lang="en-US" sz="2400" i="1" dirty="0" err="1">
                <a:latin typeface="Cambria" pitchFamily="18" charset="0"/>
                <a:ea typeface="Cambria" pitchFamily="18" charset="0"/>
              </a:rPr>
              <a:t>pullorum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)</a:t>
            </a:r>
            <a:endParaRPr lang="en-US" sz="2400" dirty="0">
              <a:latin typeface="Cambria" pitchFamily="18" charset="0"/>
              <a:ea typeface="Cambria" pitchFamily="18" charset="0"/>
            </a:endParaRPr>
          </a:p>
          <a:p>
            <a:r>
              <a:rPr lang="en-US" sz="2400" b="1" i="1" dirty="0" err="1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Neorickettsia</a:t>
            </a:r>
            <a:r>
              <a:rPr lang="en-US" sz="2400" i="1" dirty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(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N</a:t>
            </a:r>
            <a:r>
              <a:rPr lang="en-US" sz="2400" i="1" dirty="0" smtClean="0">
                <a:latin typeface="Cambria" pitchFamily="18" charset="0"/>
                <a:ea typeface="Cambria" pitchFamily="18" charset="0"/>
              </a:rPr>
              <a:t>. </a:t>
            </a:r>
            <a:r>
              <a:rPr lang="en-US" sz="2400" i="1" dirty="0" err="1" smtClean="0">
                <a:latin typeface="Cambria" pitchFamily="18" charset="0"/>
                <a:ea typeface="Cambria" pitchFamily="18" charset="0"/>
              </a:rPr>
              <a:t>helminthoeca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, 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N</a:t>
            </a:r>
            <a:r>
              <a:rPr lang="en-US" sz="2400" i="1" dirty="0" smtClean="0">
                <a:latin typeface="Cambria" pitchFamily="18" charset="0"/>
                <a:ea typeface="Cambria" pitchFamily="18" charset="0"/>
              </a:rPr>
              <a:t>. </a:t>
            </a:r>
            <a:r>
              <a:rPr lang="en-US" sz="2400" i="1" dirty="0" err="1" smtClean="0">
                <a:latin typeface="Cambria" pitchFamily="18" charset="0"/>
                <a:ea typeface="Cambria" pitchFamily="18" charset="0"/>
              </a:rPr>
              <a:t>risticii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)</a:t>
            </a:r>
            <a:endParaRPr lang="en-US" sz="2400" dirty="0">
              <a:latin typeface="Cambria" pitchFamily="18" charset="0"/>
              <a:ea typeface="Cambria" pitchFamily="18" charset="0"/>
            </a:endParaRP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923" y="5513612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K</a:t>
            </a:r>
            <a:r>
              <a:rPr lang="sl-SI" sz="280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lasa </a:t>
            </a:r>
            <a:r>
              <a:rPr lang="sl-SI" sz="2800" i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Gammaproteobacteria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4228981"/>
            <a:ext cx="8305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Cambria" pitchFamily="18" charset="0"/>
                <a:ea typeface="Cambria" pitchFamily="18" charset="0"/>
              </a:rPr>
              <a:t>Familja</a:t>
            </a:r>
            <a:r>
              <a:rPr lang="en-US" sz="2800" dirty="0">
                <a:solidFill>
                  <a:srgbClr val="00B050"/>
                </a:solidFill>
                <a:latin typeface="Cambria" pitchFamily="18" charset="0"/>
                <a:ea typeface="Cambria" pitchFamily="18" charset="0"/>
              </a:rPr>
              <a:t>:</a:t>
            </a:r>
            <a:r>
              <a:rPr lang="en-US" sz="2800" dirty="0" smtClean="0">
                <a:solidFill>
                  <a:srgbClr val="00B05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l-SI" sz="2800" i="1" dirty="0">
                <a:solidFill>
                  <a:srgbClr val="00B050"/>
                </a:solidFill>
                <a:latin typeface="Cambria" pitchFamily="18" charset="0"/>
                <a:ea typeface="Cambria" pitchFamily="18" charset="0"/>
              </a:rPr>
              <a:t>Rickettsiaceae</a:t>
            </a:r>
            <a:endParaRPr lang="en-US" sz="2800" i="1" dirty="0">
              <a:solidFill>
                <a:srgbClr val="00B050"/>
              </a:solidFill>
              <a:latin typeface="Cambria" pitchFamily="18" charset="0"/>
              <a:ea typeface="Cambria" pitchFamily="18" charset="0"/>
            </a:endParaRPr>
          </a:p>
          <a:p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31530" y="4307688"/>
            <a:ext cx="4416973" cy="400109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4779845"/>
            <a:ext cx="67345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Cambria" pitchFamily="18" charset="0"/>
                <a:ea typeface="Cambria" pitchFamily="18" charset="0"/>
              </a:rPr>
              <a:t>Rickettsia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  (</a:t>
            </a:r>
            <a:r>
              <a:rPr lang="en-US" sz="2400" i="1" dirty="0" err="1">
                <a:latin typeface="Cambria" pitchFamily="18" charset="0"/>
                <a:ea typeface="Cambria" pitchFamily="18" charset="0"/>
              </a:rPr>
              <a:t>R.rickettsii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, </a:t>
            </a:r>
            <a:r>
              <a:rPr lang="en-US" sz="2400" i="1" dirty="0" err="1">
                <a:latin typeface="Cambria" pitchFamily="18" charset="0"/>
                <a:ea typeface="Cambria" pitchFamily="18" charset="0"/>
              </a:rPr>
              <a:t>R.prowacekii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)</a:t>
            </a:r>
          </a:p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9196" y="575157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i="1" dirty="0">
              <a:latin typeface="Cambria" pitchFamily="18" charset="0"/>
              <a:ea typeface="Cambr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>
                <a:latin typeface="Cambria" pitchFamily="18" charset="0"/>
                <a:ea typeface="Cambria" pitchFamily="18" charset="0"/>
              </a:rPr>
              <a:t>Genotipski</a:t>
            </a:r>
            <a:r>
              <a:rPr lang="en-US" dirty="0">
                <a:latin typeface="Cambria" pitchFamily="18" charset="0"/>
                <a:ea typeface="Cambria" pitchFamily="18" charset="0"/>
              </a:rPr>
              <a:t> i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fenotipski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različita</a:t>
            </a:r>
            <a:r>
              <a:rPr lang="en-US" dirty="0">
                <a:latin typeface="Cambria" pitchFamily="18" charset="0"/>
                <a:ea typeface="Cambria" pitchFamily="18" charset="0"/>
              </a:rPr>
              <a:t> od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rikecija</a:t>
            </a:r>
            <a:endParaRPr lang="en-US" dirty="0" smtClean="0">
              <a:latin typeface="Cambria" pitchFamily="18" charset="0"/>
              <a:ea typeface="Cambria" pitchFamily="18" charset="0"/>
            </a:endParaRPr>
          </a:p>
          <a:p>
            <a:r>
              <a:rPr lang="en-US" sz="2400" b="1" i="1" dirty="0" err="1" smtClean="0">
                <a:latin typeface="Cambria" pitchFamily="18" charset="0"/>
                <a:ea typeface="Cambria" pitchFamily="18" charset="0"/>
              </a:rPr>
              <a:t>Coxiella</a:t>
            </a:r>
            <a:r>
              <a:rPr lang="en-US" sz="2400" b="1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i="1" dirty="0" err="1">
                <a:latin typeface="Cambria" pitchFamily="18" charset="0"/>
                <a:ea typeface="Cambria" pitchFamily="18" charset="0"/>
              </a:rPr>
              <a:t>burnetii</a:t>
            </a:r>
            <a:endParaRPr lang="sr-Latn-RS" sz="2400" b="1" i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19800" y="925756"/>
            <a:ext cx="29337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 smtClean="0">
                <a:solidFill>
                  <a:srgbClr val="00B050"/>
                </a:solidFill>
                <a:latin typeface="Cambria" pitchFamily="18" charset="0"/>
                <a:ea typeface="Cambria" pitchFamily="18" charset="0"/>
              </a:rPr>
              <a:t>Napadaju</a:t>
            </a:r>
            <a:r>
              <a:rPr lang="en-US" sz="2000" b="1" dirty="0" smtClean="0">
                <a:solidFill>
                  <a:srgbClr val="00B05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l-SI" sz="2000" b="1" dirty="0" smtClean="0">
                <a:solidFill>
                  <a:srgbClr val="00B050"/>
                </a:solidFill>
                <a:latin typeface="Cambria" pitchFamily="18" charset="0"/>
                <a:ea typeface="Cambria" pitchFamily="18" charset="0"/>
              </a:rPr>
              <a:t>ćelije </a:t>
            </a:r>
            <a:r>
              <a:rPr lang="sl-SI" sz="2000" b="1" dirty="0">
                <a:solidFill>
                  <a:srgbClr val="00B050"/>
                </a:solidFill>
                <a:latin typeface="Cambria" pitchFamily="18" charset="0"/>
                <a:ea typeface="Cambria" pitchFamily="18" charset="0"/>
              </a:rPr>
              <a:t>hematopoetskog porekla – eritrocite, fagocitne ćelije – makrofage, monocite, granulocite, trombocite</a:t>
            </a:r>
          </a:p>
          <a:p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581196" y="1821707"/>
            <a:ext cx="1271751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524704" y="4507742"/>
            <a:ext cx="1792012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760780" y="4144869"/>
            <a:ext cx="15240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B050"/>
                </a:solidFill>
                <a:latin typeface="Cambria" pitchFamily="18" charset="0"/>
                <a:ea typeface="Cambria" pitchFamily="18" charset="0"/>
              </a:rPr>
              <a:t>N</a:t>
            </a:r>
            <a:r>
              <a:rPr lang="sl-SI" sz="2000" b="1" dirty="0" smtClean="0">
                <a:solidFill>
                  <a:srgbClr val="00B050"/>
                </a:solidFill>
                <a:latin typeface="Cambria" pitchFamily="18" charset="0"/>
                <a:ea typeface="Cambria" pitchFamily="18" charset="0"/>
              </a:rPr>
              <a:t>apadaju </a:t>
            </a:r>
            <a:r>
              <a:rPr lang="sl-SI" sz="2000" b="1" dirty="0">
                <a:solidFill>
                  <a:srgbClr val="00B050"/>
                </a:solidFill>
                <a:latin typeface="Cambria" pitchFamily="18" charset="0"/>
                <a:ea typeface="Cambria" pitchFamily="18" charset="0"/>
              </a:rPr>
              <a:t>endotelne ćelije krvnih sudova</a:t>
            </a:r>
          </a:p>
          <a:p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6053959" y="907307"/>
            <a:ext cx="2928445" cy="203138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6477000" y="4078225"/>
            <a:ext cx="2057400" cy="1789175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9923" y="161038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Cambria" pitchFamily="18" charset="0"/>
                <a:ea typeface="Cambria" pitchFamily="18" charset="0"/>
              </a:rPr>
              <a:t>F</a:t>
            </a:r>
            <a:r>
              <a:rPr lang="sl-SI" sz="2800" dirty="0">
                <a:solidFill>
                  <a:srgbClr val="00B050"/>
                </a:solidFill>
                <a:latin typeface="Cambria" pitchFamily="18" charset="0"/>
                <a:ea typeface="Cambria" pitchFamily="18" charset="0"/>
              </a:rPr>
              <a:t>amilij</a:t>
            </a:r>
            <a:r>
              <a:rPr lang="en-US" sz="2800" dirty="0">
                <a:solidFill>
                  <a:srgbClr val="00B050"/>
                </a:solidFill>
                <a:latin typeface="Cambria" pitchFamily="18" charset="0"/>
                <a:ea typeface="Cambria" pitchFamily="18" charset="0"/>
              </a:rPr>
              <a:t>a:</a:t>
            </a:r>
            <a:r>
              <a:rPr lang="sl-SI" sz="2800" dirty="0">
                <a:solidFill>
                  <a:srgbClr val="00B05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dirty="0">
                <a:solidFill>
                  <a:srgbClr val="00B05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l-SI" sz="2800" i="1" dirty="0">
                <a:solidFill>
                  <a:srgbClr val="00B050"/>
                </a:solidFill>
                <a:latin typeface="Cambria" pitchFamily="18" charset="0"/>
                <a:ea typeface="Cambria" pitchFamily="18" charset="0"/>
              </a:rPr>
              <a:t>Anaplasmataceae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33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26276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ANAPLAZME</a:t>
            </a:r>
            <a:endParaRPr lang="en-US" sz="4400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3075" name="Picture 3" descr="C:\Users\Isidora\Desktop\Anaplasma-wpv_374x3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536" y="921841"/>
            <a:ext cx="5064698" cy="358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Isidora\Desktop\Anaplasma-centra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7607"/>
            <a:ext cx="4079302" cy="358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4519008"/>
            <a:ext cx="4648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i="1" dirty="0" smtClean="0">
                <a:latin typeface="Cambria" pitchFamily="18" charset="0"/>
                <a:ea typeface="Cambria" pitchFamily="18" charset="0"/>
              </a:rPr>
              <a:t>А. </a:t>
            </a:r>
            <a:r>
              <a:rPr lang="sr-Latn-RS" sz="2800" i="1" dirty="0">
                <a:latin typeface="Cambria" pitchFamily="18" charset="0"/>
                <a:ea typeface="Cambria" pitchFamily="18" charset="0"/>
              </a:rPr>
              <a:t>m</a:t>
            </a:r>
            <a:r>
              <a:rPr lang="sr-Latn-RS" sz="2800" i="1" dirty="0" smtClean="0">
                <a:latin typeface="Cambria" pitchFamily="18" charset="0"/>
                <a:ea typeface="Cambria" pitchFamily="18" charset="0"/>
              </a:rPr>
              <a:t>arginale</a:t>
            </a:r>
          </a:p>
          <a:p>
            <a:r>
              <a:rPr lang="sr-Latn-RS" sz="2800" i="1" dirty="0" smtClean="0">
                <a:latin typeface="Cambria" pitchFamily="18" charset="0"/>
                <a:ea typeface="Cambria" pitchFamily="18" charset="0"/>
              </a:rPr>
              <a:t>A. centrale</a:t>
            </a:r>
          </a:p>
          <a:p>
            <a:r>
              <a:rPr lang="sr-Latn-RS" sz="2800" i="1" dirty="0" smtClean="0">
                <a:latin typeface="Cambria" pitchFamily="18" charset="0"/>
                <a:ea typeface="Cambria" pitchFamily="18" charset="0"/>
              </a:rPr>
              <a:t>A. ovis</a:t>
            </a:r>
          </a:p>
          <a:p>
            <a:r>
              <a:rPr lang="sr-Latn-RS" sz="2800" i="1" dirty="0" smtClean="0">
                <a:latin typeface="Cambria" pitchFamily="18" charset="0"/>
                <a:ea typeface="Cambria" pitchFamily="18" charset="0"/>
              </a:rPr>
              <a:t>A. </a:t>
            </a:r>
            <a:r>
              <a:rPr lang="sr-Latn-RS" sz="2800" i="1" dirty="0">
                <a:latin typeface="Cambria" pitchFamily="18" charset="0"/>
                <a:ea typeface="Cambria" pitchFamily="18" charset="0"/>
              </a:rPr>
              <a:t>p</a:t>
            </a:r>
            <a:r>
              <a:rPr lang="sr-Latn-RS" sz="2800" i="1" dirty="0" smtClean="0">
                <a:latin typeface="Cambria" pitchFamily="18" charset="0"/>
                <a:ea typeface="Cambria" pitchFamily="18" charset="0"/>
              </a:rPr>
              <a:t>latys -</a:t>
            </a:r>
          </a:p>
          <a:p>
            <a:r>
              <a:rPr lang="sr-Latn-RS" sz="2800" i="1" dirty="0" smtClean="0">
                <a:latin typeface="Cambria" pitchFamily="18" charset="0"/>
                <a:ea typeface="Cambria" pitchFamily="18" charset="0"/>
              </a:rPr>
              <a:t>A. phagocytophilum</a:t>
            </a:r>
            <a:endParaRPr lang="en-US" sz="2800" i="1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08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52400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400" b="1" i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ERLICHIA</a:t>
            </a:r>
            <a:r>
              <a:rPr lang="sr-Latn-RS" sz="4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SPP.</a:t>
            </a:r>
            <a:endParaRPr lang="en-US" sz="4400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3" name="Picture 2" descr="http://www.animalistiverona.org/wp/wp-content/uploads/2013/09/ehrlichi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5840"/>
            <a:ext cx="4724400" cy="377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956000"/>
            <a:ext cx="3218793" cy="3218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52400" y="4953000"/>
            <a:ext cx="8991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800" i="1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E.canis – </a:t>
            </a:r>
            <a:r>
              <a:rPr lang="en-US" sz="2800" dirty="0" err="1">
                <a:latin typeface="Cambria" pitchFamily="18" charset="0"/>
                <a:ea typeface="Cambria" pitchFamily="18" charset="0"/>
              </a:rPr>
              <a:t>Erlihioza</a:t>
            </a:r>
            <a:r>
              <a:rPr lang="en-US" sz="2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  <a:ea typeface="Cambria" pitchFamily="18" charset="0"/>
              </a:rPr>
              <a:t>monocita</a:t>
            </a:r>
            <a:r>
              <a:rPr lang="en-US" sz="2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  <a:ea typeface="Cambria" pitchFamily="18" charset="0"/>
              </a:rPr>
              <a:t>pasa</a:t>
            </a:r>
            <a:endParaRPr lang="en-US" sz="2800" dirty="0">
              <a:latin typeface="Cambria" pitchFamily="18" charset="0"/>
              <a:ea typeface="Cambria" pitchFamily="18" charset="0"/>
            </a:endParaRPr>
          </a:p>
          <a:p>
            <a:r>
              <a:rPr lang="en-US" sz="2800" i="1" dirty="0" smtClean="0">
                <a:latin typeface="Cambria" pitchFamily="18" charset="0"/>
                <a:ea typeface="Cambria" pitchFamily="18" charset="0"/>
              </a:rPr>
              <a:t>E</a:t>
            </a:r>
            <a:r>
              <a:rPr lang="sr-Latn-RS" sz="2800" i="1" dirty="0" smtClean="0">
                <a:latin typeface="Cambria" pitchFamily="18" charset="0"/>
                <a:ea typeface="Cambria" pitchFamily="18" charset="0"/>
              </a:rPr>
              <a:t>.</a:t>
            </a:r>
            <a:r>
              <a:rPr lang="en-US" sz="2800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i="1" dirty="0" err="1">
                <a:latin typeface="Cambria" pitchFamily="18" charset="0"/>
                <a:ea typeface="Cambria" pitchFamily="18" charset="0"/>
              </a:rPr>
              <a:t>ruminantium</a:t>
            </a:r>
            <a:r>
              <a:rPr lang="en-US" sz="28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sr-Latn-RS" sz="2800" i="1" dirty="0" smtClean="0">
                <a:latin typeface="Cambria" pitchFamily="18" charset="0"/>
                <a:ea typeface="Cambria" pitchFamily="18" charset="0"/>
              </a:rPr>
              <a:t> - </a:t>
            </a:r>
            <a:r>
              <a:rPr lang="sr-Latn-RS" sz="2800" dirty="0" smtClean="0">
                <a:latin typeface="Cambria" pitchFamily="18" charset="0"/>
                <a:ea typeface="Cambria" pitchFamily="18" charset="0"/>
              </a:rPr>
              <a:t>Heartwater</a:t>
            </a:r>
            <a:r>
              <a:rPr lang="en-GB" sz="28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GB" sz="2800" dirty="0">
                <a:latin typeface="Cambria" pitchFamily="18" charset="0"/>
                <a:ea typeface="Cambria" pitchFamily="18" charset="0"/>
              </a:rPr>
              <a:t>– </a:t>
            </a:r>
            <a:r>
              <a:rPr lang="en-GB" sz="2800" dirty="0" err="1">
                <a:latin typeface="Cambria" pitchFamily="18" charset="0"/>
                <a:ea typeface="Cambria" pitchFamily="18" charset="0"/>
              </a:rPr>
              <a:t>bolest</a:t>
            </a:r>
            <a:r>
              <a:rPr lang="en-GB" sz="2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GB" sz="2800" dirty="0" err="1">
                <a:latin typeface="Cambria" pitchFamily="18" charset="0"/>
                <a:ea typeface="Cambria" pitchFamily="18" charset="0"/>
              </a:rPr>
              <a:t>vodenog</a:t>
            </a:r>
            <a:r>
              <a:rPr lang="en-GB" sz="2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GB" sz="2800" dirty="0" err="1" smtClean="0">
                <a:latin typeface="Cambria" pitchFamily="18" charset="0"/>
                <a:ea typeface="Cambria" pitchFamily="18" charset="0"/>
              </a:rPr>
              <a:t>srca</a:t>
            </a:r>
            <a:r>
              <a:rPr lang="sr-Latn-RS" sz="2800" dirty="0" smtClean="0">
                <a:latin typeface="Cambria" pitchFamily="18" charset="0"/>
                <a:ea typeface="Cambria" pitchFamily="18" charset="0"/>
              </a:rPr>
              <a:t> preživara</a:t>
            </a:r>
            <a:endParaRPr lang="en-US" sz="2800" i="1" dirty="0">
              <a:latin typeface="Cambria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19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9723" y="131376"/>
            <a:ext cx="43840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4400" b="1" i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RICKETTSIA </a:t>
            </a:r>
            <a:r>
              <a:rPr lang="sr-Latn-RS" sz="4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SPP.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531" y="921840"/>
            <a:ext cx="9220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>
                <a:latin typeface="Cambria" pitchFamily="18" charset="0"/>
                <a:ea typeface="Cambria" pitchFamily="18" charset="0"/>
              </a:rPr>
              <a:t>Oštećenje endotela krvnih sudova, </a:t>
            </a:r>
            <a:r>
              <a:rPr lang="sl-SI" sz="2800" dirty="0" smtClean="0">
                <a:latin typeface="Cambria" pitchFamily="18" charset="0"/>
                <a:ea typeface="Cambria" pitchFamily="18" charset="0"/>
              </a:rPr>
              <a:t>edem, imunski odgovor</a:t>
            </a:r>
          </a:p>
          <a:p>
            <a:r>
              <a:rPr lang="sl-SI" sz="2800" dirty="0" smtClean="0">
                <a:latin typeface="Cambria" pitchFamily="18" charset="0"/>
                <a:ea typeface="Cambria" pitchFamily="18" charset="0"/>
              </a:rPr>
              <a:t> </a:t>
            </a:r>
            <a:endParaRPr lang="en-US" sz="28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530" y="5257800"/>
            <a:ext cx="91124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800" i="1" dirty="0" smtClean="0">
                <a:latin typeface="Cambria" pitchFamily="18" charset="0"/>
                <a:ea typeface="Cambria" pitchFamily="18" charset="0"/>
              </a:rPr>
              <a:t>R. rickettsii - </a:t>
            </a:r>
            <a:r>
              <a:rPr lang="en-US" sz="2800" dirty="0">
                <a:latin typeface="Cambria" pitchFamily="18" charset="0"/>
                <a:ea typeface="Cambria" pitchFamily="18" charset="0"/>
              </a:rPr>
              <a:t>Rocky Mountain </a:t>
            </a:r>
            <a:r>
              <a:rPr lang="sr-Latn-RS" sz="2800" dirty="0" smtClean="0">
                <a:latin typeface="Cambria" pitchFamily="18" charset="0"/>
                <a:ea typeface="Cambria" pitchFamily="18" charset="0"/>
              </a:rPr>
              <a:t>- </a:t>
            </a:r>
            <a:r>
              <a:rPr lang="en-US" sz="2800" dirty="0" err="1" smtClean="0">
                <a:latin typeface="Cambria" pitchFamily="18" charset="0"/>
                <a:ea typeface="Cambria" pitchFamily="18" charset="0"/>
              </a:rPr>
              <a:t>tačkasta</a:t>
            </a:r>
            <a:r>
              <a:rPr lang="en-US" sz="28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  <a:ea typeface="Cambria" pitchFamily="18" charset="0"/>
              </a:rPr>
              <a:t>groznica</a:t>
            </a:r>
            <a:r>
              <a:rPr lang="en-US" sz="2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  <a:ea typeface="Cambria" pitchFamily="18" charset="0"/>
              </a:rPr>
              <a:t>ljudi</a:t>
            </a:r>
            <a:r>
              <a:rPr lang="sr-Latn-RS" sz="2800" dirty="0" smtClean="0">
                <a:latin typeface="Cambria" pitchFamily="18" charset="0"/>
                <a:ea typeface="Cambria" pitchFamily="18" charset="0"/>
              </a:rPr>
              <a:t>, p</a:t>
            </a:r>
            <a:r>
              <a:rPr lang="en-US" sz="2800" dirty="0" err="1" smtClean="0">
                <a:latin typeface="Cambria" pitchFamily="18" charset="0"/>
                <a:ea typeface="Cambria" pitchFamily="18" charset="0"/>
              </a:rPr>
              <a:t>si</a:t>
            </a:r>
            <a:endParaRPr lang="sr-Latn-RS" sz="2800" i="1" dirty="0" smtClean="0">
              <a:latin typeface="Cambria" pitchFamily="18" charset="0"/>
              <a:ea typeface="Cambria" pitchFamily="18" charset="0"/>
            </a:endParaRPr>
          </a:p>
          <a:p>
            <a:r>
              <a:rPr lang="sr-Latn-RS" sz="2800" i="1" dirty="0" smtClean="0">
                <a:latin typeface="Cambria" pitchFamily="18" charset="0"/>
                <a:ea typeface="Cambria" pitchFamily="18" charset="0"/>
              </a:rPr>
              <a:t>R. prowacekii - </a:t>
            </a:r>
            <a:r>
              <a:rPr lang="en-US" sz="2800" dirty="0" err="1">
                <a:latin typeface="Cambria" pitchFamily="18" charset="0"/>
                <a:ea typeface="Cambria" pitchFamily="18" charset="0"/>
              </a:rPr>
              <a:t>pegavi</a:t>
            </a:r>
            <a:r>
              <a:rPr lang="en-US" sz="2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  <a:ea typeface="Cambria" pitchFamily="18" charset="0"/>
              </a:rPr>
              <a:t>tifus</a:t>
            </a:r>
            <a:r>
              <a:rPr lang="en-US" sz="2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  <a:ea typeface="Cambria" pitchFamily="18" charset="0"/>
              </a:rPr>
              <a:t>ljudi</a:t>
            </a:r>
            <a:r>
              <a:rPr lang="sr-Latn-RS" sz="2800" dirty="0" smtClean="0">
                <a:latin typeface="Cambria" pitchFamily="18" charset="0"/>
                <a:ea typeface="Cambria" pitchFamily="18" charset="0"/>
              </a:rPr>
              <a:t> (vaške)</a:t>
            </a:r>
            <a:r>
              <a:rPr lang="sr-Latn-RS" sz="2800" i="1" dirty="0" smtClean="0">
                <a:latin typeface="Cambria" pitchFamily="18" charset="0"/>
                <a:ea typeface="Cambria" pitchFamily="18" charset="0"/>
              </a:rPr>
              <a:t> </a:t>
            </a:r>
          </a:p>
          <a:p>
            <a:r>
              <a:rPr lang="sr-Latn-RS" sz="2800" i="1" dirty="0" smtClean="0">
                <a:latin typeface="Cambria" pitchFamily="18" charset="0"/>
                <a:ea typeface="Cambria" pitchFamily="18" charset="0"/>
              </a:rPr>
              <a:t>R. typhi – </a:t>
            </a:r>
            <a:r>
              <a:rPr lang="sr-Latn-RS" sz="2800" dirty="0" smtClean="0">
                <a:latin typeface="Cambria" pitchFamily="18" charset="0"/>
                <a:ea typeface="Cambria" pitchFamily="18" charset="0"/>
              </a:rPr>
              <a:t>tifus glodara</a:t>
            </a:r>
            <a:endParaRPr lang="en-US" sz="2800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6" name="Picture 2" descr="http://upload.wikimedia.org/wikipedia/commons/d/d2/Rocky_Mountain_spotted_fever_PHIL_1962_lo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483" y="2057400"/>
            <a:ext cx="4405148" cy="2825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upload.wikimedia.org/wikipedia/commons/8/86/Rickettsia_ricketts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6352" y="1862205"/>
            <a:ext cx="3434912" cy="32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180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23206"/>
            <a:ext cx="52470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4400" b="1" i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COXIELLA BURNETII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781253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sr-Latn-RS" sz="2400" b="1" dirty="0" smtClean="0">
                <a:latin typeface="Cambria" pitchFamily="18" charset="0"/>
                <a:ea typeface="Cambria" pitchFamily="18" charset="0"/>
              </a:rPr>
              <a:t>UZROČNIK Q GROZNICE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sr-Latn-RS" sz="2400" b="1" dirty="0" smtClean="0">
                <a:latin typeface="Cambria" pitchFamily="18" charset="0"/>
                <a:ea typeface="Cambria" pitchFamily="18" charset="0"/>
              </a:rPr>
              <a:t>ZOONOZA</a:t>
            </a:r>
            <a:r>
              <a:rPr lang="sr-Latn-RS" sz="2400" dirty="0" smtClean="0">
                <a:latin typeface="Cambria" pitchFamily="18" charset="0"/>
                <a:ea typeface="Cambria" pitchFamily="18" charset="0"/>
              </a:rPr>
              <a:t> – simptomi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u="sng" dirty="0" err="1" smtClean="0">
                <a:latin typeface="Cambria" pitchFamily="18" charset="0"/>
                <a:ea typeface="Cambria" pitchFamily="18" charset="0"/>
              </a:rPr>
              <a:t>sličn</a:t>
            </a:r>
            <a:r>
              <a:rPr lang="sr-Latn-RS" sz="2400" u="sng" dirty="0" smtClean="0">
                <a:latin typeface="Cambria" pitchFamily="18" charset="0"/>
                <a:ea typeface="Cambria" pitchFamily="18" charset="0"/>
              </a:rPr>
              <a:t>i</a:t>
            </a:r>
            <a:r>
              <a:rPr lang="en-US" sz="2400" u="sng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u="sng" dirty="0" err="1">
                <a:latin typeface="Cambria" pitchFamily="18" charset="0"/>
                <a:ea typeface="Cambria" pitchFamily="18" charset="0"/>
              </a:rPr>
              <a:t>gripu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,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hronična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forma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</a:rPr>
              <a:t>endokarditis</a:t>
            </a:r>
            <a:endParaRPr lang="sr-Latn-RS" sz="2400" dirty="0" smtClean="0">
              <a:latin typeface="Cambria" pitchFamily="18" charset="0"/>
              <a:ea typeface="Cambria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400" dirty="0" err="1">
                <a:latin typeface="Cambria" pitchFamily="18" charset="0"/>
                <a:ea typeface="Cambria" pitchFamily="18" charset="0"/>
              </a:rPr>
              <a:t>Kod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životinja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većina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infekcija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su</a:t>
            </a:r>
            <a:r>
              <a:rPr lang="sr-Latn-RS" sz="2400" dirty="0">
                <a:latin typeface="Cambria" pitchFamily="18" charset="0"/>
                <a:ea typeface="Cambria" pitchFamily="18" charset="0"/>
              </a:rPr>
              <a:t>p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kliničke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,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retko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sporadični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abortusi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endParaRPr lang="sr-Cyrl-RS" sz="2400" dirty="0" smtClean="0">
              <a:latin typeface="Cambria" pitchFamily="18" charset="0"/>
              <a:ea typeface="Cambria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sr-Latn-RS" sz="2400" dirty="0" smtClean="0">
                <a:latin typeface="Cambria" pitchFamily="18" charset="0"/>
                <a:ea typeface="Cambria" pitchFamily="18" charset="0"/>
              </a:rPr>
              <a:t>Prenosi </a:t>
            </a:r>
            <a:r>
              <a:rPr lang="sr-Latn-RS" sz="2400" dirty="0">
                <a:latin typeface="Cambria" pitchFamily="18" charset="0"/>
                <a:ea typeface="Cambria" pitchFamily="18" charset="0"/>
              </a:rPr>
              <a:t>se </a:t>
            </a:r>
            <a:r>
              <a:rPr lang="sr-Latn-RS" sz="2400" b="1" dirty="0">
                <a:latin typeface="Cambria" pitchFamily="18" charset="0"/>
                <a:ea typeface="Cambria" pitchFamily="18" charset="0"/>
              </a:rPr>
              <a:t>aerosolom</a:t>
            </a:r>
            <a:r>
              <a:rPr lang="sr-Latn-RS" sz="2400" dirty="0">
                <a:latin typeface="Cambria" pitchFamily="18" charset="0"/>
                <a:ea typeface="Cambria" pitchFamily="18" charset="0"/>
              </a:rPr>
              <a:t>, mada i putem vektora </a:t>
            </a:r>
            <a:r>
              <a:rPr lang="sr-Latn-RS" sz="2400" dirty="0" smtClean="0">
                <a:latin typeface="Cambria" pitchFamily="18" charset="0"/>
                <a:ea typeface="Cambria" pitchFamily="18" charset="0"/>
              </a:rPr>
              <a:t>– </a:t>
            </a:r>
            <a:r>
              <a:rPr lang="sr-Latn-RS" sz="2400" b="1" dirty="0" smtClean="0">
                <a:latin typeface="Cambria" pitchFamily="18" charset="0"/>
                <a:ea typeface="Cambria" pitchFamily="18" charset="0"/>
              </a:rPr>
              <a:t>krpelja</a:t>
            </a:r>
            <a:r>
              <a:rPr lang="sr-Latn-RS" sz="2400" dirty="0" smtClean="0">
                <a:latin typeface="Cambria" pitchFamily="18" charset="0"/>
                <a:ea typeface="Cambria" pitchFamily="18" charset="0"/>
              </a:rPr>
              <a:t> (većina infekcija nastaje inhalacijom - </a:t>
            </a:r>
            <a:r>
              <a:rPr lang="sr-Latn-RS" sz="2400" dirty="0">
                <a:latin typeface="Cambria" pitchFamily="18" charset="0"/>
                <a:ea typeface="Cambria" pitchFamily="18" charset="0"/>
              </a:rPr>
              <a:t>prašina kontaminirana sasušenim ekskretima inficirane </a:t>
            </a:r>
            <a:r>
              <a:rPr lang="sr-Latn-RS" sz="2400" dirty="0" smtClean="0">
                <a:latin typeface="Cambria" pitchFamily="18" charset="0"/>
                <a:ea typeface="Cambria" pitchFamily="18" charset="0"/>
              </a:rPr>
              <a:t>životinje)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>
                <a:latin typeface="Cambria" pitchFamily="18" charset="0"/>
                <a:ea typeface="Cambria" pitchFamily="18" charset="0"/>
              </a:rPr>
              <a:t>Lokalizacija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i </a:t>
            </a:r>
            <a:r>
              <a:rPr lang="sr-Latn-RS" sz="2400" dirty="0" smtClean="0">
                <a:latin typeface="Cambria" pitchFamily="18" charset="0"/>
                <a:ea typeface="Cambria" pitchFamily="18" charset="0"/>
              </a:rPr>
              <a:t>replikacija: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ženski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polni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organi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i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mlečna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žlezda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</a:rPr>
              <a:t>preživara</a:t>
            </a:r>
            <a:r>
              <a:rPr lang="sr-Latn-RS" sz="2400" dirty="0" smtClean="0">
                <a:latin typeface="Cambria" pitchFamily="18" charset="0"/>
                <a:ea typeface="Cambria" pitchFamily="18" charset="0"/>
              </a:rPr>
              <a:t> - porođaj </a:t>
            </a:r>
            <a:r>
              <a:rPr lang="sr-Latn-RS" sz="2400" dirty="0">
                <a:latin typeface="Cambria" pitchFamily="18" charset="0"/>
                <a:ea typeface="Cambria" pitchFamily="18" charset="0"/>
              </a:rPr>
              <a:t>– visoka </a:t>
            </a:r>
            <a:r>
              <a:rPr lang="sr-Latn-RS" sz="2400" dirty="0" smtClean="0">
                <a:latin typeface="Cambria" pitchFamily="18" charset="0"/>
                <a:ea typeface="Cambria" pitchFamily="18" charset="0"/>
              </a:rPr>
              <a:t>koncentracija: </a:t>
            </a:r>
            <a:r>
              <a:rPr lang="sr-Latn-RS" sz="2400" dirty="0">
                <a:latin typeface="Cambria" pitchFamily="18" charset="0"/>
                <a:ea typeface="Cambria" pitchFamily="18" charset="0"/>
              </a:rPr>
              <a:t>amnionska tečnost, placenta </a:t>
            </a:r>
            <a:endParaRPr lang="sr-Latn-RS" sz="2400" dirty="0" smtClean="0">
              <a:latin typeface="Cambria" pitchFamily="18" charset="0"/>
              <a:ea typeface="Cambr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r-Latn-RS" sz="2400" dirty="0">
                <a:latin typeface="Cambria" pitchFamily="18" charset="0"/>
                <a:ea typeface="Cambria" pitchFamily="18" charset="0"/>
              </a:rPr>
              <a:t>Niska infektivna doza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latin typeface="Cambria" pitchFamily="18" charset="0"/>
              <a:ea typeface="Cambria" pitchFamily="18" charset="0"/>
            </a:endParaRPr>
          </a:p>
          <a:p>
            <a:pPr algn="just"/>
            <a:endParaRPr lang="en-US" dirty="0"/>
          </a:p>
          <a:p>
            <a:endParaRPr lang="en-US" dirty="0"/>
          </a:p>
        </p:txBody>
      </p:sp>
      <p:pic>
        <p:nvPicPr>
          <p:cNvPr id="9218" name="Picture 2" descr="C:\Users\Isidora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883" y="4267201"/>
            <a:ext cx="5877117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84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971800"/>
            <a:ext cx="53694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Gram negativne </a:t>
            </a:r>
            <a:r>
              <a:rPr lang="sl-SI" sz="2400" dirty="0" smtClean="0">
                <a:latin typeface="Cambria" pitchFamily="18" charset="0"/>
                <a:ea typeface="Cambria" pitchFamily="18" charset="0"/>
              </a:rPr>
              <a:t>bakterije, </a:t>
            </a:r>
            <a:r>
              <a:rPr lang="sl-SI" sz="2400" dirty="0">
                <a:latin typeface="Cambria" pitchFamily="18" charset="0"/>
                <a:ea typeface="Cambria" pitchFamily="18" charset="0"/>
              </a:rPr>
              <a:t>ali teško primaju anilinske </a:t>
            </a:r>
            <a:r>
              <a:rPr lang="sl-SI" sz="2400" dirty="0" smtClean="0">
                <a:latin typeface="Cambria" pitchFamily="18" charset="0"/>
                <a:ea typeface="Cambria" pitchFamily="18" charset="0"/>
              </a:rPr>
              <a:t>boje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l-SI" sz="2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DIREKTNI PREPARATI IZ KRVI </a:t>
            </a:r>
            <a:r>
              <a:rPr lang="sl-SI" sz="2400" dirty="0" smtClean="0">
                <a:latin typeface="Cambria" pitchFamily="18" charset="0"/>
                <a:ea typeface="Cambria" pitchFamily="18" charset="0"/>
              </a:rPr>
              <a:t>– BOJENJE: Romanowsky</a:t>
            </a:r>
            <a:r>
              <a:rPr lang="sl-SI" sz="2400" dirty="0">
                <a:latin typeface="Cambria" pitchFamily="18" charset="0"/>
                <a:ea typeface="Cambria" pitchFamily="18" charset="0"/>
              </a:rPr>
              <a:t>, </a:t>
            </a:r>
            <a:r>
              <a:rPr lang="sl-SI" sz="2400" dirty="0" smtClean="0">
                <a:latin typeface="Cambria" pitchFamily="18" charset="0"/>
                <a:ea typeface="Cambria" pitchFamily="18" charset="0"/>
              </a:rPr>
              <a:t>Giemsa</a:t>
            </a:r>
          </a:p>
          <a:p>
            <a:r>
              <a:rPr lang="sl-SI" sz="2400" dirty="0" smtClean="0">
                <a:latin typeface="Cambria" pitchFamily="18" charset="0"/>
                <a:ea typeface="Cambria" pitchFamily="18" charset="0"/>
              </a:rPr>
              <a:t>Imunofluorescencija</a:t>
            </a:r>
          </a:p>
          <a:p>
            <a:endParaRPr lang="sr-Cyrl-RS" sz="2400" dirty="0" smtClean="0">
              <a:latin typeface="Cambria" pitchFamily="18" charset="0"/>
              <a:ea typeface="Cambria" pitchFamily="18" charset="0"/>
            </a:endParaRPr>
          </a:p>
          <a:p>
            <a:r>
              <a:rPr lang="sr-Latn-RS" sz="2400" dirty="0" smtClean="0">
                <a:latin typeface="Cambria" pitchFamily="18" charset="0"/>
                <a:ea typeface="Cambria" pitchFamily="18" charset="0"/>
              </a:rPr>
              <a:t>PCR</a:t>
            </a:r>
          </a:p>
          <a:p>
            <a:r>
              <a:rPr lang="sr-Latn-RS" sz="2400" dirty="0" smtClean="0">
                <a:latin typeface="Cambria" pitchFamily="18" charset="0"/>
                <a:ea typeface="Cambria" pitchFamily="18" charset="0"/>
              </a:rPr>
              <a:t>Serologija</a:t>
            </a:r>
          </a:p>
          <a:p>
            <a:r>
              <a:rPr lang="sr-Latn-RS" sz="2400" dirty="0" smtClean="0">
                <a:latin typeface="Cambria" pitchFamily="18" charset="0"/>
                <a:ea typeface="Cambria" pitchFamily="18" charset="0"/>
              </a:rPr>
              <a:t>Izolacija samo u živim ćelijama!!!</a:t>
            </a:r>
            <a:endParaRPr lang="sl-SI" sz="2400" dirty="0" smtClean="0">
              <a:latin typeface="Cambria" pitchFamily="18" charset="0"/>
              <a:ea typeface="Cambria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sl-SI" sz="2400" dirty="0">
              <a:latin typeface="Cambria" pitchFamily="18" charset="0"/>
              <a:ea typeface="Cambria" pitchFamily="18" charset="0"/>
            </a:endParaRPr>
          </a:p>
          <a:p>
            <a:pPr algn="just">
              <a:spcBef>
                <a:spcPct val="50000"/>
              </a:spcBef>
              <a:buFontTx/>
              <a:buChar char="-"/>
            </a:pPr>
            <a:endParaRPr lang="sl-SI" sz="2400" dirty="0">
              <a:latin typeface="Cambria" pitchFamily="18" charset="0"/>
              <a:ea typeface="Cambria" pitchFamily="18" charset="0"/>
            </a:endParaRPr>
          </a:p>
          <a:p>
            <a:pPr algn="just">
              <a:spcBef>
                <a:spcPct val="50000"/>
              </a:spcBef>
              <a:buFontTx/>
              <a:buChar char="-"/>
            </a:pPr>
            <a:endParaRPr lang="sl-SI" sz="2400" dirty="0">
              <a:latin typeface="Cambria" pitchFamily="18" charset="0"/>
              <a:ea typeface="Cambria" pitchFamily="18" charset="0"/>
            </a:endParaRPr>
          </a:p>
          <a:p>
            <a:endParaRPr lang="en-US" sz="24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928" y="1959114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b="1" u="sng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DIJAGNOSTIKA</a:t>
            </a:r>
            <a:endParaRPr lang="en-US" sz="4000" b="1" u="sng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" y="0"/>
            <a:ext cx="81915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u="sng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Materijal za pregled: </a:t>
            </a:r>
          </a:p>
          <a:p>
            <a:r>
              <a:rPr lang="sr-Latn-RS" sz="2800" dirty="0" smtClean="0">
                <a:latin typeface="Cambria" pitchFamily="18" charset="0"/>
                <a:ea typeface="Cambria" pitchFamily="18" charset="0"/>
              </a:rPr>
              <a:t>Zavisi od kliničke forme</a:t>
            </a:r>
          </a:p>
          <a:p>
            <a:r>
              <a:rPr lang="sr-Latn-RS" sz="2800" dirty="0" smtClean="0">
                <a:latin typeface="Cambria" pitchFamily="18" charset="0"/>
                <a:ea typeface="Cambria" pitchFamily="18" charset="0"/>
              </a:rPr>
              <a:t>KRV, KRVNI SERUM</a:t>
            </a:r>
            <a:endParaRPr lang="en-US" sz="2800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0242" name="Picture 2" descr="C:\Users\Isidora\Desktop\downloa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350" y="2819399"/>
            <a:ext cx="2919650" cy="399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8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" y="627722"/>
            <a:ext cx="88773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OBLIGATNI INTRACELULARNI PARAZITI  u izolaciji zahtevaju primenu sistema </a:t>
            </a:r>
            <a:r>
              <a:rPr lang="en-US" sz="2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“</a:t>
            </a:r>
            <a:r>
              <a:rPr lang="sl-SI" sz="2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žive ćelije</a:t>
            </a:r>
            <a:r>
              <a:rPr lang="en-US" sz="2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”</a:t>
            </a:r>
            <a:r>
              <a:rPr lang="sr-Latn-RS" sz="2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!!!</a:t>
            </a:r>
          </a:p>
          <a:p>
            <a:pPr algn="ctr">
              <a:spcBef>
                <a:spcPct val="50000"/>
              </a:spcBef>
            </a:pPr>
            <a:r>
              <a:rPr lang="sl-SI" sz="24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1. Embrionirana kokošija jaja – (žumančetna kesica)</a:t>
            </a:r>
          </a:p>
          <a:p>
            <a:pPr algn="ctr">
              <a:spcBef>
                <a:spcPct val="50000"/>
              </a:spcBef>
            </a:pPr>
            <a:r>
              <a:rPr lang="sl-SI" sz="24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2. Kultura tkiva </a:t>
            </a:r>
          </a:p>
          <a:p>
            <a:pPr algn="ctr">
              <a:spcBef>
                <a:spcPct val="50000"/>
              </a:spcBef>
            </a:pPr>
            <a:r>
              <a:rPr lang="sl-SI" sz="24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3. Lab. životinje - biološki ogled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14300" y="289034"/>
            <a:ext cx="8877300" cy="3124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8024" y="6089312"/>
            <a:ext cx="3733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Terapija: </a:t>
            </a:r>
            <a:r>
              <a:rPr lang="sl-SI" sz="2800" dirty="0">
                <a:latin typeface="Cambria" pitchFamily="18" charset="0"/>
                <a:ea typeface="Cambria" pitchFamily="18" charset="0"/>
              </a:rPr>
              <a:t>tetraciklini</a:t>
            </a:r>
          </a:p>
          <a:p>
            <a:endParaRPr lang="en-US" dirty="0"/>
          </a:p>
        </p:txBody>
      </p:sp>
      <p:pic>
        <p:nvPicPr>
          <p:cNvPr id="6" name="Picture 2" descr="C:\Users\Isidora\Desktop\download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2356"/>
            <a:ext cx="3581400" cy="191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Isidora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228" y="4026018"/>
            <a:ext cx="3097924" cy="191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Isidora\Desktop\CultureFlask_AdobeStock_3732671772_72DPI_Small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988197"/>
            <a:ext cx="2743200" cy="194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3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4362</TotalTime>
  <Words>657</Words>
  <Application>Microsoft Office PowerPoint</Application>
  <PresentationFormat>On-screen Show (4:3)</PresentationFormat>
  <Paragraphs>121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Isidora</dc:creator>
  <cp:lastModifiedBy>Isidora</cp:lastModifiedBy>
  <cp:revision>40</cp:revision>
  <dcterms:created xsi:type="dcterms:W3CDTF">2006-08-16T00:00:00Z</dcterms:created>
  <dcterms:modified xsi:type="dcterms:W3CDTF">2022-05-06T05:30:23Z</dcterms:modified>
</cp:coreProperties>
</file>