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.xml" ContentType="application/vnd.openxmlformats-officedocument.presentationml.slide+xml"/>
  <Override PartName="/ppt/slides/slide67.xml" ContentType="application/vnd.openxmlformats-officedocument.presentationml.slide+xml"/>
  <Override PartName="/ppt/slides/slide7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47.xml" ContentType="application/vnd.openxmlformats-officedocument.presentationml.slide+xml"/>
  <Override PartName="/ppt/slides/slide66.xml" ContentType="application/vnd.openxmlformats-officedocument.presentationml.slide+xml"/>
  <Override PartName="/ppt/slides/slide4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52" r:id="rId1"/>
  </p:sldMasterIdLst>
  <p:notesMasterIdLst>
    <p:notesMasterId r:id="rId80"/>
  </p:notesMasterIdLst>
  <p:handoutMasterIdLst>
    <p:handoutMasterId r:id="rId81"/>
  </p:handoutMasterIdLst>
  <p:sldIdLst>
    <p:sldId id="712" r:id="rId2"/>
    <p:sldId id="713" r:id="rId3"/>
    <p:sldId id="714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26" r:id="rId16"/>
    <p:sldId id="727" r:id="rId17"/>
    <p:sldId id="728" r:id="rId18"/>
    <p:sldId id="729" r:id="rId19"/>
    <p:sldId id="730" r:id="rId20"/>
    <p:sldId id="731" r:id="rId21"/>
    <p:sldId id="732" r:id="rId22"/>
    <p:sldId id="733" r:id="rId23"/>
    <p:sldId id="788" r:id="rId24"/>
    <p:sldId id="789" r:id="rId25"/>
    <p:sldId id="734" r:id="rId26"/>
    <p:sldId id="735" r:id="rId27"/>
    <p:sldId id="736" r:id="rId28"/>
    <p:sldId id="737" r:id="rId29"/>
    <p:sldId id="738" r:id="rId30"/>
    <p:sldId id="739" r:id="rId31"/>
    <p:sldId id="740" r:id="rId32"/>
    <p:sldId id="741" r:id="rId33"/>
    <p:sldId id="742" r:id="rId34"/>
    <p:sldId id="743" r:id="rId35"/>
    <p:sldId id="784" r:id="rId36"/>
    <p:sldId id="785" r:id="rId37"/>
    <p:sldId id="786" r:id="rId38"/>
    <p:sldId id="744" r:id="rId39"/>
    <p:sldId id="745" r:id="rId40"/>
    <p:sldId id="746" r:id="rId41"/>
    <p:sldId id="747" r:id="rId42"/>
    <p:sldId id="748" r:id="rId43"/>
    <p:sldId id="749" r:id="rId44"/>
    <p:sldId id="750" r:id="rId45"/>
    <p:sldId id="751" r:id="rId46"/>
    <p:sldId id="752" r:id="rId47"/>
    <p:sldId id="753" r:id="rId48"/>
    <p:sldId id="754" r:id="rId49"/>
    <p:sldId id="755" r:id="rId50"/>
    <p:sldId id="756" r:id="rId51"/>
    <p:sldId id="757" r:id="rId52"/>
    <p:sldId id="758" r:id="rId53"/>
    <p:sldId id="759" r:id="rId54"/>
    <p:sldId id="760" r:id="rId55"/>
    <p:sldId id="761" r:id="rId56"/>
    <p:sldId id="762" r:id="rId57"/>
    <p:sldId id="763" r:id="rId58"/>
    <p:sldId id="764" r:id="rId59"/>
    <p:sldId id="765" r:id="rId60"/>
    <p:sldId id="766" r:id="rId61"/>
    <p:sldId id="767" r:id="rId62"/>
    <p:sldId id="768" r:id="rId63"/>
    <p:sldId id="769" r:id="rId64"/>
    <p:sldId id="770" r:id="rId65"/>
    <p:sldId id="787" r:id="rId66"/>
    <p:sldId id="771" r:id="rId67"/>
    <p:sldId id="772" r:id="rId68"/>
    <p:sldId id="773" r:id="rId69"/>
    <p:sldId id="774" r:id="rId70"/>
    <p:sldId id="775" r:id="rId71"/>
    <p:sldId id="776" r:id="rId72"/>
    <p:sldId id="777" r:id="rId73"/>
    <p:sldId id="778" r:id="rId74"/>
    <p:sldId id="779" r:id="rId75"/>
    <p:sldId id="780" r:id="rId76"/>
    <p:sldId id="781" r:id="rId77"/>
    <p:sldId id="782" r:id="rId78"/>
    <p:sldId id="783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FF7C80"/>
    <a:srgbClr val="F7C9AF"/>
    <a:srgbClr val="FFFF99"/>
    <a:srgbClr val="FFFFCC"/>
    <a:srgbClr val="FF9999"/>
    <a:srgbClr val="00FFCC"/>
    <a:srgbClr val="FFCDDE"/>
    <a:srgbClr val="FF9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6445" autoAdjust="0"/>
  </p:normalViewPr>
  <p:slideViewPr>
    <p:cSldViewPr>
      <p:cViewPr varScale="1">
        <p:scale>
          <a:sx n="64" d="100"/>
          <a:sy n="64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03-Mar-21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2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03-Mar-21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3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ED493A-DBE3-42B0-99A7-A1131486A0DC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86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1FFA4-E689-4B3D-A711-EB5C01A75C2A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8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1D843D-4C54-48E0-AF0E-051D76C7E0C8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6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9C4B9D-3091-4D17-A854-40336CE7DA47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71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2D37E-FFB2-4994-B322-547E028C8DF5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3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2D37E-FFB2-4994-B322-547E028C8DF5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5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027C8-D8B4-4E80-AACE-982E090962DF}" type="slidenum">
              <a:rPr lang="en-US" smtClean="0">
                <a:cs typeface="Arial" pitchFamily="34" charset="0"/>
              </a:rPr>
              <a:pPr/>
              <a:t>17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24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E2546-580B-402B-BBD7-4C152AE70E61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24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E2546-580B-402B-BBD7-4C152AE70E61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55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27CED9-31E6-4EFC-978F-7C0D5EF99519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4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C54800-A7CE-4898-AA4E-3DA7A95A471D}" type="slidenum">
              <a:rPr lang="en-US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ED493A-DBE3-42B0-99A7-A1131486A0DC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84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D5015-21E9-44DB-8FDD-E4DA1CB411B3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1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D996EB-8C68-466C-8151-4E0195780897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31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1FB012-6767-442E-ACCF-4B91C09BA1FF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6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2E983B-5534-4CB1-A30C-8339ABBF790A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41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582CB9-9600-49DA-8228-C94C254B0A34}" type="slidenum">
              <a:rPr lang="en-US" smtClean="0">
                <a:cs typeface="Arial" pitchFamily="34" charset="0"/>
              </a:rPr>
              <a:pPr/>
              <a:t>28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10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59A599-3447-4F49-B521-6249337678A3}" type="slidenum">
              <a:rPr lang="en-US" smtClean="0">
                <a:cs typeface="Arial" pitchFamily="34" charset="0"/>
              </a:rPr>
              <a:pPr/>
              <a:t>29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99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F90A6-E656-4C07-8695-0BEFDACB9569}" type="slidenum">
              <a:rPr lang="en-US" smtClean="0">
                <a:cs typeface="Arial" pitchFamily="34" charset="0"/>
              </a:rPr>
              <a:pPr/>
              <a:t>30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1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325D94-5826-49AB-87E3-F43F01E29E47}" type="slidenum">
              <a:rPr lang="en-US" smtClean="0">
                <a:cs typeface="Arial" pitchFamily="34" charset="0"/>
              </a:rPr>
              <a:pPr/>
              <a:t>31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61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E5BB1-331F-4B42-963B-74766880AE77}" type="slidenum">
              <a:rPr lang="en-US" smtClean="0">
                <a:cs typeface="Arial" pitchFamily="34" charset="0"/>
              </a:rPr>
              <a:pPr/>
              <a:t>32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61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4935C-27DA-4F69-94B6-79657A7B09C7}" type="slidenum">
              <a:rPr lang="en-US" smtClean="0">
                <a:cs typeface="Arial" pitchFamily="34" charset="0"/>
              </a:rPr>
              <a:pPr/>
              <a:t>34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2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145FD7-E8AC-4FCD-B6A5-9FA20FC803B4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62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4935C-27DA-4F69-94B6-79657A7B09C7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8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4935C-27DA-4F69-94B6-79657A7B09C7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62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4935C-27DA-4F69-94B6-79657A7B09C7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80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781BC-57BD-493B-92A6-63FA71CF6257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03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116AF8-5E65-4346-95A8-4F2FA9964B94}" type="slidenum">
              <a:rPr lang="en-US" smtClean="0">
                <a:cs typeface="Arial" pitchFamily="34" charset="0"/>
              </a:rPr>
              <a:pPr/>
              <a:t>39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38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564112-E7CF-4992-A26A-0402A8A8D327}" type="slidenum">
              <a:rPr lang="en-US" smtClean="0"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20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B23F5-88D8-40B8-AB27-E3E1DB385C1D}" type="slidenum">
              <a:rPr lang="en-US" smtClean="0">
                <a:cs typeface="Arial" pitchFamily="34" charset="0"/>
              </a:rPr>
              <a:pPr/>
              <a:t>41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4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E167A-BCFC-436F-81FD-C356B856CE25}" type="slidenum">
              <a:rPr lang="en-US" smtClean="0">
                <a:cs typeface="Arial" pitchFamily="34" charset="0"/>
              </a:rPr>
              <a:pPr/>
              <a:t>42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54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E167A-BCFC-436F-81FD-C356B856CE25}" type="slidenum">
              <a:rPr lang="en-US" smtClean="0">
                <a:cs typeface="Arial" pitchFamily="34" charset="0"/>
              </a:rPr>
              <a:pPr/>
              <a:t>43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6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E167A-BCFC-436F-81FD-C356B856CE25}" type="slidenum">
              <a:rPr lang="en-US" smtClean="0">
                <a:cs typeface="Arial" pitchFamily="34" charset="0"/>
              </a:rPr>
              <a:pPr/>
              <a:t>44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6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3691D2-807C-4434-927D-39C036015CA2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49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CB34A-468C-4C5A-9405-B40D95E21BBF}" type="slidenum">
              <a:rPr lang="en-US" smtClean="0">
                <a:cs typeface="Arial" pitchFamily="34" charset="0"/>
              </a:rPr>
              <a:pPr/>
              <a:t>45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CB34A-468C-4C5A-9405-B40D95E21BBF}" type="slidenum">
              <a:rPr lang="en-US" smtClean="0">
                <a:cs typeface="Arial" pitchFamily="34" charset="0"/>
              </a:rPr>
              <a:pPr/>
              <a:t>46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80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CB34A-468C-4C5A-9405-B40D95E21BBF}" type="slidenum">
              <a:rPr lang="en-US" smtClean="0">
                <a:cs typeface="Arial" pitchFamily="34" charset="0"/>
              </a:rPr>
              <a:pPr/>
              <a:t>47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148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CB34A-468C-4C5A-9405-B40D95E21BBF}" type="slidenum">
              <a:rPr lang="en-US" smtClean="0">
                <a:cs typeface="Arial" pitchFamily="34" charset="0"/>
              </a:rPr>
              <a:pPr/>
              <a:t>48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88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CB34A-468C-4C5A-9405-B40D95E21BBF}" type="slidenum">
              <a:rPr lang="en-US" smtClean="0">
                <a:cs typeface="Arial" pitchFamily="34" charset="0"/>
              </a:rPr>
              <a:pPr/>
              <a:t>49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05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A837D-6EB3-46C2-A7D8-F679342CC846}" type="slidenum">
              <a:rPr lang="en-US" smtClean="0">
                <a:cs typeface="Arial" pitchFamily="34" charset="0"/>
              </a:rPr>
              <a:pPr/>
              <a:t>50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056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AB80F-7852-47CB-926A-329D23452AA1}" type="slidenum">
              <a:rPr lang="en-US" smtClean="0">
                <a:cs typeface="Arial" pitchFamily="34" charset="0"/>
              </a:rPr>
              <a:pPr/>
              <a:t>51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147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AB80F-7852-47CB-926A-329D23452AA1}" type="slidenum">
              <a:rPr lang="en-US" smtClean="0">
                <a:cs typeface="Arial" pitchFamily="34" charset="0"/>
              </a:rPr>
              <a:pPr/>
              <a:t>52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93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168A7-F2A4-4236-8F32-ACF969FB153B}" type="slidenum">
              <a:rPr lang="en-US" smtClean="0">
                <a:cs typeface="Arial" pitchFamily="34" charset="0"/>
              </a:rPr>
              <a:pPr/>
              <a:t>53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321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168A7-F2A4-4236-8F32-ACF969FB153B}" type="slidenum">
              <a:rPr lang="en-US" smtClean="0">
                <a:cs typeface="Arial" pitchFamily="34" charset="0"/>
              </a:rPr>
              <a:pPr/>
              <a:t>54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4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A384D-44EB-419D-9EB8-BABEDE7E2E62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595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168A7-F2A4-4236-8F32-ACF969FB153B}" type="slidenum">
              <a:rPr lang="en-US" smtClean="0">
                <a:cs typeface="Arial" pitchFamily="34" charset="0"/>
              </a:rPr>
              <a:pPr/>
              <a:t>55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787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168A7-F2A4-4236-8F32-ACF969FB153B}" type="slidenum">
              <a:rPr lang="en-US" smtClean="0">
                <a:cs typeface="Arial" pitchFamily="34" charset="0"/>
              </a:rPr>
              <a:pPr/>
              <a:t>56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E430C-7A1C-45CB-AB7E-94732B7E97BF}" type="slidenum">
              <a:rPr lang="en-US" smtClean="0">
                <a:cs typeface="Arial" pitchFamily="34" charset="0"/>
              </a:rPr>
              <a:pPr/>
              <a:t>57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218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ADEC9-8D80-4BA0-BACB-1D4CC40D9F7D}" type="slidenum">
              <a:rPr lang="en-US" smtClean="0">
                <a:cs typeface="Arial" pitchFamily="34" charset="0"/>
              </a:rPr>
              <a:pPr/>
              <a:t>58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989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ADEC9-8D80-4BA0-BACB-1D4CC40D9F7D}" type="slidenum">
              <a:rPr lang="en-US" smtClean="0">
                <a:cs typeface="Arial" pitchFamily="34" charset="0"/>
              </a:rPr>
              <a:pPr/>
              <a:t>59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464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E6153-2628-48F1-8BAF-16039DC701C0}" type="slidenum">
              <a:rPr lang="en-US" smtClean="0">
                <a:cs typeface="Arial" pitchFamily="34" charset="0"/>
              </a:rPr>
              <a:pPr/>
              <a:t>60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670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CABE30-D387-446C-AEF3-5A19912E7B57}" type="slidenum">
              <a:rPr lang="en-US" smtClean="0">
                <a:cs typeface="Arial" pitchFamily="34" charset="0"/>
              </a:rPr>
              <a:pPr/>
              <a:t>61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458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A7FFD-61F0-49F8-9214-46DB6D77C4D7}" type="slidenum">
              <a:rPr lang="en-US" smtClean="0">
                <a:cs typeface="Arial" pitchFamily="34" charset="0"/>
              </a:rPr>
              <a:pPr/>
              <a:t>62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042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55D33-25BF-4EFC-94B8-88E6760321E1}" type="slidenum">
              <a:rPr lang="en-US" smtClean="0">
                <a:cs typeface="Arial" pitchFamily="34" charset="0"/>
              </a:rPr>
              <a:pPr/>
              <a:t>64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314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55D33-25BF-4EFC-94B8-88E6760321E1}" type="slidenum">
              <a:rPr lang="en-US" smtClean="0">
                <a:cs typeface="Arial" pitchFamily="34" charset="0"/>
              </a:rPr>
              <a:pPr/>
              <a:t>65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8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F54BE-0D32-4071-BE83-5F57ABDF7D69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449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704653-AE40-42AF-8524-0EDD4490E6F1}" type="slidenum">
              <a:rPr lang="en-US" smtClean="0">
                <a:cs typeface="Arial" pitchFamily="34" charset="0"/>
              </a:rPr>
              <a:pPr/>
              <a:t>67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7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DCE4B2-F990-418C-BFAF-BAEA732C54FD}" type="slidenum">
              <a:rPr lang="en-US" smtClean="0">
                <a:cs typeface="Arial" pitchFamily="34" charset="0"/>
              </a:rPr>
              <a:pPr/>
              <a:t>69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97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53103-E9DE-4500-90D4-9D096D8E62FD}" type="slidenum">
              <a:rPr lang="en-US" smtClean="0">
                <a:cs typeface="Arial" pitchFamily="34" charset="0"/>
              </a:rPr>
              <a:pPr/>
              <a:t>70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502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EFB1D-0C11-470D-B00A-5C6F5519D212}" type="slidenum">
              <a:rPr lang="en-US" smtClean="0">
                <a:cs typeface="Arial" pitchFamily="34" charset="0"/>
              </a:rPr>
              <a:pPr/>
              <a:t>71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378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215EDA-2521-46BE-88CE-4269B964070E}" type="slidenum">
              <a:rPr lang="en-US" smtClean="0">
                <a:cs typeface="Arial" pitchFamily="34" charset="0"/>
              </a:rPr>
              <a:pPr/>
              <a:t>72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50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82E6CB-B616-4A53-8EBF-606078A7224D}" type="slidenum">
              <a:rPr lang="en-US" smtClean="0">
                <a:cs typeface="Arial" pitchFamily="34" charset="0"/>
              </a:rPr>
              <a:pPr/>
              <a:t>73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28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83D72-0ECB-4F29-9302-BFF7B0A0154E}" type="slidenum">
              <a:rPr lang="en-US" smtClean="0">
                <a:cs typeface="Arial" pitchFamily="34" charset="0"/>
              </a:rPr>
              <a:pPr/>
              <a:t>75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229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E312D-FF31-4C6F-8EA8-B2A4B45660C3}" type="slidenum">
              <a:rPr lang="en-US" smtClean="0">
                <a:cs typeface="Arial" pitchFamily="34" charset="0"/>
              </a:rPr>
              <a:pPr/>
              <a:t>76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7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4F424B-0151-4BA4-85D7-34203DE33328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7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A7FFD-61F0-49F8-9214-46DB6D77C4D7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3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617B36-D5AC-42B4-B792-DE360E1ABBF6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070C-D510-4910-94C8-DD353839196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189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D641-23A1-4C11-A6DF-2AFDA949C0B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94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EE34-4366-4811-BF04-F7F848A2F72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35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107-DB23-474E-87E3-97C78A3F398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33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90E5-D133-44BD-B763-4C0C1D8C49B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142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2902-CA6C-4188-8217-AF6D4BBAF3A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73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4C43-12ED-4F7D-8B7B-BF3285F7712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6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0E7E-5BBD-46CC-9E27-EA0F5A3685E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190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553A-1BA2-41D9-9B81-321C69D356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56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009EB2-5E06-448E-8E0A-B71762A9A2D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468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066-98A0-4928-B973-0D3730FBF2B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1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3" r:id="rId1"/>
    <p:sldLayoutId id="2147486854" r:id="rId2"/>
    <p:sldLayoutId id="2147486855" r:id="rId3"/>
    <p:sldLayoutId id="2147486856" r:id="rId4"/>
    <p:sldLayoutId id="2147486857" r:id="rId5"/>
    <p:sldLayoutId id="2147486858" r:id="rId6"/>
    <p:sldLayoutId id="2147486859" r:id="rId7"/>
    <p:sldLayoutId id="2147486860" r:id="rId8"/>
    <p:sldLayoutId id="2147486861" r:id="rId9"/>
    <p:sldLayoutId id="2147486862" r:id="rId10"/>
    <p:sldLayoutId id="2147486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arthritis-research.com/content/4/Suppl+3/S39/figure/F2?highres=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61950" y="398145"/>
            <a:ext cx="85725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solidFill>
                  <a:srgbClr val="FF5050"/>
                </a:solidFill>
                <a:latin typeface="+mn-lt"/>
              </a:rPr>
              <a:t>	</a:t>
            </a:r>
            <a:r>
              <a:rPr lang="sl-SI" sz="32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Clostridium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spp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Rod obuhvata preko 100 vrsta sporogenih anaerobnih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Gram pozitivnih bakterija </a:t>
            </a:r>
            <a:r>
              <a:rPr lang="sl-SI" sz="2800" dirty="0">
                <a:latin typeface="+mn-lt"/>
              </a:rPr>
              <a:t>štapićastog oblika                                                                        </a:t>
            </a:r>
            <a:r>
              <a:rPr lang="en-US" sz="2800" dirty="0">
                <a:latin typeface="+mn-lt"/>
              </a:rPr>
              <a:t>       </a:t>
            </a:r>
            <a:r>
              <a:rPr lang="sl-SI" sz="2800" dirty="0">
                <a:solidFill>
                  <a:srgbClr val="FF5050"/>
                </a:solidFill>
                <a:latin typeface="+mn-lt"/>
              </a:rPr>
              <a:t>- </a:t>
            </a:r>
            <a:r>
              <a:rPr lang="sl-SI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Patogene vrste –manje od 20 vrsta </a:t>
            </a:r>
            <a:r>
              <a:rPr lang="sl-SI" sz="2800" dirty="0">
                <a:latin typeface="+mn-lt"/>
              </a:rPr>
              <a:t>u zavisnosti od toksina koje produkuju, invazivnosti i načina infekcije </a:t>
            </a:r>
            <a:r>
              <a:rPr lang="sl-SI" sz="2800" dirty="0" smtClean="0">
                <a:latin typeface="+mn-lt"/>
              </a:rPr>
              <a:t>podeljene </a:t>
            </a:r>
            <a:r>
              <a:rPr lang="en-US" sz="2800" dirty="0" smtClean="0">
                <a:latin typeface="+mn-lt"/>
              </a:rPr>
              <a:t>u </a:t>
            </a:r>
            <a:r>
              <a:rPr lang="sl-SI" sz="2800" dirty="0" smtClean="0">
                <a:latin typeface="+mn-lt"/>
              </a:rPr>
              <a:t>četri </a:t>
            </a:r>
            <a:r>
              <a:rPr lang="sl-SI" sz="2800" dirty="0">
                <a:latin typeface="+mn-lt"/>
              </a:rPr>
              <a:t>grupe</a:t>
            </a:r>
            <a:endParaRPr lang="en-US" sz="2800" dirty="0">
              <a:latin typeface="+mn-lt"/>
            </a:endParaRPr>
          </a:p>
        </p:txBody>
      </p:sp>
      <p:pic>
        <p:nvPicPr>
          <p:cNvPr id="2051" name="Picture 3" descr="Super sp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742" y="3485356"/>
            <a:ext cx="38100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o.quizlet.com/7S7Gem2XlhWj-bnNvJqBRA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962400"/>
            <a:ext cx="2286000" cy="1552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332125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l-SI" sz="3200" b="1" dirty="0">
                <a:solidFill>
                  <a:srgbClr val="F47E72"/>
                </a:solidFill>
                <a:latin typeface="Times New Roman" pitchFamily="18" charset="0"/>
              </a:rPr>
              <a:t>	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Mikroskopske karakteristike                       </a:t>
            </a:r>
            <a:endParaRPr lang="sl-SI" sz="2800" b="1" dirty="0" smtClean="0">
              <a:solidFill>
                <a:srgbClr val="FF5050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sl-SI" sz="2800" dirty="0" smtClean="0">
                <a:latin typeface="+mn-lt"/>
              </a:rPr>
              <a:t>-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Gram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pozitivne bakterije </a:t>
            </a:r>
            <a:r>
              <a:rPr lang="sl-SI" sz="2800" dirty="0">
                <a:latin typeface="+mn-lt"/>
              </a:rPr>
              <a:t>štapićastog oblika različitih dimenzija 0,5-1 x 4-6 </a:t>
            </a:r>
            <a:r>
              <a:rPr lang="sl-SI" sz="2800" dirty="0">
                <a:latin typeface="Symbol" pitchFamily="18" charset="2"/>
              </a:rPr>
              <a:t>m</a:t>
            </a:r>
            <a:r>
              <a:rPr lang="sl-SI" sz="2800" dirty="0">
                <a:latin typeface="+mn-lt"/>
              </a:rPr>
              <a:t>m                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Spore </a:t>
            </a:r>
            <a:r>
              <a:rPr lang="sl-SI" sz="2800" dirty="0">
                <a:latin typeface="+mn-lt"/>
              </a:rPr>
              <a:t>kod većine </a:t>
            </a:r>
            <a:r>
              <a:rPr lang="sl-SI" sz="2800" dirty="0" smtClean="0">
                <a:latin typeface="+mn-lt"/>
              </a:rPr>
              <a:t>vrsta većeg </a:t>
            </a:r>
            <a:r>
              <a:rPr lang="sl-SI" sz="2800" dirty="0">
                <a:latin typeface="+mn-lt"/>
              </a:rPr>
              <a:t>dijametra </a:t>
            </a:r>
            <a:r>
              <a:rPr lang="sl-SI" sz="2800" dirty="0" smtClean="0">
                <a:latin typeface="+mn-lt"/>
              </a:rPr>
              <a:t>od širine </a:t>
            </a:r>
            <a:r>
              <a:rPr lang="sl-SI" sz="2800" dirty="0">
                <a:latin typeface="+mn-lt"/>
              </a:rPr>
              <a:t>bakterijske ćelije                                        </a:t>
            </a:r>
            <a:endParaRPr lang="sl-SI" sz="2800" dirty="0" smtClean="0">
              <a:latin typeface="+mn-lt"/>
            </a:endParaRP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Spore postavljene centralno</a:t>
            </a:r>
            <a:r>
              <a:rPr lang="sl-SI" sz="2800" dirty="0">
                <a:latin typeface="+mn-lt"/>
              </a:rPr>
              <a:t>, </a:t>
            </a:r>
            <a:r>
              <a:rPr lang="sl-SI" sz="2800" dirty="0" smtClean="0">
                <a:latin typeface="+mn-lt"/>
              </a:rPr>
              <a:t>subterminalno ili terminalno                                                     </a:t>
            </a:r>
            <a:endParaRPr lang="sl-SI" sz="2800" dirty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sl-SI" sz="2800" dirty="0" smtClean="0">
                <a:latin typeface="+mn-lt"/>
              </a:rPr>
              <a:t>- Većina </a:t>
            </a:r>
            <a:r>
              <a:rPr lang="sl-SI" sz="2800" dirty="0">
                <a:latin typeface="+mn-lt"/>
              </a:rPr>
              <a:t>vrsta pokretna </a:t>
            </a:r>
            <a:endParaRPr lang="en-US" sz="2800" dirty="0">
              <a:latin typeface="+mn-lt"/>
            </a:endParaRPr>
          </a:p>
        </p:txBody>
      </p:sp>
      <p:pic>
        <p:nvPicPr>
          <p:cNvPr id="279554" name="Picture 2" descr="http://textbookofbacteriology.net/Clostridium.pu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0999"/>
            <a:ext cx="3962400" cy="1693163"/>
          </a:xfrm>
          <a:prstGeom prst="rect">
            <a:avLst/>
          </a:prstGeom>
          <a:noFill/>
        </p:spPr>
      </p:pic>
      <p:pic>
        <p:nvPicPr>
          <p:cNvPr id="279556" name="Picture 4" descr="http://fvl.vfu.cz/sekce_ustavy/mikrobiologie/obrazova_priloha/mikrob/img/14-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97598"/>
            <a:ext cx="3051558" cy="2279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9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1" y="99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FF5050"/>
                </a:solidFill>
                <a:latin typeface="+mj-lt"/>
              </a:rPr>
              <a:t>Bojenje po Wirtz-u             </a:t>
            </a:r>
            <a:endParaRPr lang="en-US" sz="2400" b="1" dirty="0">
              <a:solidFill>
                <a:srgbClr val="FF5050"/>
              </a:solidFill>
              <a:latin typeface="+mj-lt"/>
            </a:endParaRPr>
          </a:p>
        </p:txBody>
      </p:sp>
      <p:pic>
        <p:nvPicPr>
          <p:cNvPr id="4" name="Picture 3" descr="Bojenje sp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685800"/>
            <a:ext cx="3979888" cy="518343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0468" name="Picture 4" descr="http://fvl.vfu.cz/sekce_ustavy/mikrobiologie/mikrobiologie/praktikum14/12.jpg"/>
          <p:cNvPicPr>
            <a:picLocks noChangeAspect="1" noChangeArrowheads="1"/>
          </p:cNvPicPr>
          <p:nvPr/>
        </p:nvPicPr>
        <p:blipFill>
          <a:blip r:embed="rId3" cstate="print">
            <a:lum bright="12000" contrast="-4000"/>
          </a:blip>
          <a:srcRect/>
          <a:stretch>
            <a:fillRect/>
          </a:stretch>
        </p:blipFill>
        <p:spPr bwMode="auto">
          <a:xfrm>
            <a:off x="685800" y="2133600"/>
            <a:ext cx="3429000" cy="2561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Morfološki veoma slični, izuzetak </a:t>
            </a:r>
            <a:r>
              <a:rPr lang="sl-SI" sz="2800" i="1" dirty="0">
                <a:latin typeface="+mn-lt"/>
              </a:rPr>
              <a:t>C.spiroforme</a:t>
            </a:r>
            <a:r>
              <a:rPr lang="sl-SI" sz="2800" dirty="0">
                <a:latin typeface="+mn-lt"/>
              </a:rPr>
              <a:t> u vidu zareza ili spirale, </a:t>
            </a:r>
            <a:r>
              <a:rPr lang="sl-SI" sz="2800" b="1" i="1" dirty="0">
                <a:solidFill>
                  <a:srgbClr val="002060"/>
                </a:solidFill>
                <a:latin typeface="+mn-lt"/>
              </a:rPr>
              <a:t>C.tetani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 izgleda poput palice za doboš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C.tetani</a:t>
            </a: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>
                <a:latin typeface="+mn-lt"/>
              </a:rPr>
              <a:t>prav, dugačak štapić dimenzija 0,4-0,6 x 2-5 </a:t>
            </a:r>
            <a:r>
              <a:rPr lang="sl-SI" sz="2800" dirty="0">
                <a:latin typeface="Symbol" pitchFamily="18" charset="2"/>
              </a:rPr>
              <a:t>m</a:t>
            </a:r>
            <a:r>
              <a:rPr lang="sl-SI" sz="2800" dirty="0">
                <a:latin typeface="+mn-lt"/>
              </a:rPr>
              <a:t>m, sferična spora terminalno postavljena veća od širine bakterijske ćelije </a:t>
            </a:r>
            <a:r>
              <a:rPr lang="en-US" sz="2800" dirty="0">
                <a:latin typeface="+mn-lt"/>
              </a:rPr>
              <a:t>– </a:t>
            </a:r>
            <a:r>
              <a:rPr lang="sr-Latn-RS" sz="2800" dirty="0">
                <a:latin typeface="+mn-lt"/>
              </a:rPr>
              <a:t>preživljava 4 sata kuvanje ili sterilizaciju u autoklavu 12 minuta na temperaturi od 121</a:t>
            </a:r>
            <a:r>
              <a:rPr lang="sr-Latn-RS" baseline="30000" dirty="0">
                <a:latin typeface="+mn-lt"/>
              </a:rPr>
              <a:t>0</a:t>
            </a:r>
            <a:r>
              <a:rPr lang="sr-Latn-RS" sz="2800" dirty="0">
                <a:latin typeface="+mn-lt"/>
              </a:rPr>
              <a:t>C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Sličnog izgleda saprofitske vrste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  <a:r>
              <a:rPr lang="sl-SI" sz="2800" i="1" dirty="0">
                <a:latin typeface="+mn-lt"/>
              </a:rPr>
              <a:t>C.tetanomorphum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  <a:r>
              <a:rPr lang="sl-SI" sz="2800" i="1" dirty="0">
                <a:latin typeface="+mn-lt"/>
              </a:rPr>
              <a:t>C.tetanoides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Fujijama YU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http://www.tabletsmanual.com/img/wiki/clostridium_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46803"/>
            <a:ext cx="6391275" cy="4539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5050"/>
                </a:solidFill>
                <a:latin typeface="+mn-lt"/>
              </a:rPr>
              <a:t>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C.tetani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Fujijama YU"/>
              <a:cs typeface="Times New Roman" pitchFamily="18" charset="0"/>
            </a:endParaRPr>
          </a:p>
        </p:txBody>
      </p:sp>
      <p:pic>
        <p:nvPicPr>
          <p:cNvPr id="12291" name="Picture 3" descr="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6858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Negativno bojenje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609600"/>
            <a:ext cx="45720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5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sl-SI" sz="2800" b="1" i="1" dirty="0" smtClean="0">
                <a:solidFill>
                  <a:srgbClr val="FF5050"/>
                </a:solidFill>
                <a:latin typeface="+mn-lt"/>
              </a:rPr>
              <a:t>C.botulinum</a:t>
            </a:r>
            <a:endParaRPr lang="sl-SI" sz="2800" b="1" i="1" dirty="0">
              <a:solidFill>
                <a:srgbClr val="FF505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zdepastijeg oblika nego </a:t>
            </a:r>
            <a:r>
              <a:rPr lang="sl-SI" sz="2800" i="1" dirty="0">
                <a:latin typeface="+mn-lt"/>
              </a:rPr>
              <a:t>C.tetani</a:t>
            </a:r>
            <a:r>
              <a:rPr lang="sl-SI" sz="2800" dirty="0">
                <a:latin typeface="+mn-lt"/>
              </a:rPr>
              <a:t> 0,9-1,2 x 4-6 </a:t>
            </a:r>
            <a:r>
              <a:rPr lang="sl-SI" sz="2800" dirty="0" smtClean="0">
                <a:latin typeface="Symbol" pitchFamily="18" charset="2"/>
              </a:rPr>
              <a:t>m</a:t>
            </a:r>
            <a:r>
              <a:rPr lang="sl-SI" sz="2800" dirty="0" smtClean="0">
                <a:latin typeface="+mn-lt"/>
              </a:rPr>
              <a:t>m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ovalna spora subterminalno postavljena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endParaRPr lang="sl-SI" sz="2800" dirty="0">
              <a:latin typeface="+mn-lt"/>
            </a:endParaRPr>
          </a:p>
        </p:txBody>
      </p:sp>
      <p:pic>
        <p:nvPicPr>
          <p:cNvPr id="300034" name="Picture 2" descr="http://www.ppdictionary.com/bacteria/gpbac/botulinum_type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18556"/>
            <a:ext cx="5410200" cy="3663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2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8305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C.chauvoei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0,6-0,8 x 3-8 </a:t>
            </a:r>
            <a:r>
              <a:rPr lang="sl-SI" sz="2800" dirty="0">
                <a:latin typeface="Symbol" pitchFamily="18" charset="2"/>
              </a:rPr>
              <a:t>m</a:t>
            </a:r>
            <a:r>
              <a:rPr lang="sl-SI" sz="2800" dirty="0">
                <a:latin typeface="+mn-lt"/>
              </a:rPr>
              <a:t>m, velike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spore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centralno  ili subterminalno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postavljene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izgleda poput limuna</a:t>
            </a:r>
          </a:p>
        </p:txBody>
      </p:sp>
      <p:pic>
        <p:nvPicPr>
          <p:cNvPr id="13315" name="Picture 3" descr="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38400"/>
            <a:ext cx="44775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2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93295" y="5334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C.septicum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sličnih dimenzija kao </a:t>
            </a:r>
            <a:r>
              <a:rPr lang="sl-SI" sz="2800" i="1" dirty="0">
                <a:latin typeface="+mn-lt"/>
              </a:rPr>
              <a:t>C.chauvoei</a:t>
            </a:r>
            <a:r>
              <a:rPr lang="sl-SI" sz="2800" dirty="0">
                <a:latin typeface="+mn-lt"/>
              </a:rPr>
              <a:t>, spore ovalne i subterminalno postavljane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na preparatu iz materijala </a:t>
            </a:r>
            <a:r>
              <a:rPr lang="sl-SI" sz="2800" b="1" i="1" dirty="0">
                <a:solidFill>
                  <a:srgbClr val="002060"/>
                </a:solidFill>
                <a:latin typeface="+mn-lt"/>
              </a:rPr>
              <a:t>C.septicum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 dugački filamentozni oblik</a:t>
            </a:r>
          </a:p>
        </p:txBody>
      </p:sp>
      <p:pic>
        <p:nvPicPr>
          <p:cNvPr id="14339" name="Picture 3" descr="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0"/>
            <a:ext cx="4197699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458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5050"/>
                </a:solidFill>
                <a:latin typeface="+mn-lt"/>
              </a:rPr>
              <a:t>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C.novyi</a:t>
            </a:r>
            <a:r>
              <a:rPr lang="sl-SI" sz="28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0,8-1 x 3-10 </a:t>
            </a:r>
            <a:r>
              <a:rPr lang="sl-SI" sz="2800" dirty="0">
                <a:latin typeface="Symbol" pitchFamily="18" charset="2"/>
              </a:rPr>
              <a:t>m</a:t>
            </a:r>
            <a:r>
              <a:rPr lang="sl-SI" sz="2800" dirty="0">
                <a:latin typeface="+mn-lt"/>
              </a:rPr>
              <a:t>m, ovalne ili cilindrične spore subterminalno postavljene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i="1" dirty="0">
                <a:latin typeface="+mn-lt"/>
              </a:rPr>
              <a:t>C.novyi</a:t>
            </a:r>
            <a:r>
              <a:rPr lang="sl-SI" sz="2800" dirty="0">
                <a:latin typeface="+mn-lt"/>
              </a:rPr>
              <a:t> i </a:t>
            </a:r>
            <a:r>
              <a:rPr lang="sl-SI" sz="2800" i="1" dirty="0">
                <a:latin typeface="+mn-lt"/>
              </a:rPr>
              <a:t>C.sordellii</a:t>
            </a:r>
            <a:r>
              <a:rPr lang="sl-SI" sz="2800" dirty="0">
                <a:latin typeface="+mn-lt"/>
              </a:rPr>
              <a:t> spore manje od širine bakterijske ćelije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5050"/>
                </a:solidFill>
                <a:latin typeface="+mn-lt"/>
              </a:rPr>
              <a:t>	</a:t>
            </a:r>
            <a:endParaRPr lang="en-US" sz="2800" dirty="0">
              <a:latin typeface="+mn-lt"/>
            </a:endParaRPr>
          </a:p>
        </p:txBody>
      </p:sp>
      <p:pic>
        <p:nvPicPr>
          <p:cNvPr id="269314" name="Picture 2" descr="http://nsau.edu.ru/images/vetfac/images/ebooks/microbiology/stu/micro/pict/anaerob12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24200"/>
            <a:ext cx="4362450" cy="2799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8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95300" y="609600"/>
            <a:ext cx="845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5050"/>
                </a:solidFill>
                <a:latin typeface="+mn-lt"/>
              </a:rPr>
              <a:t>	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C.perfringens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kratak zdepast štapić 0,6-0,8 x 2-4 </a:t>
            </a:r>
            <a:r>
              <a:rPr lang="sl-SI" sz="2800" dirty="0">
                <a:latin typeface="Symbol" pitchFamily="18" charset="2"/>
              </a:rPr>
              <a:t>m</a:t>
            </a:r>
            <a:r>
              <a:rPr lang="sl-SI" sz="2800" dirty="0">
                <a:latin typeface="+mn-lt"/>
              </a:rPr>
              <a:t>m, ne stvara često spore, a kada ih stvori ovalnog su oblika, subterminalno postavljene i deformišu sporangiju, stvara kapsulu, nepokretan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4" descr="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76600"/>
            <a:ext cx="3505200" cy="24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2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591383"/>
            <a:ext cx="8534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sl-SI" sz="32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Clostridium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spp</a:t>
            </a:r>
            <a:r>
              <a:rPr lang="en-GB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sl-SI" sz="3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 smtClean="0">
                <a:latin typeface="+mn-lt"/>
              </a:rPr>
              <a:t>1.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Neurotoksične </a:t>
            </a:r>
            <a:r>
              <a:rPr lang="sl-SI" sz="2800" b="1" i="1" dirty="0" smtClean="0">
                <a:solidFill>
                  <a:srgbClr val="002060"/>
                </a:solidFill>
                <a:latin typeface="+mn-lt"/>
              </a:rPr>
              <a:t>Clostridium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+mn-lt"/>
              </a:rPr>
              <a:t>spp.</a:t>
            </a:r>
            <a:endParaRPr lang="sl-SI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2. Histotoksične </a:t>
            </a:r>
            <a:r>
              <a:rPr lang="sl-SI" sz="2800" b="1" i="1" dirty="0" smtClean="0">
                <a:solidFill>
                  <a:srgbClr val="002060"/>
                </a:solidFill>
                <a:latin typeface="+mn-lt"/>
              </a:rPr>
              <a:t>Clostridium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+mn-lt"/>
              </a:rPr>
              <a:t>spp.</a:t>
            </a:r>
            <a:endParaRPr lang="sl-SI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3. Enteropatogene i enterotoksemične </a:t>
            </a:r>
            <a:r>
              <a:rPr lang="sl-SI" sz="2800" b="1" i="1" dirty="0" smtClean="0">
                <a:solidFill>
                  <a:srgbClr val="002060"/>
                </a:solidFill>
                <a:latin typeface="+mn-lt"/>
              </a:rPr>
              <a:t>Clostridium </a:t>
            </a:r>
            <a:r>
              <a:rPr lang="en-GB" sz="2800" b="1" dirty="0" smtClean="0">
                <a:solidFill>
                  <a:srgbClr val="002060"/>
                </a:solidFill>
                <a:latin typeface="+mn-lt"/>
              </a:rPr>
              <a:t>spp.</a:t>
            </a:r>
            <a:endParaRPr lang="sl-SI" sz="2800" b="1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4. </a:t>
            </a:r>
            <a:r>
              <a:rPr lang="sl-SI" sz="2800" b="1" i="1" dirty="0" smtClean="0">
                <a:solidFill>
                  <a:srgbClr val="002060"/>
                </a:solidFill>
                <a:latin typeface="+mn-lt"/>
              </a:rPr>
              <a:t>Clostridium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+mn-lt"/>
              </a:rPr>
              <a:t>spp</a:t>
            </a:r>
            <a:r>
              <a:rPr lang="sr-Latn-RS" sz="2800" b="1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GB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sr-Latn-RS" sz="2800" b="1" dirty="0" smtClean="0">
                <a:solidFill>
                  <a:srgbClr val="002060"/>
                </a:solidFill>
                <a:latin typeface="+mn-lt"/>
              </a:rPr>
              <a:t>uzročnici oboljenja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koje indukuje primena antibiotika </a:t>
            </a:r>
          </a:p>
          <a:p>
            <a:pPr>
              <a:spcBef>
                <a:spcPct val="50000"/>
              </a:spcBef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192514" name="Picture 2" descr="http://nsau.edu.ru/images/vetfac/images/ebooks/microbiology/stu/micro/pict/anaerob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3962400" cy="2325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6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95925" y="533400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C.perfringens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na preparatu iz materijala može se uočiti i u vidu lanaca</a:t>
            </a:r>
            <a:endParaRPr lang="en-US" sz="2800" dirty="0">
              <a:latin typeface="+mn-lt"/>
            </a:endParaRPr>
          </a:p>
        </p:txBody>
      </p:sp>
      <p:pic>
        <p:nvPicPr>
          <p:cNvPr id="16387" name="Picture 3" descr="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48442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791200" y="3733800"/>
            <a:ext cx="28606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4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58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Imunofluorescencija </a:t>
            </a:r>
            <a:r>
              <a:rPr lang="sl-SI" sz="2800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sl-SI" sz="2800" dirty="0">
                <a:latin typeface="+mn-lt"/>
              </a:rPr>
              <a:t>                                          primena specifičnih antitela konjugovanih sa fluorohromima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C.chauvoei</a:t>
            </a:r>
            <a:r>
              <a:rPr lang="sl-SI" sz="2800" b="1" dirty="0">
                <a:solidFill>
                  <a:srgbClr val="FFFFCC"/>
                </a:solidFill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– crvene boje, </a:t>
            </a:r>
            <a:r>
              <a:rPr lang="sl-SI" sz="2800" b="1" i="1" dirty="0" smtClean="0">
                <a:solidFill>
                  <a:srgbClr val="FF5050"/>
                </a:solidFill>
                <a:latin typeface="+mn-lt"/>
              </a:rPr>
              <a:t>C.septicum</a:t>
            </a:r>
            <a:r>
              <a:rPr lang="sl-SI" sz="2800" b="1" dirty="0" smtClean="0">
                <a:solidFill>
                  <a:srgbClr val="FF5050"/>
                </a:solidFill>
                <a:latin typeface="+mn-lt"/>
              </a:rPr>
              <a:t>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zelene</a:t>
            </a:r>
          </a:p>
        </p:txBody>
      </p:sp>
      <p:pic>
        <p:nvPicPr>
          <p:cNvPr id="17411" name="Picture 3" descr="FA- C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1676400" y="2667000"/>
            <a:ext cx="48006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9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1000" y="21236"/>
            <a:ext cx="8382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sl-SI" sz="3200" dirty="0">
                <a:solidFill>
                  <a:srgbClr val="D60093"/>
                </a:solidFill>
                <a:latin typeface="Times New Roman" pitchFamily="18" charset="0"/>
              </a:rPr>
              <a:t>	</a:t>
            </a:r>
            <a:r>
              <a:rPr lang="sl-SI" sz="3200" dirty="0">
                <a:solidFill>
                  <a:srgbClr val="FF5050"/>
                </a:solidFill>
                <a:latin typeface="Times New Roman" pitchFamily="18" charset="0"/>
              </a:rPr>
              <a:t>	</a:t>
            </a:r>
            <a:r>
              <a:rPr lang="sl-SI" sz="3200" b="1" dirty="0">
                <a:solidFill>
                  <a:srgbClr val="FF9999"/>
                </a:solidFill>
                <a:latin typeface="Times New Roman" pitchFamily="18" charset="0"/>
              </a:rPr>
              <a:t>	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Kulturelne karakteristike                  </a:t>
            </a:r>
            <a:endParaRPr lang="sl-SI" sz="2800" b="1" dirty="0" smtClean="0">
              <a:solidFill>
                <a:srgbClr val="FF5050"/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  Striktni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anaerobni mikroorganizmi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                             </a:t>
            </a:r>
            <a:r>
              <a:rPr lang="sl-SI" sz="2800" dirty="0" smtClean="0">
                <a:latin typeface="+mn-lt"/>
              </a:rPr>
              <a:t>izuzev </a:t>
            </a:r>
            <a:r>
              <a:rPr lang="sl-SI" sz="2800" i="1" dirty="0">
                <a:latin typeface="+mn-lt"/>
              </a:rPr>
              <a:t>C.perfringe</a:t>
            </a:r>
            <a:r>
              <a:rPr lang="en-US" sz="2800" i="1" dirty="0">
                <a:latin typeface="+mn-lt"/>
              </a:rPr>
              <a:t>n</a:t>
            </a:r>
            <a:r>
              <a:rPr lang="sl-SI" sz="2800" i="1" dirty="0" smtClean="0">
                <a:latin typeface="+mn-lt"/>
              </a:rPr>
              <a:t>s </a:t>
            </a:r>
            <a:r>
              <a:rPr lang="sl-SI" sz="2800" dirty="0" smtClean="0">
                <a:latin typeface="+mn-lt"/>
              </a:rPr>
              <a:t>koji </a:t>
            </a:r>
            <a:r>
              <a:rPr lang="sl-SI" sz="2800" dirty="0">
                <a:latin typeface="+mn-lt"/>
              </a:rPr>
              <a:t>je relativno aerotolerantan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rgbClr val="FF5050"/>
                </a:solidFill>
                <a:latin typeface="+mn-lt"/>
              </a:rPr>
              <a:t>Metode obezbeđivanja anaerobnih uslova bez </a:t>
            </a:r>
            <a:r>
              <a:rPr lang="en-GB" sz="2800" dirty="0">
                <a:solidFill>
                  <a:srgbClr val="FF5050"/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800" baseline="-30000" dirty="0">
                <a:solidFill>
                  <a:srgbClr val="FF5050"/>
                </a:solidFill>
                <a:latin typeface="+mn-lt"/>
                <a:cs typeface="Times New Roman" pitchFamily="18" charset="0"/>
              </a:rPr>
              <a:t>2</a:t>
            </a:r>
            <a:r>
              <a:rPr lang="sl-SI" sz="2800" dirty="0">
                <a:solidFill>
                  <a:srgbClr val="FF5050"/>
                </a:solidFill>
                <a:latin typeface="+mn-lt"/>
              </a:rPr>
              <a:t> i sa 2-10% </a:t>
            </a:r>
            <a:r>
              <a:rPr lang="en-GB" sz="2800" dirty="0">
                <a:solidFill>
                  <a:srgbClr val="FF5050"/>
                </a:solidFill>
                <a:latin typeface="+mn-lt"/>
                <a:cs typeface="Times New Roman" pitchFamily="18" charset="0"/>
              </a:rPr>
              <a:t>CO</a:t>
            </a:r>
            <a:r>
              <a:rPr lang="en-GB" sz="2800" baseline="-30000" dirty="0">
                <a:solidFill>
                  <a:srgbClr val="FF5050"/>
                </a:solidFill>
                <a:latin typeface="+mn-lt"/>
                <a:cs typeface="Times New Roman" pitchFamily="18" charset="0"/>
              </a:rPr>
              <a:t>2</a:t>
            </a:r>
            <a:endParaRPr lang="sl-SI" sz="2800" dirty="0">
              <a:solidFill>
                <a:srgbClr val="FF5050"/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sl-SI" sz="2800" dirty="0">
                <a:latin typeface="+mn-lt"/>
              </a:rPr>
              <a:t>Anaerobni lonci- zamena sastava gasa ili utrošak O</a:t>
            </a:r>
            <a:r>
              <a:rPr lang="sl-SI" sz="2800" baseline="-25000" dirty="0">
                <a:latin typeface="+mn-lt"/>
              </a:rPr>
              <a:t>2</a:t>
            </a:r>
            <a:r>
              <a:rPr lang="sl-SI" sz="2800" dirty="0">
                <a:latin typeface="+mn-lt"/>
              </a:rPr>
              <a:t> hemijskim reakcijama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sl-SI" sz="2800" dirty="0">
                <a:latin typeface="+mn-lt"/>
              </a:rPr>
              <a:t>Specijalne bočice sa preredukovanom anaerobnom sterilnom </a:t>
            </a:r>
            <a:r>
              <a:rPr lang="sl-SI" sz="2800" dirty="0" smtClean="0">
                <a:latin typeface="+mn-lt"/>
              </a:rPr>
              <a:t>podlogom na primer BACTEC™ Plus Anaerobic/F Medium</a:t>
            </a:r>
            <a:endParaRPr lang="sl-SI" sz="28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sl-SI" sz="2800" dirty="0">
                <a:latin typeface="+mn-lt"/>
              </a:rPr>
              <a:t>Anaerobne komore ili anaerobne kese </a:t>
            </a:r>
            <a:endParaRPr lang="en-GB" sz="28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43024"/>
            <a:ext cx="5087889" cy="4095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47800"/>
            <a:ext cx="3257550" cy="359092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44589" y="-533400"/>
            <a:ext cx="7543800" cy="145075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McIntosh </a:t>
            </a:r>
            <a:r>
              <a:rPr lang="sr-Latn-RS" sz="2800" b="1" dirty="0" smtClean="0">
                <a:solidFill>
                  <a:srgbClr val="FF0000"/>
                </a:solidFill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</a:rPr>
              <a:t>Fildes</a:t>
            </a:r>
            <a:r>
              <a:rPr lang="sr-Latn-RS" sz="2800" b="1" dirty="0" smtClean="0">
                <a:solidFill>
                  <a:srgbClr val="FF0000"/>
                </a:solidFill>
              </a:rPr>
              <a:t> </a:t>
            </a:r>
            <a:r>
              <a:rPr lang="sr-Latn-R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err="1" smtClean="0">
                <a:solidFill>
                  <a:srgbClr val="FF0000"/>
                </a:solidFill>
              </a:rPr>
              <a:t>naerobni</a:t>
            </a:r>
            <a:r>
              <a:rPr lang="en-US" sz="2800" b="1" dirty="0" smtClean="0">
                <a:solidFill>
                  <a:srgbClr val="FF0000"/>
                </a:solidFill>
              </a:rPr>
              <a:t> lonci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3860"/>
            <a:ext cx="464820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99892"/>
            <a:ext cx="2095500" cy="3886815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1066800" y="381000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BD BACTEC™ FX40</a:t>
            </a:r>
          </a:p>
        </p:txBody>
      </p:sp>
    </p:spTree>
    <p:extLst>
      <p:ext uri="{BB962C8B-B14F-4D97-AF65-F5344CB8AC3E}">
        <p14:creationId xmlns:p14="http://schemas.microsoft.com/office/powerpoint/2010/main" val="147660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68313" y="533400"/>
            <a:ext cx="840898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5050"/>
                </a:solidFill>
                <a:latin typeface="+mn-lt"/>
              </a:rPr>
              <a:t> Izolacija- specijalne podloge za anaerobe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sveže pripremljene ili preredukovane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inkubacija podloga– 5-6 dana na temperaturi od </a:t>
            </a:r>
            <a:r>
              <a:rPr lang="en-GB" sz="2800" dirty="0">
                <a:latin typeface="+mn-lt"/>
                <a:cs typeface="Times New Roman" pitchFamily="18" charset="0"/>
              </a:rPr>
              <a:t>37 </a:t>
            </a:r>
            <a:r>
              <a:rPr lang="en-GB" sz="2800" baseline="30000" dirty="0">
                <a:latin typeface="+mn-lt"/>
                <a:cs typeface="Times New Roman" pitchFamily="18" charset="0"/>
              </a:rPr>
              <a:t>0</a:t>
            </a:r>
            <a:r>
              <a:rPr lang="en-GB" sz="2800" dirty="0">
                <a:latin typeface="+mn-lt"/>
                <a:cs typeface="Times New Roman" pitchFamily="18" charset="0"/>
              </a:rPr>
              <a:t>C 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obogaćene podloge- hemin, vitamin K, ekstrakt kvasca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tečne konzistencije – bujon sa komadićima mesa ili  jetre sa 0,4% glukoze, tioglikolatni bujon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683718"/>
            <a:ext cx="8610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čvrste konzistencije- obogaćeni krvni agar - </a:t>
            </a:r>
            <a:r>
              <a:rPr lang="en-GB" sz="2800" dirty="0">
                <a:latin typeface="+mn-lt"/>
                <a:cs typeface="Times New Roman" pitchFamily="18" charset="0"/>
              </a:rPr>
              <a:t>E</a:t>
            </a:r>
            <a:r>
              <a:rPr lang="sl-SI" sz="2800" dirty="0">
                <a:latin typeface="+mn-lt"/>
              </a:rPr>
              <a:t>ugon</a:t>
            </a:r>
            <a:r>
              <a:rPr lang="en-GB" sz="2800" dirty="0">
                <a:latin typeface="+mn-lt"/>
                <a:cs typeface="Times New Roman" pitchFamily="18" charset="0"/>
              </a:rPr>
              <a:t> agar, Columbia agar , T</a:t>
            </a:r>
            <a:r>
              <a:rPr lang="sl-SI" sz="2800" dirty="0">
                <a:latin typeface="+mn-lt"/>
              </a:rPr>
              <a:t>rypticasa soy </a:t>
            </a:r>
            <a:r>
              <a:rPr lang="en-GB" sz="2800" dirty="0">
                <a:latin typeface="+mn-lt"/>
                <a:cs typeface="Times New Roman" pitchFamily="18" charset="0"/>
              </a:rPr>
              <a:t>agar, S</a:t>
            </a:r>
            <a:r>
              <a:rPr lang="sl-SI" sz="2800" dirty="0">
                <a:latin typeface="+mn-lt"/>
              </a:rPr>
              <a:t>chaedler a</a:t>
            </a:r>
            <a:r>
              <a:rPr lang="en-GB" sz="2800" dirty="0">
                <a:latin typeface="+mn-lt"/>
                <a:cs typeface="Times New Roman" pitchFamily="18" charset="0"/>
              </a:rPr>
              <a:t>gar  </a:t>
            </a:r>
            <a:r>
              <a:rPr lang="en-GB" sz="2800" dirty="0" err="1">
                <a:latin typeface="+mn-lt"/>
                <a:cs typeface="Times New Roman" pitchFamily="18" charset="0"/>
              </a:rPr>
              <a:t>i</a:t>
            </a:r>
            <a:r>
              <a:rPr lang="en-GB" sz="2800" dirty="0">
                <a:latin typeface="+mn-lt"/>
                <a:cs typeface="Times New Roman" pitchFamily="18" charset="0"/>
              </a:rPr>
              <a:t> brain-heart infusion agar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Hemoliza- kod većine vrsta </a:t>
            </a:r>
            <a:endParaRPr lang="en-US" sz="2800" dirty="0">
              <a:latin typeface="+mn-lt"/>
            </a:endParaRPr>
          </a:p>
        </p:txBody>
      </p:sp>
      <p:pic>
        <p:nvPicPr>
          <p:cNvPr id="20483" name="Picture 3" descr="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3733800" cy="23526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344303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C.tetani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Kolonije na krvnom agaru hemolitične i imaju sposobnost prerastanja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Stiff podloga 3% umesto 2% kolonije rizoidnog oblika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21507" name="Picture 3" descr="Stiff agar 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451161" cy="3505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8" name="Picture 4" descr="C"/>
          <p:cNvPicPr>
            <a:picLocks noChangeAspect="1" noChangeArrowheads="1"/>
          </p:cNvPicPr>
          <p:nvPr/>
        </p:nvPicPr>
        <p:blipFill>
          <a:blip r:embed="rId4" cstate="print">
            <a:lum bright="8000" contrast="30000"/>
          </a:blip>
          <a:srcRect/>
          <a:stretch>
            <a:fillRect/>
          </a:stretch>
        </p:blipFill>
        <p:spPr bwMode="auto">
          <a:xfrm>
            <a:off x="534493" y="2974975"/>
            <a:ext cx="4048125" cy="30416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5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458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9999"/>
                </a:solidFill>
                <a:latin typeface="+mn-lt"/>
              </a:rPr>
              <a:t>	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C.botulinum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kolonije okružene hemolizom, variraju u izgledu, mogu biti blago ispupčene, narezuckanog ruba ili grube sa nepravilnom ivicom</a:t>
            </a:r>
          </a:p>
        </p:txBody>
      </p:sp>
      <p:pic>
        <p:nvPicPr>
          <p:cNvPr id="22531" name="Picture 3" descr="Kolonija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008" y="2743200"/>
            <a:ext cx="3979784" cy="333476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0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229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C.chauvoei</a:t>
            </a:r>
            <a:r>
              <a:rPr lang="sl-SI" sz="2800" b="1" i="1" dirty="0">
                <a:solidFill>
                  <a:srgbClr val="FF9999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široka zona hemolize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C.septicum</a:t>
            </a: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hemolitične sa prerastanjem podloge, neki sojevi imaju i glatke kolonije okruglog oblika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C.novyi</a:t>
            </a: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nepravilne, rizoidne ivice, široka zona hemolize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sl-SI" sz="2800" b="1" i="1" dirty="0" smtClean="0">
                <a:solidFill>
                  <a:srgbClr val="FF5050"/>
                </a:solidFill>
                <a:latin typeface="+mn-lt"/>
              </a:rPr>
              <a:t>C.sordellii </a:t>
            </a:r>
            <a:r>
              <a:rPr lang="sl-SI" sz="2800" dirty="0" smtClean="0">
                <a:latin typeface="+mn-lt"/>
              </a:rPr>
              <a:t>- </a:t>
            </a:r>
            <a:r>
              <a:rPr lang="sl-SI" sz="2800" dirty="0">
                <a:latin typeface="+mn-lt"/>
              </a:rPr>
              <a:t>nepravilne providne kolonije koje vremenom postaju beličaste boje</a:t>
            </a: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763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Neurotoksične </a:t>
            </a:r>
            <a:r>
              <a:rPr lang="sl-SI" sz="32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Clostridium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vrste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neinvazivne i stvaraju neurotoksine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i="1" dirty="0">
                <a:solidFill>
                  <a:srgbClr val="FF0000"/>
                </a:solidFill>
                <a:latin typeface="+mn-lt"/>
              </a:rPr>
              <a:t> C.tetani </a:t>
            </a:r>
            <a:r>
              <a:rPr lang="sl-SI" sz="2800" dirty="0">
                <a:latin typeface="+mn-lt"/>
              </a:rPr>
              <a:t>– tetanus- konji, preživari, druge životinje i ljudi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>
                <a:solidFill>
                  <a:srgbClr val="FF0000"/>
                </a:solidFill>
                <a:latin typeface="+mn-lt"/>
              </a:rPr>
              <a:t>C.botulinum </a:t>
            </a:r>
            <a:r>
              <a:rPr lang="sl-SI" sz="2800" b="1" dirty="0">
                <a:solidFill>
                  <a:srgbClr val="FF0000"/>
                </a:solidFill>
                <a:latin typeface="+mn-lt"/>
              </a:rPr>
              <a:t>tip A-F </a:t>
            </a:r>
            <a:r>
              <a:rPr lang="sl-SI" sz="2800" dirty="0">
                <a:latin typeface="+mn-lt"/>
              </a:rPr>
              <a:t>– </a:t>
            </a:r>
            <a:r>
              <a:rPr lang="en-GB" sz="2800" dirty="0" smtClean="0">
                <a:latin typeface="+mn-lt"/>
              </a:rPr>
              <a:t>bot</a:t>
            </a:r>
            <a:r>
              <a:rPr lang="sr-Latn-RS" sz="2800" dirty="0" smtClean="0">
                <a:latin typeface="+mn-lt"/>
              </a:rPr>
              <a:t>ulizam - </a:t>
            </a:r>
            <a:r>
              <a:rPr lang="sl-SI" sz="2800" dirty="0" smtClean="0">
                <a:latin typeface="+mn-lt"/>
              </a:rPr>
              <a:t>veliki </a:t>
            </a:r>
            <a:r>
              <a:rPr lang="sl-SI" sz="2800" dirty="0">
                <a:latin typeface="+mn-lt"/>
              </a:rPr>
              <a:t>broj vrsta životinja </a:t>
            </a:r>
            <a:r>
              <a:rPr lang="sl-SI" sz="2800" dirty="0" smtClean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ljudi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>
                <a:solidFill>
                  <a:srgbClr val="FF0000"/>
                </a:solidFill>
                <a:latin typeface="+mn-lt"/>
              </a:rPr>
              <a:t>C.argentinense</a:t>
            </a: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</a:t>
            </a:r>
            <a:r>
              <a:rPr lang="sl-SI" sz="2800" dirty="0" smtClean="0">
                <a:latin typeface="+mn-lt"/>
              </a:rPr>
              <a:t>ranije </a:t>
            </a:r>
            <a:r>
              <a:rPr lang="sl-SI" sz="2800" i="1" dirty="0" smtClean="0">
                <a:latin typeface="+mn-lt"/>
              </a:rPr>
              <a:t>C.botulinum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tip G- ljudi </a:t>
            </a: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00856" y="496054"/>
            <a:ext cx="822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C.perfringens</a:t>
            </a: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>
                <a:latin typeface="+mn-lt"/>
              </a:rPr>
              <a:t>- glatke, sjajne i okrugle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dvostruka hemoliza </a:t>
            </a:r>
            <a:r>
              <a:rPr lang="en-GB" sz="2800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sl-SI" sz="2800" dirty="0">
                <a:latin typeface="+mn-lt"/>
              </a:rPr>
              <a:t> toksin potpuna hemoliza, </a:t>
            </a:r>
            <a:r>
              <a:rPr lang="en-GB" sz="2800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sl-SI" sz="2800" dirty="0">
                <a:latin typeface="+mn-lt"/>
              </a:rPr>
              <a:t> toksin nepotpuna hemoliza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Potpuna hemoliza </a:t>
            </a:r>
            <a:r>
              <a:rPr lang="en-GB" sz="2800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sl-SI" sz="2800" dirty="0">
                <a:latin typeface="+mn-lt"/>
              </a:rPr>
              <a:t> toksin + CAMP faktor Streptococcus spp B grupe  </a:t>
            </a:r>
            <a:endParaRPr lang="en-US" sz="2800" dirty="0">
              <a:latin typeface="+mn-lt"/>
            </a:endParaRPr>
          </a:p>
        </p:txBody>
      </p:sp>
      <p:pic>
        <p:nvPicPr>
          <p:cNvPr id="24579" name="Picture 3" descr="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822492" cy="222429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0" name="Picture 4" descr="CAMP 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895600"/>
            <a:ext cx="3429000" cy="32115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1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8686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Biohemijske karakteristike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katalaza i oksidaza negativne</a:t>
            </a:r>
            <a:endParaRPr lang="en-US" sz="2800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5603" name="Picture 3" descr="Nagler test- lecitinaza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060575"/>
            <a:ext cx="3733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3657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5050"/>
                </a:solidFill>
                <a:latin typeface="+mn-lt"/>
              </a:rPr>
              <a:t>Nagler-ova reakcija </a:t>
            </a:r>
            <a:r>
              <a:rPr lang="sl-SI" sz="2800" dirty="0">
                <a:latin typeface="+mn-lt"/>
              </a:rPr>
              <a:t>stvaranje lecitinaze i lipaze na agaru sa žumancetom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3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686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- hidroliza želatina, sposobnost razgradnje triptofana, fermentacija ugljenih hidrata...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sposobnost </a:t>
            </a:r>
            <a:r>
              <a:rPr lang="sl-SI" sz="2800" dirty="0" smtClean="0">
                <a:latin typeface="+mn-lt"/>
              </a:rPr>
              <a:t>razlaganja</a:t>
            </a:r>
            <a:r>
              <a:rPr lang="en-US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laktoze</a:t>
            </a:r>
            <a:endParaRPr lang="en-US" sz="2800" dirty="0" smtClean="0"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koagulisanj</a:t>
            </a:r>
            <a:r>
              <a:rPr lang="en-US" sz="2800" dirty="0" smtClean="0">
                <a:latin typeface="+mn-lt"/>
              </a:rPr>
              <a:t>e </a:t>
            </a:r>
            <a:r>
              <a:rPr lang="sl-SI" sz="2800" dirty="0" smtClean="0">
                <a:latin typeface="+mn-lt"/>
              </a:rPr>
              <a:t>kazeina </a:t>
            </a:r>
            <a:r>
              <a:rPr lang="sl-SI" sz="2800" dirty="0">
                <a:latin typeface="+mn-lt"/>
              </a:rPr>
              <a:t>u </a:t>
            </a:r>
            <a:r>
              <a:rPr lang="sl-SI" sz="2800" dirty="0" smtClean="0">
                <a:latin typeface="+mn-lt"/>
              </a:rPr>
              <a:t>podlozi</a:t>
            </a:r>
            <a:r>
              <a:rPr lang="en-US" sz="2800" dirty="0" smtClean="0">
                <a:latin typeface="+mn-lt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</a:t>
            </a:r>
            <a:r>
              <a:rPr lang="en-US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mlekom</a:t>
            </a:r>
            <a:endParaRPr lang="sl-SI" sz="2800" dirty="0"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komercijalni </a:t>
            </a:r>
            <a:r>
              <a:rPr lang="sl-SI" sz="2800" dirty="0" smtClean="0">
                <a:latin typeface="+mn-lt"/>
              </a:rPr>
              <a:t>kitovi</a:t>
            </a:r>
            <a:r>
              <a:rPr lang="en-US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BBL Crystal</a:t>
            </a:r>
            <a:endParaRPr lang="en-US" sz="2800" dirty="0" smtClean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sl-SI" sz="2800" dirty="0" smtClean="0">
                <a:latin typeface="+mn-lt"/>
              </a:rPr>
              <a:t>Api </a:t>
            </a:r>
            <a:r>
              <a:rPr lang="sl-SI" sz="2800" dirty="0">
                <a:latin typeface="+mn-lt"/>
              </a:rPr>
              <a:t>ATB 32A                   </a:t>
            </a:r>
            <a:r>
              <a:rPr lang="en-GB" sz="2800" dirty="0">
                <a:latin typeface="+mn-lt"/>
                <a:cs typeface="Times New Roman" pitchFamily="18" charset="0"/>
              </a:rPr>
              <a:t> </a:t>
            </a:r>
            <a:endParaRPr lang="sl-SI" sz="2800" dirty="0">
              <a:latin typeface="+mn-lt"/>
            </a:endParaRP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ELISA, imunofluorescencija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PCR</a:t>
            </a:r>
            <a:endParaRPr lang="en-US" sz="2800" dirty="0">
              <a:latin typeface="+mn-lt"/>
            </a:endParaRPr>
          </a:p>
        </p:txBody>
      </p:sp>
      <p:pic>
        <p:nvPicPr>
          <p:cNvPr id="26627" name="Picture 3" descr="Stormy clot-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033712" cy="4464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9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s://microsite.biomerieux-usa.com/vitek2/images/vitek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492717" cy="259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5050"/>
                </a:solidFill>
                <a:latin typeface="+mn-lt"/>
              </a:rPr>
              <a:t>bioMerieux</a:t>
            </a:r>
            <a:r>
              <a:rPr lang="en-US" sz="3200" b="1" dirty="0" smtClean="0">
                <a:solidFill>
                  <a:srgbClr val="FF5050"/>
                </a:solidFill>
                <a:latin typeface="+mn-lt"/>
              </a:rPr>
              <a:t> VITEK 2</a:t>
            </a:r>
            <a:r>
              <a:rPr lang="sr-Latn-RS" sz="3200" b="1" dirty="0" smtClean="0">
                <a:solidFill>
                  <a:srgbClr val="FF5050"/>
                </a:solidFill>
                <a:latin typeface="+mn-lt"/>
              </a:rPr>
              <a:t> </a:t>
            </a:r>
            <a:r>
              <a:rPr lang="sr-Latn-RS" sz="3200" b="1" dirty="0" smtClean="0">
                <a:solidFill>
                  <a:srgbClr val="FF9999"/>
                </a:solidFill>
                <a:latin typeface="+mn-lt"/>
              </a:rPr>
              <a:t>- </a:t>
            </a:r>
            <a:r>
              <a:rPr lang="sr-Latn-RS" sz="3200" dirty="0" smtClean="0">
                <a:latin typeface="+mn-lt"/>
              </a:rPr>
              <a:t>brza identifikacija</a:t>
            </a:r>
            <a:endParaRPr lang="en-US" sz="3200" dirty="0">
              <a:latin typeface="+mn-lt"/>
            </a:endParaRPr>
          </a:p>
        </p:txBody>
      </p:sp>
      <p:pic>
        <p:nvPicPr>
          <p:cNvPr id="152580" name="Picture 4" descr="http://www.biomerieux-diagnostics.com/sites/clinic/files/styles/original/public/vitek-2-car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2857500" cy="2419351"/>
          </a:xfrm>
          <a:prstGeom prst="rect">
            <a:avLst/>
          </a:prstGeom>
          <a:noFill/>
        </p:spPr>
      </p:pic>
      <p:pic>
        <p:nvPicPr>
          <p:cNvPr id="152582" name="Picture 6" descr="http://www.managedcaremag.com/sites/default/files/imported/1310/MC_1310_tomorrow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3000375" cy="2450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05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	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Biološki ogled</a:t>
            </a:r>
            <a:endParaRPr lang="en-US" sz="2800" b="1" dirty="0">
              <a:solidFill>
                <a:srgbClr val="FF505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Zamorci – inokulacija ispitivanog materijala ili kulture izolovanog soja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Kontaminirani uzorci obrada sa 5% </a:t>
            </a:r>
            <a:r>
              <a:rPr lang="en-GB" sz="2800" dirty="0">
                <a:latin typeface="+mn-lt"/>
                <a:cs typeface="Times New Roman" pitchFamily="18" charset="0"/>
              </a:rPr>
              <a:t>CaCl</a:t>
            </a:r>
            <a:r>
              <a:rPr lang="en-GB" sz="2800" baseline="-30000" dirty="0">
                <a:latin typeface="+mn-lt"/>
                <a:cs typeface="Times New Roman" pitchFamily="18" charset="0"/>
              </a:rPr>
              <a:t>2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latin typeface="+mn-lt"/>
              </a:rPr>
              <a:t> 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Identifikacija toksina – neutralizacioni ili zaštitni testovi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Primena specifičnih antitela protiv određenih toksina </a:t>
            </a:r>
            <a:r>
              <a:rPr lang="sl-SI" sz="2800" i="1" dirty="0">
                <a:latin typeface="+mn-lt"/>
              </a:rPr>
              <a:t>Clostridium </a:t>
            </a:r>
            <a:r>
              <a:rPr lang="sl-SI" sz="2800" dirty="0" smtClean="0">
                <a:latin typeface="+mn-lt"/>
              </a:rPr>
              <a:t>spp.</a:t>
            </a:r>
            <a:endParaRPr lang="sl-SI" sz="2800" dirty="0">
              <a:latin typeface="+mn-lt"/>
            </a:endParaRP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05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5050"/>
                </a:solidFill>
                <a:latin typeface="+mn-lt"/>
              </a:rPr>
              <a:t>Identifikacija 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toksina – neutralizacioni ili zaštitni testovi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Primena specifičnih antitela protiv određenih toksina </a:t>
            </a:r>
            <a:r>
              <a:rPr lang="sl-SI" sz="2800" i="1" dirty="0">
                <a:latin typeface="+mn-lt"/>
              </a:rPr>
              <a:t>Clostridium </a:t>
            </a:r>
            <a:r>
              <a:rPr lang="sl-SI" sz="2800" dirty="0" smtClean="0">
                <a:latin typeface="+mn-lt"/>
              </a:rPr>
              <a:t>spp.</a:t>
            </a:r>
            <a:endParaRPr lang="sl-SI" sz="2800" dirty="0">
              <a:latin typeface="+mn-lt"/>
            </a:endParaRP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4119358" cy="35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228600"/>
            <a:ext cx="8305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5050"/>
                </a:solidFill>
                <a:latin typeface="+mn-lt"/>
              </a:rPr>
              <a:t>Identifikacija 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toksina – neutralizacioni ili zaštitni testovi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Primena specifičnih antitela protiv određenih toksina </a:t>
            </a:r>
            <a:r>
              <a:rPr lang="sl-SI" sz="2800" i="1" dirty="0">
                <a:latin typeface="+mn-lt"/>
              </a:rPr>
              <a:t>Clostridium </a:t>
            </a:r>
            <a:r>
              <a:rPr lang="sl-SI" sz="2800" dirty="0" smtClean="0">
                <a:latin typeface="+mn-lt"/>
              </a:rPr>
              <a:t>spp.</a:t>
            </a:r>
            <a:endParaRPr lang="sl-SI" sz="2800" dirty="0">
              <a:latin typeface="+mn-lt"/>
            </a:endParaRP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66" y="2648262"/>
            <a:ext cx="3982508" cy="224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67000"/>
            <a:ext cx="4030266" cy="22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305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5050"/>
                </a:solidFill>
                <a:latin typeface="+mn-lt"/>
              </a:rPr>
              <a:t>Identifikacija 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toksina – neutralizacioni ili zaštitni </a:t>
            </a:r>
            <a:r>
              <a:rPr lang="sl-SI" sz="2800" b="1" dirty="0" smtClean="0">
                <a:solidFill>
                  <a:srgbClr val="FF5050"/>
                </a:solidFill>
                <a:latin typeface="+mn-lt"/>
              </a:rPr>
              <a:t>testovi</a:t>
            </a:r>
            <a:endParaRPr lang="sl-SI" sz="2800" dirty="0">
              <a:latin typeface="+mn-lt"/>
            </a:endParaRP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6858000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is-botulinizam-man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63246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Tetanospazmin-mis-man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"/>
            <a:ext cx="40354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3429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 </a:t>
            </a:r>
            <a:r>
              <a:rPr lang="sl-SI" sz="3200" dirty="0">
                <a:solidFill>
                  <a:srgbClr val="FF5050"/>
                </a:solidFill>
                <a:latin typeface="+mn-lt"/>
              </a:rPr>
              <a:t>Tetanus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3200" dirty="0">
              <a:latin typeface="+mn-lt"/>
            </a:endParaRPr>
          </a:p>
          <a:p>
            <a:pPr lvl="1">
              <a:spcBef>
                <a:spcPct val="50000"/>
              </a:spcBef>
              <a:defRPr/>
            </a:pPr>
            <a:r>
              <a:rPr lang="sl-SI" sz="3200" dirty="0">
                <a:solidFill>
                  <a:srgbClr val="FF5050"/>
                </a:solidFill>
                <a:latin typeface="+mn-lt"/>
              </a:rPr>
              <a:t> Botulizam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209800" y="762000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286000" y="2514600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5050"/>
                </a:solidFill>
                <a:latin typeface="+mn-lt"/>
              </a:rPr>
              <a:t>Patogeneza, klinička slika, postavljanje dijagnoze, prevencija i terapija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saprofitski mikroorganizmi rasprostranjeni u prirodi- zemljište, sediment vode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digestivni trakt životinja, sekvestirane spore u mišićima i jetri</a:t>
            </a:r>
          </a:p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72706" name="Picture 2" descr="http://www.askjpc.org/wsco/wsc/images/2008/0812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3286125" cy="2611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7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4582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sl-SI" sz="32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Histotoksične Clostridium vrste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invazivne i dovode do opsežne destrukcije tkiva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 smtClean="0">
                <a:solidFill>
                  <a:srgbClr val="FF0000"/>
                </a:solidFill>
                <a:latin typeface="+mn-lt"/>
              </a:rPr>
              <a:t>C.chauvoei 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sl-SI" sz="2800" dirty="0" smtClean="0">
                <a:latin typeface="+mn-lt"/>
              </a:rPr>
              <a:t>goveda, </a:t>
            </a:r>
            <a:r>
              <a:rPr lang="sl-SI" sz="2800" dirty="0">
                <a:latin typeface="+mn-lt"/>
              </a:rPr>
              <a:t>ovce ređe svinje </a:t>
            </a:r>
            <a:r>
              <a:rPr lang="en-US" sz="2800" dirty="0">
                <a:latin typeface="+mn-lt"/>
              </a:rPr>
              <a:t>                    			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šuštavac </a:t>
            </a:r>
            <a:r>
              <a:rPr lang="sl-SI" sz="2800" dirty="0" smtClean="0">
                <a:latin typeface="+mn-lt"/>
              </a:rPr>
              <a:t>– gangrena emphysematosa                   		    blackleg </a:t>
            </a:r>
            <a:r>
              <a:rPr lang="sl-SI" sz="2800" dirty="0">
                <a:latin typeface="+mn-lt"/>
              </a:rPr>
              <a:t>(black </a:t>
            </a:r>
            <a:r>
              <a:rPr lang="sl-SI" sz="2800" dirty="0" smtClean="0">
                <a:latin typeface="+mn-lt"/>
              </a:rPr>
              <a:t>quarter)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 smtClean="0">
                <a:latin typeface="+mn-lt"/>
              </a:rPr>
              <a:t>                       - miozitis kod konja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 smtClean="0">
                <a:solidFill>
                  <a:srgbClr val="FF0000"/>
                </a:solidFill>
                <a:latin typeface="+mn-lt"/>
              </a:rPr>
              <a:t>C.septicum</a:t>
            </a: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sl-SI" sz="2800" dirty="0">
                <a:latin typeface="+mn-lt"/>
              </a:rPr>
              <a:t>goveda, ovce i svinje-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maligni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edem         		</a:t>
            </a:r>
            <a:r>
              <a:rPr lang="sl-SI" sz="2800" dirty="0" smtClean="0">
                <a:latin typeface="+mn-lt"/>
              </a:rPr>
              <a:t>	    parašuštavac – septicaemia gangrenosa </a:t>
            </a:r>
            <a:endParaRPr lang="sl-SI" sz="2800" b="1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                    </a:t>
            </a:r>
            <a:r>
              <a:rPr lang="sl-SI" sz="2800" dirty="0" smtClean="0">
                <a:latin typeface="+mn-lt"/>
              </a:rPr>
              <a:t>  - </a:t>
            </a:r>
            <a:r>
              <a:rPr lang="sl-SI" sz="2800" dirty="0">
                <a:latin typeface="+mn-lt"/>
              </a:rPr>
              <a:t>ovce –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braxy-bradsot</a:t>
            </a:r>
            <a:r>
              <a:rPr lang="sl-SI" sz="2800" dirty="0" smtClean="0">
                <a:latin typeface="+mn-lt"/>
              </a:rPr>
              <a:t> - abomazitis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	  - kokoške – nekrotični dermatitis</a:t>
            </a:r>
            <a:r>
              <a:rPr lang="sl-SI" sz="3200" dirty="0">
                <a:latin typeface="Times New Roman" pitchFamily="18" charset="0"/>
              </a:rPr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4523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Dijagnoza- dokazivanje toksina u serumu obolele životinje - ELISA, biološki ogled, test neutralizacije toksina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9999"/>
                </a:solidFill>
                <a:latin typeface="+mn-lt"/>
              </a:rPr>
              <a:t>	</a:t>
            </a:r>
            <a:r>
              <a:rPr lang="sl-SI" sz="2800" b="1" dirty="0">
                <a:solidFill>
                  <a:srgbClr val="FF5050"/>
                </a:solidFill>
                <a:latin typeface="+mn-lt"/>
              </a:rPr>
              <a:t>Terapija i preventiva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vakcinacija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polivalentni antiserumi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anatoksin – hemijski ili toplotom  inaktivisan toksin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tetraetilamid i guanidin hidrohlorid – pospešuju oslobađanje </a:t>
            </a:r>
            <a:r>
              <a:rPr lang="sl-SI" sz="2800" dirty="0" smtClean="0">
                <a:latin typeface="+mn-lt"/>
              </a:rPr>
              <a:t>neurotransmitera - botulizam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obrada rane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primena antibiotika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	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Histotoksične Clostridium spp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veći broj toksina- lokalna nekroza tkiva i sistemsko delovanja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latentno u organizmu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i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C.chauvoei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i retko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C.septicum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 – mišići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C.novyi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tip B i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C.haemolyticum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 – jetra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FFCC"/>
                </a:solidFill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infekcija - rane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62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3300"/>
                </a:solidFill>
                <a:latin typeface="+mn-lt"/>
              </a:rPr>
              <a:t>	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C.chauvoei</a:t>
            </a:r>
            <a:r>
              <a:rPr lang="sl-SI" sz="2800" i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šuštavac- blackleg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akutna bolest goveda i ovaca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goveda 3 meseca- 2 godine, ovce bez obzira na starost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endogena infekcija, trauma mišić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gangrenozni </a:t>
            </a:r>
            <a:r>
              <a:rPr lang="sl-SI" sz="2800" dirty="0" smtClean="0">
                <a:latin typeface="+mn-lt"/>
              </a:rPr>
              <a:t>celulitis </a:t>
            </a:r>
            <a:r>
              <a:rPr lang="sl-SI" sz="2800" dirty="0">
                <a:latin typeface="+mn-lt"/>
              </a:rPr>
              <a:t>i miozitis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otok i oslobađanje gasa pucketanje pod prstima </a:t>
            </a:r>
            <a:endParaRPr lang="en-US" sz="2800" dirty="0">
              <a:latin typeface="+mn-lt"/>
            </a:endParaRPr>
          </a:p>
        </p:txBody>
      </p:sp>
      <p:pic>
        <p:nvPicPr>
          <p:cNvPr id="210946" name="Picture 2" descr="http://coral.ufsm.br/lpv/aulas/claudio/ptg1001muscular_arquivos/slide0035_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3133725" cy="2353441"/>
          </a:xfrm>
          <a:prstGeom prst="rect">
            <a:avLst/>
          </a:prstGeom>
          <a:noFill/>
        </p:spPr>
      </p:pic>
      <p:pic>
        <p:nvPicPr>
          <p:cNvPr id="210950" name="Picture 6" descr="http://www.nadis.org.uk/media/10358/052711_1514_Clostridial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3238500" cy="2428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1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4582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3300"/>
                </a:solidFill>
                <a:latin typeface="+mn-lt"/>
              </a:rPr>
              <a:t>	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C.chauvoei</a:t>
            </a:r>
            <a:r>
              <a:rPr lang="sl-SI" sz="2800" i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šuštavac- blackleg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Symbol" pitchFamily="18" charset="2"/>
              </a:rPr>
              <a:t>a </a:t>
            </a:r>
            <a:r>
              <a:rPr lang="sl-SI" sz="2800" dirty="0" smtClean="0">
                <a:latin typeface="+mn-lt"/>
              </a:rPr>
              <a:t>toksin – hemolizin -nekrotični faktor, </a:t>
            </a:r>
            <a:r>
              <a:rPr lang="sl-SI" sz="2800" dirty="0" smtClean="0">
                <a:latin typeface="Symbol" pitchFamily="18" charset="2"/>
              </a:rPr>
              <a:t>b</a:t>
            </a:r>
            <a:r>
              <a:rPr lang="sl-SI" sz="2800" dirty="0" smtClean="0">
                <a:latin typeface="+mn-lt"/>
              </a:rPr>
              <a:t> toksin – DNK-aza, neuraminidaza , chauveolysin – </a:t>
            </a:r>
            <a:r>
              <a:rPr lang="sl-SI" sz="2800" dirty="0" smtClean="0">
                <a:latin typeface="Symbol" pitchFamily="18" charset="2"/>
              </a:rPr>
              <a:t>d</a:t>
            </a:r>
            <a:r>
              <a:rPr lang="sl-SI" sz="2800" dirty="0" smtClean="0">
                <a:latin typeface="+mn-lt"/>
              </a:rPr>
              <a:t>-toksin  - citotoksin vezuje se za holesterol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nalazi se u crevima, jetri, spore u mišićima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u zemljištu, infekcija i preko rane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germinacija spora – lokaln</a:t>
            </a:r>
            <a:r>
              <a:rPr lang="en-US" sz="2800" dirty="0" err="1" smtClean="0">
                <a:latin typeface="+mn-lt"/>
              </a:rPr>
              <a:t>i</a:t>
            </a:r>
            <a:r>
              <a:rPr lang="sl-SI" sz="2800" dirty="0" smtClean="0">
                <a:latin typeface="+mn-lt"/>
              </a:rPr>
              <a:t> anaerobni uslovi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metabolički aktivne bakterije oslobađaju gas </a:t>
            </a:r>
          </a:p>
        </p:txBody>
      </p:sp>
    </p:spTree>
    <p:extLst>
      <p:ext uri="{BB962C8B-B14F-4D97-AF65-F5344CB8AC3E}">
        <p14:creationId xmlns:p14="http://schemas.microsoft.com/office/powerpoint/2010/main" val="7544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458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3300"/>
                </a:solidFill>
                <a:latin typeface="+mn-lt"/>
              </a:rPr>
              <a:t>	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C.chauvoei</a:t>
            </a:r>
            <a:r>
              <a:rPr lang="sl-SI" sz="2800" i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šuštavac- blackleg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promene suve, crne, emfizematozne, periferija edematozna i hemoragična</a:t>
            </a:r>
            <a:endParaRPr lang="en-US" sz="2800" dirty="0">
              <a:latin typeface="+mn-lt"/>
            </a:endParaRP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47739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5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28337" y="212988"/>
            <a:ext cx="838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0066"/>
                </a:solidFill>
                <a:latin typeface="+mn-lt"/>
              </a:rPr>
              <a:t>	</a:t>
            </a: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Maligni edem i gasna gangrena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077734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Maligni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edem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- </a:t>
            </a:r>
            <a:r>
              <a:rPr lang="en-US" sz="2800" dirty="0" err="1" smtClean="0">
                <a:latin typeface="+mn-lt"/>
              </a:rPr>
              <a:t>celulitis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minimalnom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gangrenom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formiranjem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gasa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hladan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otok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tkiva</a:t>
            </a:r>
            <a:r>
              <a:rPr lang="en-US" sz="2800" dirty="0" smtClean="0">
                <a:latin typeface="+mn-lt"/>
              </a:rPr>
              <a:t>- </a:t>
            </a:r>
            <a:r>
              <a:rPr lang="en-US" sz="2800" dirty="0" err="1" smtClean="0">
                <a:latin typeface="+mn-lt"/>
              </a:rPr>
              <a:t>mišića</a:t>
            </a:r>
            <a:endParaRPr lang="en-US" sz="2800" dirty="0" smtClean="0">
              <a:latin typeface="+mn-lt"/>
            </a:endParaRPr>
          </a:p>
          <a:p>
            <a:pPr marL="342900" indent="-342900"/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Gasna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gangrena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– </a:t>
            </a:r>
            <a:r>
              <a:rPr lang="en-US" sz="2800" dirty="0" err="1" smtClean="0">
                <a:latin typeface="+mn-lt"/>
              </a:rPr>
              <a:t>opsežna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destrukcija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mišićnog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tkiva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produkcijs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gasa</a:t>
            </a:r>
            <a:endParaRPr lang="en-US" sz="2800" dirty="0" smtClean="0">
              <a:latin typeface="+mn-lt"/>
            </a:endParaRPr>
          </a:p>
        </p:txBody>
      </p:sp>
      <p:pic>
        <p:nvPicPr>
          <p:cNvPr id="60418" name="Picture 2" descr="http://img.tfd.com/vet/thumbs/gr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3557528" cy="2362200"/>
          </a:xfrm>
          <a:prstGeom prst="rect">
            <a:avLst/>
          </a:prstGeom>
          <a:noFill/>
        </p:spPr>
      </p:pic>
      <p:pic>
        <p:nvPicPr>
          <p:cNvPr id="60420" name="Picture 4" descr="http://img.photobucket.com/albums/v225/dixiecowgirl26/banami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93616"/>
            <a:ext cx="2447097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1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27220" y="381000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0066"/>
                </a:solidFill>
                <a:latin typeface="+mn-lt"/>
              </a:rPr>
              <a:t>	</a:t>
            </a: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Maligni edem i gasna gangrena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egzogene infekcije – nekroza tkiva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	</a:t>
            </a:r>
          </a:p>
        </p:txBody>
      </p:sp>
      <p:pic>
        <p:nvPicPr>
          <p:cNvPr id="208902" name="Picture 6" descr="http://peir.path.uab.edu/wiki/images/thumb/d/dc/IPLab9Clostridium7.jpg/250px-IPLab9Clostridiu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415020" cy="2308555"/>
          </a:xfrm>
          <a:prstGeom prst="rect">
            <a:avLst/>
          </a:prstGeom>
          <a:noFill/>
        </p:spPr>
      </p:pic>
      <p:pic>
        <p:nvPicPr>
          <p:cNvPr id="208904" name="Picture 8" descr="http://peir.path.uab.edu/wiki/images/thumb/e/e1/IPLab9Clostridium5.jpg/250px-IPLab9Clostridium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4065549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4572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400" b="1" dirty="0" smtClean="0">
                <a:solidFill>
                  <a:srgbClr val="002060"/>
                </a:solidFill>
                <a:latin typeface="+mn-lt"/>
              </a:rPr>
              <a:t>Nekroza mišićnog tkiva</a:t>
            </a:r>
          </a:p>
          <a:p>
            <a:pPr marL="342900" indent="-342900">
              <a:buAutoNum type="arabicPeriod"/>
            </a:pPr>
            <a:r>
              <a:rPr lang="sr-Latn-RS" sz="2400" b="1" i="1" dirty="0" smtClean="0">
                <a:solidFill>
                  <a:srgbClr val="002060"/>
                </a:solidFill>
                <a:latin typeface="+mn-lt"/>
              </a:rPr>
              <a:t>Clostridium</a:t>
            </a:r>
            <a:r>
              <a:rPr lang="sr-Latn-RS" sz="2400" b="1" dirty="0" smtClean="0">
                <a:solidFill>
                  <a:srgbClr val="002060"/>
                </a:solidFill>
                <a:latin typeface="+mn-lt"/>
              </a:rPr>
              <a:t> bakterije u tkivu</a:t>
            </a:r>
          </a:p>
          <a:p>
            <a:pPr marL="342900" indent="-342900">
              <a:buFontTx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T</a:t>
            </a:r>
            <a:r>
              <a:rPr lang="sr-Latn-RS" sz="2400" b="1" dirty="0" smtClean="0">
                <a:solidFill>
                  <a:srgbClr val="002060"/>
                </a:solidFill>
                <a:latin typeface="+mn-lt"/>
              </a:rPr>
              <a:t>romboza krvnog suda</a:t>
            </a:r>
          </a:p>
        </p:txBody>
      </p:sp>
    </p:spTree>
    <p:extLst>
      <p:ext uri="{BB962C8B-B14F-4D97-AF65-F5344CB8AC3E}">
        <p14:creationId xmlns:p14="http://schemas.microsoft.com/office/powerpoint/2010/main" val="36203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0066"/>
                </a:solidFill>
                <a:latin typeface="+mn-lt"/>
              </a:rPr>
              <a:t>	</a:t>
            </a:r>
            <a:r>
              <a:rPr lang="sl-SI" sz="2800" dirty="0">
                <a:latin typeface="+mn-lt"/>
              </a:rPr>
              <a:t>	</a:t>
            </a: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Maligni edem –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C.septicum</a:t>
            </a:r>
            <a:endParaRPr lang="en-US" sz="2800" b="1" i="1" dirty="0">
              <a:solidFill>
                <a:srgbClr val="FF33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r-Latn-CS" sz="2800" dirty="0">
                <a:latin typeface="+mn-lt"/>
              </a:rPr>
              <a:t>- alfa toksin – stvaranja pora - šok, citotoksično delovanje ne ćelije endotela krvnih sudova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</a:p>
        </p:txBody>
      </p:sp>
      <p:pic>
        <p:nvPicPr>
          <p:cNvPr id="208898" name="Picture 2" descr="http://www.vetnext.com/fotos/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4038600" cy="2766442"/>
          </a:xfrm>
          <a:prstGeom prst="rect">
            <a:avLst/>
          </a:prstGeom>
          <a:noFill/>
        </p:spPr>
      </p:pic>
      <p:pic>
        <p:nvPicPr>
          <p:cNvPr id="208900" name="Picture 4" descr="http://www.vetnext.com/fotos/gencl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90800"/>
            <a:ext cx="3810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8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47271" y="304800"/>
            <a:ext cx="8382000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0066"/>
                </a:solidFill>
                <a:latin typeface="+mn-lt"/>
              </a:rPr>
              <a:t>	</a:t>
            </a:r>
            <a:r>
              <a:rPr lang="sl-SI" sz="2800" dirty="0">
                <a:latin typeface="+mn-lt"/>
              </a:rPr>
              <a:t>	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Maligni edem –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C.septicum</a:t>
            </a:r>
            <a:endParaRPr lang="en-US" sz="2800" b="1" i="1" dirty="0">
              <a:solidFill>
                <a:srgbClr val="FF3300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b="1" dirty="0" smtClean="0">
                <a:solidFill>
                  <a:srgbClr val="002060"/>
                </a:solidFill>
                <a:latin typeface="+mn-lt"/>
              </a:rPr>
              <a:t>Najčešći uzročnik infekcija rana – gasne gangrene – malignog edema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800" dirty="0" smtClean="0">
                <a:latin typeface="+mn-lt"/>
              </a:rPr>
              <a:t> </a:t>
            </a:r>
            <a:r>
              <a:rPr lang="sr-Latn-CS" sz="2800" dirty="0" smtClean="0">
                <a:latin typeface="Symbol" pitchFamily="18" charset="2"/>
              </a:rPr>
              <a:t>a</a:t>
            </a:r>
            <a:r>
              <a:rPr lang="sr-Latn-CS" sz="2800" dirty="0" smtClean="0">
                <a:latin typeface="+mn-lt"/>
              </a:rPr>
              <a:t> toksin  - citotoksin endotelne ćelije, </a:t>
            </a:r>
            <a:r>
              <a:rPr lang="sr-Latn-CS" sz="2800" dirty="0" smtClean="0">
                <a:latin typeface="Symbol" pitchFamily="18" charset="2"/>
              </a:rPr>
              <a:t>b</a:t>
            </a:r>
            <a:r>
              <a:rPr lang="sr-Latn-CS" sz="2800" dirty="0" smtClean="0">
                <a:latin typeface="+mn-lt"/>
              </a:rPr>
              <a:t> toksin – DNK-aza, leukocitotoksičan, </a:t>
            </a:r>
            <a:r>
              <a:rPr lang="sr-Latn-CS" sz="2800" dirty="0" smtClean="0">
                <a:latin typeface="Symbol" pitchFamily="18" charset="2"/>
              </a:rPr>
              <a:t>g</a:t>
            </a:r>
            <a:r>
              <a:rPr lang="sr-Latn-CS" sz="2800" dirty="0" smtClean="0">
                <a:latin typeface="+mn-lt"/>
              </a:rPr>
              <a:t> toksin – hijaluronidazu, streptolizin O – holesterol vezujući citotoksin...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400" dirty="0" smtClean="0">
                <a:latin typeface="+mn-lt"/>
              </a:rPr>
              <a:t> digestivni trakt, zemljište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400" dirty="0" smtClean="0">
                <a:latin typeface="+mn-lt"/>
              </a:rPr>
              <a:t> hiruška intervencije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400" dirty="0" smtClean="0">
                <a:latin typeface="+mn-lt"/>
              </a:rPr>
              <a:t> stavljanje ušnih markica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400" dirty="0" smtClean="0">
                <a:latin typeface="+mn-lt"/>
              </a:rPr>
              <a:t> aplikacija injekcija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r-Latn-CS" sz="2400" dirty="0" smtClean="0">
                <a:latin typeface="+mn-lt"/>
              </a:rPr>
              <a:t> hladna – smrznuta hrana</a:t>
            </a:r>
          </a:p>
          <a:p>
            <a:pPr>
              <a:spcBef>
                <a:spcPct val="50000"/>
              </a:spcBef>
              <a:defRPr/>
            </a:pPr>
            <a:endParaRPr lang="sr-Latn-CS" sz="28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r-Latn-CS" sz="2800" dirty="0" smtClean="0">
                <a:latin typeface="+mn-lt"/>
              </a:rPr>
              <a:t> 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581400" cy="23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42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25774" y="609600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 smtClean="0">
                <a:latin typeface="+mn-lt"/>
              </a:rPr>
              <a:t>	</a:t>
            </a: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Gasna gangrena- </a:t>
            </a:r>
            <a:r>
              <a:rPr lang="sl-SI" sz="2800" b="1" i="1" dirty="0" smtClean="0">
                <a:solidFill>
                  <a:srgbClr val="FF3300"/>
                </a:solidFill>
                <a:latin typeface="+mn-lt"/>
              </a:rPr>
              <a:t>C.perfringens</a:t>
            </a: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 tip 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</a:t>
            </a:r>
            <a:r>
              <a:rPr lang="sl-SI" sz="2800" b="1" i="1" dirty="0">
                <a:solidFill>
                  <a:srgbClr val="002060"/>
                </a:solidFill>
                <a:latin typeface="+mn-lt"/>
              </a:rPr>
              <a:t>C.novyi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 tip A, </a:t>
            </a:r>
            <a:r>
              <a:rPr lang="sl-SI" sz="2800" b="1" i="1" dirty="0">
                <a:solidFill>
                  <a:srgbClr val="002060"/>
                </a:solidFill>
                <a:latin typeface="+mn-lt"/>
              </a:rPr>
              <a:t>C.chauvoei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 i </a:t>
            </a:r>
            <a:r>
              <a:rPr lang="sl-SI" sz="2800" b="1" i="1" dirty="0" smtClean="0">
                <a:solidFill>
                  <a:srgbClr val="002060"/>
                </a:solidFill>
                <a:latin typeface="+mn-lt"/>
              </a:rPr>
              <a:t>C.sordellii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trauma, nizak red-oks potencijal, alkalna pH</a:t>
            </a:r>
            <a:endParaRPr lang="sl-SI" sz="2800" dirty="0">
              <a:latin typeface="+mn-lt"/>
            </a:endParaRPr>
          </a:p>
        </p:txBody>
      </p:sp>
      <p:pic>
        <p:nvPicPr>
          <p:cNvPr id="304130" name="Picture 2" descr="http://t2.gstatic.com/images?q=tbn:ANd9GcTBBLpW_8wt_uCRbSYAwX7QtUzKjdHe0Wpc-G8ozUY9mbdNvN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14600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7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C.novyi</a:t>
            </a: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                 </a:t>
            </a:r>
            <a:r>
              <a:rPr lang="sl-SI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sl-SI" sz="2800" dirty="0" smtClean="0">
                <a:solidFill>
                  <a:srgbClr val="FF0066"/>
                </a:solidFill>
                <a:latin typeface="+mn-lt"/>
              </a:rPr>
              <a:t>      </a:t>
            </a:r>
            <a:r>
              <a:rPr lang="sl-SI" sz="2800" dirty="0" smtClean="0">
                <a:latin typeface="+mn-lt"/>
              </a:rPr>
              <a:t>-</a:t>
            </a:r>
            <a:r>
              <a:rPr lang="sl-SI" sz="2800" dirty="0">
                <a:latin typeface="+mn-lt"/>
              </a:rPr>
              <a:t>tip A – ovce –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bolest velike glave ovnova    </a:t>
            </a:r>
            <a:r>
              <a:rPr lang="sl-SI" sz="2800" dirty="0">
                <a:latin typeface="+mn-lt"/>
              </a:rPr>
              <a:t>		          </a:t>
            </a:r>
            <a:r>
              <a:rPr lang="sl-SI" sz="2800" dirty="0" smtClean="0">
                <a:latin typeface="+mn-lt"/>
              </a:rPr>
              <a:t>        	- goveda </a:t>
            </a:r>
            <a:r>
              <a:rPr lang="sl-SI" sz="2800" dirty="0">
                <a:latin typeface="+mn-lt"/>
              </a:rPr>
              <a:t>i ovce-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gasna gangrena              </a:t>
            </a:r>
            <a:r>
              <a:rPr lang="sl-SI" sz="2800" dirty="0">
                <a:latin typeface="+mn-lt"/>
              </a:rPr>
              <a:t>	</a:t>
            </a:r>
            <a:r>
              <a:rPr lang="sl-SI" sz="2800" dirty="0" smtClean="0">
                <a:latin typeface="+mn-lt"/>
              </a:rPr>
              <a:t>                      - </a:t>
            </a:r>
            <a:r>
              <a:rPr lang="sl-SI" sz="2800" dirty="0">
                <a:latin typeface="+mn-lt"/>
              </a:rPr>
              <a:t>tip B – ovce </a:t>
            </a:r>
            <a:r>
              <a:rPr lang="sl-SI" sz="2800" dirty="0" smtClean="0">
                <a:latin typeface="+mn-lt"/>
              </a:rPr>
              <a:t>ređe </a:t>
            </a:r>
            <a:r>
              <a:rPr lang="sl-SI" sz="2800" dirty="0">
                <a:latin typeface="+mn-lt"/>
              </a:rPr>
              <a:t>goveda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                            </a:t>
            </a:r>
            <a:r>
              <a:rPr lang="en-US" sz="2800" dirty="0">
                <a:latin typeface="+mn-lt"/>
              </a:rPr>
              <a:t>     			</a:t>
            </a:r>
            <a:r>
              <a:rPr lang="sl-SI" sz="2800" dirty="0">
                <a:latin typeface="+mn-lt"/>
              </a:rPr>
              <a:t>- crna bolest-</a:t>
            </a:r>
            <a:r>
              <a:rPr lang="en-US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nekrotični hepatitis               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             </a:t>
            </a:r>
            <a:r>
              <a:rPr lang="sl-SI" sz="2800" dirty="0" smtClean="0">
                <a:latin typeface="+mn-lt"/>
              </a:rPr>
              <a:t>- tip </a:t>
            </a:r>
            <a:r>
              <a:rPr lang="sl-SI" sz="2800" dirty="0">
                <a:latin typeface="+mn-lt"/>
              </a:rPr>
              <a:t>C – vodeni bufalo – osteomielitis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 smtClean="0">
                <a:solidFill>
                  <a:srgbClr val="FF3300"/>
                </a:solidFill>
                <a:latin typeface="+mn-lt"/>
              </a:rPr>
              <a:t>C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. haemolyticum </a:t>
            </a:r>
            <a:r>
              <a:rPr lang="sl-SI" sz="2800" dirty="0">
                <a:latin typeface="+mn-lt"/>
              </a:rPr>
              <a:t>(</a:t>
            </a:r>
            <a:r>
              <a:rPr lang="sl-SI" sz="2800" i="1" dirty="0">
                <a:latin typeface="+mn-lt"/>
              </a:rPr>
              <a:t>C.novyi</a:t>
            </a:r>
            <a:r>
              <a:rPr lang="sl-SI" sz="2800" dirty="0">
                <a:latin typeface="+mn-lt"/>
              </a:rPr>
              <a:t> tip D)- goveda ređe ovce </a:t>
            </a:r>
            <a:r>
              <a:rPr lang="sl-SI" sz="2800" dirty="0" smtClean="0">
                <a:latin typeface="+mn-lt"/>
              </a:rPr>
              <a:t>                 	                        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bacilarna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hemoglobinurija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 C.sordellii </a:t>
            </a:r>
            <a:r>
              <a:rPr lang="sl-SI" sz="2800" dirty="0">
                <a:latin typeface="+mn-lt"/>
              </a:rPr>
              <a:t>– goveda, ovce i konji </a:t>
            </a:r>
            <a:r>
              <a:rPr lang="sl-SI" sz="2800" dirty="0" smtClean="0">
                <a:latin typeface="+mn-lt"/>
              </a:rPr>
              <a:t>–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gasna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gangrena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 smtClean="0">
                <a:solidFill>
                  <a:srgbClr val="FF5050"/>
                </a:solidFill>
                <a:latin typeface="+mn-lt"/>
              </a:rPr>
              <a:t>C.colinum</a:t>
            </a:r>
            <a:r>
              <a:rPr lang="sl-SI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–</a:t>
            </a:r>
            <a:r>
              <a:rPr lang="sl-SI" sz="2800" dirty="0">
                <a:latin typeface="+mn-lt"/>
              </a:rPr>
              <a:t>ptice, pilići i živina-ulcerativni </a:t>
            </a:r>
            <a:r>
              <a:rPr lang="sl-SI" sz="2800" dirty="0" smtClean="0">
                <a:latin typeface="+mn-lt"/>
              </a:rPr>
              <a:t>enteritis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solidFill>
                  <a:srgbClr val="FF5050"/>
                </a:solidFill>
                <a:latin typeface="+mn-lt"/>
              </a:rPr>
              <a:t> </a:t>
            </a:r>
            <a:r>
              <a:rPr lang="sl-SI" sz="2800" b="1" i="1" dirty="0" smtClean="0">
                <a:solidFill>
                  <a:srgbClr val="FF5050"/>
                </a:solidFill>
                <a:latin typeface="+mn-lt"/>
              </a:rPr>
              <a:t>C.piliforme</a:t>
            </a:r>
            <a:r>
              <a:rPr lang="sl-SI" sz="2800" dirty="0" smtClean="0">
                <a:solidFill>
                  <a:srgbClr val="FF5050"/>
                </a:solidFill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–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Tyzzer-ova bolest </a:t>
            </a:r>
            <a:r>
              <a:rPr lang="sl-SI" sz="2800" dirty="0" smtClean="0">
                <a:latin typeface="+mn-lt"/>
              </a:rPr>
              <a:t>– kunići, zamorci,</a:t>
            </a:r>
          </a:p>
          <a:p>
            <a:pPr>
              <a:spcBef>
                <a:spcPts val="0"/>
              </a:spcBef>
              <a:defRPr/>
            </a:pPr>
            <a:r>
              <a:rPr lang="sl-SI" sz="2800" dirty="0" smtClean="0">
                <a:latin typeface="+mn-lt"/>
              </a:rPr>
              <a:t>   laboratorijske životinje, fatalna bolest ždrebadi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7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763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latin typeface="+mn-lt"/>
              </a:rPr>
              <a:t>-</a:t>
            </a:r>
            <a:r>
              <a:rPr lang="sl-SI" sz="2800" b="1" dirty="0" smtClean="0">
                <a:solidFill>
                  <a:srgbClr val="FF9999"/>
                </a:solidFill>
                <a:latin typeface="+mn-lt"/>
              </a:rPr>
              <a:t> </a:t>
            </a: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Bolest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velike glava ovnova </a:t>
            </a:r>
            <a:r>
              <a:rPr lang="sl-SI" sz="2800" dirty="0">
                <a:latin typeface="+mn-lt"/>
              </a:rPr>
              <a:t>–borba – rane – </a:t>
            </a:r>
            <a:r>
              <a:rPr lang="sl-SI" sz="2800" i="1" dirty="0">
                <a:latin typeface="+mn-lt"/>
              </a:rPr>
              <a:t>C.novyi</a:t>
            </a:r>
            <a:r>
              <a:rPr lang="sl-SI" sz="2800" dirty="0">
                <a:latin typeface="+mn-lt"/>
              </a:rPr>
              <a:t> tip </a:t>
            </a:r>
            <a:r>
              <a:rPr lang="sl-SI" sz="2800" dirty="0" smtClean="0">
                <a:latin typeface="+mn-lt"/>
              </a:rPr>
              <a:t>A </a:t>
            </a:r>
            <a:r>
              <a:rPr lang="sl-SI" sz="2800" dirty="0" smtClean="0">
                <a:latin typeface="Symbol" pitchFamily="18" charset="2"/>
              </a:rPr>
              <a:t>a</a:t>
            </a:r>
            <a:r>
              <a:rPr lang="sl-SI" sz="2800" dirty="0" smtClean="0">
                <a:latin typeface="+mn-lt"/>
              </a:rPr>
              <a:t> toksin, </a:t>
            </a:r>
            <a:r>
              <a:rPr lang="sl-SI" sz="2800" dirty="0" smtClean="0">
                <a:latin typeface="Symbol" pitchFamily="18" charset="2"/>
              </a:rPr>
              <a:t>d</a:t>
            </a:r>
            <a:r>
              <a:rPr lang="sl-SI" sz="2800" dirty="0" smtClean="0">
                <a:latin typeface="+mn-lt"/>
              </a:rPr>
              <a:t> toksin – novilizin – citotoksin - holesterol   </a:t>
            </a:r>
            <a:endParaRPr lang="en-US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2800" dirty="0" smtClean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2800" b="1" dirty="0" smtClean="0">
              <a:solidFill>
                <a:srgbClr val="FF9999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2800" b="1" dirty="0" smtClean="0">
              <a:solidFill>
                <a:srgbClr val="FF9999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2800" b="1" dirty="0" smtClean="0">
              <a:solidFill>
                <a:srgbClr val="FF9999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2800" b="1" dirty="0" smtClean="0">
              <a:solidFill>
                <a:srgbClr val="FF9999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Braxy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–Bradsot </a:t>
            </a:r>
            <a:r>
              <a:rPr lang="sl-SI" sz="2800" dirty="0">
                <a:latin typeface="+mn-lt"/>
              </a:rPr>
              <a:t>– </a:t>
            </a:r>
            <a:r>
              <a:rPr lang="sl-SI" sz="2800" i="1" dirty="0">
                <a:latin typeface="+mn-lt"/>
              </a:rPr>
              <a:t>C.septicum</a:t>
            </a:r>
            <a:r>
              <a:rPr lang="sl-SI" sz="2800" dirty="0">
                <a:latin typeface="+mn-lt"/>
              </a:rPr>
              <a:t>- hladna hrana, zimi, ovce, </a:t>
            </a:r>
            <a:r>
              <a:rPr lang="sl-SI" sz="2800" dirty="0" smtClean="0">
                <a:latin typeface="+mn-lt"/>
              </a:rPr>
              <a:t>abomazitis </a:t>
            </a:r>
          </a:p>
          <a:p>
            <a:pPr>
              <a:spcBef>
                <a:spcPct val="50000"/>
              </a:spcBef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206850" name="Picture 2" descr="http://www.nadis.org.uk/media/15126/053111_1107_Clostridia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3175117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6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93009" y="609600"/>
            <a:ext cx="8305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Infektivni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nekrotični hepatitis </a:t>
            </a:r>
            <a:r>
              <a:rPr lang="sl-SI" sz="2800" dirty="0">
                <a:latin typeface="+mn-lt"/>
              </a:rPr>
              <a:t>– ovce ređe goveda</a:t>
            </a:r>
            <a:r>
              <a:rPr lang="en-US" sz="2800" dirty="0">
                <a:latin typeface="+mn-lt"/>
              </a:rPr>
              <a:t>         </a:t>
            </a:r>
            <a:r>
              <a:rPr lang="sl-SI" sz="2800" dirty="0">
                <a:latin typeface="+mn-lt"/>
              </a:rPr>
              <a:t>- </a:t>
            </a:r>
            <a:r>
              <a:rPr lang="sl-SI" sz="2800" i="1" dirty="0">
                <a:latin typeface="+mn-lt"/>
              </a:rPr>
              <a:t>C.novyi</a:t>
            </a:r>
            <a:r>
              <a:rPr lang="sl-SI" sz="2800" dirty="0">
                <a:latin typeface="+mn-lt"/>
              </a:rPr>
              <a:t> tip B – povezano sa kretanjem metilja i oštećenjem parenhima jetre, crna bolest- tamna koža subkutana </a:t>
            </a:r>
            <a:r>
              <a:rPr lang="sl-SI" sz="2800" dirty="0" smtClean="0">
                <a:latin typeface="+mn-lt"/>
              </a:rPr>
              <a:t>kongestija – black disease                                - </a:t>
            </a:r>
            <a:r>
              <a:rPr lang="sl-SI" sz="2800" dirty="0" smtClean="0">
                <a:latin typeface="Symbol" pitchFamily="18" charset="2"/>
              </a:rPr>
              <a:t>a</a:t>
            </a:r>
            <a:r>
              <a:rPr lang="sl-SI" sz="2800" dirty="0" smtClean="0">
                <a:latin typeface="+mn-lt"/>
              </a:rPr>
              <a:t> toksin, </a:t>
            </a:r>
            <a:r>
              <a:rPr lang="sl-SI" sz="2800" dirty="0" smtClean="0">
                <a:latin typeface="Symbol" pitchFamily="18" charset="2"/>
              </a:rPr>
              <a:t>b</a:t>
            </a:r>
            <a:r>
              <a:rPr lang="sl-SI" sz="2800" dirty="0" smtClean="0">
                <a:latin typeface="+mn-lt"/>
              </a:rPr>
              <a:t> toksin – citotoksin fosfolipaza C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 smtClean="0">
                <a:latin typeface="+mn-lt"/>
              </a:rPr>
              <a:t> </a:t>
            </a:r>
          </a:p>
        </p:txBody>
      </p:sp>
      <p:pic>
        <p:nvPicPr>
          <p:cNvPr id="307202" name="Picture 2" descr="fi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48965"/>
            <a:ext cx="3883909" cy="2582800"/>
          </a:xfrm>
          <a:prstGeom prst="rect">
            <a:avLst/>
          </a:prstGeom>
          <a:noFill/>
        </p:spPr>
      </p:pic>
      <p:pic>
        <p:nvPicPr>
          <p:cNvPr id="307204" name="Picture 4" descr="http://www.nadis.org.uk/media/10348/052711_1514_Clostridia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54650"/>
            <a:ext cx="3990975" cy="2641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2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Bacilarna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hemoglobinurija </a:t>
            </a:r>
            <a:r>
              <a:rPr lang="sl-SI" sz="2800" dirty="0">
                <a:latin typeface="+mn-lt"/>
              </a:rPr>
              <a:t>- goveda ređe ovce </a:t>
            </a:r>
            <a:r>
              <a:rPr lang="en-US" sz="2800" dirty="0">
                <a:latin typeface="+mn-lt"/>
              </a:rPr>
              <a:t>      </a:t>
            </a:r>
            <a:r>
              <a:rPr lang="sr-Latn-RS" sz="2800" dirty="0" smtClean="0">
                <a:latin typeface="+mn-lt"/>
              </a:rPr>
              <a:t>             </a:t>
            </a:r>
            <a:r>
              <a:rPr lang="sl-SI" sz="2800" dirty="0" smtClean="0">
                <a:latin typeface="+mn-lt"/>
              </a:rPr>
              <a:t>– </a:t>
            </a:r>
            <a:r>
              <a:rPr lang="sl-SI" sz="2800" i="1" dirty="0">
                <a:latin typeface="+mn-lt"/>
              </a:rPr>
              <a:t>C.haemolyticum</a:t>
            </a:r>
            <a:r>
              <a:rPr lang="sl-SI" sz="2800" dirty="0">
                <a:latin typeface="+mn-lt"/>
              </a:rPr>
              <a:t> – endogena infekcija, </a:t>
            </a:r>
            <a:r>
              <a:rPr lang="sl-SI" sz="2800" dirty="0">
                <a:latin typeface="Symbol" pitchFamily="18" charset="2"/>
              </a:rPr>
              <a:t>b</a:t>
            </a:r>
            <a:r>
              <a:rPr lang="sl-SI" sz="2800" dirty="0">
                <a:latin typeface="+mn-lt"/>
              </a:rPr>
              <a:t> toksin – intravaskularna hemoliza, nekroza </a:t>
            </a:r>
            <a:r>
              <a:rPr lang="sl-SI" sz="2800" dirty="0" smtClean="0">
                <a:latin typeface="+mn-lt"/>
              </a:rPr>
              <a:t>jetre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 smtClean="0">
                <a:latin typeface="+mn-lt"/>
              </a:rPr>
              <a:t>- Toksin  fosfolipaza C – opsežne hemoragije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  <a:r>
              <a:rPr lang="sl-SI" sz="2800" dirty="0">
                <a:solidFill>
                  <a:srgbClr val="FF3300"/>
                </a:solidFill>
                <a:latin typeface="+mn-lt"/>
              </a:rPr>
              <a:t>Terapija i preventiva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lečenje uglavnom bezuspešno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vakcinacija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2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610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Enteropatogene </a:t>
            </a: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enterotoksemične </a:t>
            </a:r>
            <a:r>
              <a:rPr lang="sl-SI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Clostridium</a:t>
            </a:r>
            <a:r>
              <a:rPr lang="sl-SI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spp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dirty="0">
                <a:solidFill>
                  <a:srgbClr val="002060"/>
                </a:solidFill>
                <a:latin typeface="+mn-lt"/>
              </a:rPr>
              <a:t>umnožavaju se u digestivnom traktu i stvaraju toksine koji deluju ne samo lokalno nego i sistemski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C.perfringens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 – najznačajniji tip B, C i D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Predisponirajući </a:t>
            </a:r>
            <a:r>
              <a:rPr lang="sl-SI" sz="2800" dirty="0" smtClean="0">
                <a:latin typeface="+mn-lt"/>
              </a:rPr>
              <a:t>faktori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 smtClean="0">
                <a:latin typeface="+mn-lt"/>
              </a:rPr>
              <a:t>- </a:t>
            </a:r>
            <a:r>
              <a:rPr lang="sl-SI" sz="2800" dirty="0">
                <a:latin typeface="+mn-lt"/>
              </a:rPr>
              <a:t>slaba proteolitička aktivnost – neonatalno         	</a:t>
            </a:r>
            <a:r>
              <a:rPr lang="sl-SI" sz="2800" dirty="0" smtClean="0">
                <a:latin typeface="+mn-lt"/>
              </a:rPr>
              <a:t>                   - </a:t>
            </a:r>
            <a:r>
              <a:rPr lang="sl-SI" sz="2800" dirty="0">
                <a:latin typeface="+mn-lt"/>
              </a:rPr>
              <a:t>odsustvo formirane normalne mikroflore        	</a:t>
            </a:r>
            <a:r>
              <a:rPr lang="en-US" sz="2800" dirty="0">
                <a:latin typeface="+mn-lt"/>
              </a:rPr>
              <a:t>  	</a:t>
            </a:r>
            <a:r>
              <a:rPr lang="sr-Latn-RS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- </a:t>
            </a:r>
            <a:r>
              <a:rPr lang="sl-SI" sz="2800" dirty="0">
                <a:latin typeface="+mn-lt"/>
              </a:rPr>
              <a:t>ishrana- preobilna, previše </a:t>
            </a:r>
            <a:r>
              <a:rPr lang="sl-SI" sz="2800" dirty="0" smtClean="0">
                <a:latin typeface="+mn-lt"/>
              </a:rPr>
              <a:t>proteina i energije  - mleko, legiminoze i žita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 smtClean="0">
                <a:latin typeface="+mn-lt"/>
              </a:rPr>
              <a:t>- Nesvarena hrana u crevima, usporena peristatika,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439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b="1" i="1" dirty="0" smtClean="0">
                <a:solidFill>
                  <a:srgbClr val="FF3300"/>
                </a:solidFill>
                <a:latin typeface="+mn-lt"/>
              </a:rPr>
              <a:t>Clostridium perfringens</a:t>
            </a:r>
          </a:p>
          <a:p>
            <a:pPr algn="ctr">
              <a:spcBef>
                <a:spcPct val="50000"/>
              </a:spcBef>
              <a:defRPr/>
            </a:pPr>
            <a:endParaRPr lang="sl-SI" sz="1000" b="1" i="1" dirty="0">
              <a:solidFill>
                <a:srgbClr val="FF9999"/>
              </a:solidFill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Adhezini </a:t>
            </a:r>
            <a:r>
              <a:rPr lang="sl-SI" sz="2400" dirty="0" smtClean="0">
                <a:latin typeface="+mn-lt"/>
              </a:rPr>
              <a:t>– vezuju se za fibronektin i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kolagen     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4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Kapsula</a:t>
            </a:r>
            <a:r>
              <a:rPr lang="sl-SI" sz="2400" dirty="0" smtClean="0">
                <a:latin typeface="+mn-lt"/>
              </a:rPr>
              <a:t>       </a:t>
            </a:r>
            <a:r>
              <a:rPr lang="sl-SI" sz="2400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  	</a:t>
            </a:r>
            <a:r>
              <a:rPr lang="sr-Latn-RS" sz="2400" dirty="0" smtClean="0">
                <a:latin typeface="+mn-lt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4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Proteolitički enzimi </a:t>
            </a:r>
            <a:r>
              <a:rPr lang="sl-SI" sz="2400" dirty="0" smtClean="0">
                <a:latin typeface="+mn-lt"/>
              </a:rPr>
              <a:t>– autotrof za 15 aminokiselina, deoba svakih 10 minuta, najkraći generacijski period  kod bakterija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400" dirty="0" smtClean="0">
                <a:latin typeface="+mn-lt"/>
              </a:rPr>
              <a:t>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četiri glavna toksina - </a:t>
            </a:r>
            <a:r>
              <a:rPr lang="sl-SI" sz="28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sl-SI" sz="2800" b="1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sl-SI" sz="2800" b="1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i </a:t>
            </a:r>
            <a:r>
              <a:rPr lang="sl-SI" sz="2800" b="1" dirty="0" smtClean="0">
                <a:solidFill>
                  <a:srgbClr val="002060"/>
                </a:solidFill>
                <a:latin typeface="Symbol" pitchFamily="18" charset="2"/>
              </a:rPr>
              <a:t>i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 toksini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</a:t>
            </a:r>
            <a:r>
              <a:rPr lang="sl-SI" sz="2800" dirty="0" smtClean="0">
                <a:latin typeface="Symbol" pitchFamily="18" charset="2"/>
              </a:rPr>
              <a:t>a</a:t>
            </a:r>
            <a:r>
              <a:rPr lang="sl-SI" sz="2800" dirty="0" smtClean="0"/>
              <a:t> </a:t>
            </a:r>
            <a:r>
              <a:rPr lang="sl-SI" sz="2800" dirty="0" smtClean="0">
                <a:latin typeface="+mn-lt"/>
              </a:rPr>
              <a:t>toksin – </a:t>
            </a:r>
            <a:r>
              <a:rPr lang="sl-SI" sz="2400" dirty="0" smtClean="0">
                <a:latin typeface="+mn-lt"/>
              </a:rPr>
              <a:t>fosfolipaza C - lecitinaza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/>
              <a:t> </a:t>
            </a:r>
            <a:r>
              <a:rPr lang="sl-SI" sz="2800" dirty="0" smtClean="0">
                <a:latin typeface="Symbol" pitchFamily="18" charset="2"/>
              </a:rPr>
              <a:t>b</a:t>
            </a:r>
            <a:r>
              <a:rPr lang="sl-SI" sz="2800" dirty="0" smtClean="0"/>
              <a:t> </a:t>
            </a:r>
            <a:r>
              <a:rPr lang="sl-SI" sz="2800" dirty="0" smtClean="0">
                <a:latin typeface="+mn-lt"/>
              </a:rPr>
              <a:t>toksin – </a:t>
            </a:r>
            <a:r>
              <a:rPr lang="sl-SI" sz="2400" dirty="0" smtClean="0">
                <a:latin typeface="+mn-lt"/>
              </a:rPr>
              <a:t>oštećuje membranu epitelnih, endotelnih i nervnih ćelija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/>
              <a:t> </a:t>
            </a:r>
            <a:r>
              <a:rPr lang="sl-SI" sz="2800" dirty="0" smtClean="0">
                <a:latin typeface="Symbol" pitchFamily="18" charset="2"/>
              </a:rPr>
              <a:t>e</a:t>
            </a:r>
            <a:r>
              <a:rPr lang="sl-SI" sz="2800" dirty="0" smtClean="0"/>
              <a:t> </a:t>
            </a:r>
            <a:r>
              <a:rPr lang="sl-SI" sz="2800" dirty="0" smtClean="0">
                <a:latin typeface="+mn-lt"/>
              </a:rPr>
              <a:t>toksin – </a:t>
            </a:r>
            <a:r>
              <a:rPr lang="sl-SI" sz="2400" dirty="0" smtClean="0">
                <a:latin typeface="+mn-lt"/>
              </a:rPr>
              <a:t>meta holesterol i sfingolipidi – mozak, bubrezi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/>
              <a:t> </a:t>
            </a:r>
            <a:r>
              <a:rPr lang="sl-SI" sz="2800" dirty="0" smtClean="0">
                <a:latin typeface="Symbol" pitchFamily="18" charset="2"/>
              </a:rPr>
              <a:t>i</a:t>
            </a:r>
            <a:r>
              <a:rPr lang="sl-SI" sz="2800" dirty="0" smtClean="0"/>
              <a:t> </a:t>
            </a:r>
            <a:r>
              <a:rPr lang="sl-SI" sz="2800" dirty="0" smtClean="0">
                <a:latin typeface="+mn-lt"/>
              </a:rPr>
              <a:t>toksin – </a:t>
            </a:r>
            <a:r>
              <a:rPr lang="sl-SI" sz="2400" dirty="0" smtClean="0">
                <a:latin typeface="+mn-lt"/>
              </a:rPr>
              <a:t>citotoksin</a:t>
            </a:r>
          </a:p>
        </p:txBody>
      </p:sp>
    </p:spTree>
    <p:extLst>
      <p:ext uri="{BB962C8B-B14F-4D97-AF65-F5344CB8AC3E}">
        <p14:creationId xmlns:p14="http://schemas.microsoft.com/office/powerpoint/2010/main" val="31091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0010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Clostridium perfringens</a:t>
            </a:r>
          </a:p>
          <a:p>
            <a:pPr algn="ctr">
              <a:spcBef>
                <a:spcPct val="50000"/>
              </a:spcBef>
              <a:defRPr/>
            </a:pPr>
            <a:endParaRPr lang="sl-SI" sz="1000" b="1" i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enterotoksin – 5% </a:t>
            </a:r>
            <a:r>
              <a:rPr lang="sl-SI" sz="2800" i="1" dirty="0" smtClean="0">
                <a:latin typeface="+mn-lt"/>
              </a:rPr>
              <a:t>C.perfringens</a:t>
            </a:r>
            <a:r>
              <a:rPr lang="sl-SI" sz="2800" dirty="0" smtClean="0">
                <a:latin typeface="+mn-lt"/>
              </a:rPr>
              <a:t> tip 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nekrotični enteritis toiksin B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drugi toksini	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</a:t>
            </a:r>
            <a:r>
              <a:rPr lang="sl-SI" sz="2800" dirty="0" smtClean="0">
                <a:latin typeface="Symbol" pitchFamily="18" charset="2"/>
              </a:rPr>
              <a:t>k</a:t>
            </a:r>
            <a:r>
              <a:rPr lang="sl-SI" sz="2800" dirty="0" smtClean="0">
                <a:latin typeface="+mn-lt"/>
              </a:rPr>
              <a:t> toksin – kolagenaza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</a:t>
            </a:r>
            <a:r>
              <a:rPr lang="sl-SI" sz="2800" dirty="0" smtClean="0">
                <a:latin typeface="Symbol" pitchFamily="18" charset="2"/>
              </a:rPr>
              <a:t>m</a:t>
            </a:r>
            <a:r>
              <a:rPr lang="sl-SI" sz="2800" dirty="0" smtClean="0">
                <a:latin typeface="+mn-lt"/>
              </a:rPr>
              <a:t> – toksin – hijaluronidaza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perfringolizin – citolizin – neuraminidaza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</a:t>
            </a:r>
            <a:r>
              <a:rPr lang="sl-SI" sz="2800" i="1" dirty="0" smtClean="0">
                <a:latin typeface="+mn-lt"/>
              </a:rPr>
              <a:t>C.perfingens</a:t>
            </a:r>
            <a:r>
              <a:rPr lang="sl-SI" sz="2800" dirty="0" smtClean="0">
                <a:latin typeface="+mn-lt"/>
              </a:rPr>
              <a:t> prisutan u digestivnom traktu i zemljištu</a:t>
            </a:r>
          </a:p>
          <a:p>
            <a:pPr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b="1" i="1" dirty="0" smtClean="0">
                <a:solidFill>
                  <a:srgbClr val="FF3300"/>
                </a:solidFill>
                <a:latin typeface="+mn-lt"/>
              </a:rPr>
              <a:t>C.perfingens</a:t>
            </a:r>
            <a:r>
              <a:rPr lang="sl-SI" sz="3200" b="1" dirty="0" smtClean="0">
                <a:solidFill>
                  <a:srgbClr val="FF3300"/>
                </a:solidFill>
                <a:latin typeface="+mn-lt"/>
              </a:rPr>
              <a:t> tip A </a:t>
            </a:r>
            <a:endParaRPr lang="sl-SI" sz="3200" b="1" dirty="0" smtClean="0">
              <a:solidFill>
                <a:srgbClr val="FF3300"/>
              </a:solidFill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endParaRPr lang="sl-SI" sz="800" b="1" dirty="0" smtClean="0">
              <a:solidFill>
                <a:srgbClr val="FF3300"/>
              </a:solidFill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Enteritis – hemoragična ili nektrotična forma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telad – nekrotičan i emfizematozan abomasitis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konji – kolitis nakon primene gentamicin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ljudi – trovanje enterotoksin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343457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11" y="3305175"/>
            <a:ext cx="358525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95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	</a:t>
            </a: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Dizenterija jagnjadi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i="1" dirty="0">
                <a:latin typeface="+mn-lt"/>
              </a:rPr>
              <a:t>C.perfringens</a:t>
            </a:r>
            <a:r>
              <a:rPr lang="sl-SI" sz="2800" dirty="0">
                <a:latin typeface="+mn-lt"/>
              </a:rPr>
              <a:t> tip B, prva nedelja života, krvavi proliv, hemoragični enteritis – </a:t>
            </a:r>
            <a:r>
              <a:rPr lang="sl-SI" sz="2800" dirty="0">
                <a:latin typeface="Symbol" pitchFamily="18" charset="2"/>
              </a:rPr>
              <a:t>b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toksin – osetljiv na tripsin</a:t>
            </a:r>
            <a:endParaRPr lang="en-US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sl-SI" sz="2000" dirty="0">
              <a:latin typeface="+mn-lt"/>
            </a:endParaRPr>
          </a:p>
          <a:p>
            <a:pPr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r-Latn-CS" sz="2800" dirty="0">
                <a:latin typeface="+mn-lt"/>
              </a:rPr>
              <a:t>- beta toksin – stvaranje pora – nervni sistem</a:t>
            </a:r>
          </a:p>
          <a:p>
            <a:pPr>
              <a:defRPr/>
            </a:pPr>
            <a:r>
              <a:rPr lang="sr-Latn-CS" sz="2800" dirty="0">
                <a:latin typeface="+mn-lt"/>
              </a:rPr>
              <a:t>direktno delovanje na autonomni nervni sistem – stvaranje kanala – protok jona Na i K, depolarizacija membrane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200706" name="Picture 2" descr="http://www.nadis.org.uk/media/15096/053111_1107_Clostridia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62400"/>
            <a:ext cx="2971800" cy="2223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9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09600" y="639763"/>
            <a:ext cx="82677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C.perfringens</a:t>
            </a:r>
            <a:r>
              <a:rPr lang="sl-SI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tip C </a:t>
            </a: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</a:t>
            </a:r>
            <a:r>
              <a:rPr lang="sl-SI" sz="2800" dirty="0" smtClean="0">
                <a:latin typeface="+mn-lt"/>
              </a:rPr>
              <a:t>neonatalni hemoragični i nekrotizujući enteritisi prasad, jagnjad, telad i ždrebad </a:t>
            </a:r>
          </a:p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Hemoragični </a:t>
            </a: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enteritis prasadi </a:t>
            </a:r>
            <a:r>
              <a:rPr lang="sl-SI" sz="2800" dirty="0">
                <a:latin typeface="+mn-lt"/>
              </a:rPr>
              <a:t>- </a:t>
            </a:r>
            <a:r>
              <a:rPr lang="sl-SI" sz="2800" i="1" dirty="0">
                <a:latin typeface="+mn-lt"/>
              </a:rPr>
              <a:t>C.perfringens</a:t>
            </a:r>
            <a:r>
              <a:rPr lang="sl-SI" sz="2800" dirty="0">
                <a:latin typeface="+mn-lt"/>
              </a:rPr>
              <a:t> tip C novorođena prasad, krvavi proliv, smrtnost i preko 80%, loša </a:t>
            </a:r>
            <a:r>
              <a:rPr lang="sl-SI" sz="2800" dirty="0" smtClean="0">
                <a:latin typeface="+mn-lt"/>
              </a:rPr>
              <a:t>higijena</a:t>
            </a:r>
            <a:endParaRPr lang="sl-SI" sz="2800" dirty="0">
              <a:latin typeface="+mn-lt"/>
            </a:endParaRPr>
          </a:p>
        </p:txBody>
      </p:sp>
      <p:pic>
        <p:nvPicPr>
          <p:cNvPr id="3" name="Picture 2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01976"/>
            <a:ext cx="3962400" cy="2601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9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57200" y="639763"/>
            <a:ext cx="84201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FF3300"/>
                </a:solidFill>
                <a:latin typeface="+mn-lt"/>
              </a:rPr>
              <a:t>Struck</a:t>
            </a:r>
            <a:r>
              <a:rPr lang="sl-SI" sz="2800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- </a:t>
            </a:r>
            <a:r>
              <a:rPr lang="sl-SI" sz="2800" i="1" dirty="0">
                <a:latin typeface="+mn-lt"/>
              </a:rPr>
              <a:t>C.perfringens</a:t>
            </a:r>
            <a:r>
              <a:rPr lang="sl-SI" sz="2800" dirty="0">
                <a:latin typeface="+mn-lt"/>
              </a:rPr>
              <a:t> tip C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akutna enterotoksemija odraslih ovaca, paša,</a:t>
            </a:r>
            <a:r>
              <a:rPr lang="sl-SI" sz="2800" dirty="0">
                <a:latin typeface="Symbol" pitchFamily="18" charset="2"/>
              </a:rPr>
              <a:t> b </a:t>
            </a:r>
            <a:r>
              <a:rPr lang="sl-SI" sz="2800" dirty="0">
                <a:latin typeface="+mn-lt"/>
              </a:rPr>
              <a:t>toksin- krvarenja, ulceracija jejunum, hiperemija tankih creva, tečnost u peritonealnoj </a:t>
            </a:r>
            <a:r>
              <a:rPr lang="sl-SI" sz="2800" dirty="0" smtClean="0">
                <a:latin typeface="+mn-lt"/>
              </a:rPr>
              <a:t>šupljini</a:t>
            </a:r>
            <a:endParaRPr lang="sl-SI" sz="2800" dirty="0">
              <a:latin typeface="+mn-lt"/>
            </a:endParaRPr>
          </a:p>
        </p:txBody>
      </p:sp>
      <p:pic>
        <p:nvPicPr>
          <p:cNvPr id="198660" name="Picture 4" descr="http://www.nadis.org.uk/media/15101/053111_1107_Clostridia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667000"/>
            <a:ext cx="4648200" cy="3291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0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8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Enteropatogene 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enterotoksemične         </a:t>
            </a:r>
            <a:r>
              <a:rPr lang="sl-SI" sz="32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Clostridium</a:t>
            </a:r>
            <a:r>
              <a:rPr lang="sl-SI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vrste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FFCC"/>
                </a:solidFill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stvaranje toksina u crevima koji nakon resorpcije mogu dovesti do generalizovane toksemije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>
                <a:solidFill>
                  <a:srgbClr val="FF0000"/>
                </a:solidFill>
                <a:latin typeface="+mn-lt"/>
              </a:rPr>
              <a:t>C.perfringens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tip A – ljudi- trovanje </a:t>
            </a:r>
            <a:r>
              <a:rPr lang="sl-SI" sz="2800" dirty="0" smtClean="0">
                <a:latin typeface="+mn-lt"/>
              </a:rPr>
              <a:t>hranom                               </a:t>
            </a:r>
          </a:p>
          <a:p>
            <a:pPr>
              <a:spcBef>
                <a:spcPts val="0"/>
              </a:spcBef>
              <a:defRPr/>
            </a:pPr>
            <a:r>
              <a:rPr lang="sl-SI" sz="2800" dirty="0" smtClean="0">
                <a:solidFill>
                  <a:srgbClr val="002060"/>
                </a:solidFill>
                <a:latin typeface="+mn-lt"/>
              </a:rPr>
              <a:t>            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gasna gangrena</a:t>
            </a:r>
          </a:p>
          <a:p>
            <a:pPr>
              <a:spcBef>
                <a:spcPts val="0"/>
              </a:spcBef>
              <a:defRPr/>
            </a:pPr>
            <a:r>
              <a:rPr lang="sl-SI" sz="2800" dirty="0" smtClean="0">
                <a:latin typeface="+mn-lt"/>
              </a:rPr>
              <a:t>             gangrenozni mastitis krava             </a:t>
            </a:r>
            <a:r>
              <a:rPr lang="sl-SI" sz="2800" dirty="0">
                <a:latin typeface="+mn-lt"/>
              </a:rPr>
              <a:t>	  	     </a:t>
            </a:r>
            <a:endParaRPr lang="sl-SI" sz="2800" dirty="0" smtClean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sl-SI" sz="2800" dirty="0" smtClean="0">
                <a:latin typeface="+mn-lt"/>
              </a:rPr>
              <a:t>             nekrotični gastroenteritis više vrsta</a:t>
            </a:r>
          </a:p>
          <a:p>
            <a:pPr>
              <a:spcBef>
                <a:spcPts val="0"/>
              </a:spcBef>
              <a:defRPr/>
            </a:pPr>
            <a:r>
              <a:rPr lang="sl-SI" sz="2800" dirty="0" smtClean="0">
                <a:latin typeface="+mn-lt"/>
              </a:rPr>
              <a:t>             nekrotični enteritis ptice</a:t>
            </a:r>
            <a:endParaRPr lang="sl-SI" sz="2800" dirty="0"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tip B –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dizenterija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jagnjadi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5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>
              <a:solidFill>
                <a:srgbClr val="FF5050"/>
              </a:solidFill>
              <a:latin typeface="+mn-lt"/>
            </a:endParaRPr>
          </a:p>
          <a:p>
            <a:pPr>
              <a:defRPr/>
            </a:pPr>
            <a:r>
              <a:rPr lang="sl-SI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Bolest mekanog bubrega </a:t>
            </a:r>
            <a:r>
              <a:rPr lang="sl-SI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sl-SI" sz="2800" i="1" dirty="0" smtClean="0">
                <a:latin typeface="+mn-lt"/>
              </a:rPr>
              <a:t>C.perfringens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tip D, preobilna ishrana, </a:t>
            </a:r>
            <a:r>
              <a:rPr lang="sl-SI" sz="2800" dirty="0">
                <a:latin typeface="Symbol" pitchFamily="18" charset="2"/>
              </a:rPr>
              <a:t>e</a:t>
            </a:r>
            <a:r>
              <a:rPr lang="sl-SI" sz="2800" dirty="0">
                <a:latin typeface="+mn-lt"/>
              </a:rPr>
              <a:t> toskin, toksemija, jagnjad stari 3-10 nedelja, nervni simptomi, nadimanje, proliv, postmortalno- kašasti mekani bubreg</a:t>
            </a:r>
          </a:p>
          <a:p>
            <a:pPr>
              <a:defRPr/>
            </a:pPr>
            <a:r>
              <a:rPr lang="sl-SI" sz="320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68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95288" y="457200"/>
            <a:ext cx="83677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t-BR" sz="2800" b="1" i="1" dirty="0" smtClean="0">
                <a:solidFill>
                  <a:srgbClr val="FF3300"/>
                </a:solidFill>
                <a:latin typeface="+mn-lt"/>
              </a:rPr>
              <a:t>C.perfringens</a:t>
            </a:r>
            <a:r>
              <a:rPr lang="pt-BR" sz="2800" b="1" dirty="0" smtClean="0">
                <a:solidFill>
                  <a:srgbClr val="FF3300"/>
                </a:solidFill>
                <a:latin typeface="+mn-lt"/>
              </a:rPr>
              <a:t> tip D </a:t>
            </a:r>
            <a:r>
              <a:rPr lang="pt-BR" sz="2800" dirty="0" smtClean="0">
                <a:latin typeface="+mn-lt"/>
              </a:rPr>
              <a:t>– enterotoksemija ovce ređe telad </a:t>
            </a:r>
          </a:p>
          <a:p>
            <a:pPr>
              <a:spcBef>
                <a:spcPct val="50000"/>
              </a:spcBef>
              <a:defRPr/>
            </a:pPr>
            <a:r>
              <a:rPr lang="sr-Latn-RS" sz="2800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           - enterotoksemija i enterocolitis  koze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t-BR" sz="2800" dirty="0" smtClean="0">
                <a:latin typeface="+mn-lt"/>
              </a:rPr>
              <a:t> </a:t>
            </a:r>
            <a:r>
              <a:rPr lang="pt-BR" sz="2800" b="1" i="1" dirty="0" smtClean="0">
                <a:solidFill>
                  <a:srgbClr val="FF3300"/>
                </a:solidFill>
                <a:latin typeface="+mn-lt"/>
              </a:rPr>
              <a:t>C.perfringens</a:t>
            </a:r>
            <a:r>
              <a:rPr lang="pt-BR" sz="2800" b="1" dirty="0" smtClean="0">
                <a:solidFill>
                  <a:srgbClr val="FF3300"/>
                </a:solidFill>
                <a:latin typeface="+mn-lt"/>
              </a:rPr>
              <a:t> tip E</a:t>
            </a:r>
            <a:r>
              <a:rPr lang="sr-Latn-RS" sz="28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pt-BR" sz="2800" b="1" dirty="0" smtClean="0">
                <a:solidFill>
                  <a:srgbClr val="FF9999"/>
                </a:solidFill>
                <a:latin typeface="+mn-lt"/>
              </a:rPr>
              <a:t>- </a:t>
            </a:r>
            <a:r>
              <a:rPr lang="pt-BR" sz="2800" dirty="0" smtClean="0">
                <a:latin typeface="+mn-lt"/>
              </a:rPr>
              <a:t>hemoragični gastroenteritis goveda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	</a:t>
            </a:r>
            <a:r>
              <a:rPr lang="sl-SI" sz="2800" dirty="0">
                <a:solidFill>
                  <a:srgbClr val="FF3300"/>
                </a:solidFill>
                <a:latin typeface="+mn-lt"/>
              </a:rPr>
              <a:t>Terapija i preventiva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akutne infekcije- ne pomaže antibiotska tertapija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vakcinacija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8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457200"/>
            <a:ext cx="82994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Clostridium</a:t>
            </a:r>
            <a:r>
              <a:rPr lang="sv-SE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v-SE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spp. uzročnici oboljenja koje indukuje primena antibiotika </a:t>
            </a:r>
          </a:p>
          <a:p>
            <a:pPr>
              <a:spcBef>
                <a:spcPct val="50000"/>
              </a:spcBef>
              <a:defRPr/>
            </a:pPr>
            <a:r>
              <a:rPr lang="sl-SI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C.difficile</a:t>
            </a:r>
            <a:r>
              <a:rPr lang="sl-SI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ljudi, kunići, zamorci- antibioticima indukovan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enterocolitis </a:t>
            </a:r>
            <a:r>
              <a:rPr lang="sl-SI" sz="2800" dirty="0" smtClean="0">
                <a:latin typeface="+mn-lt"/>
              </a:rPr>
              <a:t> - klindamicin, cefalosporini  III generaciije</a:t>
            </a:r>
            <a:endParaRPr lang="en-US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psi, ždrebad, svinje, laboratorijske životinje- </a:t>
            </a:r>
            <a:r>
              <a:rPr lang="en-US" sz="2800" dirty="0">
                <a:latin typeface="+mn-lt"/>
              </a:rPr>
              <a:t>“</a:t>
            </a:r>
            <a:r>
              <a:rPr lang="sl-SI" sz="2800" dirty="0">
                <a:latin typeface="+mn-lt"/>
              </a:rPr>
              <a:t>spontani</a:t>
            </a:r>
            <a:r>
              <a:rPr lang="en-US" sz="2800" dirty="0">
                <a:latin typeface="+mn-lt"/>
              </a:rPr>
              <a:t>”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prolivi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terapija – metronidazol, vankomicin</a:t>
            </a:r>
            <a:r>
              <a:rPr lang="sl-SI" sz="3200" dirty="0">
                <a:latin typeface="Times New Roman" pitchFamily="18" charset="0"/>
              </a:rPr>
              <a:t>	        	</a:t>
            </a:r>
          </a:p>
        </p:txBody>
      </p:sp>
    </p:spTree>
    <p:extLst>
      <p:ext uri="{BB962C8B-B14F-4D97-AF65-F5344CB8AC3E}">
        <p14:creationId xmlns:p14="http://schemas.microsoft.com/office/powerpoint/2010/main" val="37157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9821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3124200" cy="22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73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868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+mn-lt"/>
              </a:rPr>
              <a:t>	</a:t>
            </a:r>
            <a:r>
              <a:rPr lang="sl-SI" sz="3200" b="1" dirty="0" smtClean="0">
                <a:solidFill>
                  <a:srgbClr val="FF3300"/>
                </a:solidFill>
                <a:latin typeface="+mn-lt"/>
              </a:rPr>
              <a:t>Tetanus</a:t>
            </a:r>
            <a:r>
              <a:rPr lang="en-GB" sz="3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sr-Latn-RS" sz="3200" b="1" dirty="0" smtClean="0">
                <a:solidFill>
                  <a:srgbClr val="FF3300"/>
                </a:solidFill>
                <a:latin typeface="+mn-lt"/>
              </a:rPr>
              <a:t>– nekontagiozna bolest</a:t>
            </a:r>
            <a:endParaRPr lang="sl-SI" sz="3200" b="1" dirty="0">
              <a:solidFill>
                <a:srgbClr val="FF3300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Clostridium tetani </a:t>
            </a:r>
            <a:r>
              <a:rPr lang="sl-SI" sz="2800" dirty="0">
                <a:latin typeface="+mn-lt"/>
              </a:rPr>
              <a:t>nije invazivan mikroorganizam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 infekcija – trauma duboke ubodne rane, kastracija ...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20% infekcija ne zna se ulazno mesto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moćan </a:t>
            </a:r>
            <a:r>
              <a:rPr lang="sl-SI" sz="2800" dirty="0">
                <a:latin typeface="+mn-lt"/>
              </a:rPr>
              <a:t>egzotoksin koji dovodi do tonično- kloničnih </a:t>
            </a:r>
            <a:r>
              <a:rPr lang="sl-SI" sz="2800" dirty="0" smtClean="0">
                <a:latin typeface="+mn-lt"/>
              </a:rPr>
              <a:t>konvulzija – pojačana refleksna nadražljivost i trajni spazam mišića 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O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setljivost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latin typeface="+mn-lt"/>
              </a:rPr>
              <a:t>1. </a:t>
            </a:r>
            <a:r>
              <a:rPr lang="sl-SI" sz="2800" dirty="0">
                <a:latin typeface="+mn-lt"/>
              </a:rPr>
              <a:t>konji, ljudi</a:t>
            </a:r>
            <a:endParaRPr lang="en-US" sz="2800" dirty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sl-SI" sz="2800" dirty="0">
                <a:latin typeface="+mn-lt"/>
              </a:rPr>
              <a:t>2.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preživari, svinje</a:t>
            </a:r>
          </a:p>
          <a:p>
            <a:pPr>
              <a:spcBef>
                <a:spcPts val="600"/>
              </a:spcBef>
              <a:defRPr/>
            </a:pPr>
            <a:r>
              <a:rPr lang="sl-SI" sz="2800" dirty="0">
                <a:latin typeface="+mn-lt"/>
              </a:rPr>
              <a:t>3. psi, živina</a:t>
            </a:r>
            <a:endParaRPr lang="en-US" sz="2800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30723" name="Picture 3" descr="teta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406010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3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86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+mn-lt"/>
              </a:rPr>
              <a:t>	</a:t>
            </a:r>
            <a:r>
              <a:rPr lang="sl-SI" sz="3200" b="1" dirty="0" smtClean="0">
                <a:solidFill>
                  <a:srgbClr val="FF3300"/>
                </a:solidFill>
                <a:latin typeface="+mn-lt"/>
              </a:rPr>
              <a:t>Tetanus</a:t>
            </a:r>
            <a:r>
              <a:rPr lang="en-GB" sz="3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sr-Latn-RS" sz="3200" b="1" dirty="0" smtClean="0">
                <a:solidFill>
                  <a:srgbClr val="FF3300"/>
                </a:solidFill>
                <a:latin typeface="+mn-lt"/>
              </a:rPr>
              <a:t>– </a:t>
            </a:r>
            <a:r>
              <a:rPr lang="sl-SI" sz="3200" b="1" i="1" dirty="0">
                <a:solidFill>
                  <a:srgbClr val="FF3300"/>
                </a:solidFill>
                <a:latin typeface="+mn-lt"/>
              </a:rPr>
              <a:t>Clostridium </a:t>
            </a:r>
            <a:r>
              <a:rPr lang="sl-SI" sz="3200" b="1" i="1" dirty="0" smtClean="0">
                <a:solidFill>
                  <a:srgbClr val="FF3300"/>
                </a:solidFill>
                <a:latin typeface="+mn-lt"/>
              </a:rPr>
              <a:t>tetani</a:t>
            </a:r>
            <a:endParaRPr lang="sl-SI" sz="3200" b="1" dirty="0">
              <a:solidFill>
                <a:srgbClr val="FF3300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prisutan u tlu naročito ako je kontaminirano fecesom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može biti pristan u crevima konja i drugih životinja</a:t>
            </a:r>
            <a:endParaRPr lang="sl-SI" sz="2800" dirty="0">
              <a:latin typeface="+mn-lt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sporadično pojavljivanje</a:t>
            </a:r>
          </a:p>
          <a:p>
            <a:pPr>
              <a:spcBef>
                <a:spcPts val="1200"/>
              </a:spcBef>
              <a:defRPr/>
            </a:pPr>
            <a:endParaRPr lang="en-US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2" y="2847975"/>
            <a:ext cx="4003134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39" y="2847975"/>
            <a:ext cx="407965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4191000" cy="1143000"/>
          </a:xfrm>
        </p:spPr>
        <p:txBody>
          <a:bodyPr/>
          <a:lstStyle/>
          <a:p>
            <a: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endParaRPr lang="en-US" sz="3200" b="1" dirty="0" smtClean="0">
              <a:solidFill>
                <a:srgbClr val="FF9999"/>
              </a:solidFill>
              <a:effectLst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4876800" cy="521176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Latn-RS" b="1" dirty="0" smtClean="0">
                <a:solidFill>
                  <a:srgbClr val="FF9999"/>
                </a:solidFill>
              </a:rPr>
              <a:t>   </a:t>
            </a:r>
            <a:r>
              <a:rPr lang="sr-Latn-RS" sz="3200" b="1" dirty="0" smtClean="0">
                <a:solidFill>
                  <a:srgbClr val="FF9999"/>
                </a:solidFill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</a:rPr>
              <a:t>Tetanus</a:t>
            </a:r>
            <a:endParaRPr lang="sr-Latn-RS" sz="3200" b="1" dirty="0" smtClean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</a:rPr>
              <a:t>vekova</a:t>
            </a:r>
            <a:r>
              <a:rPr lang="en-US" sz="2800" dirty="0" smtClean="0">
                <a:solidFill>
                  <a:schemeClr val="tx1"/>
                </a:solidFill>
              </a:rPr>
              <a:t> pre </a:t>
            </a:r>
            <a:r>
              <a:rPr lang="en-US" sz="2800" dirty="0" err="1" smtClean="0">
                <a:solidFill>
                  <a:schemeClr val="tx1"/>
                </a:solidFill>
              </a:rPr>
              <a:t>nove</a:t>
            </a:r>
            <a:r>
              <a:rPr lang="en-US" sz="2800" dirty="0" smtClean="0">
                <a:solidFill>
                  <a:schemeClr val="tx1"/>
                </a:solidFill>
              </a:rPr>
              <a:t> ere – </a:t>
            </a:r>
            <a:r>
              <a:rPr lang="en-US" sz="2800" dirty="0" err="1" smtClean="0">
                <a:solidFill>
                  <a:schemeClr val="tx1"/>
                </a:solidFill>
              </a:rPr>
              <a:t>Hipokrat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opisao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korelaciju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između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fatalnog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spazma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muskulaturet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1884: Arthur </a:t>
            </a:r>
            <a:r>
              <a:rPr lang="en-US" sz="2800" dirty="0" err="1" smtClean="0">
                <a:solidFill>
                  <a:schemeClr val="tx1"/>
                </a:solidFill>
              </a:rPr>
              <a:t>Nicolaier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izolovao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</a:rPr>
              <a:t>   </a:t>
            </a:r>
            <a:r>
              <a:rPr lang="en-US" sz="2800" i="1" dirty="0" smtClean="0">
                <a:solidFill>
                  <a:schemeClr val="tx1"/>
                </a:solidFill>
              </a:rPr>
              <a:t>C. </a:t>
            </a:r>
            <a:r>
              <a:rPr lang="sr-Latn-RS" sz="2800" i="1" dirty="0" err="1">
                <a:solidFill>
                  <a:schemeClr val="tx1"/>
                </a:solidFill>
              </a:rPr>
              <a:t>t</a:t>
            </a:r>
            <a:r>
              <a:rPr lang="en-US" sz="2800" i="1" dirty="0" err="1" smtClean="0">
                <a:solidFill>
                  <a:schemeClr val="tx1"/>
                </a:solidFill>
              </a:rPr>
              <a:t>etani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1884: Antonio Carle </a:t>
            </a:r>
            <a:r>
              <a:rPr lang="en-US" sz="2800" dirty="0" err="1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 Giorgio </a:t>
            </a:r>
            <a:r>
              <a:rPr lang="en-US" sz="2800" dirty="0" err="1" smtClean="0">
                <a:solidFill>
                  <a:schemeClr val="tx1"/>
                </a:solidFill>
              </a:rPr>
              <a:t>Rattone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potvrdili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prenosivost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tetanusa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1889: </a:t>
            </a:r>
            <a:r>
              <a:rPr lang="en-US" sz="2800" dirty="0" err="1" smtClean="0">
                <a:solidFill>
                  <a:schemeClr val="tx1"/>
                </a:solidFill>
              </a:rPr>
              <a:t>Kitasato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Shibasaburo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potvrio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neutralizaciju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tetanusa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1924: </a:t>
            </a:r>
            <a:r>
              <a:rPr lang="en-US" sz="2800" dirty="0" err="1" smtClean="0">
                <a:solidFill>
                  <a:schemeClr val="tx1"/>
                </a:solidFill>
              </a:rPr>
              <a:t>Descombey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proizveo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vakcinu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protiv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toksina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C.tetani</a:t>
            </a:r>
            <a:endParaRPr lang="en-US" sz="2800" i="1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452" y="609600"/>
            <a:ext cx="342869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4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438944"/>
            <a:ext cx="8458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Dva toksina  	</a:t>
            </a:r>
            <a:r>
              <a:rPr lang="sl-SI" sz="2800" dirty="0">
                <a:solidFill>
                  <a:srgbClr val="FF9999"/>
                </a:solidFill>
                <a:latin typeface="+mn-lt"/>
              </a:rPr>
              <a:t>-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tetanolizin</a:t>
            </a:r>
          </a:p>
          <a:p>
            <a:pPr lvl="4">
              <a:spcBef>
                <a:spcPct val="50000"/>
              </a:spcBef>
              <a:defRPr/>
            </a:pPr>
            <a:r>
              <a:rPr lang="sl-SI" sz="2800" dirty="0">
                <a:solidFill>
                  <a:srgbClr val="FF9999"/>
                </a:solidFill>
                <a:latin typeface="+mn-lt"/>
              </a:rPr>
              <a:t>      	- </a:t>
            </a: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tetanospazmin - neurotoksin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33795" name="Picture 3" descr="Tetanus-tele-manja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 bwMode="auto">
          <a:xfrm>
            <a:off x="381000" y="1682750"/>
            <a:ext cx="47434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562600" y="1797050"/>
            <a:ext cx="3352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 </a:t>
            </a:r>
            <a:r>
              <a:rPr lang="sl-SI" sz="2800" dirty="0" smtClean="0">
                <a:latin typeface="+mn-lt"/>
              </a:rPr>
              <a:t>Tetanospazmin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motorni neuroni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ventralni rogovi kičmene moždine</a:t>
            </a:r>
            <a:endParaRPr lang="en-US" sz="2800" dirty="0">
              <a:latin typeface="+mn-lt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" y="54102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3300"/>
                </a:solidFill>
                <a:latin typeface="+mn-lt"/>
              </a:rPr>
              <a:t>Inkubacija 5-10 dana, produžena i 3 nedelje</a:t>
            </a:r>
          </a:p>
          <a:p>
            <a:pPr>
              <a:spcBef>
                <a:spcPct val="50000"/>
              </a:spcBef>
              <a:defRPr/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610600" cy="4525962"/>
          </a:xfrm>
        </p:spPr>
        <p:txBody>
          <a:bodyPr/>
          <a:lstStyle/>
          <a:p>
            <a:pPr lvl="1" eaLnBrk="1" hangingPunct="1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    </a:t>
            </a:r>
            <a:r>
              <a:rPr lang="en-US" sz="2800" b="1" dirty="0" err="1" smtClean="0">
                <a:solidFill>
                  <a:srgbClr val="FF3300"/>
                </a:solidFill>
              </a:rPr>
              <a:t>Tetanospazmin</a:t>
            </a:r>
            <a:endParaRPr lang="en-US" sz="2800" b="1" dirty="0" smtClean="0">
              <a:solidFill>
                <a:srgbClr val="FF3300"/>
              </a:solidFill>
            </a:endParaRPr>
          </a:p>
          <a:p>
            <a:pPr lvl="1" eaLnBrk="1" hangingPunct="1">
              <a:buFont typeface="Arial" pitchFamily="34" charset="0"/>
              <a:buNone/>
            </a:pPr>
            <a:endParaRPr lang="en-US" sz="800" b="1" dirty="0" smtClean="0">
              <a:solidFill>
                <a:srgbClr val="FF3300"/>
              </a:solidFill>
            </a:endParaRPr>
          </a:p>
          <a:p>
            <a:pPr marL="566928" lvl="3" indent="0" eaLnBrk="1" hangingPunct="1">
              <a:buNone/>
            </a:pP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najjačih</a:t>
            </a:r>
            <a:r>
              <a:rPr lang="en-US" sz="2400" dirty="0" smtClean="0"/>
              <a:t> </a:t>
            </a:r>
            <a:r>
              <a:rPr lang="en-US" sz="2400" dirty="0" err="1" smtClean="0"/>
              <a:t>toksina</a:t>
            </a:r>
            <a:endParaRPr lang="en-US" sz="2400" dirty="0" smtClean="0"/>
          </a:p>
          <a:p>
            <a:pPr marL="566928" lvl="3" indent="0" eaLnBrk="1" hangingPunct="1">
              <a:buNone/>
            </a:pPr>
            <a:r>
              <a:rPr lang="en-US" sz="2400" dirty="0" err="1" smtClean="0"/>
              <a:t>Minimalna</a:t>
            </a:r>
            <a:r>
              <a:rPr lang="en-US" sz="2400" dirty="0" smtClean="0"/>
              <a:t> </a:t>
            </a:r>
            <a:r>
              <a:rPr lang="en-US" sz="2400" dirty="0" err="1" smtClean="0"/>
              <a:t>letalna</a:t>
            </a:r>
            <a:r>
              <a:rPr lang="en-US" sz="2400" dirty="0" smtClean="0"/>
              <a:t> </a:t>
            </a:r>
            <a:r>
              <a:rPr lang="en-US" sz="2400" dirty="0" err="1" smtClean="0"/>
              <a:t>doza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ljude</a:t>
            </a:r>
            <a:r>
              <a:rPr lang="en-US" sz="2400" dirty="0"/>
              <a:t> </a:t>
            </a:r>
            <a:r>
              <a:rPr lang="en-US" sz="2400" dirty="0" smtClean="0"/>
              <a:t>2.5 </a:t>
            </a:r>
            <a:r>
              <a:rPr lang="en-US" sz="2400" dirty="0" smtClean="0"/>
              <a:t>ng/kg </a:t>
            </a:r>
            <a:r>
              <a:rPr lang="en-US" sz="2400" dirty="0" err="1" smtClean="0"/>
              <a:t>telesne</a:t>
            </a:r>
            <a:r>
              <a:rPr lang="en-US" sz="2400" dirty="0" smtClean="0"/>
              <a:t> </a:t>
            </a:r>
            <a:r>
              <a:rPr lang="en-US" sz="2400" dirty="0" err="1" smtClean="0"/>
              <a:t>težine</a:t>
            </a:r>
            <a:endParaRPr lang="en-US" sz="2400" dirty="0"/>
          </a:p>
          <a:p>
            <a:pPr marL="566928" lvl="3" indent="0" eaLnBrk="1" hangingPunct="1">
              <a:buNone/>
            </a:pPr>
            <a:endParaRPr lang="en-US" sz="2400" dirty="0" smtClean="0"/>
          </a:p>
          <a:p>
            <a:pPr marL="566928" lvl="3" indent="0" eaLnBrk="1" hangingPunct="1">
              <a:buNone/>
            </a:pPr>
            <a:r>
              <a:rPr lang="en-US" sz="2400" dirty="0" err="1" smtClean="0"/>
              <a:t>Dovodi</a:t>
            </a:r>
            <a:r>
              <a:rPr lang="en-US" sz="2400" dirty="0" smtClean="0"/>
              <a:t> </a:t>
            </a:r>
            <a:r>
              <a:rPr lang="en-US" sz="2400" dirty="0" smtClean="0"/>
              <a:t>do </a:t>
            </a:r>
            <a:r>
              <a:rPr lang="en-US" sz="2400" dirty="0" err="1" smtClean="0"/>
              <a:t>blokiranja</a:t>
            </a:r>
            <a:r>
              <a:rPr lang="en-US" sz="2400" dirty="0" smtClean="0"/>
              <a:t> </a:t>
            </a:r>
            <a:r>
              <a:rPr lang="en-US" sz="2400" dirty="0" err="1" smtClean="0"/>
              <a:t>inhibitornih</a:t>
            </a:r>
            <a:r>
              <a:rPr lang="en-US" sz="2400" dirty="0" smtClean="0"/>
              <a:t> </a:t>
            </a:r>
            <a:r>
              <a:rPr lang="en-US" sz="2400" dirty="0" err="1" smtClean="0"/>
              <a:t>impulsa</a:t>
            </a:r>
            <a:r>
              <a:rPr lang="en-US" sz="2400" dirty="0" smtClean="0"/>
              <a:t> </a:t>
            </a:r>
            <a:r>
              <a:rPr lang="en-US" sz="2400" dirty="0" err="1" smtClean="0"/>
              <a:t>interferencijom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neurotransmiterima</a:t>
            </a:r>
            <a:r>
              <a:rPr lang="en-US" sz="2400" dirty="0" smtClean="0"/>
              <a:t>  - </a:t>
            </a:r>
            <a:r>
              <a:rPr lang="en-US" sz="2400" dirty="0" err="1" smtClean="0"/>
              <a:t>glicinom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gama</a:t>
            </a:r>
            <a:r>
              <a:rPr lang="en-US" sz="2400" dirty="0" smtClean="0"/>
              <a:t> amino </a:t>
            </a:r>
            <a:r>
              <a:rPr lang="en-US" sz="2400" dirty="0" err="1" smtClean="0"/>
              <a:t>buternom</a:t>
            </a:r>
            <a:r>
              <a:rPr lang="en-US" sz="2400" dirty="0" smtClean="0"/>
              <a:t> </a:t>
            </a:r>
            <a:r>
              <a:rPr lang="en-US" sz="2400" dirty="0" err="1" smtClean="0"/>
              <a:t>kiselinom</a:t>
            </a:r>
            <a:r>
              <a:rPr lang="en-US" sz="2400" dirty="0" smtClean="0"/>
              <a:t> - GABA</a:t>
            </a:r>
          </a:p>
        </p:txBody>
      </p:sp>
      <p:pic>
        <p:nvPicPr>
          <p:cNvPr id="34819" name="Picture 4" descr="ar572-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51036"/>
            <a:ext cx="257016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Mode of A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79156"/>
            <a:ext cx="4171950" cy="30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5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400" dirty="0">
                <a:latin typeface="+mn-lt"/>
              </a:rPr>
              <a:t>Toksin razgrađuje sinaptobrevine</a:t>
            </a:r>
          </a:p>
          <a:p>
            <a:pPr algn="ctr">
              <a:spcBef>
                <a:spcPct val="50000"/>
              </a:spcBef>
              <a:defRPr/>
            </a:pPr>
            <a:endParaRPr lang="sl-SI" sz="2400" dirty="0"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sl-SI" sz="2400" b="1" dirty="0">
                <a:solidFill>
                  <a:srgbClr val="FF3300"/>
                </a:solidFill>
                <a:latin typeface="+mn-lt"/>
              </a:rPr>
              <a:t>Blokada transmisije inhibitornih signala</a:t>
            </a:r>
          </a:p>
          <a:p>
            <a:pPr algn="ctr">
              <a:spcBef>
                <a:spcPct val="50000"/>
              </a:spcBef>
              <a:defRPr/>
            </a:pPr>
            <a:endParaRPr lang="sl-SI" sz="2400" dirty="0">
              <a:solidFill>
                <a:srgbClr val="FF0066"/>
              </a:solidFill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endParaRPr lang="sl-SI" sz="2400" dirty="0" smtClean="0"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sl-SI" sz="2400" dirty="0" smtClean="0">
                <a:latin typeface="+mn-lt"/>
              </a:rPr>
              <a:t>Spastična </a:t>
            </a:r>
            <a:r>
              <a:rPr lang="sl-SI" sz="2400" dirty="0">
                <a:latin typeface="+mn-lt"/>
              </a:rPr>
              <a:t>paraliza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solidFill>
                  <a:srgbClr val="FF9999"/>
                </a:solidFill>
                <a:latin typeface="+mn-lt"/>
              </a:rPr>
              <a:t> </a:t>
            </a:r>
            <a:r>
              <a:rPr lang="sl-SI" sz="2400" dirty="0" smtClean="0">
                <a:solidFill>
                  <a:srgbClr val="FF9999"/>
                </a:solidFill>
                <a:latin typeface="+mn-lt"/>
              </a:rPr>
              <a:t> </a:t>
            </a:r>
            <a:r>
              <a:rPr lang="sl-SI" sz="2400" b="1" dirty="0" smtClean="0">
                <a:solidFill>
                  <a:srgbClr val="FF3300"/>
                </a:solidFill>
                <a:latin typeface="+mn-lt"/>
              </a:rPr>
              <a:t>ascedentni </a:t>
            </a:r>
            <a:r>
              <a:rPr lang="sl-SI" sz="2400" b="1" dirty="0">
                <a:solidFill>
                  <a:srgbClr val="FF3300"/>
                </a:solidFill>
                <a:latin typeface="+mn-lt"/>
              </a:rPr>
              <a:t>tetanus </a:t>
            </a:r>
            <a:r>
              <a:rPr lang="sl-SI" sz="2400" dirty="0">
                <a:latin typeface="+mn-lt"/>
              </a:rPr>
              <a:t>- obuhvaćene samo nervne ćelije čiji su završetci u </a:t>
            </a:r>
            <a:r>
              <a:rPr lang="sl-SI" sz="2400" dirty="0" smtClean="0">
                <a:latin typeface="+mn-lt"/>
              </a:rPr>
              <a:t>ok</a:t>
            </a:r>
            <a:r>
              <a:rPr lang="sl-SI" sz="2400" b="1" dirty="0">
                <a:solidFill>
                  <a:srgbClr val="FF3300"/>
                </a:solidFill>
                <a:latin typeface="+mn-lt"/>
              </a:rPr>
              <a:t>descedentni tetanus </a:t>
            </a:r>
            <a:r>
              <a:rPr lang="sl-SI" sz="2400" dirty="0" smtClean="0">
                <a:latin typeface="+mn-lt"/>
              </a:rPr>
              <a:t>olini </a:t>
            </a:r>
            <a:r>
              <a:rPr lang="sl-SI" sz="2400" dirty="0">
                <a:latin typeface="+mn-lt"/>
              </a:rPr>
              <a:t>produkcije toksina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b="1" dirty="0" smtClean="0">
                <a:solidFill>
                  <a:srgbClr val="FF9999"/>
                </a:solidFill>
                <a:latin typeface="+mn-lt"/>
              </a:rPr>
              <a:t>- </a:t>
            </a:r>
            <a:r>
              <a:rPr lang="sl-SI" sz="2400" dirty="0">
                <a:latin typeface="+mn-lt"/>
              </a:rPr>
              <a:t>toksin se širi u organizmu i krvotokom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4419600" y="1315244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419600" y="2425622"/>
            <a:ext cx="0" cy="92717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507834"/>
            <a:ext cx="8610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tip C </a:t>
            </a:r>
            <a:r>
              <a:rPr lang="sl-SI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-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neonatalni hemoragični i nekrotizujući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            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enteritisi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FFFFCC"/>
                </a:solidFill>
                <a:latin typeface="+mn-lt"/>
              </a:rPr>
              <a:t>- </a:t>
            </a:r>
            <a:r>
              <a:rPr lang="sl-SI" sz="2800" dirty="0" smtClean="0">
                <a:latin typeface="+mn-lt"/>
              </a:rPr>
              <a:t>prasad</a:t>
            </a:r>
            <a:r>
              <a:rPr lang="sl-SI" sz="2800" dirty="0">
                <a:latin typeface="+mn-lt"/>
              </a:rPr>
              <a:t>, jagnjad, telad i ždrebad 	   	  </a:t>
            </a:r>
            <a:r>
              <a:rPr lang="sl-SI" sz="2800" dirty="0" smtClean="0">
                <a:latin typeface="+mn-lt"/>
              </a:rPr>
              <a:t>- ovce-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stuck</a:t>
            </a:r>
            <a:r>
              <a:rPr lang="sl-SI" sz="28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sl-SI" sz="2800" dirty="0" smtClean="0">
                <a:latin typeface="+mn-lt"/>
              </a:rPr>
              <a:t>- iznenadna smrt</a:t>
            </a:r>
          </a:p>
          <a:p>
            <a:pPr>
              <a:spcBef>
                <a:spcPts val="0"/>
              </a:spcBef>
              <a:defRPr/>
            </a:pPr>
            <a:r>
              <a:rPr lang="sl-SI" sz="1400" dirty="0" smtClean="0">
                <a:latin typeface="+mn-lt"/>
              </a:rPr>
              <a:t>                                          </a:t>
            </a:r>
            <a:r>
              <a:rPr lang="sl-SI" sz="1400" dirty="0">
                <a:latin typeface="+mn-lt"/>
              </a:rPr>
              <a:t>	   	   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tip D –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enterotoksemija ovce </a:t>
            </a:r>
            <a:r>
              <a:rPr lang="sl-SI" sz="2800" dirty="0" smtClean="0">
                <a:latin typeface="+mn-lt"/>
              </a:rPr>
              <a:t>ređe telad </a:t>
            </a:r>
          </a:p>
          <a:p>
            <a:pPr>
              <a:spcBef>
                <a:spcPts val="0"/>
              </a:spcBef>
              <a:defRPr/>
            </a:pPr>
            <a:r>
              <a:rPr lang="sl-SI" sz="2800" dirty="0" smtClean="0">
                <a:latin typeface="+mn-lt"/>
              </a:rPr>
              <a:t>            - </a:t>
            </a:r>
            <a:r>
              <a:rPr lang="sl-SI" sz="2800" b="1" dirty="0" smtClean="0">
                <a:solidFill>
                  <a:srgbClr val="002060"/>
                </a:solidFill>
                <a:latin typeface="+mn-lt"/>
              </a:rPr>
              <a:t>enterotoksemija i enterocolitis  koze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tip </a:t>
            </a:r>
            <a:r>
              <a:rPr lang="sl-SI" sz="2800" dirty="0" smtClean="0">
                <a:latin typeface="+mn-lt"/>
              </a:rPr>
              <a:t>E - hemoragični gastroenteritis goveda</a:t>
            </a:r>
            <a:endParaRPr lang="en-US" sz="2800" dirty="0">
              <a:latin typeface="+mn-lt"/>
            </a:endParaRPr>
          </a:p>
        </p:txBody>
      </p:sp>
      <p:pic>
        <p:nvPicPr>
          <p:cNvPr id="7171" name="Picture 3" descr="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733800"/>
            <a:ext cx="4114800" cy="237458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04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dirty="0">
                <a:latin typeface="Times New Roman" pitchFamily="18" charset="0"/>
              </a:rPr>
              <a:t>	</a:t>
            </a: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Terapija i </a:t>
            </a: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preventiva</a:t>
            </a:r>
            <a:endParaRPr lang="en-GB" sz="2800" b="1" dirty="0" smtClean="0">
              <a:solidFill>
                <a:srgbClr val="FF33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sl-SI" sz="800" b="1" dirty="0">
              <a:solidFill>
                <a:srgbClr val="FF3300"/>
              </a:solidFill>
              <a:latin typeface="+mn-lt"/>
            </a:endParaRPr>
          </a:p>
          <a:p>
            <a:pPr marL="514350" indent="-51435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Kontrola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spazma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  <a:p>
            <a:pPr marL="514350" indent="-51435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Spre</a:t>
            </a:r>
            <a:r>
              <a:rPr lang="sr-Latn-RS" sz="2800" b="1" dirty="0">
                <a:solidFill>
                  <a:srgbClr val="002060"/>
                </a:solidFill>
                <a:latin typeface="+mn-lt"/>
              </a:rPr>
              <a:t>čavanje produkcije toksina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sr-Latn-RS" sz="2800" b="1" dirty="0">
                <a:solidFill>
                  <a:srgbClr val="002060"/>
                </a:solidFill>
                <a:latin typeface="+mn-lt"/>
              </a:rPr>
              <a:t>eutralizacija dejstva toksina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antitoksin – intravenozno ili subarahnoidno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toksoid- subkutano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visoke doze penicilina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hiruško čišćenje rane i ispiranje sa H</a:t>
            </a:r>
            <a:r>
              <a:rPr lang="sl-SI" sz="2400" baseline="-25000" dirty="0">
                <a:latin typeface="+mn-lt"/>
              </a:rPr>
              <a:t>2</a:t>
            </a:r>
            <a:r>
              <a:rPr lang="sl-SI" sz="2400" dirty="0">
                <a:latin typeface="+mn-lt"/>
              </a:rPr>
              <a:t>O</a:t>
            </a:r>
            <a:r>
              <a:rPr lang="sl-SI" sz="2400" baseline="-25000" dirty="0">
                <a:latin typeface="+mn-lt"/>
              </a:rPr>
              <a:t>2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smeštanje u mračne tihe </a:t>
            </a:r>
            <a:r>
              <a:rPr lang="sl-SI" sz="2400" dirty="0" smtClean="0">
                <a:latin typeface="+mn-lt"/>
              </a:rPr>
              <a:t>prostorije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</a:t>
            </a:r>
            <a:r>
              <a:rPr lang="sl-SI" sz="2400" dirty="0" smtClean="0">
                <a:latin typeface="+mn-lt"/>
              </a:rPr>
              <a:t>spazmolitik</a:t>
            </a:r>
            <a:endParaRPr lang="sl-SI" sz="2400" dirty="0">
              <a:latin typeface="+mn-lt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sl-SI" sz="2400" dirty="0">
                <a:latin typeface="+mn-lt"/>
              </a:rPr>
              <a:t> vakcinacija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7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Botulizam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– </a:t>
            </a:r>
            <a:r>
              <a:rPr lang="sl-SI" sz="2800" b="1" dirty="0" smtClean="0">
                <a:solidFill>
                  <a:srgbClr val="FF3300"/>
                </a:solidFill>
                <a:latin typeface="+mn-lt"/>
              </a:rPr>
              <a:t>alimentarna intoksikacija - botulinusni toksin u neadekvatno konzerviranoj hrani</a:t>
            </a:r>
            <a:endParaRPr lang="sl-SI" sz="2800" b="1" dirty="0">
              <a:solidFill>
                <a:srgbClr val="FF33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Stvaraju ga: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Clostridium botulinum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grupa I 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Clostridium botulinum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grupa II 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Clostridium botulinum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grupa III i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 argentinense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sl-SI" sz="2800" b="1" dirty="0">
                <a:solidFill>
                  <a:srgbClr val="FF3300"/>
                </a:solidFill>
                <a:latin typeface="+mn-lt"/>
              </a:rPr>
              <a:t>Određeni sojevi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 </a:t>
            </a:r>
            <a:r>
              <a:rPr lang="sl-SI" sz="2800" b="1" i="1" dirty="0" smtClean="0">
                <a:solidFill>
                  <a:srgbClr val="FF3300"/>
                </a:solidFill>
                <a:latin typeface="+mn-lt"/>
              </a:rPr>
              <a:t>baratii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i </a:t>
            </a:r>
            <a:r>
              <a:rPr lang="sl-SI" sz="2800" b="1" i="1" dirty="0">
                <a:solidFill>
                  <a:srgbClr val="FF3300"/>
                </a:solidFill>
                <a:latin typeface="+mn-lt"/>
              </a:rPr>
              <a:t>C.butyricum</a:t>
            </a:r>
          </a:p>
          <a:p>
            <a:pPr>
              <a:defRPr/>
            </a:pPr>
            <a:endParaRPr lang="sr-Latn-RS" sz="2400" dirty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dirty="0" err="1">
                <a:latin typeface="+mn-lt"/>
              </a:rPr>
              <a:t>Justinus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Kerner</a:t>
            </a:r>
            <a:r>
              <a:rPr lang="en-US" sz="2400" dirty="0">
                <a:latin typeface="+mn-lt"/>
              </a:rPr>
              <a:t> </a:t>
            </a:r>
            <a:r>
              <a:rPr lang="sr-Latn-RS" sz="2400" dirty="0">
                <a:latin typeface="+mn-lt"/>
              </a:rPr>
              <a:t>opisao simptome 1820 godine.</a:t>
            </a:r>
          </a:p>
          <a:p>
            <a:pPr>
              <a:spcBef>
                <a:spcPts val="600"/>
              </a:spcBef>
              <a:defRPr/>
            </a:pPr>
            <a:r>
              <a:rPr lang="sr-Latn-RS" sz="2400" dirty="0">
                <a:latin typeface="+mn-lt"/>
              </a:rPr>
              <a:t>Bakterija i neurotoksin klasifikovani 1895 godine </a:t>
            </a:r>
            <a:r>
              <a:rPr lang="en-US" sz="2400" dirty="0">
                <a:latin typeface="+mn-lt"/>
              </a:rPr>
              <a:t>Emile Pierre van </a:t>
            </a:r>
            <a:r>
              <a:rPr lang="en-US" sz="2400" dirty="0" err="1">
                <a:latin typeface="+mn-lt"/>
              </a:rPr>
              <a:t>Ermengem</a:t>
            </a:r>
            <a:endParaRPr lang="en-US" sz="2400" dirty="0">
              <a:latin typeface="+mn-lt"/>
            </a:endParaRP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endParaRPr lang="sl-SI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9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5050"/>
                </a:solidFill>
                <a:latin typeface="+mn-lt"/>
              </a:rPr>
              <a:t>	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Botulizam</a:t>
            </a:r>
          </a:p>
          <a:p>
            <a:pPr>
              <a:spcBef>
                <a:spcPct val="50000"/>
              </a:spcBef>
              <a:defRPr/>
            </a:pPr>
            <a:r>
              <a:rPr lang="sl-SI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gram toksina letalna doza 200 000 miševa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solidFill>
                  <a:srgbClr val="FF3300"/>
                </a:solidFill>
                <a:latin typeface="+mn-lt"/>
              </a:rPr>
              <a:t>intoksikacija ili toksoinfekcija</a:t>
            </a:r>
            <a:r>
              <a:rPr lang="sl-SI" sz="2800" dirty="0">
                <a:solidFill>
                  <a:srgbClr val="FF0066"/>
                </a:solidFill>
                <a:latin typeface="+mn-lt"/>
              </a:rPr>
              <a:t>, </a:t>
            </a:r>
            <a:r>
              <a:rPr lang="sl-SI" sz="2800" dirty="0">
                <a:latin typeface="+mn-lt"/>
              </a:rPr>
              <a:t>osam tipova toksina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A – 	ljudi- meso, konzerve; deca – toksoinfekcija;       	psi, svinje - meso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B – 	ljudi, toksoinfekcija- deca i </a:t>
            </a:r>
            <a:r>
              <a:rPr lang="sl-SI" sz="2800" dirty="0" smtClean="0">
                <a:latin typeface="+mn-lt"/>
              </a:rPr>
              <a:t>ždrebad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C</a:t>
            </a:r>
            <a:r>
              <a:rPr lang="sl-SI" sz="2800" baseline="-25000" dirty="0">
                <a:latin typeface="+mn-lt"/>
              </a:rPr>
              <a:t>a </a:t>
            </a:r>
            <a:r>
              <a:rPr lang="sl-SI" sz="2800" dirty="0">
                <a:latin typeface="+mn-lt"/>
              </a:rPr>
              <a:t>i C</a:t>
            </a:r>
            <a:r>
              <a:rPr lang="sl-SI" sz="2800" baseline="-25000" dirty="0">
                <a:latin typeface="+mn-lt"/>
              </a:rPr>
              <a:t>b</a:t>
            </a:r>
            <a:r>
              <a:rPr lang="sl-SI" sz="2800" dirty="0">
                <a:latin typeface="+mn-lt"/>
              </a:rPr>
              <a:t> -živina, goveda, ovce, konji, psi – silaža, 	trulo 	povrće, seno 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D – goveda, ovce, konji – kontaminirana hrana</a:t>
            </a:r>
          </a:p>
        </p:txBody>
      </p:sp>
    </p:spTree>
    <p:extLst>
      <p:ext uri="{BB962C8B-B14F-4D97-AF65-F5344CB8AC3E}">
        <p14:creationId xmlns:p14="http://schemas.microsoft.com/office/powerpoint/2010/main" val="12158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4582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E – ribe, ptice, ljudi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F – ljudi</a:t>
            </a:r>
          </a:p>
          <a:p>
            <a:pPr>
              <a:spcBef>
                <a:spcPct val="50000"/>
              </a:spcBef>
              <a:defRPr/>
            </a:pPr>
            <a:r>
              <a:rPr lang="sl-SI" sz="2800" dirty="0">
                <a:latin typeface="+mn-lt"/>
              </a:rPr>
              <a:t>G – ljudi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FF3300"/>
                </a:solidFill>
                <a:latin typeface="+mn-lt"/>
              </a:rPr>
              <a:t>termostabilan toksin </a:t>
            </a:r>
            <a:r>
              <a:rPr lang="sl-SI" sz="2800" dirty="0">
                <a:latin typeface="+mn-lt"/>
              </a:rPr>
              <a:t>– kuvanje u trajanju od 20 minuta ga uništava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najčešće tip C i D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apsorpcija iz digestivnog trakta, širenje krvotokom, nervnomišićne sinapse</a:t>
            </a:r>
          </a:p>
        </p:txBody>
      </p:sp>
    </p:spTree>
    <p:extLst>
      <p:ext uri="{BB962C8B-B14F-4D97-AF65-F5344CB8AC3E}">
        <p14:creationId xmlns:p14="http://schemas.microsoft.com/office/powerpoint/2010/main" val="29900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http://www.nadis.org.uk/media/10403/052711_1514_Clostridial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4478864" cy="3505200"/>
          </a:xfrm>
          <a:prstGeom prst="rect">
            <a:avLst/>
          </a:prstGeom>
          <a:noFill/>
        </p:spPr>
      </p:pic>
      <p:pic>
        <p:nvPicPr>
          <p:cNvPr id="308228" name="Picture 4" descr="http://www.nadis.org.uk/media/10408/052711_1514_Clostridial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5052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0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077200" cy="4267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sr-Latn-CS" sz="3200" b="1" dirty="0">
                <a:solidFill>
                  <a:srgbClr val="FF3300"/>
                </a:solidFill>
                <a:effectLst/>
                <a:latin typeface="+mn-lt"/>
              </a:rPr>
              <a:t>Dejstvo botulinusnog toksina na nervne ćelije</a:t>
            </a:r>
            <a:r>
              <a:rPr lang="sr-Latn-CS" sz="2800" b="1" dirty="0">
                <a:latin typeface="+mn-lt"/>
              </a:rPr>
              <a:t/>
            </a:r>
            <a:br>
              <a:rPr lang="sr-Latn-CS" sz="2800" b="1" dirty="0">
                <a:latin typeface="+mn-lt"/>
              </a:rPr>
            </a:br>
            <a:r>
              <a:rPr lang="sr-Latn-CS" sz="2800" b="1" dirty="0"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8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effectLst/>
                <a:latin typeface="+mn-lt"/>
              </a:rPr>
              <a:t>1. vezivanje za membranu</a:t>
            </a:r>
            <a:br>
              <a:rPr lang="sr-Latn-CS" sz="28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effectLst/>
                <a:latin typeface="+mn-lt"/>
              </a:rPr>
              <a:t>2. endocitoza ukazak u vezikuli</a:t>
            </a:r>
            <a:br>
              <a:rPr lang="sr-Latn-CS" sz="28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effectLst/>
                <a:latin typeface="+mn-lt"/>
              </a:rPr>
              <a:t>3. izlazak iz vezikule u citoplazmu</a:t>
            </a:r>
            <a:br>
              <a:rPr lang="sr-Latn-CS" sz="28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effectLst/>
                <a:latin typeface="+mn-lt"/>
              </a:rPr>
              <a:t>4. blokiranje oslobađanja neurotransmitera – acetil holina - razaranjem SNARE proteina sprečeno oslobađanje vezikularnog sadržaja izvan ćelije – sprečavanje egzocitoze </a:t>
            </a:r>
            <a:r>
              <a:rPr lang="en-US" sz="28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en-US" sz="28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sr-Latn-CS" sz="2800" dirty="0">
                <a:solidFill>
                  <a:srgbClr val="002060"/>
                </a:solidFill>
                <a:effectLst/>
                <a:latin typeface="+mn-lt"/>
              </a:rPr>
              <a:t>5. posledično paraliza mišića </a:t>
            </a: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 Paraliza- adbominalno disanje, nekordinisano kretanje, proširena zenica, suve sluznice...</a:t>
            </a:r>
            <a:endParaRPr lang="en-US" sz="2800" dirty="0">
              <a:latin typeface="+mn-lt"/>
            </a:endParaRPr>
          </a:p>
        </p:txBody>
      </p:sp>
      <p:pic>
        <p:nvPicPr>
          <p:cNvPr id="41987" name="Picture 3" descr="Delovanje botulinusnog toksina 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57912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4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1054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4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3818744" y="533400"/>
            <a:ext cx="4876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Botox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2833688" cy="5791200"/>
          </a:xfrm>
          <a:noFill/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0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457200"/>
            <a:ext cx="829945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2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Clostridium </a:t>
            </a:r>
            <a:r>
              <a:rPr lang="sl-SI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spp. uzročnici </a:t>
            </a:r>
            <a:r>
              <a:rPr lang="sl-SI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oboljenja koje indukuje primena antibiotika 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sl-SI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b="1" i="1" dirty="0">
                <a:solidFill>
                  <a:srgbClr val="FF5050"/>
                </a:solidFill>
                <a:latin typeface="+mn-lt"/>
              </a:rPr>
              <a:t>C.spiroforme</a:t>
            </a:r>
            <a:r>
              <a:rPr lang="en-US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800" dirty="0">
                <a:latin typeface="+mn-lt"/>
              </a:rPr>
              <a:t>- kunići i zamorci- enteritis praćen prolivom 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sl-SI" sz="2800" b="1" i="1" dirty="0">
                <a:solidFill>
                  <a:srgbClr val="FF0000"/>
                </a:solidFill>
                <a:latin typeface="+mn-lt"/>
              </a:rPr>
              <a:t> C.difficile </a:t>
            </a:r>
            <a:r>
              <a:rPr lang="sl-SI" sz="2800" dirty="0">
                <a:latin typeface="+mn-lt"/>
              </a:rPr>
              <a:t>– ljudi, kunići, zamorci- antibioticima indukovan</a:t>
            </a: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enterocolitis </a:t>
            </a:r>
            <a:endParaRPr lang="en-US" sz="2800" dirty="0">
              <a:latin typeface="+mn-lt"/>
            </a:endParaRP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psi, ždrebad, svinje, laboratorijske životinje- </a:t>
            </a:r>
            <a:r>
              <a:rPr lang="en-US" sz="2800" dirty="0">
                <a:latin typeface="+mn-lt"/>
              </a:rPr>
              <a:t>“</a:t>
            </a:r>
            <a:r>
              <a:rPr lang="sl-SI" sz="2800" dirty="0">
                <a:latin typeface="+mn-lt"/>
              </a:rPr>
              <a:t>spontani</a:t>
            </a:r>
            <a:r>
              <a:rPr lang="en-US" sz="2800" dirty="0">
                <a:latin typeface="+mn-lt"/>
              </a:rPr>
              <a:t>”</a:t>
            </a:r>
            <a:r>
              <a:rPr lang="sl-SI" sz="2800" dirty="0">
                <a:latin typeface="+mn-lt"/>
              </a:rPr>
              <a:t> prolivi</a:t>
            </a:r>
            <a:r>
              <a:rPr lang="sl-SI" sz="3200" dirty="0">
                <a:latin typeface="Times New Roman" pitchFamily="18" charset="0"/>
              </a:rPr>
              <a:t>	        	</a:t>
            </a:r>
          </a:p>
        </p:txBody>
      </p:sp>
    </p:spTree>
    <p:extLst>
      <p:ext uri="{BB962C8B-B14F-4D97-AF65-F5344CB8AC3E}">
        <p14:creationId xmlns:p14="http://schemas.microsoft.com/office/powerpoint/2010/main" val="1699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Materijal </a:t>
            </a:r>
            <a:r>
              <a:rPr lang="sl-SI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koji se šalje na </a:t>
            </a:r>
            <a:r>
              <a:rPr lang="sl-SI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bakteriološki pregled</a:t>
            </a:r>
            <a:endParaRPr lang="sl-SI" sz="28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uzorkovanje neposredno posle uginuća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tkivo dimenzija 4 cm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n-lt"/>
              </a:rPr>
              <a:t>transportna podloge za anaerobne mikroorganizme </a:t>
            </a:r>
            <a:r>
              <a:rPr lang="sl-SI" sz="2800" dirty="0">
                <a:latin typeface="+mn-lt"/>
              </a:rPr>
              <a:t>modifikovana Cary-Blair podloga sa rezazurinom, CaCl i cisteinom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800" dirty="0">
                <a:latin typeface="+mn-lt"/>
              </a:rPr>
              <a:t> suspektna enterotoksemija – dokazivanje toksina- podvezana creva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0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88697E9A04343910A47AFA4E169A8" ma:contentTypeVersion="6" ma:contentTypeDescription="Create a new document." ma:contentTypeScope="" ma:versionID="efebd68ad8271b34eaae66042792074e">
  <xsd:schema xmlns:xsd="http://www.w3.org/2001/XMLSchema" xmlns:xs="http://www.w3.org/2001/XMLSchema" xmlns:p="http://schemas.microsoft.com/office/2006/metadata/properties" xmlns:ns2="b6e0b903-2af2-4055-829e-97b934fa5d07" targetNamespace="http://schemas.microsoft.com/office/2006/metadata/properties" ma:root="true" ma:fieldsID="dffcbbff373861384efeaab93dcff7e4" ns2:_="">
    <xsd:import namespace="b6e0b903-2af2-4055-829e-97b934fa5d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0b903-2af2-4055-829e-97b934fa5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F46A45-6AEA-4B83-BABC-8637F2B5F22A}"/>
</file>

<file path=customXml/itemProps2.xml><?xml version="1.0" encoding="utf-8"?>
<ds:datastoreItem xmlns:ds="http://schemas.openxmlformats.org/officeDocument/2006/customXml" ds:itemID="{30E47228-DB65-4F15-9CE2-8B499EEA60EC}"/>
</file>

<file path=customXml/itemProps3.xml><?xml version="1.0" encoding="utf-8"?>
<ds:datastoreItem xmlns:ds="http://schemas.openxmlformats.org/officeDocument/2006/customXml" ds:itemID="{EC08A603-CFB0-4F6A-8722-F97DF1C665C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16467</TotalTime>
  <Words>1235</Words>
  <Application>Microsoft Office PowerPoint</Application>
  <PresentationFormat>On-screen Show (4:3)</PresentationFormat>
  <Paragraphs>404</Paragraphs>
  <Slides>78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Fujijama YU</vt:lpstr>
      <vt:lpstr>Symbol</vt:lpstr>
      <vt:lpstr>Tahoma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McIntosh i Fildes anaerobni lonci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Dejstvo botulinusnog toksina na nervne ćelije   1. vezivanje za membranu 2. endocitoza ukazak u vezikuli 3. izlazak iz vezikule u citoplazmu 4. blokiranje oslobađanja neurotransmitera – acetil holina - razaranjem SNARE proteina sprečeno oslobađanje vezikularnog sadržaja izvan ćelije – sprečavanje egzocitoze  5. posledično paraliza mišića </vt:lpstr>
      <vt:lpstr>PowerPoint Presentation</vt:lpstr>
      <vt:lpstr>PowerPoint Presentation</vt:lpstr>
      <vt:lpstr>Botox</vt:lpstr>
    </vt:vector>
  </TitlesOfParts>
  <Company>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Dejan Krnjaic</cp:lastModifiedBy>
  <cp:revision>410</cp:revision>
  <dcterms:created xsi:type="dcterms:W3CDTF">2002-10-17T22:18:13Z</dcterms:created>
  <dcterms:modified xsi:type="dcterms:W3CDTF">2021-03-04T10:46:47Z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0x01010089688697E9A04343910A47AFA4E169A8</vt:lpwstr>
  </property>
</Properties>
</file>