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1" r:id="rId6"/>
    <p:sldId id="260" r:id="rId7"/>
    <p:sldId id="272" r:id="rId8"/>
    <p:sldId id="274" r:id="rId9"/>
    <p:sldId id="262" r:id="rId10"/>
    <p:sldId id="265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C34"/>
    <a:srgbClr val="3A3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idora\Desktop\360_F_498673504_tvthWK9TcAeNWw8D0qfk1qCaGa4smZ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9178636" cy="56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4636" y="5666509"/>
            <a:ext cx="9178636" cy="1191491"/>
          </a:xfrm>
          <a:prstGeom prst="rect">
            <a:avLst/>
          </a:prstGeom>
          <a:solidFill>
            <a:srgbClr val="2F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34636" y="3276600"/>
            <a:ext cx="9178636" cy="12192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0" y="3381244"/>
            <a:ext cx="990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Garamond" pitchFamily="18" charset="0"/>
              </a:rPr>
              <a:t>BESNILO</a:t>
            </a:r>
            <a:endParaRPr lang="en-US" sz="66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Isidora\Desktop\interior-bax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27" y="457200"/>
            <a:ext cx="6324600" cy="354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:\Users\Isidora\Desktop\Pet-Trav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40" y="152400"/>
            <a:ext cx="314742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98" y="5562600"/>
            <a:ext cx="85699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Garamond" pitchFamily="18" charset="0"/>
              </a:rPr>
              <a:t>POSTINFEKTIVNA</a:t>
            </a:r>
            <a:r>
              <a:rPr lang="sr-Latn-RS" sz="3200" dirty="0" smtClean="0">
                <a:latin typeface="Garamond" pitchFamily="18" charset="0"/>
              </a:rPr>
              <a:t> – POSTEKSPOZICIONA</a:t>
            </a:r>
          </a:p>
          <a:p>
            <a:endParaRPr lang="en-US" sz="3200" dirty="0"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98" y="49162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VAKCINACIJA</a:t>
            </a:r>
            <a:endParaRPr lang="en-US" sz="36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7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idora\Desktop\pic_3.jpgA46FEA8E-6A64-460D-928D-A55C3E898A1A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1073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1072" y="0"/>
            <a:ext cx="2292927" cy="68510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138545"/>
            <a:ext cx="7083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i="1" dirty="0" smtClean="0">
                <a:solidFill>
                  <a:schemeClr val="bg1"/>
                </a:solidFill>
                <a:latin typeface="Garamond" pitchFamily="18" charset="0"/>
              </a:rPr>
              <a:t>POXVIRIDAE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95400" y="1600200"/>
            <a:ext cx="6629400" cy="3810000"/>
          </a:xfrm>
          <a:prstGeom prst="roundRect">
            <a:avLst/>
          </a:prstGeom>
          <a:solidFill>
            <a:schemeClr val="tx1">
              <a:lumMod val="95000"/>
              <a:lumOff val="5000"/>
              <a:alpha val="73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1820495"/>
            <a:ext cx="68268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  <a:defRPr/>
            </a:pPr>
            <a:r>
              <a:rPr lang="sr-Latn-RS" sz="2800" b="1" dirty="0">
                <a:solidFill>
                  <a:schemeClr val="bg1"/>
                </a:solidFill>
                <a:latin typeface="Garamond" pitchFamily="18" charset="0"/>
              </a:rPr>
              <a:t>IZOLACIJA VIRUSA</a:t>
            </a:r>
          </a:p>
          <a:p>
            <a:pPr lvl="0"/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-</a:t>
            </a:r>
            <a:r>
              <a:rPr lang="sr-Latn-RS" sz="2400" dirty="0">
                <a:solidFill>
                  <a:schemeClr val="bg1"/>
                </a:solidFill>
                <a:latin typeface="Garamond" pitchFamily="18" charset="0"/>
              </a:rPr>
              <a:t>Virusi iz familije </a:t>
            </a:r>
            <a:r>
              <a:rPr lang="sr-Latn-RS" sz="2400" i="1" dirty="0">
                <a:solidFill>
                  <a:schemeClr val="bg1"/>
                </a:solidFill>
                <a:latin typeface="Garamond" pitchFamily="18" charset="0"/>
              </a:rPr>
              <a:t>Poxviridae</a:t>
            </a:r>
            <a:r>
              <a:rPr lang="sr-Latn-RS" sz="2400" dirty="0">
                <a:solidFill>
                  <a:schemeClr val="bg1"/>
                </a:solidFill>
                <a:latin typeface="Garamond" pitchFamily="18" charset="0"/>
              </a:rPr>
              <a:t> se inokulišu </a:t>
            </a:r>
            <a:r>
              <a:rPr lang="sr-Latn-RS" sz="2400" dirty="0" smtClean="0">
                <a:solidFill>
                  <a:schemeClr val="bg1"/>
                </a:solidFill>
                <a:latin typeface="Garamond" pitchFamily="18" charset="0"/>
              </a:rPr>
              <a:t>na HORIOALANTOISNU MEMBRANU kokošijih </a:t>
            </a:r>
            <a:r>
              <a:rPr lang="sr-Latn-RS" sz="2400" dirty="0">
                <a:solidFill>
                  <a:schemeClr val="bg1"/>
                </a:solidFill>
                <a:latin typeface="Garamond" pitchFamily="18" charset="0"/>
              </a:rPr>
              <a:t>embriona gde se nakon 5 dana inkubacije stvaraju karakteristična zadebljanja pod nazivom </a:t>
            </a:r>
            <a:r>
              <a:rPr lang="sr-Latn-RS" sz="2400" dirty="0" smtClean="0">
                <a:solidFill>
                  <a:schemeClr val="bg1"/>
                </a:solidFill>
                <a:latin typeface="Garamond" pitchFamily="18" charset="0"/>
              </a:rPr>
              <a:t>POKSEVI</a:t>
            </a:r>
            <a:endParaRPr lang="en-US" sz="2400" dirty="0">
              <a:solidFill>
                <a:schemeClr val="bg1"/>
              </a:solidFill>
              <a:latin typeface="Garamond" pitchFamily="18" charset="0"/>
            </a:endParaRPr>
          </a:p>
          <a:p>
            <a:pPr>
              <a:defRPr/>
            </a:pPr>
            <a:r>
              <a:rPr lang="sr-Latn-RS" sz="2800" b="1" dirty="0" smtClean="0">
                <a:solidFill>
                  <a:schemeClr val="bg1"/>
                </a:solidFill>
                <a:latin typeface="Garamond" pitchFamily="18" charset="0"/>
              </a:rPr>
              <a:t>2</a:t>
            </a:r>
            <a:r>
              <a:rPr lang="sr-Latn-RS" sz="2800" b="1" dirty="0">
                <a:solidFill>
                  <a:schemeClr val="bg1"/>
                </a:solidFill>
                <a:latin typeface="Garamond" pitchFamily="18" charset="0"/>
              </a:rPr>
              <a:t>. SEROLOGIJA </a:t>
            </a:r>
          </a:p>
          <a:p>
            <a:pPr>
              <a:defRPr/>
            </a:pPr>
            <a:r>
              <a:rPr lang="sr-Latn-RS" sz="2800" b="1" dirty="0" smtClean="0">
                <a:solidFill>
                  <a:schemeClr val="bg1"/>
                </a:solidFill>
                <a:latin typeface="Garamond" pitchFamily="18" charset="0"/>
              </a:rPr>
              <a:t>3</a:t>
            </a:r>
            <a:r>
              <a:rPr lang="sr-Latn-RS" sz="2800" b="1" dirty="0">
                <a:solidFill>
                  <a:schemeClr val="bg1"/>
                </a:solidFill>
                <a:latin typeface="Garamond" pitchFamily="18" charset="0"/>
              </a:rPr>
              <a:t>. ELEKTRONSKA MIKROSKOPIJA</a:t>
            </a:r>
          </a:p>
          <a:p>
            <a:pPr>
              <a:defRPr/>
            </a:pPr>
            <a:r>
              <a:rPr lang="sr-Latn-RS" sz="2800" b="1" dirty="0">
                <a:solidFill>
                  <a:schemeClr val="bg1"/>
                </a:solidFill>
                <a:latin typeface="Garamond" pitchFamily="18" charset="0"/>
              </a:rPr>
              <a:t>4. MOLEKULARNE METODE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6172200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>
                <a:solidFill>
                  <a:schemeClr val="bg1"/>
                </a:solidFill>
                <a:latin typeface="Garamond" pitchFamily="18" charset="0"/>
              </a:rPr>
              <a:t>Boginje</a:t>
            </a:r>
            <a:endParaRPr lang="en-US" sz="32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8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sidora\Desktop\1000_F_124774951_wor9AeAlWOgrnfnu2R2aFoovqcJg1U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43" y="4495800"/>
            <a:ext cx="533400" cy="2362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43" y="6400800"/>
            <a:ext cx="9138557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4114800"/>
            <a:ext cx="1524000" cy="2514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2143" y="3543300"/>
            <a:ext cx="1480457" cy="3009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72543" y="138545"/>
            <a:ext cx="7083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i="1" dirty="0" smtClean="0">
                <a:solidFill>
                  <a:schemeClr val="bg1"/>
                </a:solidFill>
                <a:latin typeface="Garamond" pitchFamily="18" charset="0"/>
              </a:rPr>
              <a:t>PARAMYXOVIRIDAE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43" y="6260812"/>
            <a:ext cx="6928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>
                <a:solidFill>
                  <a:schemeClr val="bg1"/>
                </a:solidFill>
                <a:latin typeface="Garamond" pitchFamily="18" charset="0"/>
              </a:rPr>
              <a:t>Virus Newcastle bolesti živine</a:t>
            </a:r>
            <a:endParaRPr lang="en-US" sz="32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43800" y="228600"/>
            <a:ext cx="1511878" cy="464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43" y="138545"/>
            <a:ext cx="1747157" cy="49097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72200" y="685801"/>
            <a:ext cx="4572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81800" y="1143001"/>
            <a:ext cx="1517939" cy="8381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39000" y="4114800"/>
            <a:ext cx="301769" cy="9334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76400" y="1371600"/>
            <a:ext cx="457200" cy="1181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447800" y="1371600"/>
            <a:ext cx="6629400" cy="3810000"/>
          </a:xfrm>
          <a:prstGeom prst="roundRect">
            <a:avLst/>
          </a:prstGeom>
          <a:solidFill>
            <a:schemeClr val="tx1">
              <a:lumMod val="95000"/>
              <a:lumOff val="5000"/>
              <a:alpha val="73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5000" y="1879699"/>
            <a:ext cx="682682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  <a:defRPr/>
            </a:pPr>
            <a:r>
              <a:rPr lang="sr-Latn-RS" sz="2800" b="1" dirty="0">
                <a:solidFill>
                  <a:schemeClr val="bg1"/>
                </a:solidFill>
                <a:latin typeface="Garamond" pitchFamily="18" charset="0"/>
              </a:rPr>
              <a:t>IZOLACIJA VIRUSA</a:t>
            </a:r>
          </a:p>
          <a:p>
            <a:pPr lvl="0"/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-</a:t>
            </a:r>
            <a:r>
              <a:rPr lang="sr-Latn-RS" sz="2400" dirty="0">
                <a:solidFill>
                  <a:schemeClr val="bg1"/>
                </a:solidFill>
                <a:latin typeface="Garamond" pitchFamily="18" charset="0"/>
              </a:rPr>
              <a:t>Virusi iz familije </a:t>
            </a:r>
            <a:r>
              <a:rPr lang="sr-Latn-RS" sz="2400" i="1" dirty="0" smtClean="0">
                <a:solidFill>
                  <a:schemeClr val="bg1"/>
                </a:solidFill>
                <a:latin typeface="Garamond" pitchFamily="18" charset="0"/>
              </a:rPr>
              <a:t>Paramyxoviridae </a:t>
            </a:r>
            <a:r>
              <a:rPr lang="sr-Latn-RS" sz="2400" dirty="0" smtClean="0">
                <a:solidFill>
                  <a:schemeClr val="bg1"/>
                </a:solidFill>
                <a:latin typeface="Garamond" pitchFamily="18" charset="0"/>
              </a:rPr>
              <a:t>se </a:t>
            </a:r>
            <a:r>
              <a:rPr lang="sr-Latn-RS" sz="2400" dirty="0">
                <a:solidFill>
                  <a:schemeClr val="bg1"/>
                </a:solidFill>
                <a:latin typeface="Garamond" pitchFamily="18" charset="0"/>
              </a:rPr>
              <a:t>inokulišu u</a:t>
            </a:r>
            <a:r>
              <a:rPr lang="sr-Latn-RS" sz="2400" dirty="0" smtClean="0">
                <a:solidFill>
                  <a:schemeClr val="bg1"/>
                </a:solidFill>
                <a:latin typeface="Garamond" pitchFamily="18" charset="0"/>
              </a:rPr>
              <a:t> ALANTOISNU ŠUPLJINU kokošijih embriona</a:t>
            </a:r>
          </a:p>
          <a:p>
            <a:pPr lvl="0"/>
            <a:r>
              <a:rPr lang="sr-Latn-RS" sz="2800" b="1" dirty="0" smtClean="0">
                <a:solidFill>
                  <a:schemeClr val="bg1"/>
                </a:solidFill>
                <a:latin typeface="Garamond" pitchFamily="18" charset="0"/>
              </a:rPr>
              <a:t>2</a:t>
            </a:r>
            <a:r>
              <a:rPr lang="sr-Latn-RS" sz="2800" b="1" dirty="0">
                <a:solidFill>
                  <a:schemeClr val="bg1"/>
                </a:solidFill>
                <a:latin typeface="Garamond" pitchFamily="18" charset="0"/>
              </a:rPr>
              <a:t>. </a:t>
            </a:r>
            <a:r>
              <a:rPr lang="sr-Latn-RS" sz="2800" b="1" dirty="0" smtClean="0">
                <a:solidFill>
                  <a:schemeClr val="bg1"/>
                </a:solidFill>
                <a:latin typeface="Garamond" pitchFamily="18" charset="0"/>
              </a:rPr>
              <a:t>SEROLOGIJA</a:t>
            </a:r>
            <a:endParaRPr lang="sr-Latn-RS" sz="2800" b="1" dirty="0">
              <a:solidFill>
                <a:schemeClr val="bg1"/>
              </a:solidFill>
              <a:latin typeface="Garamond" pitchFamily="18" charset="0"/>
            </a:endParaRPr>
          </a:p>
          <a:p>
            <a:pPr>
              <a:defRPr/>
            </a:pPr>
            <a:r>
              <a:rPr lang="sr-Latn-RS" sz="2800" b="1" dirty="0" smtClean="0">
                <a:solidFill>
                  <a:schemeClr val="bg1"/>
                </a:solidFill>
                <a:latin typeface="Garamond" pitchFamily="18" charset="0"/>
              </a:rPr>
              <a:t>3</a:t>
            </a:r>
            <a:r>
              <a:rPr lang="sr-Latn-RS" sz="2800" b="1" dirty="0">
                <a:solidFill>
                  <a:schemeClr val="bg1"/>
                </a:solidFill>
                <a:latin typeface="Garamond" pitchFamily="18" charset="0"/>
              </a:rPr>
              <a:t>. ELEKTRONSKA MIKROSKOPIJA</a:t>
            </a:r>
          </a:p>
          <a:p>
            <a:pPr>
              <a:defRPr/>
            </a:pPr>
            <a:r>
              <a:rPr lang="sr-Latn-RS" sz="2800" b="1" dirty="0">
                <a:solidFill>
                  <a:schemeClr val="bg1"/>
                </a:solidFill>
                <a:latin typeface="Garamond" pitchFamily="18" charset="0"/>
              </a:rPr>
              <a:t>4. MOLEKULARNE METODE </a:t>
            </a:r>
          </a:p>
        </p:txBody>
      </p:sp>
      <p:pic>
        <p:nvPicPr>
          <p:cNvPr id="2052" name="Picture 4" descr="C:\Users\Isidora\Desktop\4-Figure2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795410"/>
            <a:ext cx="9156700" cy="349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086600" y="6048480"/>
            <a:ext cx="838200" cy="580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14110" y="6260812"/>
            <a:ext cx="658090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19800" y="5791200"/>
            <a:ext cx="381000" cy="5477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00200" y="5181600"/>
            <a:ext cx="533400" cy="495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90800" y="5676900"/>
            <a:ext cx="609600" cy="662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86000" y="6260812"/>
            <a:ext cx="304800" cy="1399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sidora\Desktop\bacteria-3d-conce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1066800"/>
            <a:ext cx="9144001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2543" y="138545"/>
            <a:ext cx="7083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i="1" dirty="0" smtClean="0">
                <a:latin typeface="Garamond" pitchFamily="18" charset="0"/>
              </a:rPr>
              <a:t>HERPSESVIRIDAE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82831" y="1600200"/>
            <a:ext cx="6629400" cy="3810000"/>
          </a:xfrm>
          <a:prstGeom prst="roundRect">
            <a:avLst/>
          </a:prstGeom>
          <a:solidFill>
            <a:srgbClr val="002060">
              <a:alpha val="7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820496"/>
            <a:ext cx="68268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  <a:defRPr/>
            </a:pPr>
            <a:r>
              <a:rPr lang="sr-Latn-RS" sz="2800" b="1" dirty="0">
                <a:solidFill>
                  <a:schemeClr val="bg1"/>
                </a:solidFill>
                <a:latin typeface="Garamond" pitchFamily="18" charset="0"/>
              </a:rPr>
              <a:t>IZOLACIJA </a:t>
            </a:r>
            <a:r>
              <a:rPr lang="sr-Latn-RS" sz="2800" b="1" dirty="0" smtClean="0">
                <a:solidFill>
                  <a:schemeClr val="bg1"/>
                </a:solidFill>
                <a:latin typeface="Garamond" pitchFamily="18" charset="0"/>
              </a:rPr>
              <a:t>VIRUSA</a:t>
            </a:r>
          </a:p>
          <a:p>
            <a:pPr lvl="0">
              <a:defRPr/>
            </a:pPr>
            <a:r>
              <a:rPr lang="sr-Latn-RS" sz="2800" dirty="0">
                <a:solidFill>
                  <a:schemeClr val="bg1"/>
                </a:solidFill>
                <a:latin typeface="Garamond" pitchFamily="18" charset="0"/>
              </a:rPr>
              <a:t>Virusi iz familije </a:t>
            </a:r>
            <a:r>
              <a:rPr lang="sr-Latn-RS" sz="2800" i="1" dirty="0" smtClean="0">
                <a:solidFill>
                  <a:schemeClr val="bg1"/>
                </a:solidFill>
                <a:latin typeface="Garamond" pitchFamily="18" charset="0"/>
              </a:rPr>
              <a:t>Herpesviridae</a:t>
            </a:r>
            <a:r>
              <a:rPr lang="sr-Latn-RS" sz="28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sr-Latn-RS" sz="2800" dirty="0">
                <a:solidFill>
                  <a:schemeClr val="bg1"/>
                </a:solidFill>
                <a:latin typeface="Garamond" pitchFamily="18" charset="0"/>
              </a:rPr>
              <a:t>se inokulišu na HORIOALANTOISNU MEMBRANU kokošijih embriona </a:t>
            </a:r>
            <a:endParaRPr lang="sr-Latn-RS" sz="2800" dirty="0" smtClean="0">
              <a:solidFill>
                <a:schemeClr val="bg1"/>
              </a:solidFill>
              <a:latin typeface="Garamond" pitchFamily="18" charset="0"/>
            </a:endParaRPr>
          </a:p>
          <a:p>
            <a:pPr lvl="0">
              <a:defRPr/>
            </a:pPr>
            <a:r>
              <a:rPr lang="sr-Latn-RS" sz="2800" dirty="0" smtClean="0">
                <a:solidFill>
                  <a:schemeClr val="bg1"/>
                </a:solidFill>
                <a:latin typeface="Garamond" pitchFamily="18" charset="0"/>
              </a:rPr>
              <a:t>CPE - sincicijum</a:t>
            </a:r>
          </a:p>
          <a:p>
            <a:pPr lvl="0">
              <a:defRPr/>
            </a:pPr>
            <a:r>
              <a:rPr lang="sr-Latn-RS" sz="2800" b="1" dirty="0" smtClean="0">
                <a:solidFill>
                  <a:schemeClr val="bg1"/>
                </a:solidFill>
                <a:latin typeface="Garamond" pitchFamily="18" charset="0"/>
              </a:rPr>
              <a:t>2</a:t>
            </a:r>
            <a:r>
              <a:rPr lang="sr-Latn-RS" sz="2800" b="1" dirty="0">
                <a:solidFill>
                  <a:schemeClr val="bg1"/>
                </a:solidFill>
                <a:latin typeface="Garamond" pitchFamily="18" charset="0"/>
              </a:rPr>
              <a:t>. SEROLOGIJA </a:t>
            </a:r>
          </a:p>
          <a:p>
            <a:pPr>
              <a:defRPr/>
            </a:pPr>
            <a:r>
              <a:rPr lang="sr-Latn-RS" sz="2800" b="1" dirty="0" smtClean="0">
                <a:solidFill>
                  <a:schemeClr val="bg1"/>
                </a:solidFill>
                <a:latin typeface="Garamond" pitchFamily="18" charset="0"/>
              </a:rPr>
              <a:t>3</a:t>
            </a:r>
            <a:r>
              <a:rPr lang="sr-Latn-RS" sz="2800" b="1" dirty="0">
                <a:solidFill>
                  <a:schemeClr val="bg1"/>
                </a:solidFill>
                <a:latin typeface="Garamond" pitchFamily="18" charset="0"/>
              </a:rPr>
              <a:t>. ELEKTRONSKA MIKROSKOPIJA</a:t>
            </a:r>
          </a:p>
          <a:p>
            <a:pPr>
              <a:defRPr/>
            </a:pPr>
            <a:r>
              <a:rPr lang="sr-Latn-RS" sz="2800" b="1" dirty="0">
                <a:solidFill>
                  <a:schemeClr val="bg1"/>
                </a:solidFill>
                <a:latin typeface="Garamond" pitchFamily="18" charset="0"/>
              </a:rPr>
              <a:t>4. MOLEKULARNE METODE </a:t>
            </a:r>
          </a:p>
        </p:txBody>
      </p:sp>
    </p:spTree>
    <p:extLst>
      <p:ext uri="{BB962C8B-B14F-4D97-AF65-F5344CB8AC3E}">
        <p14:creationId xmlns:p14="http://schemas.microsoft.com/office/powerpoint/2010/main" val="38436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Garamond" pitchFamily="18" charset="0"/>
              </a:rPr>
              <a:t>Familija</a:t>
            </a:r>
            <a:r>
              <a:rPr lang="en-US" sz="3600" dirty="0" smtClean="0">
                <a:latin typeface="Garamond" pitchFamily="18" charset="0"/>
              </a:rPr>
              <a:t>: </a:t>
            </a:r>
            <a:r>
              <a:rPr lang="en-US" sz="3600" i="1" dirty="0" err="1" smtClean="0">
                <a:latin typeface="Garamond" pitchFamily="18" charset="0"/>
              </a:rPr>
              <a:t>Rhabdoviridae</a:t>
            </a:r>
            <a:endParaRPr lang="en-US" sz="3600" i="1" dirty="0" smtClean="0">
              <a:latin typeface="Garamond" pitchFamily="18" charset="0"/>
            </a:endParaRPr>
          </a:p>
          <a:p>
            <a:r>
              <a:rPr lang="en-US" sz="3600" dirty="0" smtClean="0">
                <a:latin typeface="Garamond" pitchFamily="18" charset="0"/>
              </a:rPr>
              <a:t>Rod: </a:t>
            </a:r>
            <a:r>
              <a:rPr lang="en-US" sz="3600" i="1" dirty="0" err="1" smtClean="0">
                <a:latin typeface="Garamond" pitchFamily="18" charset="0"/>
              </a:rPr>
              <a:t>Lyssavirus</a:t>
            </a:r>
            <a:endParaRPr lang="en-US" sz="3600" i="1" dirty="0">
              <a:latin typeface="Garamond" pitchFamily="18" charset="0"/>
            </a:endParaRPr>
          </a:p>
        </p:txBody>
      </p:sp>
      <p:pic>
        <p:nvPicPr>
          <p:cNvPr id="3075" name="Picture 3" descr="C:\Users\Isidora\Desktop\AdobeStock_108041858-1024x68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62" y="0"/>
            <a:ext cx="4644638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sidora\Desktop\preview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99" b="8976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156259"/>
            <a:ext cx="3962400" cy="377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209800" y="2457578"/>
            <a:ext cx="990600" cy="11715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98369" y="3526818"/>
            <a:ext cx="1108462" cy="125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20980" y="4478900"/>
            <a:ext cx="93420" cy="1007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22862" y="4840389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RNK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9231" y="3643814"/>
            <a:ext cx="270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itchFamily="18" charset="0"/>
              </a:rPr>
              <a:t>GLIKOPROTEINSKI OMOTA</a:t>
            </a:r>
            <a:r>
              <a:rPr lang="sr-Latn-RS" b="1" dirty="0" smtClean="0">
                <a:latin typeface="Garamond" pitchFamily="18" charset="0"/>
              </a:rPr>
              <a:t>Č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" y="5528877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PEPLOMERE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8373" y="4258031"/>
            <a:ext cx="484562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>
                <a:solidFill>
                  <a:srgbClr val="C00000"/>
                </a:solidFill>
                <a:latin typeface="Garamond" pitchFamily="18" charset="0"/>
              </a:rPr>
              <a:t>Besnilo je </a:t>
            </a:r>
            <a:r>
              <a:rPr lang="sr-Latn-RS" sz="2800" b="1" u="sng" dirty="0" smtClean="0">
                <a:solidFill>
                  <a:srgbClr val="C00000"/>
                </a:solidFill>
                <a:latin typeface="Garamond" pitchFamily="18" charset="0"/>
              </a:rPr>
              <a:t>akutno </a:t>
            </a:r>
            <a:r>
              <a:rPr lang="sr-Latn-RS" sz="2800" b="1" u="sng" dirty="0">
                <a:solidFill>
                  <a:srgbClr val="C00000"/>
                </a:solidFill>
                <a:latin typeface="Garamond" pitchFamily="18" charset="0"/>
              </a:rPr>
              <a:t>infektivno </a:t>
            </a:r>
            <a:r>
              <a:rPr lang="sr-Latn-RS" sz="2800" b="1" dirty="0">
                <a:solidFill>
                  <a:srgbClr val="C00000"/>
                </a:solidFill>
                <a:latin typeface="Garamond" pitchFamily="18" charset="0"/>
              </a:rPr>
              <a:t>oboljenje </a:t>
            </a:r>
            <a:r>
              <a:rPr lang="sr-Latn-RS" sz="2800" b="1" u="sng" dirty="0">
                <a:solidFill>
                  <a:srgbClr val="C00000"/>
                </a:solidFill>
                <a:latin typeface="Garamond" pitchFamily="18" charset="0"/>
              </a:rPr>
              <a:t>životinja i čoveka </a:t>
            </a:r>
            <a:r>
              <a:rPr lang="sr-Latn-RS" sz="2800" b="1" dirty="0">
                <a:solidFill>
                  <a:srgbClr val="C00000"/>
                </a:solidFill>
                <a:latin typeface="Garamond" pitchFamily="18" charset="0"/>
              </a:rPr>
              <a:t>koje prati poremećaj funkcije </a:t>
            </a:r>
            <a:r>
              <a:rPr lang="sr-Latn-RS" sz="2800" b="1" u="sng" dirty="0" smtClean="0">
                <a:solidFill>
                  <a:srgbClr val="C00000"/>
                </a:solidFill>
                <a:latin typeface="Garamond" pitchFamily="18" charset="0"/>
              </a:rPr>
              <a:t>CNS</a:t>
            </a:r>
            <a:r>
              <a:rPr lang="sr-Latn-RS" sz="2800" b="1" dirty="0" smtClean="0">
                <a:solidFill>
                  <a:srgbClr val="C00000"/>
                </a:solidFill>
                <a:latin typeface="Garamond" pitchFamily="18" charset="0"/>
              </a:rPr>
              <a:t>-a </a:t>
            </a:r>
            <a:r>
              <a:rPr lang="sr-Latn-RS" sz="2800" b="1" dirty="0">
                <a:solidFill>
                  <a:srgbClr val="C00000"/>
                </a:solidFill>
                <a:latin typeface="Garamond" pitchFamily="18" charset="0"/>
              </a:rPr>
              <a:t>sa </a:t>
            </a:r>
            <a:r>
              <a:rPr lang="sr-Latn-RS" sz="2800" b="1" u="sng" dirty="0">
                <a:solidFill>
                  <a:srgbClr val="C00000"/>
                </a:solidFill>
                <a:latin typeface="Garamond" pitchFamily="18" charset="0"/>
              </a:rPr>
              <a:t>smrtnim</a:t>
            </a:r>
            <a:r>
              <a:rPr lang="sr-Latn-RS" sz="2800" b="1" dirty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sr-Latn-RS" sz="2800" b="1" dirty="0" smtClean="0">
                <a:solidFill>
                  <a:srgbClr val="C00000"/>
                </a:solidFill>
                <a:latin typeface="Garamond" pitchFamily="18" charset="0"/>
              </a:rPr>
              <a:t>ishodom</a:t>
            </a:r>
          </a:p>
          <a:p>
            <a:pPr algn="ctr"/>
            <a:r>
              <a:rPr lang="sr-Latn-RS" sz="2800" b="1" u="sng" dirty="0" smtClean="0">
                <a:solidFill>
                  <a:srgbClr val="C00000"/>
                </a:solidFill>
                <a:latin typeface="Garamond" pitchFamily="18" charset="0"/>
              </a:rPr>
              <a:t>ZOONOZA</a:t>
            </a:r>
            <a:endParaRPr lang="sr-Latn-RS" sz="2800" b="1" u="sng" dirty="0">
              <a:solidFill>
                <a:srgbClr val="C00000"/>
              </a:solidFill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267200" y="4127148"/>
            <a:ext cx="4755573" cy="2654651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sidora\Desktop\rabies-vectors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0" y="0"/>
            <a:ext cx="9187099" cy="34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162455" y="3465513"/>
            <a:ext cx="6456777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-1"/>
            <a:ext cx="1903354" cy="34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Isidora\Desktop\Untitledkmlm.,m .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81000" y="4267200"/>
            <a:ext cx="8382000" cy="1676400"/>
          </a:xfrm>
          <a:prstGeom prst="roundRect">
            <a:avLst/>
          </a:prstGeom>
          <a:solidFill>
            <a:schemeClr val="bg1">
              <a:alpha val="62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300" y="4561582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3200" b="1" dirty="0">
                <a:latin typeface="Garamond" pitchFamily="18" charset="0"/>
              </a:rPr>
              <a:t>Ujed besne životinje predstavlja najvažniji način prenošenja besnila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71600" y="665015"/>
            <a:ext cx="6400800" cy="838201"/>
          </a:xfrm>
          <a:prstGeom prst="roundRect">
            <a:avLst/>
          </a:prstGeom>
          <a:solidFill>
            <a:schemeClr val="bg1">
              <a:alpha val="62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760949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>
                <a:latin typeface="Garamond" pitchFamily="18" charset="0"/>
              </a:rPr>
              <a:t>NEUROTROPAN VIRUS</a:t>
            </a:r>
            <a:endParaRPr lang="en-US" sz="36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4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Isidora\Desktop\2f9bb9692f995c9a0017aa28271c13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9" y="5078"/>
            <a:ext cx="5164733" cy="685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4172" y="228600"/>
            <a:ext cx="21154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>
              <a:latin typeface="Garamond" pitchFamily="18" charset="0"/>
            </a:endParaRPr>
          </a:p>
          <a:p>
            <a:pPr>
              <a:defRPr/>
            </a:pPr>
            <a:r>
              <a:rPr lang="sr-Latn-RS" dirty="0" smtClean="0">
                <a:latin typeface="Garamond" pitchFamily="18" charset="0"/>
              </a:rPr>
              <a:t>6. Replikacija +izlučivanje </a:t>
            </a:r>
            <a:r>
              <a:rPr lang="sr-Latn-RS" dirty="0">
                <a:latin typeface="Garamond" pitchFamily="18" charset="0"/>
              </a:rPr>
              <a:t>preko plazma membrane ćelija domaćina odigrava se u pljuvačnim žlezdama (ekskrecija patogena i transmisija na druge sisare)</a:t>
            </a:r>
          </a:p>
          <a:p>
            <a:pPr>
              <a:defRPr/>
            </a:pPr>
            <a:endParaRPr lang="sr-Latn-R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05200" y="6248400"/>
            <a:ext cx="16305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35704" y="5805714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Garamond" pitchFamily="18" charset="0"/>
              </a:rPr>
              <a:t>1. Putem </a:t>
            </a:r>
            <a:r>
              <a:rPr lang="sr-Latn-RS" dirty="0">
                <a:latin typeface="Garamond" pitchFamily="18" charset="0"/>
              </a:rPr>
              <a:t>pljuvačke virus besnila prodire kroz kožu u subkutano tkivo i mišiće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00200" y="4123872"/>
            <a:ext cx="3755571" cy="2195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371600" y="4876800"/>
            <a:ext cx="3962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55771" y="4011304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r-Latn-RS" dirty="0" smtClean="0"/>
              <a:t>3</a:t>
            </a:r>
            <a:r>
              <a:rPr lang="sr-Latn-RS" dirty="0" smtClean="0">
                <a:latin typeface="Garamond" pitchFamily="18" charset="0"/>
              </a:rPr>
              <a:t>. Direktno </a:t>
            </a:r>
            <a:r>
              <a:rPr lang="sr-Latn-RS" dirty="0">
                <a:latin typeface="Garamond" pitchFamily="18" charset="0"/>
              </a:rPr>
              <a:t>vezivanje </a:t>
            </a:r>
            <a:r>
              <a:rPr lang="sr-Latn-RS" dirty="0" smtClean="0">
                <a:latin typeface="Garamond" pitchFamily="18" charset="0"/>
              </a:rPr>
              <a:t>za periferne </a:t>
            </a:r>
            <a:r>
              <a:rPr lang="sr-Latn-RS" dirty="0">
                <a:latin typeface="Garamond" pitchFamily="18" charset="0"/>
              </a:rPr>
              <a:t>nervne </a:t>
            </a:r>
            <a:r>
              <a:rPr lang="sr-Latn-RS" dirty="0" smtClean="0">
                <a:latin typeface="Garamond" pitchFamily="18" charset="0"/>
              </a:rPr>
              <a:t>završetke </a:t>
            </a:r>
            <a:endParaRPr lang="sr-Latn-RS" dirty="0">
              <a:latin typeface="Garamond" pitchFamily="18" charset="0"/>
            </a:endParaRPr>
          </a:p>
          <a:p>
            <a:endParaRPr lang="en-US" dirty="0"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55771" y="4934634"/>
            <a:ext cx="3635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latin typeface="Garamond" pitchFamily="18" charset="0"/>
              </a:rPr>
              <a:t>2. Period </a:t>
            </a:r>
            <a:r>
              <a:rPr lang="sr-Latn-RS" dirty="0">
                <a:latin typeface="Garamond" pitchFamily="18" charset="0"/>
              </a:rPr>
              <a:t>inkubacije: replikacija u mišićnim ćelijama </a:t>
            </a:r>
            <a:endParaRPr lang="en-US" dirty="0">
              <a:latin typeface="Garamond" pitchFamily="18" charset="0"/>
            </a:endParaRPr>
          </a:p>
        </p:txBody>
      </p:sp>
      <p:cxnSp>
        <p:nvCxnSpPr>
          <p:cNvPr id="19" name="Straight Arrow Connector 18"/>
          <p:cNvCxnSpPr>
            <a:endCxn id="32" idx="1"/>
          </p:cNvCxnSpPr>
          <p:nvPr/>
        </p:nvCxnSpPr>
        <p:spPr>
          <a:xfrm flipV="1">
            <a:off x="2285999" y="2898339"/>
            <a:ext cx="3642449" cy="3136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41571" y="1910477"/>
            <a:ext cx="30697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r-Latn-RS" dirty="0" smtClean="0">
                <a:latin typeface="Garamond" pitchFamily="18" charset="0"/>
              </a:rPr>
              <a:t>4. Virus </a:t>
            </a:r>
            <a:r>
              <a:rPr lang="sr-Latn-RS" dirty="0">
                <a:latin typeface="Garamond" pitchFamily="18" charset="0"/>
              </a:rPr>
              <a:t>putuje retrogradnim transportom kroz aksoplazmu do CNS (replikacija) </a:t>
            </a:r>
          </a:p>
          <a:p>
            <a:pPr>
              <a:defRPr/>
            </a:pPr>
            <a:r>
              <a:rPr lang="sr-Latn-RS" dirty="0">
                <a:latin typeface="Garamond" pitchFamily="18" charset="0"/>
              </a:rPr>
              <a:t>Direktna transmisija virusa iz jedne u drugu nervnu ćeliju odigrava se preko sinaptičkih pukotina</a:t>
            </a:r>
          </a:p>
          <a:p>
            <a:endParaRPr lang="sr-Latn-RS" dirty="0"/>
          </a:p>
          <a:p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289629" y="1066800"/>
            <a:ext cx="3044371" cy="3868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42857" y="76200"/>
            <a:ext cx="3668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Garamond" pitchFamily="18" charset="0"/>
              </a:rPr>
              <a:t>5. Centrifugalno </a:t>
            </a:r>
            <a:r>
              <a:rPr lang="sr-Latn-RS" dirty="0">
                <a:latin typeface="Garamond" pitchFamily="18" charset="0"/>
              </a:rPr>
              <a:t>širenje virusa iz CNS u somatske i autonomne nerve: nakupljanje u mnogim tkivima (skeletni i srčani mišići, nadbubrežne žlezde, bubreg, rožnjača, mrežnjača, pankreas i nervi oko dlačnih folikula)</a:t>
            </a:r>
          </a:p>
          <a:p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905000" y="1856343"/>
            <a:ext cx="892628" cy="2123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135704" y="5805714"/>
            <a:ext cx="2697304" cy="990600"/>
          </a:xfrm>
          <a:prstGeom prst="roundRect">
            <a:avLst/>
          </a:prstGeom>
          <a:noFill/>
          <a:ln>
            <a:solidFill>
              <a:srgbClr val="3A3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2948" y="791159"/>
            <a:ext cx="2266681" cy="2555103"/>
          </a:xfrm>
          <a:prstGeom prst="roundRect">
            <a:avLst/>
          </a:prstGeom>
          <a:noFill/>
          <a:ln>
            <a:solidFill>
              <a:srgbClr val="3A3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442857" y="76200"/>
            <a:ext cx="3668486" cy="1662224"/>
          </a:xfrm>
          <a:prstGeom prst="roundRect">
            <a:avLst/>
          </a:prstGeom>
          <a:noFill/>
          <a:ln>
            <a:solidFill>
              <a:srgbClr val="3A3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928448" y="1910478"/>
            <a:ext cx="3063152" cy="1975722"/>
          </a:xfrm>
          <a:prstGeom prst="roundRect">
            <a:avLst/>
          </a:prstGeom>
          <a:noFill/>
          <a:ln>
            <a:solidFill>
              <a:srgbClr val="3A3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355770" y="4011304"/>
            <a:ext cx="3254829" cy="717632"/>
          </a:xfrm>
          <a:prstGeom prst="roundRect">
            <a:avLst/>
          </a:prstGeom>
          <a:noFill/>
          <a:ln>
            <a:solidFill>
              <a:srgbClr val="3A3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355770" y="4815114"/>
            <a:ext cx="3086837" cy="765851"/>
          </a:xfrm>
          <a:prstGeom prst="roundRect">
            <a:avLst/>
          </a:prstGeom>
          <a:noFill/>
          <a:ln>
            <a:solidFill>
              <a:srgbClr val="3A3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50801" y="3483429"/>
            <a:ext cx="1955370" cy="2510971"/>
          </a:xfrm>
          <a:custGeom>
            <a:avLst/>
            <a:gdLst>
              <a:gd name="connsiteX0" fmla="*/ 503942 w 1955370"/>
              <a:gd name="connsiteY0" fmla="*/ 0 h 2510971"/>
              <a:gd name="connsiteX1" fmla="*/ 83028 w 1955370"/>
              <a:gd name="connsiteY1" fmla="*/ 1088571 h 2510971"/>
              <a:gd name="connsiteX2" fmla="*/ 1955370 w 1955370"/>
              <a:gd name="connsiteY2" fmla="*/ 2510971 h 251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5370" h="2510971">
                <a:moveTo>
                  <a:pt x="503942" y="0"/>
                </a:moveTo>
                <a:cubicBezTo>
                  <a:pt x="172532" y="335038"/>
                  <a:pt x="-158877" y="670076"/>
                  <a:pt x="83028" y="1088571"/>
                </a:cubicBezTo>
                <a:cubicBezTo>
                  <a:pt x="324933" y="1507066"/>
                  <a:pt x="1140151" y="2009018"/>
                  <a:pt x="1955370" y="251097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061029" y="5704114"/>
            <a:ext cx="116114" cy="290286"/>
          </a:xfrm>
          <a:custGeom>
            <a:avLst/>
            <a:gdLst>
              <a:gd name="connsiteX0" fmla="*/ 116114 w 116114"/>
              <a:gd name="connsiteY0" fmla="*/ 290286 h 290286"/>
              <a:gd name="connsiteX1" fmla="*/ 0 w 116114"/>
              <a:gd name="connsiteY1" fmla="*/ 0 h 290286"/>
              <a:gd name="connsiteX2" fmla="*/ 0 w 116114"/>
              <a:gd name="connsiteY2" fmla="*/ 0 h 29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" h="290286">
                <a:moveTo>
                  <a:pt x="116114" y="290286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959429" y="6008914"/>
            <a:ext cx="217714" cy="0"/>
          </a:xfrm>
          <a:custGeom>
            <a:avLst/>
            <a:gdLst>
              <a:gd name="connsiteX0" fmla="*/ 217714 w 217714"/>
              <a:gd name="connsiteY0" fmla="*/ 0 h 0"/>
              <a:gd name="connsiteX1" fmla="*/ 0 w 217714"/>
              <a:gd name="connsiteY1" fmla="*/ 0 h 0"/>
              <a:gd name="connsiteX2" fmla="*/ 0 w 217714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714">
                <a:moveTo>
                  <a:pt x="217714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 descr="C:\Users\Isidora\Desktop\transmission_n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2455"/>
            <a:ext cx="7688733" cy="576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0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  <p:bldP spid="14" grpId="0"/>
      <p:bldP spid="16" grpId="0"/>
      <p:bldP spid="22" grpId="0"/>
      <p:bldP spid="2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>
                <a:solidFill>
                  <a:schemeClr val="bg1"/>
                </a:solidFill>
                <a:latin typeface="Garamond" pitchFamily="18" charset="0"/>
              </a:rPr>
              <a:t>KLINIČKA SLIKA</a:t>
            </a:r>
            <a:endParaRPr lang="en-US" sz="36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27" y="1066800"/>
            <a:ext cx="472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 smtClean="0">
                <a:solidFill>
                  <a:schemeClr val="bg1"/>
                </a:solidFill>
                <a:latin typeface="Garamond" pitchFamily="18" charset="0"/>
              </a:rPr>
              <a:t>STADIJUMI: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PRODROMALNI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FURIOZNI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PARALITIČNI</a:t>
            </a:r>
            <a:endParaRPr lang="en-US" sz="24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bg1"/>
                </a:solidFill>
                <a:latin typeface="Garamond" pitchFamily="18" charset="0"/>
              </a:rPr>
              <a:t>Hidrofobija</a:t>
            </a:r>
            <a:endParaRPr lang="en-US" sz="24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bg1"/>
                </a:solidFill>
                <a:latin typeface="Garamond" pitchFamily="18" charset="0"/>
              </a:rPr>
              <a:t>Dromomanija</a:t>
            </a:r>
            <a:endParaRPr lang="en-US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6148" name="Picture 4" descr="C:\Users\Isidora\Desktop\istockphoto-1157180661-612x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3729"/>
            <a:ext cx="3352800" cy="23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2788" y="3203575"/>
            <a:ext cx="8504238" cy="61690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AutoNum type="arabicPeriod"/>
              <a:defRPr/>
            </a:pPr>
            <a:r>
              <a:rPr lang="sr-Latn-RS" b="1" dirty="0" smtClean="0">
                <a:solidFill>
                  <a:srgbClr val="00B0F0"/>
                </a:solidFill>
                <a:latin typeface="Garamond" pitchFamily="18" charset="0"/>
              </a:rPr>
              <a:t>IZOLACIJA VIRUSA</a:t>
            </a:r>
          </a:p>
          <a:p>
            <a:pPr marL="0" indent="0" algn="ctr">
              <a:buNone/>
              <a:defRPr/>
            </a:pPr>
            <a:r>
              <a:rPr lang="sr-Latn-RS" b="1" dirty="0" smtClean="0">
                <a:solidFill>
                  <a:srgbClr val="00B0F0"/>
                </a:solidFill>
                <a:latin typeface="Garamond" pitchFamily="18" charset="0"/>
              </a:rPr>
              <a:t>- biološki ogled</a:t>
            </a:r>
          </a:p>
          <a:p>
            <a:pPr marL="0" indent="0" algn="ctr">
              <a:buNone/>
              <a:defRPr/>
            </a:pPr>
            <a:r>
              <a:rPr lang="sr-Latn-RS" b="1" dirty="0" smtClean="0">
                <a:solidFill>
                  <a:srgbClr val="00B0F0"/>
                </a:solidFill>
                <a:latin typeface="Garamond" pitchFamily="18" charset="0"/>
              </a:rPr>
              <a:t>2. SEROLOGIJA – DETEKCIJA AG/AT</a:t>
            </a:r>
          </a:p>
          <a:p>
            <a:pPr marL="0" indent="0" algn="ctr">
              <a:buNone/>
              <a:defRPr/>
            </a:pPr>
            <a:r>
              <a:rPr lang="sr-Latn-RS" b="1" dirty="0" smtClean="0">
                <a:solidFill>
                  <a:srgbClr val="00B0F0"/>
                </a:solidFill>
                <a:latin typeface="Garamond" pitchFamily="18" charset="0"/>
              </a:rPr>
              <a:t>- direktna imunofluorescencija</a:t>
            </a:r>
          </a:p>
          <a:p>
            <a:pPr marL="0" indent="0" algn="ctr">
              <a:buNone/>
              <a:defRPr/>
            </a:pPr>
            <a:r>
              <a:rPr lang="sr-Latn-RS" b="1" dirty="0" smtClean="0">
                <a:solidFill>
                  <a:srgbClr val="00B0F0"/>
                </a:solidFill>
                <a:latin typeface="Garamond" pitchFamily="18" charset="0"/>
              </a:rPr>
              <a:t>3. ELEKTRONSKA MIKROSKOPIJA</a:t>
            </a:r>
          </a:p>
          <a:p>
            <a:pPr marL="0" indent="0" algn="ctr">
              <a:buNone/>
              <a:defRPr/>
            </a:pPr>
            <a:r>
              <a:rPr lang="sr-Latn-RS" b="1" dirty="0" smtClean="0">
                <a:solidFill>
                  <a:srgbClr val="00B0F0"/>
                </a:solidFill>
                <a:latin typeface="Garamond" pitchFamily="18" charset="0"/>
              </a:rPr>
              <a:t>4. MOLEKULARNE METODE - PCR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7909" y="2096869"/>
            <a:ext cx="980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>
                <a:solidFill>
                  <a:schemeClr val="bg1"/>
                </a:solidFill>
                <a:latin typeface="Garamond" pitchFamily="18" charset="0"/>
              </a:rPr>
              <a:t>DIJAGNOSTIKA BESNILA</a:t>
            </a:r>
            <a:endParaRPr lang="en-US" sz="36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0706" y="2096869"/>
            <a:ext cx="6248401" cy="64633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2788" y="2971800"/>
            <a:ext cx="8794176" cy="379614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788" y="203307"/>
            <a:ext cx="8981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chemeClr val="bg1"/>
                </a:solidFill>
                <a:latin typeface="Garamond" pitchFamily="18" charset="0"/>
              </a:rPr>
              <a:t>Materijal</a:t>
            </a:r>
            <a:r>
              <a:rPr lang="en-US" sz="3600" b="1" u="sng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  <a:latin typeface="Garamond" pitchFamily="18" charset="0"/>
              </a:rPr>
              <a:t>za</a:t>
            </a:r>
            <a:r>
              <a:rPr lang="en-US" sz="3600" b="1" u="sng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  <a:latin typeface="Garamond" pitchFamily="18" charset="0"/>
              </a:rPr>
              <a:t>pregled</a:t>
            </a:r>
            <a:r>
              <a:rPr lang="en-US" sz="3600" b="1" u="sng" dirty="0" smtClean="0">
                <a:solidFill>
                  <a:schemeClr val="bg1"/>
                </a:solidFill>
                <a:latin typeface="Garamond" pitchFamily="18" charset="0"/>
              </a:rPr>
              <a:t>: </a:t>
            </a:r>
            <a:endParaRPr lang="sr-Latn-RS" sz="3600" b="1" u="sng" dirty="0" smtClean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en-US" sz="3600" dirty="0" err="1" smtClean="0">
                <a:solidFill>
                  <a:schemeClr val="bg1"/>
                </a:solidFill>
                <a:latin typeface="Garamond" pitchFamily="18" charset="0"/>
              </a:rPr>
              <a:t>ceo</a:t>
            </a:r>
            <a:r>
              <a:rPr lang="en-US" sz="3600" dirty="0" smtClean="0">
                <a:solidFill>
                  <a:schemeClr val="bg1"/>
                </a:solidFill>
                <a:latin typeface="Garamond" pitchFamily="18" charset="0"/>
              </a:rPr>
              <a:t> le</a:t>
            </a:r>
            <a:r>
              <a:rPr lang="sr-Latn-RS" sz="3600" dirty="0" smtClean="0">
                <a:solidFill>
                  <a:schemeClr val="bg1"/>
                </a:solidFill>
                <a:latin typeface="Garamond" pitchFamily="18" charset="0"/>
              </a:rPr>
              <a:t>š, glava, veliki mozak, mali mozak, produžena moždina</a:t>
            </a:r>
            <a:endParaRPr lang="en-US" sz="36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2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224254"/>
            <a:ext cx="9802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b="1" dirty="0" smtClean="0">
                <a:solidFill>
                  <a:schemeClr val="bg1"/>
                </a:solidFill>
                <a:latin typeface="Candara" pitchFamily="34" charset="0"/>
              </a:rPr>
              <a:t>DIJAGNOSTIKA BESNILA</a:t>
            </a:r>
            <a:endParaRPr lang="en-US" sz="4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399" y="151150"/>
            <a:ext cx="6248401" cy="9156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0837" y="1295400"/>
            <a:ext cx="8880763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sz="2400" b="1" u="sng" dirty="0" smtClean="0">
                <a:solidFill>
                  <a:schemeClr val="bg1"/>
                </a:solidFill>
                <a:latin typeface="Garamond" pitchFamily="18" charset="0"/>
              </a:rPr>
              <a:t>OTISAK PREPARAT</a:t>
            </a:r>
          </a:p>
          <a:p>
            <a:pPr marL="0" indent="0">
              <a:buNone/>
            </a:pPr>
            <a:r>
              <a:rPr lang="sr-Latn-RS" sz="2400" dirty="0" smtClean="0">
                <a:solidFill>
                  <a:schemeClr val="bg1"/>
                </a:solidFill>
                <a:latin typeface="Garamond" pitchFamily="18" charset="0"/>
              </a:rPr>
              <a:t>-Iseče se komadić moždanog tkiva koji se postavlja na filter papir i pritisne mikorskopskom pločicom</a:t>
            </a:r>
          </a:p>
          <a:p>
            <a:pPr marL="0" indent="0">
              <a:buNone/>
            </a:pPr>
            <a:r>
              <a:rPr lang="sr-Latn-RS" sz="2400" dirty="0" smtClean="0">
                <a:solidFill>
                  <a:schemeClr val="bg1"/>
                </a:solidFill>
                <a:latin typeface="Garamond" pitchFamily="18" charset="0"/>
              </a:rPr>
              <a:t>-Preparat se boji po Sellersu/Van Giesonu i mikroskopira</a:t>
            </a:r>
          </a:p>
          <a:p>
            <a:pPr marL="0" indent="0">
              <a:buNone/>
            </a:pPr>
            <a:r>
              <a:rPr lang="sr-Latn-RS" sz="2800" b="1" u="sng" dirty="0" smtClean="0">
                <a:solidFill>
                  <a:schemeClr val="bg1"/>
                </a:solidFill>
                <a:latin typeface="Garamond" pitchFamily="18" charset="0"/>
              </a:rPr>
              <a:t>CITOPLAZMATIČNE INKLUZIJE U NEURONIMA –NEGRIJEVA TELAŠCA</a:t>
            </a:r>
          </a:p>
          <a:p>
            <a:endParaRPr lang="sr-Latn-RS" sz="2000" dirty="0" smtClean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114800" cy="31638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886200" y="3962400"/>
            <a:ext cx="2895600" cy="1447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0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VAKCINACIJA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6" y="515365"/>
            <a:ext cx="9365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Garamond" pitchFamily="18" charset="0"/>
              </a:rPr>
              <a:t>PREVENTIVNA</a:t>
            </a:r>
            <a:r>
              <a:rPr lang="sr-Latn-RS" sz="3200" dirty="0" smtClean="0">
                <a:latin typeface="Garamond" pitchFamily="18" charset="0"/>
              </a:rPr>
              <a:t> – PREEKSPOZICIONA</a:t>
            </a:r>
          </a:p>
          <a:p>
            <a:r>
              <a:rPr lang="en-US" sz="3200" dirty="0" smtClean="0">
                <a:latin typeface="Garamond" pitchFamily="18" charset="0"/>
              </a:rPr>
              <a:t> (psi, ma</a:t>
            </a:r>
            <a:r>
              <a:rPr lang="sr-Latn-RS" sz="3200" dirty="0" smtClean="0">
                <a:latin typeface="Garamond" pitchFamily="18" charset="0"/>
              </a:rPr>
              <a:t>čke</a:t>
            </a:r>
            <a:r>
              <a:rPr lang="sr-Latn-RS" sz="3200" dirty="0">
                <a:latin typeface="Garamond" pitchFamily="18" charset="0"/>
              </a:rPr>
              <a:t> </a:t>
            </a:r>
            <a:r>
              <a:rPr lang="sr-Latn-RS" sz="3200" dirty="0" smtClean="0">
                <a:latin typeface="Garamond" pitchFamily="18" charset="0"/>
              </a:rPr>
              <a:t>– po zakonu, ljudi – ako su profesionalno izloženi)</a:t>
            </a:r>
            <a:endParaRPr lang="en-US" sz="3200" dirty="0" smtClean="0">
              <a:latin typeface="Garamond" pitchFamily="18" charset="0"/>
            </a:endParaRPr>
          </a:p>
        </p:txBody>
      </p:sp>
      <p:pic>
        <p:nvPicPr>
          <p:cNvPr id="7172" name="Picture 4" descr="C:\Users\Isidora\Desktop\VAKCINACIJA-P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981200"/>
            <a:ext cx="4496449" cy="359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Isidora\Desktop\vakcinacija-MAC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27" y="2030118"/>
            <a:ext cx="4442330" cy="355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788227" y="3780815"/>
            <a:ext cx="1752600" cy="1570463"/>
          </a:xfrm>
          <a:prstGeom prst="ellipse">
            <a:avLst/>
          </a:prstGeom>
          <a:noFill/>
          <a:ln>
            <a:solidFill>
              <a:srgbClr val="3A3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05255" y="3581400"/>
            <a:ext cx="1752600" cy="1570463"/>
          </a:xfrm>
          <a:prstGeom prst="ellipse">
            <a:avLst/>
          </a:prstGeom>
          <a:noFill/>
          <a:ln>
            <a:solidFill>
              <a:srgbClr val="3A3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371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31</cp:revision>
  <dcterms:created xsi:type="dcterms:W3CDTF">2006-08-16T00:00:00Z</dcterms:created>
  <dcterms:modified xsi:type="dcterms:W3CDTF">2022-05-18T05:18:18Z</dcterms:modified>
</cp:coreProperties>
</file>