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0" r:id="rId7"/>
    <p:sldId id="265" r:id="rId8"/>
    <p:sldId id="273" r:id="rId9"/>
    <p:sldId id="274" r:id="rId10"/>
    <p:sldId id="266" r:id="rId11"/>
    <p:sldId id="267" r:id="rId12"/>
    <p:sldId id="268" r:id="rId13"/>
    <p:sldId id="269" r:id="rId14"/>
    <p:sldId id="272" r:id="rId15"/>
    <p:sldId id="277" r:id="rId16"/>
    <p:sldId id="276" r:id="rId17"/>
    <p:sldId id="27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sidora\Desktop\Coronavirus._SARS-CoV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2" y="69273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9273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dirty="0" smtClean="0">
                <a:solidFill>
                  <a:schemeClr val="bg1"/>
                </a:solidFill>
                <a:latin typeface="Candara" pitchFamily="34" charset="0"/>
              </a:rPr>
              <a:t>VIRUSI</a:t>
            </a:r>
            <a:endParaRPr lang="en-US" sz="6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69273"/>
            <a:ext cx="3429000" cy="11079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1752600"/>
            <a:ext cx="90920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Virusi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nisu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ćelije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bligatni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intracelularni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paraziti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sr-Latn-RS" sz="2800" b="1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sr-Latn-RS" sz="2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sr-Latn-RS" sz="2800" b="1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R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eplikacija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potpunosti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zavisi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od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ćelije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domaćina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odnosno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njenih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mehanizama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stvaranje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energije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sintezu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većeg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broja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makromolekula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Izvan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žive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ćelije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virusi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metabolički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neaktivni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5995"/>
            <a:ext cx="8919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000" b="1" dirty="0" smtClean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Laboratorijske životinje – biološki ogled</a:t>
            </a:r>
            <a:endParaRPr lang="sl-SI" sz="4000" b="1" dirty="0">
              <a:solidFill>
                <a:srgbClr val="00B0F0"/>
              </a:solidFill>
              <a:latin typeface="Candara" pitchFamily="34" charset="0"/>
              <a:ea typeface="Cambria" pitchFamily="18" charset="0"/>
            </a:endParaRPr>
          </a:p>
        </p:txBody>
      </p:sp>
      <p:pic>
        <p:nvPicPr>
          <p:cNvPr id="6146" name="Picture 2" descr="C:\Users\Isidora\Desktop\sdv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4" y="833881"/>
            <a:ext cx="6841099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7425" y="2133600"/>
            <a:ext cx="8504238" cy="6169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  <a:defRPr/>
            </a:pPr>
            <a:r>
              <a:rPr lang="sr-Latn-RS" sz="4000" b="1" dirty="0" smtClean="0">
                <a:solidFill>
                  <a:srgbClr val="00B0F0"/>
                </a:solidFill>
                <a:latin typeface="Candara" pitchFamily="34" charset="0"/>
              </a:rPr>
              <a:t>IZOLACIJA VIRUSA</a:t>
            </a:r>
          </a:p>
          <a:p>
            <a:pPr marL="0" indent="0" algn="ctr">
              <a:buNone/>
              <a:defRPr/>
            </a:pPr>
            <a:r>
              <a:rPr lang="sr-Latn-RS" sz="4000" b="1" dirty="0" smtClean="0">
                <a:solidFill>
                  <a:srgbClr val="00B0F0"/>
                </a:solidFill>
                <a:latin typeface="Candara" pitchFamily="34" charset="0"/>
              </a:rPr>
              <a:t>2. SEROLOGIJA – DETEKCIJA AG/AT</a:t>
            </a:r>
          </a:p>
          <a:p>
            <a:pPr marL="0" indent="0" algn="ctr">
              <a:buNone/>
              <a:defRPr/>
            </a:pPr>
            <a:r>
              <a:rPr lang="sr-Latn-RS" sz="4000" b="1" dirty="0" smtClean="0">
                <a:solidFill>
                  <a:srgbClr val="00B0F0"/>
                </a:solidFill>
                <a:latin typeface="Candara" pitchFamily="34" charset="0"/>
              </a:rPr>
              <a:t>3. ELEKTRONSKA MIKROSKOPIJA</a:t>
            </a:r>
          </a:p>
          <a:p>
            <a:pPr marL="0" indent="0" algn="ctr">
              <a:buNone/>
              <a:defRPr/>
            </a:pPr>
            <a:r>
              <a:rPr lang="sr-Latn-RS" sz="4000" b="1" dirty="0" smtClean="0">
                <a:solidFill>
                  <a:srgbClr val="00B0F0"/>
                </a:solidFill>
                <a:latin typeface="Candara" pitchFamily="34" charset="0"/>
              </a:rPr>
              <a:t>4. MOLEKULARNE METODE - PCR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108" y="227975"/>
            <a:ext cx="9802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latin typeface="Candara" pitchFamily="34" charset="0"/>
              </a:rPr>
              <a:t>DIJAGNOSTIKA VIRUSNIH INFEKCIJA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545" y="151150"/>
            <a:ext cx="8853056" cy="9156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7425" y="1981200"/>
            <a:ext cx="8794176" cy="3352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5029200"/>
            <a:ext cx="4335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800" b="1" dirty="0" smtClean="0">
                <a:solidFill>
                  <a:srgbClr val="FFFF00"/>
                </a:solidFill>
                <a:latin typeface="Candara" pitchFamily="34" charset="0"/>
              </a:rPr>
              <a:t>!!!</a:t>
            </a:r>
            <a:endParaRPr lang="en-US" sz="13800" b="1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4773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sr-Latn-RS" sz="4000" b="1" dirty="0">
                <a:solidFill>
                  <a:srgbClr val="00B0F0"/>
                </a:solidFill>
                <a:latin typeface="Candara" pitchFamily="34" charset="0"/>
              </a:rPr>
              <a:t>IZOLACIJA VIRUSA</a:t>
            </a:r>
          </a:p>
        </p:txBody>
      </p:sp>
      <p:pic>
        <p:nvPicPr>
          <p:cNvPr id="4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4019"/>
            <a:ext cx="2840181" cy="15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69" y="1106310"/>
            <a:ext cx="2606087" cy="15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07139"/>
            <a:ext cx="2175163" cy="15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680356"/>
            <a:ext cx="898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NA PRIMER:</a:t>
            </a:r>
          </a:p>
          <a:p>
            <a:pPr marL="342900" indent="-34290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promene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na horioalantoisnoj membrani- zadebljanja tzv. </a:t>
            </a:r>
            <a:r>
              <a:rPr lang="sr-Latn-RS" sz="2400" b="1" dirty="0" smtClean="0">
                <a:solidFill>
                  <a:schemeClr val="bg1"/>
                </a:solidFill>
                <a:latin typeface="Candara" pitchFamily="34" charset="0"/>
              </a:rPr>
              <a:t>poksevi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nakon inoklulacije i inkubacije u emrionirana kokošija jaja</a:t>
            </a:r>
          </a:p>
          <a:p>
            <a:r>
              <a:rPr lang="sr-Latn-RS" sz="2400" dirty="0" smtClean="0">
                <a:solidFill>
                  <a:schemeClr val="bg1"/>
                </a:solidFill>
              </a:rPr>
              <a:t>-    slepljivanje </a:t>
            </a:r>
            <a:r>
              <a:rPr lang="sr-Latn-RS" sz="2400" dirty="0">
                <a:solidFill>
                  <a:schemeClr val="bg1"/>
                </a:solidFill>
              </a:rPr>
              <a:t>inficiranih ćelija i </a:t>
            </a:r>
            <a:r>
              <a:rPr lang="sr-Latn-RS" sz="2400" dirty="0" smtClean="0">
                <a:solidFill>
                  <a:schemeClr val="bg1"/>
                </a:solidFill>
              </a:rPr>
              <a:t>formiranje </a:t>
            </a:r>
            <a:r>
              <a:rPr lang="sr-Latn-RS" sz="2400" b="1" dirty="0" smtClean="0">
                <a:solidFill>
                  <a:schemeClr val="bg1"/>
                </a:solidFill>
              </a:rPr>
              <a:t>sincicijuma </a:t>
            </a:r>
            <a:r>
              <a:rPr lang="sr-Latn-RS" sz="2400" dirty="0">
                <a:solidFill>
                  <a:schemeClr val="bg1"/>
                </a:solidFill>
              </a:rPr>
              <a:t>i </a:t>
            </a:r>
            <a:r>
              <a:rPr lang="sr-Latn-RS" sz="2400" dirty="0" smtClean="0">
                <a:solidFill>
                  <a:schemeClr val="bg1"/>
                </a:solidFill>
              </a:rPr>
              <a:t>stvaranje </a:t>
            </a:r>
            <a:r>
              <a:rPr lang="sr-Latn-RS" sz="2400" dirty="0">
                <a:solidFill>
                  <a:schemeClr val="bg1"/>
                </a:solidFill>
              </a:rPr>
              <a:t>tzv. </a:t>
            </a:r>
            <a:r>
              <a:rPr lang="sr-Latn-RS" sz="2400" b="1" dirty="0">
                <a:solidFill>
                  <a:schemeClr val="bg1"/>
                </a:solidFill>
              </a:rPr>
              <a:t>džinovskih </a:t>
            </a:r>
            <a:r>
              <a:rPr lang="sr-Latn-RS" sz="2400" b="1" dirty="0" smtClean="0">
                <a:solidFill>
                  <a:schemeClr val="bg1"/>
                </a:solidFill>
              </a:rPr>
              <a:t>ćelija</a:t>
            </a:r>
            <a:r>
              <a:rPr lang="sr-Latn-RS" sz="2400" dirty="0" smtClean="0">
                <a:solidFill>
                  <a:schemeClr val="bg1"/>
                </a:solidFill>
              </a:rPr>
              <a:t> (CPE u kulturi tkiva kod herpes virusa)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68" y="4366244"/>
            <a:ext cx="2552700" cy="2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Isidora\Desktop\large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42" y="4718148"/>
            <a:ext cx="3032715" cy="18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sidora\Desktop\Formation-of-various-pocks-onto-the-dropped-chorio-allantoic-membrane-of-embryonated-egg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0650"/>
            <a:ext cx="2634054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r-Latn-RS" sz="4000" b="1" dirty="0">
              <a:solidFill>
                <a:srgbClr val="00B0F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52400"/>
            <a:ext cx="876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00B0F0"/>
                </a:solidFill>
                <a:latin typeface="Candara" pitchFamily="34" charset="0"/>
              </a:rPr>
              <a:t>2. SEROLOGIJA – DETEKCIJA AG/AT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93490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Candara" pitchFamily="34" charset="0"/>
              </a:rPr>
              <a:t>REAKCIJE ANTIGEN-ANTITELO U </a:t>
            </a:r>
            <a:r>
              <a:rPr lang="sr-Latn-RS" sz="2400" b="1" i="1" dirty="0" smtClean="0">
                <a:solidFill>
                  <a:schemeClr val="bg1"/>
                </a:solidFill>
                <a:latin typeface="Candara" pitchFamily="34" charset="0"/>
              </a:rPr>
              <a:t>IN VITRO </a:t>
            </a:r>
            <a:r>
              <a:rPr lang="sr-Latn-RS" sz="2400" b="1" dirty="0" smtClean="0">
                <a:solidFill>
                  <a:schemeClr val="bg1"/>
                </a:solidFill>
                <a:latin typeface="Candara" pitchFamily="34" charset="0"/>
              </a:rPr>
              <a:t>USLOVIMA U CILJU DOKAZIVANJA PRISUSTVA ANTIGENA ILI ANTITELA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65" y="914400"/>
            <a:ext cx="8654808" cy="8309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9030" y="3811012"/>
            <a:ext cx="9173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 PRECIPITACIJA – </a:t>
            </a:r>
            <a:r>
              <a:rPr lang="en-US" sz="2400" b="1" dirty="0" smtClean="0">
                <a:solidFill>
                  <a:srgbClr val="F29CE6"/>
                </a:solidFill>
                <a:latin typeface="Candara" pitchFamily="34" charset="0"/>
              </a:rPr>
              <a:t>u </a:t>
            </a:r>
            <a:r>
              <a:rPr lang="en-US" sz="2400" b="1" dirty="0" err="1" smtClean="0">
                <a:solidFill>
                  <a:srgbClr val="F29CE6"/>
                </a:solidFill>
                <a:latin typeface="Candara" pitchFamily="34" charset="0"/>
              </a:rPr>
              <a:t>epruveti</a:t>
            </a:r>
            <a:r>
              <a:rPr lang="en-US" sz="2400" b="1" dirty="0" smtClean="0">
                <a:solidFill>
                  <a:srgbClr val="F29CE6"/>
                </a:solidFill>
                <a:latin typeface="Candara" pitchFamily="34" charset="0"/>
              </a:rPr>
              <a:t>, petri </a:t>
            </a:r>
            <a:r>
              <a:rPr lang="en-US" sz="2400" b="1" dirty="0" err="1" smtClean="0">
                <a:solidFill>
                  <a:srgbClr val="F29CE6"/>
                </a:solidFill>
                <a:latin typeface="Candara" pitchFamily="34" charset="0"/>
              </a:rPr>
              <a:t>plo</a:t>
            </a: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či, AGID...</a:t>
            </a:r>
          </a:p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 AGLUTINACIJA – brza, spora</a:t>
            </a:r>
          </a:p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 REAKCIJA VEZIVANJA KOMPLEMENTA -RVK</a:t>
            </a:r>
          </a:p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 ELISA – direktna, indirektna, kompetitivna</a:t>
            </a:r>
          </a:p>
          <a:p>
            <a:pPr marL="342900" indent="-342900">
              <a:buAutoNum type="arabicPeriod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 IMUNOFLUORESCENCIJA – direktna, indirektna</a:t>
            </a:r>
          </a:p>
          <a:p>
            <a:pPr marL="342900" indent="-342900">
              <a:buAutoNum type="arabicPeriod"/>
            </a:pPr>
            <a:endParaRPr lang="sr-Latn-RS" sz="2400" b="1" dirty="0" smtClean="0">
              <a:solidFill>
                <a:srgbClr val="F29CE6"/>
              </a:solidFill>
              <a:latin typeface="Candara" pitchFamily="34" charset="0"/>
            </a:endParaRPr>
          </a:p>
          <a:p>
            <a:pPr marL="457200" indent="-457200">
              <a:buAutoNum type="arabicPeriod" startAt="7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VIRUS NEUTRALIZACIONI TEST (SERUM NEUTR. TEST)</a:t>
            </a:r>
          </a:p>
          <a:p>
            <a:pPr marL="457200" indent="-457200">
              <a:buAutoNum type="arabicPeriod" startAt="7"/>
            </a:pP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...</a:t>
            </a:r>
            <a:endParaRPr lang="en-US" sz="2400" b="1" dirty="0" smtClean="0">
              <a:solidFill>
                <a:srgbClr val="F29CE6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65" y="192763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</a:rPr>
              <a:t>I DIREKTNE – dokazivanje prisustva Ag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II INDIREKTNE – dokazivanje prisustva 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165" y="1905000"/>
            <a:ext cx="6400800" cy="95410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410902"/>
            <a:ext cx="850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B050"/>
                </a:solidFill>
                <a:latin typeface="Candara" pitchFamily="34" charset="0"/>
              </a:rPr>
              <a:t>Zašto nekad odaberemo njih u cilju dijagnostike, a ne neku drugu metodu?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2919745"/>
            <a:ext cx="91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Candara" pitchFamily="34" charset="0"/>
              </a:rPr>
              <a:t>UZORAK: </a:t>
            </a:r>
            <a:r>
              <a:rPr lang="sr-Latn-RS" sz="2400" b="1" dirty="0" smtClean="0">
                <a:solidFill>
                  <a:srgbClr val="FF0000"/>
                </a:solidFill>
                <a:latin typeface="Candara" pitchFamily="34" charset="0"/>
              </a:rPr>
              <a:t>At: KRVNI SERUM </a:t>
            </a:r>
            <a:r>
              <a:rPr lang="sr-Latn-RS" sz="2400" b="1" dirty="0" smtClean="0">
                <a:solidFill>
                  <a:srgbClr val="0000FF"/>
                </a:solidFill>
                <a:latin typeface="Candara" pitchFamily="34" charset="0"/>
              </a:rPr>
              <a:t>Ag: tkivo, organ, bris...</a:t>
            </a:r>
            <a:endParaRPr lang="en-US" sz="24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9235" y="5634335"/>
            <a:ext cx="52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29CE6"/>
                </a:solidFill>
                <a:latin typeface="Candara" pitchFamily="34" charset="0"/>
              </a:rPr>
              <a:t> </a:t>
            </a:r>
            <a:r>
              <a:rPr lang="sr-Latn-RS" sz="2400" b="1" dirty="0" smtClean="0">
                <a:solidFill>
                  <a:srgbClr val="F29CE6"/>
                </a:solidFill>
                <a:latin typeface="Candara" pitchFamily="34" charset="0"/>
              </a:rPr>
              <a:t>6.   INHIBICIJA HEMAGLUTINACIJE</a:t>
            </a:r>
            <a:endParaRPr lang="sr-Latn-RS" sz="2400" b="1" dirty="0">
              <a:solidFill>
                <a:srgbClr val="F29CE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385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FF00"/>
                </a:solidFill>
                <a:latin typeface="Candara" pitchFamily="34" charset="0"/>
              </a:rPr>
              <a:t>HEMAGLUTINACIJA I HEMIINHIBICIJA</a:t>
            </a:r>
            <a:endParaRPr lang="en-US" sz="36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855" y="2362200"/>
            <a:ext cx="96427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Hemaglutinabilni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virusi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: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FontTx/>
              <a:buChar char="-"/>
            </a:pPr>
            <a:r>
              <a:rPr lang="sr-Latn-RS" sz="2800" i="1" dirty="0" smtClean="0">
                <a:solidFill>
                  <a:schemeClr val="bg1"/>
                </a:solidFill>
                <a:latin typeface="Candara" pitchFamily="34" charset="0"/>
              </a:rPr>
              <a:t>Orthomyxoviridae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FontTx/>
              <a:buChar char="-"/>
            </a:pPr>
            <a:r>
              <a:rPr lang="sr-Latn-RS" sz="2800" i="1" dirty="0" smtClean="0">
                <a:solidFill>
                  <a:schemeClr val="bg1"/>
                </a:solidFill>
                <a:latin typeface="Candara" pitchFamily="34" charset="0"/>
              </a:rPr>
              <a:t>Paramyxoviridae</a:t>
            </a:r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–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virus Newcastle bolesti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živine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" y="3733800"/>
            <a:ext cx="7956376" cy="29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988" y="78487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FF00"/>
                </a:solidFill>
                <a:latin typeface="Candara" pitchFamily="34" charset="0"/>
              </a:rPr>
              <a:t>HEMAGLUTINACIJA</a:t>
            </a:r>
            <a:endParaRPr lang="en-US" sz="3600" dirty="0" smtClean="0">
              <a:solidFill>
                <a:srgbClr val="FFFF00"/>
              </a:solidFill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Test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koji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zasniva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sposobnosti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nekih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virusa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aglutiniraju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eritrocite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36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2400"/>
            <a:ext cx="8991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+ reakcija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narezuckan talog koji prekriva celo dno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- reakcija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talog kao dugme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6104" r="2650" b="33425"/>
          <a:stretch/>
        </p:blipFill>
        <p:spPr bwMode="auto">
          <a:xfrm>
            <a:off x="619561" y="2285999"/>
            <a:ext cx="8057277" cy="414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0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7710" y="561531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Homogenizacija uzoraka,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centrifugiranje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, i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nokulacija, inkubacija, </a:t>
            </a:r>
            <a:r>
              <a:rPr lang="en-US" dirty="0" err="1" smtClean="0">
                <a:solidFill>
                  <a:schemeClr val="bg1"/>
                </a:solidFill>
                <a:latin typeface="Candara" pitchFamily="34" charset="0"/>
              </a:rPr>
              <a:t>otvaranje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 pitchFamily="34" charset="0"/>
              </a:rPr>
              <a:t>embriona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uzimanje </a:t>
            </a:r>
            <a:r>
              <a:rPr lang="sr-Latn-RS" dirty="0">
                <a:solidFill>
                  <a:schemeClr val="bg1"/>
                </a:solidFill>
                <a:latin typeface="Candara" pitchFamily="34" charset="0"/>
              </a:rPr>
              <a:t>alantoisne tečnosti sa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virusom,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detektovanje </a:t>
            </a:r>
            <a:r>
              <a:rPr lang="sr-Latn-RS" dirty="0">
                <a:solidFill>
                  <a:schemeClr val="bg1"/>
                </a:solidFill>
                <a:latin typeface="Candara" pitchFamily="34" charset="0"/>
              </a:rPr>
              <a:t>pat. promena na 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embrionima/omotačima</a:t>
            </a:r>
            <a:r>
              <a:rPr lang="sr-Latn-RS" dirty="0" smtClean="0">
                <a:solidFill>
                  <a:schemeClr val="bg1"/>
                </a:solidFill>
                <a:latin typeface="Candara" pitchFamily="34" charset="0"/>
              </a:rPr>
              <a:t>...</a:t>
            </a:r>
            <a:endParaRPr lang="en-US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sr-Latn-RS" sz="2000" b="1" dirty="0">
                <a:solidFill>
                  <a:schemeClr val="bg1"/>
                </a:solidFill>
                <a:latin typeface="Candara" pitchFamily="34" charset="0"/>
              </a:rPr>
              <a:t>nizu epruveta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b="1" dirty="0">
                <a:solidFill>
                  <a:schemeClr val="bg1"/>
                </a:solidFill>
                <a:latin typeface="Candara" pitchFamily="34" charset="0"/>
              </a:rPr>
              <a:t>Dobijena razređenja virusa do 1:4096</a:t>
            </a: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31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Priprema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materijala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6567054" cy="178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7" y="3984490"/>
            <a:ext cx="8116651" cy="264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4196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latin typeface="Candara" pitchFamily="34" charset="0"/>
              </a:rPr>
              <a:t>Hemaglutinacioni titar virusa je najveće razređenje virusa koje dovodi do + </a:t>
            </a:r>
            <a:r>
              <a:rPr lang="sr-Latn-RS" sz="2400" b="1" dirty="0" smtClean="0">
                <a:latin typeface="Candara" pitchFamily="34" charset="0"/>
              </a:rPr>
              <a:t>hemaglutinacije!</a:t>
            </a:r>
            <a:endParaRPr lang="sr-Latn-R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8" y="4156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FF00"/>
                </a:solidFill>
                <a:latin typeface="Candara" pitchFamily="34" charset="0"/>
              </a:rPr>
              <a:t>HEMIINHIBICIJA</a:t>
            </a:r>
            <a:endParaRPr lang="en-US" sz="36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789061"/>
            <a:ext cx="9116291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u="sng" dirty="0" smtClean="0">
                <a:solidFill>
                  <a:schemeClr val="bg1"/>
                </a:solidFill>
                <a:latin typeface="Candara" pitchFamily="34" charset="0"/>
              </a:rPr>
              <a:t>HA je vezivanje virusa i receptora na Er – </a:t>
            </a:r>
            <a:r>
              <a:rPr lang="sr-Latn-RS" sz="2400" b="1" u="sng" dirty="0" smtClean="0">
                <a:solidFill>
                  <a:schemeClr val="bg1"/>
                </a:solidFill>
                <a:latin typeface="Candara" pitchFamily="34" charset="0"/>
              </a:rPr>
              <a:t>nije imunološka reakcija</a:t>
            </a:r>
          </a:p>
          <a:p>
            <a:r>
              <a:rPr lang="sr-Latn-RS" sz="2400" b="1" u="sng" dirty="0" smtClean="0">
                <a:solidFill>
                  <a:schemeClr val="bg1"/>
                </a:solidFill>
                <a:latin typeface="Candara" pitchFamily="34" charset="0"/>
              </a:rPr>
              <a:t>HI je imunološka reakcija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koja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zasniva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400" b="1" u="sng" dirty="0" smtClean="0">
                <a:solidFill>
                  <a:schemeClr val="bg1"/>
                </a:solidFill>
                <a:latin typeface="Candara" pitchFamily="34" charset="0"/>
              </a:rPr>
              <a:t> tome da </a:t>
            </a:r>
            <a:r>
              <a:rPr lang="en-US" sz="2400" b="1" u="sng" dirty="0">
                <a:solidFill>
                  <a:schemeClr val="bg1"/>
                </a:solidFill>
                <a:latin typeface="Candara" pitchFamily="34" charset="0"/>
              </a:rPr>
              <a:t>s</a:t>
            </a:r>
            <a:r>
              <a:rPr lang="sr-Latn-RS" sz="2400" b="1" u="sng" dirty="0" smtClean="0">
                <a:solidFill>
                  <a:schemeClr val="bg1"/>
                </a:solidFill>
                <a:latin typeface="Candara" pitchFamily="34" charset="0"/>
              </a:rPr>
              <a:t>pecifična antitela neutrališu virus i sprečavaju hemaglutinaciju</a:t>
            </a:r>
            <a:endParaRPr lang="en-US" sz="2400" b="1" u="sng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US" sz="2800" b="1" u="sng" dirty="0" err="1" smtClean="0">
                <a:solidFill>
                  <a:schemeClr val="bg1"/>
                </a:solidFill>
                <a:latin typeface="Candara" pitchFamily="34" charset="0"/>
              </a:rPr>
              <a:t>Izvodi</a:t>
            </a:r>
            <a:r>
              <a:rPr lang="en-US" sz="2800" b="1" u="sng" dirty="0" smtClean="0">
                <a:solidFill>
                  <a:schemeClr val="bg1"/>
                </a:solidFill>
                <a:latin typeface="Candara" pitchFamily="34" charset="0"/>
              </a:rPr>
              <a:t> se u </a:t>
            </a:r>
            <a:r>
              <a:rPr lang="en-US" sz="2800" b="1" u="sng" dirty="0" err="1" smtClean="0">
                <a:solidFill>
                  <a:schemeClr val="bg1"/>
                </a:solidFill>
                <a:latin typeface="Candara" pitchFamily="34" charset="0"/>
              </a:rPr>
              <a:t>cilju</a:t>
            </a:r>
            <a:r>
              <a:rPr lang="en-US" sz="2800" b="1" u="sng" dirty="0">
                <a:solidFill>
                  <a:schemeClr val="bg1"/>
                </a:solidFill>
                <a:latin typeface="Candara" pitchFamily="34" charset="0"/>
              </a:rPr>
              <a:t>:</a:t>
            </a:r>
            <a:endParaRPr lang="sr-Latn-RS" sz="2800" b="1" u="sng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1.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Identifikacij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 hemaglutinabilnog virusa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2.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Utvrđivanj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 prisustva i titra At</a:t>
            </a:r>
          </a:p>
          <a:p>
            <a:endParaRPr lang="sr-Latn-R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67008" r="1515" b="8156"/>
          <a:stretch/>
        </p:blipFill>
        <p:spPr bwMode="auto">
          <a:xfrm>
            <a:off x="-47649" y="4361800"/>
            <a:ext cx="9239298" cy="189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636" y="152400"/>
            <a:ext cx="7471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4000" b="1" dirty="0">
                <a:solidFill>
                  <a:srgbClr val="00B0F0"/>
                </a:solidFill>
                <a:latin typeface="Candara" pitchFamily="34" charset="0"/>
              </a:rPr>
              <a:t>3. ELEKTRONSKA MIKROSKOPIJA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1" y="2058856"/>
            <a:ext cx="3615367" cy="44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18" y="1600199"/>
            <a:ext cx="253365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Isidora\Desktop\Electron-micrograph-of-a-bacterioph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60286"/>
            <a:ext cx="2301586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Isidora\Desktop\electron-micrograph-cross-section-of-escherichia-coli-bacteria-PYJPF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68" y="4267198"/>
            <a:ext cx="2485118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1" y="4572000"/>
            <a:ext cx="2931789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52400"/>
            <a:ext cx="7428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4000" b="1" dirty="0">
                <a:solidFill>
                  <a:srgbClr val="00B0F0"/>
                </a:solidFill>
                <a:latin typeface="Candara" pitchFamily="34" charset="0"/>
              </a:rPr>
              <a:t>4. MOLEKULARNE METODE - PCR</a:t>
            </a:r>
          </a:p>
        </p:txBody>
      </p:sp>
      <p:pic>
        <p:nvPicPr>
          <p:cNvPr id="8194" name="Picture 2" descr="C:\Users\Isidora\Desktop\Polymerase-Chain-Reaction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559675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95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0692" y="186121"/>
            <a:ext cx="607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VELI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ČINA, OBLIK I GRAĐA VIRUSA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1049041"/>
            <a:ext cx="571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0611" y="875859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9144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6700" y="11806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rgbClr val="C00000"/>
                </a:solidFill>
              </a:rPr>
              <a:t>nm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Isidora\Desktop\basic-rgb-186818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7458" l="5738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016484"/>
            <a:ext cx="1408856" cy="1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basic-rgb-186818317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1" b="99535" l="1944" r="99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8224"/>
            <a:ext cx="1502782" cy="13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basic-rgb-186818317 - Copy - Copy (4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3" b="98584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1" y="1706756"/>
            <a:ext cx="1005098" cy="19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basic-rgb-186818317 - Copy - Copy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62" b="97524" l="6522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0" y="2188880"/>
            <a:ext cx="1485699" cy="16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basic-rgb-186818317 - Copy - Copy (6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" b="89881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40" y="2189618"/>
            <a:ext cx="1713719" cy="14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38600"/>
            <a:ext cx="3975514" cy="25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3375" y="5163534"/>
            <a:ext cx="683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Virusni genom 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–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 DNK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RNK  (NUKLEOID)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623560" y="5545723"/>
            <a:ext cx="5139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Proteinski omotač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–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KAPSID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(građen od kapsomera)</a:t>
            </a:r>
          </a:p>
          <a:p>
            <a:pPr eaLnBrk="1" hangingPunct="1"/>
            <a:endParaRPr lang="sr-Latn-RS" sz="1600" dirty="0">
              <a:solidFill>
                <a:schemeClr val="bg1"/>
              </a:solidFill>
              <a:latin typeface="Candara" pitchFamily="34" charset="0"/>
            </a:endParaRPr>
          </a:p>
          <a:p>
            <a:pPr eaLnBrk="1" hangingPunct="1"/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Nukleoid + kapsid = nukleokapsid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716780" y="4279612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Glikoproteinski omotač 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peplos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)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sa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 „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šiljcima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“ – 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peplomerama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sr-Latn-RS" sz="1600" dirty="0" smtClean="0">
                <a:solidFill>
                  <a:schemeClr val="bg1"/>
                </a:solidFill>
                <a:latin typeface="Candara" pitchFamily="34" charset="0"/>
              </a:rPr>
              <a:t>virusni antigeni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3129" y="4572000"/>
            <a:ext cx="11682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28401" y="5332811"/>
            <a:ext cx="150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59989" y="5715000"/>
            <a:ext cx="16635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03003"/>
            <a:ext cx="38689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3d-model-virus-structure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03275"/>
            <a:ext cx="4451448" cy="44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604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GRAĐA VIRUSA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sidora\Desktop\istockphoto-117903879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400800" cy="40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bacteriophage-3d-model-obj-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11949"/>
            <a:ext cx="3941618" cy="44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604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BAKTERIOFAGI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108" y="227975"/>
            <a:ext cx="9802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latin typeface="Candara" pitchFamily="34" charset="0"/>
              </a:rPr>
              <a:t>DIJAGNOSTIKA VIRUSNIH INFEKCIJA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45" y="151150"/>
            <a:ext cx="8853056" cy="9156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108" y="147753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  <a:latin typeface="Candara" pitchFamily="34" charset="0"/>
              </a:rPr>
              <a:t>MATERIJAL ZA PREGLED - UZORKOVANJE</a:t>
            </a:r>
            <a:endParaRPr lang="en-US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8545" y="1350818"/>
            <a:ext cx="7467600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108" y="2362200"/>
            <a:ext cx="86590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rgbClr val="00B0F0"/>
                </a:solidFill>
                <a:latin typeface="Candara" pitchFamily="34" charset="0"/>
              </a:rPr>
              <a:t>Materijal se prikuplja brzo nakon uginuća (autoliza)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92D050"/>
                </a:solidFill>
                <a:latin typeface="Candara" pitchFamily="34" charset="0"/>
              </a:rPr>
              <a:t>Uzorkuje se u skladu sa tropizmom virusa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92D050"/>
                </a:solidFill>
                <a:latin typeface="Candara" pitchFamily="34" charset="0"/>
              </a:rPr>
              <a:t>Krvni serum – antitela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92D050"/>
                </a:solidFill>
                <a:latin typeface="Candara" pitchFamily="34" charset="0"/>
              </a:rPr>
              <a:t>Brisevi, bioptati, feces, organi, puna </a:t>
            </a:r>
            <a:r>
              <a:rPr lang="sr-Latn-RS" sz="2400" b="1" dirty="0">
                <a:solidFill>
                  <a:srgbClr val="92D050"/>
                </a:solidFill>
                <a:latin typeface="Candara" pitchFamily="34" charset="0"/>
              </a:rPr>
              <a:t>krv</a:t>
            </a:r>
            <a:r>
              <a:rPr lang="sr-Latn-RS" sz="2400" b="1" dirty="0" smtClean="0">
                <a:solidFill>
                  <a:srgbClr val="92D050"/>
                </a:solidFill>
                <a:latin typeface="Candara" pitchFamily="34" charset="0"/>
              </a:rPr>
              <a:t>...</a:t>
            </a:r>
            <a:endParaRPr lang="sr-Latn-RS" sz="2400" b="1" dirty="0">
              <a:solidFill>
                <a:srgbClr val="92D05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rgbClr val="FFFF00"/>
                </a:solidFill>
                <a:latin typeface="Candara" pitchFamily="34" charset="0"/>
              </a:rPr>
              <a:t>NEKROTIČNO TKIVO NIJE </a:t>
            </a:r>
            <a:r>
              <a:rPr lang="sr-Latn-RS" sz="2400" dirty="0" smtClean="0">
                <a:solidFill>
                  <a:srgbClr val="FFFF00"/>
                </a:solidFill>
                <a:latin typeface="Candara" pitchFamily="34" charset="0"/>
              </a:rPr>
              <a:t>ADEKVATAN UZORAK!</a:t>
            </a:r>
            <a:endParaRPr lang="sr-Latn-RS" sz="2400" dirty="0">
              <a:solidFill>
                <a:srgbClr val="FFFF0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Uzorci se stavljaju u </a:t>
            </a:r>
            <a:r>
              <a:rPr lang="sr-Latn-RS" sz="2800" b="1" dirty="0" smtClean="0">
                <a:solidFill>
                  <a:srgbClr val="FF0000"/>
                </a:solidFill>
                <a:latin typeface="Candara" pitchFamily="34" charset="0"/>
              </a:rPr>
              <a:t>transportne </a:t>
            </a:r>
            <a:r>
              <a:rPr lang="sr-Latn-RS" sz="2800" b="1" dirty="0">
                <a:solidFill>
                  <a:srgbClr val="FF0000"/>
                </a:solidFill>
                <a:latin typeface="Candara" pitchFamily="34" charset="0"/>
              </a:rPr>
              <a:t>podloge na 4</a:t>
            </a:r>
            <a:r>
              <a:rPr lang="sr-Latn-RS" sz="2800" b="1" baseline="30000" dirty="0">
                <a:solidFill>
                  <a:srgbClr val="FF0000"/>
                </a:solidFill>
                <a:latin typeface="Candara" pitchFamily="34" charset="0"/>
              </a:rPr>
              <a:t>o</a:t>
            </a:r>
            <a:r>
              <a:rPr lang="sr-Latn-RS" sz="2800" b="1" dirty="0">
                <a:solidFill>
                  <a:srgbClr val="FF0000"/>
                </a:solidFill>
                <a:latin typeface="Candara" pitchFamily="34" charset="0"/>
              </a:rPr>
              <a:t>C ili zamrznuti</a:t>
            </a:r>
          </a:p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06960"/>
            <a:ext cx="3124200" cy="21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46" y="5138738"/>
            <a:ext cx="1719263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6700" y="2271341"/>
            <a:ext cx="88773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Candara" pitchFamily="34" charset="0"/>
                <a:ea typeface="Cambria" pitchFamily="18" charset="0"/>
              </a:rPr>
              <a:t>OBLIGATNI INTRACELULARNI PARAZITI  u izolaciji zahtevaju primenu sistema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Cambria" pitchFamily="18" charset="0"/>
              </a:rPr>
              <a:t>“</a:t>
            </a:r>
            <a:r>
              <a:rPr lang="sl-SI" sz="2400" b="1" dirty="0">
                <a:solidFill>
                  <a:srgbClr val="FF0000"/>
                </a:solidFill>
                <a:latin typeface="Candara" pitchFamily="34" charset="0"/>
                <a:ea typeface="Cambria" pitchFamily="18" charset="0"/>
              </a:rPr>
              <a:t>žive ćelije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Cambria" pitchFamily="18" charset="0"/>
              </a:rPr>
              <a:t>”</a:t>
            </a:r>
            <a:r>
              <a:rPr lang="sr-Latn-RS" sz="2400" b="1" dirty="0">
                <a:solidFill>
                  <a:srgbClr val="FF0000"/>
                </a:solidFill>
                <a:latin typeface="Candara" pitchFamily="34" charset="0"/>
                <a:ea typeface="Cambria" pitchFamily="18" charset="0"/>
              </a:rPr>
              <a:t>!!!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1. Embrionirana kokošija jaja 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2. Kultura tkiva 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3. Lab. životinje - biološki ogled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1" y="2235072"/>
            <a:ext cx="8229600" cy="25655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4908888"/>
            <a:ext cx="3581400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4908888"/>
            <a:ext cx="3097924" cy="19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5" y="4908888"/>
            <a:ext cx="2743200" cy="19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08" y="227975"/>
            <a:ext cx="9802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  <a:latin typeface="Candara" pitchFamily="34" charset="0"/>
              </a:rPr>
              <a:t>DIJAGNOSTIKA VIRUSNIH INFEKCIJA</a:t>
            </a:r>
            <a:endParaRPr lang="en-US" sz="4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8545" y="151150"/>
            <a:ext cx="8853056" cy="9156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545" y="135081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  <a:latin typeface="Candara" pitchFamily="34" charset="0"/>
              </a:rPr>
              <a:t>IZOLACIJA I KULTIVACIJA</a:t>
            </a:r>
            <a:endParaRPr lang="en-US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8544" y="1224105"/>
            <a:ext cx="4585855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102" y="152400"/>
            <a:ext cx="5973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smtClean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Embrionirana </a:t>
            </a:r>
            <a:r>
              <a:rPr lang="sl-SI" sz="4000" b="1" dirty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kokošija jaja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38" y="9010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Alantoisna šupljina – Newcastle virus</a:t>
            </a:r>
          </a:p>
          <a:p>
            <a:pPr>
              <a:defRPr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Horioalantiosna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membrana - herpes/poxvirus</a:t>
            </a:r>
          </a:p>
          <a:p>
            <a:pPr>
              <a:defRPr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Žumančana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kesa – hlamidije i rikecije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099" name="Picture 3" descr="C:\Users\Isidora\Desktop\Inoculation-into-embryonated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63" y="2667000"/>
            <a:ext cx="7325473" cy="35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5" y="0"/>
            <a:ext cx="3110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000" b="1" dirty="0" smtClean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Kultura </a:t>
            </a:r>
            <a:r>
              <a:rPr lang="sl-SI" sz="4000" b="1" dirty="0">
                <a:solidFill>
                  <a:srgbClr val="00B0F0"/>
                </a:solidFill>
                <a:latin typeface="Candara" pitchFamily="34" charset="0"/>
                <a:ea typeface="Cambria" pitchFamily="18" charset="0"/>
              </a:rPr>
              <a:t>tkiva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9881" y="707886"/>
            <a:ext cx="850423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Ćelije poreklom od zdravih životinja/ljudi ili tumorskih ćelija životinja/ljudi koje se razmnožavaju </a:t>
            </a:r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in vitro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u odgovarajućim uslovima (pH, CO2, temp.)</a:t>
            </a:r>
          </a:p>
          <a:p>
            <a:pPr marL="0" indent="0" algn="ctr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Ćelije se resuspenduju u medijumu/podlozi koja podržava njihov rast </a:t>
            </a:r>
          </a:p>
          <a:p>
            <a:pPr marL="0" indent="0" algn="ctr">
              <a:buNone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Služe za izolaciju i kultivaciju virusa 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sr-Latn-RS" sz="20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_09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64" y="3539468"/>
            <a:ext cx="1679055" cy="28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94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7712" y="707886"/>
            <a:ext cx="8606407" cy="256871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713" y="3727013"/>
            <a:ext cx="46605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Hranljivi medijum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F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etalni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teleći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serum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Antibiotici, antimikotici</a:t>
            </a:r>
          </a:p>
          <a:p>
            <a:endParaRPr lang="sr-Latn-RS" sz="20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Candara" pitchFamily="34" charset="0"/>
              </a:rPr>
              <a:t>DANAS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ready to use! </a:t>
            </a:r>
          </a:p>
          <a:p>
            <a:endParaRPr lang="sr-Latn-RS" sz="20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Kultura tkiva za izolaciju određenih virusa se bira prema njihovoj vrsti i tropizmu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690" y="152400"/>
            <a:ext cx="8943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sr-Latn-RS" sz="3200" dirty="0" smtClean="0">
                <a:solidFill>
                  <a:schemeClr val="bg1"/>
                </a:solidFill>
                <a:latin typeface="Candara" pitchFamily="34" charset="0"/>
              </a:rPr>
              <a:t>TRPSINIZACIJA</a:t>
            </a:r>
            <a:endParaRPr lang="sr-Latn-RS" sz="3200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Pripremljeni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ispitujući materijal se inokuliše u kulturu tkiva staru 24 časa koja je preko površine laboratorijskog posuđa formirala jedan sloj ćelija (tzv. 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sheet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), a potom se vrši detekcija prisustva virusa u inokulisanoj ćelijskoj kulturi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62347" y="2362200"/>
            <a:ext cx="9130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Razlikuju se tri osnovne vrste kulture tkiva:</a:t>
            </a:r>
          </a:p>
          <a:p>
            <a:pPr algn="ctr">
              <a:defRPr/>
            </a:pP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1. 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Primarna 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kultura 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tkiva</a:t>
            </a:r>
            <a:endParaRPr lang="sr-Latn-RS" sz="2000" dirty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2. 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Diploidna 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ćelijska 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kultura</a:t>
            </a:r>
            <a:endParaRPr lang="sr-Latn-RS" sz="2000" dirty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3. Kontinuirana </a:t>
            </a:r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ćelijska 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linija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891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Prisustvo virusa u kulturi tkiva može da se uoči: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855" y="4282673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Candara" pitchFamily="34" charset="0"/>
              </a:rPr>
              <a:t>Na </a:t>
            </a:r>
            <a:r>
              <a:rPr lang="en-US" sz="2400" dirty="0" err="1" smtClean="0">
                <a:solidFill>
                  <a:srgbClr val="FFFF00"/>
                </a:solidFill>
                <a:latin typeface="Candara" pitchFamily="34" charset="0"/>
              </a:rPr>
              <a:t>osnovu</a:t>
            </a:r>
            <a:r>
              <a:rPr lang="en-US" sz="2400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ndara" pitchFamily="34" charset="0"/>
              </a:rPr>
              <a:t>p</a:t>
            </a:r>
            <a:r>
              <a:rPr lang="sr-Latn-RS" sz="2400" dirty="0" smtClean="0">
                <a:solidFill>
                  <a:srgbClr val="FFFF00"/>
                </a:solidFill>
                <a:latin typeface="Candara" pitchFamily="34" charset="0"/>
              </a:rPr>
              <a:t>ojave </a:t>
            </a:r>
            <a:r>
              <a:rPr lang="sr-Latn-RS" sz="2400" dirty="0">
                <a:solidFill>
                  <a:srgbClr val="FFFF00"/>
                </a:solidFill>
                <a:latin typeface="Candara" pitchFamily="34" charset="0"/>
              </a:rPr>
              <a:t>CPE – </a:t>
            </a:r>
            <a:r>
              <a:rPr lang="sr-Latn-RS" sz="2400" b="1" dirty="0">
                <a:solidFill>
                  <a:srgbClr val="FFFF00"/>
                </a:solidFill>
                <a:latin typeface="Candara" pitchFamily="34" charset="0"/>
              </a:rPr>
              <a:t>CITOPATOGENOG </a:t>
            </a:r>
            <a:r>
              <a:rPr lang="sr-Latn-RS" sz="2400" b="1" dirty="0" smtClean="0">
                <a:solidFill>
                  <a:srgbClr val="FFFF00"/>
                </a:solidFill>
                <a:latin typeface="Candara" pitchFamily="34" charset="0"/>
              </a:rPr>
              <a:t>EFEKTA</a:t>
            </a:r>
          </a:p>
          <a:p>
            <a:endParaRPr lang="sr-Latn-RS" sz="2400" b="1" dirty="0">
              <a:solidFill>
                <a:srgbClr val="FFFF00"/>
              </a:solidFill>
              <a:latin typeface="Candara" pitchFamily="34" charset="0"/>
            </a:endParaRPr>
          </a:p>
          <a:p>
            <a:pPr>
              <a:defRPr/>
            </a:pPr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2. ....</a:t>
            </a:r>
            <a:endParaRPr lang="sr-Latn-RS" sz="2400" i="1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Latn-RS" b="1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Latn-RS" b="1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sr-Latn-RS" sz="16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3" y="4452685"/>
            <a:ext cx="2452255" cy="238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Isidora\Desktop\large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4800600"/>
            <a:ext cx="2944089" cy="181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675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34</cp:revision>
  <dcterms:created xsi:type="dcterms:W3CDTF">2006-08-16T00:00:00Z</dcterms:created>
  <dcterms:modified xsi:type="dcterms:W3CDTF">2022-05-12T16:04:08Z</dcterms:modified>
</cp:coreProperties>
</file>