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59" r:id="rId6"/>
    <p:sldId id="275" r:id="rId7"/>
    <p:sldId id="260" r:id="rId8"/>
    <p:sldId id="276" r:id="rId9"/>
    <p:sldId id="277" r:id="rId10"/>
    <p:sldId id="261" r:id="rId11"/>
    <p:sldId id="278" r:id="rId12"/>
    <p:sldId id="279" r:id="rId13"/>
    <p:sldId id="262" r:id="rId14"/>
    <p:sldId id="263" r:id="rId15"/>
    <p:sldId id="268" r:id="rId16"/>
    <p:sldId id="269" r:id="rId17"/>
    <p:sldId id="28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7B9D4-362C-4E14-9F77-8EC9C419EE49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34A0D-1C62-49DD-8AAB-15E3EB15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70A273-83AF-478F-9654-4CC7DFE1BFF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E2A89-2CBD-4158-BF71-70308A8D65DC}" type="slidenum">
              <a:rPr lang="en-US" altLang="en-US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2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361504-6CBD-4803-93A6-176CF7F223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002195-3A89-4CC2-8A43-22F8FEF845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432" y="762000"/>
            <a:ext cx="7086600" cy="189436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Adobe Garamond Pro Bold" pitchFamily="18" charset="0"/>
              </a:rPr>
              <a:t>Virulencija</a:t>
            </a:r>
            <a:r>
              <a:rPr lang="en-US" sz="4400" dirty="0">
                <a:latin typeface="Adobe Garamond Pro Bold" pitchFamily="18" charset="0"/>
              </a:rPr>
              <a:t> </a:t>
            </a:r>
            <a:r>
              <a:rPr lang="en-US" sz="4400" dirty="0" err="1">
                <a:latin typeface="Adobe Garamond Pro Bold" pitchFamily="18" charset="0"/>
              </a:rPr>
              <a:t>virusa</a:t>
            </a:r>
            <a:r>
              <a:rPr lang="en-US" sz="4400" dirty="0">
                <a:latin typeface="Adobe Garamond Pro Bold" pitchFamily="18" charset="0"/>
              </a:rPr>
              <a:t> i </a:t>
            </a:r>
            <a:r>
              <a:rPr lang="en-US" sz="4400" dirty="0" err="1">
                <a:latin typeface="Adobe Garamond Pro Bold" pitchFamily="18" charset="0"/>
              </a:rPr>
              <a:t>otpornost</a:t>
            </a:r>
            <a:r>
              <a:rPr lang="en-US" sz="4400" dirty="0">
                <a:latin typeface="Adobe Garamond Pro Bold" pitchFamily="18" charset="0"/>
              </a:rPr>
              <a:t>/</a:t>
            </a:r>
            <a:r>
              <a:rPr lang="en-US" sz="4400" dirty="0" err="1">
                <a:latin typeface="Adobe Garamond Pro Bold" pitchFamily="18" charset="0"/>
              </a:rPr>
              <a:t>osetljivost</a:t>
            </a:r>
            <a:r>
              <a:rPr lang="en-US" sz="4400" dirty="0">
                <a:latin typeface="Adobe Garamond Pro Bold" pitchFamily="18" charset="0"/>
              </a:rPr>
              <a:t> </a:t>
            </a:r>
            <a:r>
              <a:rPr lang="en-US" sz="4400" dirty="0" err="1">
                <a:latin typeface="Adobe Garamond Pro Bold" pitchFamily="18" charset="0"/>
              </a:rPr>
              <a:t>domaćina</a:t>
            </a:r>
            <a:endParaRPr lang="en-US" sz="4400" dirty="0">
              <a:latin typeface="Adobe Garamond Pro Bold" pitchFamily="18" charset="0"/>
            </a:endParaRPr>
          </a:p>
        </p:txBody>
      </p:sp>
      <p:pic>
        <p:nvPicPr>
          <p:cNvPr id="1026" name="Picture 2" descr="Equine Contagion Part 2: Equine Influenza Virus (EIV) | Equine Veterinary  Servi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3154" r="1938" b="19376"/>
          <a:stretch/>
        </p:blipFill>
        <p:spPr bwMode="auto">
          <a:xfrm>
            <a:off x="2459736" y="2968752"/>
            <a:ext cx="5943600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4191000"/>
            <a:ext cx="1219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5562600"/>
            <a:ext cx="150266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4343400" cy="5178552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accent6"/>
                </a:solidFill>
              </a:rPr>
              <a:t>Tropizam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virusa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sr-Latn-RS" sz="1600" b="1" dirty="0" smtClean="0">
                <a:solidFill>
                  <a:schemeClr val="accent6"/>
                </a:solidFill>
              </a:rPr>
              <a:t>= afinitet virusa prema odr. </a:t>
            </a:r>
            <a:r>
              <a:rPr lang="sr-Latn-RS" sz="1600" b="1" dirty="0">
                <a:solidFill>
                  <a:schemeClr val="accent6"/>
                </a:solidFill>
              </a:rPr>
              <a:t>t</a:t>
            </a:r>
            <a:r>
              <a:rPr lang="sr-Latn-RS" sz="1600" b="1" dirty="0" smtClean="0">
                <a:solidFill>
                  <a:schemeClr val="accent6"/>
                </a:solidFill>
              </a:rPr>
              <a:t>kivima (organima)</a:t>
            </a:r>
          </a:p>
          <a:p>
            <a:endParaRPr lang="sr-Latn-RS" sz="1600" b="1" dirty="0" smtClean="0">
              <a:solidFill>
                <a:schemeClr val="accent6"/>
              </a:solidFill>
            </a:endParaRPr>
          </a:p>
          <a:p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</a:rPr>
              <a:t>Ostvarivanje infekcije – postojanje </a:t>
            </a:r>
            <a:r>
              <a:rPr lang="sr-Latn-RS" sz="1600" b="1" dirty="0" smtClean="0">
                <a:solidFill>
                  <a:schemeClr val="accent6"/>
                </a:solidFill>
              </a:rPr>
              <a:t>receptora</a:t>
            </a:r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</a:rPr>
              <a:t> za virus na ćelijama</a:t>
            </a:r>
          </a:p>
          <a:p>
            <a:endParaRPr lang="sr-Latn-R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I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ntracelularni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faktor</a:t>
            </a:r>
            <a:r>
              <a:rPr lang="sr-Latn-R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i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sr-Latn-RS" sz="16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(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pojačivač</a:t>
            </a:r>
            <a:r>
              <a:rPr lang="sr-Latn-RS" sz="16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i)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-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klasa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gena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aktivatora</a:t>
            </a:r>
            <a:r>
              <a:rPr lang="sr-Latn-R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koja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pojačava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efikasnost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transkripcije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virusnih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ili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ćelijskih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gena</a:t>
            </a:r>
            <a:endParaRPr lang="sr-Latn-RS" sz="1600" dirty="0" smtClean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DNK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papilomavirusa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-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pojačivač</a:t>
            </a:r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i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aktivni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u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keratinocitima</a:t>
            </a:r>
            <a:endParaRPr lang="sr-Latn-RS" sz="1600" dirty="0" smtClean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pPr marL="0" indent="0">
              <a:buNone/>
            </a:pPr>
            <a:endParaRPr lang="sr-Latn-RS" sz="16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r>
              <a:rPr lang="pl-PL" sz="1600" b="1" dirty="0" smtClean="0">
                <a:solidFill>
                  <a:schemeClr val="accent6"/>
                </a:solidFill>
                <a:latin typeface="Century Schoolbook" pitchFamily="18" charset="0"/>
              </a:rPr>
              <a:t>Diseminacija </a:t>
            </a:r>
            <a:r>
              <a:rPr lang="pl-PL" sz="1600" b="1" dirty="0">
                <a:solidFill>
                  <a:schemeClr val="accent6"/>
                </a:solidFill>
                <a:latin typeface="Century Schoolbook" pitchFamily="18" charset="0"/>
              </a:rPr>
              <a:t>(širenje) virusa </a:t>
            </a:r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–patogeneza – zavisi od tropizma</a:t>
            </a:r>
          </a:p>
          <a:p>
            <a:endParaRPr lang="sr-Latn-RS" sz="1600" dirty="0" smtClean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Sistemske virusne infekcije - viremija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098" name="Picture 2" descr="Pathogenesis of Viral Infections and Diseases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086225" cy="53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6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7106" y="231648"/>
            <a:ext cx="7467600" cy="4873752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chemeClr val="accent6"/>
                </a:solidFill>
              </a:rPr>
              <a:t>Mutacije</a:t>
            </a:r>
            <a:r>
              <a:rPr lang="sr-Latn-RS" dirty="0" smtClean="0"/>
              <a:t> -</a:t>
            </a:r>
            <a:r>
              <a:rPr lang="en-US" dirty="0" smtClean="0"/>
              <a:t> </a:t>
            </a:r>
            <a:r>
              <a:rPr lang="en-US" dirty="0" err="1" smtClean="0"/>
              <a:t>pojav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sojeva</a:t>
            </a:r>
            <a:r>
              <a:rPr lang="en-US" dirty="0"/>
              <a:t> </a:t>
            </a:r>
            <a:r>
              <a:rPr lang="en-US" dirty="0" err="1"/>
              <a:t>virusa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vezuju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druge</a:t>
            </a:r>
            <a:r>
              <a:rPr lang="sr-Latn-RS" dirty="0" smtClean="0"/>
              <a:t> </a:t>
            </a:r>
            <a:r>
              <a:rPr lang="en-US" dirty="0" err="1" smtClean="0"/>
              <a:t>receptore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sr-Latn-RS" dirty="0" smtClean="0"/>
              <a:t>P</a:t>
            </a:r>
            <a:r>
              <a:rPr lang="en-US" dirty="0" err="1" smtClean="0"/>
              <a:t>osledica</a:t>
            </a:r>
            <a:r>
              <a:rPr lang="en-US" dirty="0" smtClean="0"/>
              <a:t> </a:t>
            </a:r>
            <a:r>
              <a:rPr lang="en-US" dirty="0" err="1"/>
              <a:t>izmena</a:t>
            </a:r>
            <a:r>
              <a:rPr lang="en-US" dirty="0"/>
              <a:t> u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vezivanje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površini</a:t>
            </a:r>
            <a:r>
              <a:rPr lang="en-US" dirty="0"/>
              <a:t> </a:t>
            </a:r>
            <a:r>
              <a:rPr lang="en-US" dirty="0" err="1"/>
              <a:t>virusne</a:t>
            </a:r>
            <a:r>
              <a:rPr lang="en-US" dirty="0"/>
              <a:t> </a:t>
            </a:r>
            <a:r>
              <a:rPr lang="en-US" dirty="0" err="1" smtClean="0"/>
              <a:t>čestice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905000"/>
            <a:ext cx="4452778" cy="247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5842"/>
            <a:ext cx="3651250" cy="24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376292"/>
            <a:ext cx="4152900" cy="23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72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drea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62000"/>
            <a:ext cx="9153525" cy="542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5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487375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Virokini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proteini</a:t>
            </a:r>
            <a:r>
              <a:rPr lang="en-US" dirty="0"/>
              <a:t> </a:t>
            </a:r>
            <a:r>
              <a:rPr lang="en-US" dirty="0" err="1"/>
              <a:t>čiju</a:t>
            </a:r>
            <a:r>
              <a:rPr lang="en-US" dirty="0"/>
              <a:t> </a:t>
            </a:r>
            <a:r>
              <a:rPr lang="en-US" dirty="0" err="1"/>
              <a:t>sintezu</a:t>
            </a:r>
            <a:r>
              <a:rPr lang="en-US" dirty="0"/>
              <a:t> </a:t>
            </a:r>
            <a:r>
              <a:rPr lang="en-US" dirty="0" err="1"/>
              <a:t>kodiraju</a:t>
            </a:r>
            <a:r>
              <a:rPr lang="en-US" dirty="0"/>
              <a:t> </a:t>
            </a:r>
            <a:r>
              <a:rPr lang="en-US" dirty="0" err="1"/>
              <a:t>virsni</a:t>
            </a:r>
            <a:r>
              <a:rPr lang="en-US" dirty="0"/>
              <a:t> </a:t>
            </a:r>
            <a:r>
              <a:rPr lang="en-US" dirty="0" err="1"/>
              <a:t>geni</a:t>
            </a:r>
            <a:r>
              <a:rPr lang="en-US" dirty="0"/>
              <a:t> i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neophodni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sr-Latn-RS" dirty="0"/>
              <a:t> </a:t>
            </a:r>
            <a:r>
              <a:rPr lang="en-US" dirty="0" err="1" smtClean="0"/>
              <a:t>replikaciju</a:t>
            </a:r>
            <a:r>
              <a:rPr lang="en-US" dirty="0" smtClean="0"/>
              <a:t> </a:t>
            </a:r>
            <a:r>
              <a:rPr lang="en-US" dirty="0" err="1" smtClean="0"/>
              <a:t>virusa</a:t>
            </a:r>
            <a:endParaRPr lang="sr-Latn-RS" dirty="0" smtClean="0"/>
          </a:p>
          <a:p>
            <a:r>
              <a:rPr lang="sr-Latn-RS" dirty="0" smtClean="0"/>
              <a:t>S</a:t>
            </a:r>
            <a:r>
              <a:rPr lang="en-US" dirty="0" err="1" smtClean="0"/>
              <a:t>prečavanj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delovanj</a:t>
            </a:r>
            <a:r>
              <a:rPr lang="sr-Latn-RS" dirty="0" smtClean="0"/>
              <a:t>e </a:t>
            </a:r>
            <a:r>
              <a:rPr lang="en-US" dirty="0" err="1" smtClean="0"/>
              <a:t>faktora</a:t>
            </a:r>
            <a:r>
              <a:rPr lang="en-US" dirty="0" smtClean="0"/>
              <a:t> </a:t>
            </a:r>
            <a:r>
              <a:rPr lang="en-US" dirty="0" err="1"/>
              <a:t>nespecifične</a:t>
            </a:r>
            <a:r>
              <a:rPr lang="en-US" dirty="0"/>
              <a:t> i </a:t>
            </a:r>
            <a:r>
              <a:rPr lang="en-US" dirty="0" err="1"/>
              <a:t>specifične</a:t>
            </a:r>
            <a:r>
              <a:rPr lang="en-US" dirty="0"/>
              <a:t> </a:t>
            </a:r>
            <a:r>
              <a:rPr lang="en-US" dirty="0" err="1"/>
              <a:t>otpornosti</a:t>
            </a:r>
            <a:r>
              <a:rPr lang="en-US" dirty="0"/>
              <a:t> </a:t>
            </a:r>
            <a:r>
              <a:rPr lang="en-US" dirty="0" err="1"/>
              <a:t>organizma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virusnim</a:t>
            </a:r>
            <a:r>
              <a:rPr lang="en-US" dirty="0"/>
              <a:t> </a:t>
            </a:r>
            <a:r>
              <a:rPr lang="en-US" dirty="0" err="1" smtClean="0"/>
              <a:t>infekcijama</a:t>
            </a:r>
            <a:endParaRPr lang="en-US" dirty="0"/>
          </a:p>
          <a:p>
            <a:r>
              <a:rPr lang="sr-Latn-RS" dirty="0" smtClean="0"/>
              <a:t>I</a:t>
            </a:r>
            <a:r>
              <a:rPr lang="en-US" dirty="0" err="1" smtClean="0"/>
              <a:t>nhibitor</a:t>
            </a:r>
            <a:r>
              <a:rPr lang="sr-Latn-RS" dirty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citokina</a:t>
            </a:r>
            <a:r>
              <a:rPr lang="el-GR" dirty="0" smtClean="0"/>
              <a:t>, </a:t>
            </a:r>
            <a:r>
              <a:rPr lang="en-US" dirty="0" smtClean="0"/>
              <a:t>inhibitor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delovanja</a:t>
            </a:r>
            <a:r>
              <a:rPr lang="en-US" dirty="0"/>
              <a:t> </a:t>
            </a:r>
            <a:r>
              <a:rPr lang="sr-Latn-RS" dirty="0" smtClean="0"/>
              <a:t>Tc</a:t>
            </a:r>
            <a:r>
              <a:rPr lang="en-US" dirty="0" smtClean="0"/>
              <a:t> </a:t>
            </a:r>
            <a:r>
              <a:rPr lang="en-US" dirty="0" err="1" smtClean="0"/>
              <a:t>limfocita</a:t>
            </a:r>
            <a:r>
              <a:rPr lang="en-US" dirty="0" smtClean="0"/>
              <a:t>, inhibitor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aktivacije</a:t>
            </a:r>
            <a:r>
              <a:rPr lang="en-US" dirty="0" smtClean="0"/>
              <a:t> </a:t>
            </a:r>
            <a:r>
              <a:rPr lang="en-US" dirty="0" err="1" smtClean="0"/>
              <a:t>komplementa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smtClean="0"/>
              <a:t>inhibitor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citolize</a:t>
            </a:r>
            <a:r>
              <a:rPr lang="en-US" dirty="0"/>
              <a:t> </a:t>
            </a:r>
            <a:r>
              <a:rPr lang="en-US" dirty="0" err="1"/>
              <a:t>posredovane</a:t>
            </a:r>
            <a:r>
              <a:rPr lang="en-US" dirty="0"/>
              <a:t> </a:t>
            </a:r>
            <a:r>
              <a:rPr lang="en-US" dirty="0" err="1"/>
              <a:t>antitelima</a:t>
            </a:r>
            <a:r>
              <a:rPr lang="en-US" dirty="0"/>
              <a:t> </a:t>
            </a:r>
            <a:r>
              <a:rPr lang="sr-Latn-RS" dirty="0" smtClean="0"/>
              <a:t>...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08" y="3955296"/>
            <a:ext cx="3946492" cy="271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4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458200" cy="601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accent6"/>
                </a:solidFill>
              </a:rPr>
              <a:t>Determinante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otpornosti</a:t>
            </a:r>
            <a:r>
              <a:rPr lang="sr-Latn-R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organizma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na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virusnu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infekciju</a:t>
            </a:r>
            <a:endParaRPr lang="sr-Latn-RS" sz="28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430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Imunološki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virusnu</a:t>
            </a:r>
            <a:r>
              <a:rPr lang="en-US" dirty="0"/>
              <a:t> </a:t>
            </a:r>
            <a:r>
              <a:rPr lang="en-US" dirty="0" err="1"/>
              <a:t>infekciju</a:t>
            </a:r>
            <a:r>
              <a:rPr lang="en-US" dirty="0"/>
              <a:t> se </a:t>
            </a:r>
            <a:r>
              <a:rPr lang="en-US" dirty="0" err="1"/>
              <a:t>razlikuje</a:t>
            </a:r>
            <a:r>
              <a:rPr lang="en-US" dirty="0"/>
              <a:t> od </a:t>
            </a:r>
            <a:r>
              <a:rPr lang="en-US" dirty="0" err="1"/>
              <a:t>jedne</a:t>
            </a:r>
            <a:r>
              <a:rPr lang="en-US" dirty="0"/>
              <a:t> do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 smtClean="0"/>
              <a:t>životinje</a:t>
            </a:r>
            <a:r>
              <a:rPr lang="sr-Latn-RS" dirty="0" smtClean="0"/>
              <a:t> iste vrste</a:t>
            </a:r>
            <a:endParaRPr lang="en-US" dirty="0"/>
          </a:p>
          <a:p>
            <a:endParaRPr lang="sr-Latn-RS" dirty="0"/>
          </a:p>
          <a:p>
            <a:pPr algn="ctr"/>
            <a:r>
              <a:rPr lang="sr-Latn-RS" dirty="0" smtClean="0"/>
              <a:t>pod </a:t>
            </a:r>
            <a:r>
              <a:rPr lang="en-US" dirty="0" err="1" smtClean="0"/>
              <a:t>kontrolom</a:t>
            </a:r>
            <a:r>
              <a:rPr lang="en-US" dirty="0" smtClean="0"/>
              <a:t> </a:t>
            </a:r>
            <a:r>
              <a:rPr lang="en-US" dirty="0" err="1"/>
              <a:t>gena</a:t>
            </a:r>
            <a:r>
              <a:rPr lang="en-US" dirty="0"/>
              <a:t> </a:t>
            </a:r>
            <a:r>
              <a:rPr lang="en-US" dirty="0" err="1"/>
              <a:t>imunološke</a:t>
            </a:r>
            <a:r>
              <a:rPr lang="en-US" dirty="0"/>
              <a:t> </a:t>
            </a:r>
            <a:r>
              <a:rPr lang="en-US" dirty="0" err="1"/>
              <a:t>reaktivnosti</a:t>
            </a:r>
            <a:r>
              <a:rPr lang="en-US" dirty="0"/>
              <a:t> -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 smtClean="0"/>
              <a:t>gena</a:t>
            </a:r>
            <a:r>
              <a:rPr lang="sr-Latn-RS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immune </a:t>
            </a:r>
            <a:r>
              <a:rPr lang="en-US" i="1" dirty="0"/>
              <a:t>response genes</a:t>
            </a:r>
            <a:r>
              <a:rPr lang="en-US" dirty="0" smtClean="0"/>
              <a:t>)</a:t>
            </a:r>
            <a:endParaRPr lang="sr-Latn-RS" dirty="0" smtClean="0"/>
          </a:p>
          <a:p>
            <a:endParaRPr lang="sr-Latn-R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imunotolerancije</a:t>
            </a:r>
            <a:r>
              <a:rPr lang="en-US" dirty="0"/>
              <a:t> </a:t>
            </a:r>
            <a:r>
              <a:rPr lang="sr-Latn-RS" dirty="0" smtClean="0"/>
              <a:t>– BVD kongenitalna infekcija</a:t>
            </a:r>
          </a:p>
          <a:p>
            <a:pPr marL="285750" indent="-285750">
              <a:buFont typeface="Arial" pitchFamily="34" charset="0"/>
              <a:buChar char="•"/>
            </a:pPr>
            <a:endParaRPr lang="sr-Latn-R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Makrofagi</a:t>
            </a:r>
            <a:r>
              <a:rPr lang="en-US" dirty="0"/>
              <a:t> </a:t>
            </a:r>
            <a:r>
              <a:rPr lang="sr-Latn-RS" dirty="0" smtClean="0"/>
              <a:t>-v</a:t>
            </a:r>
            <a:r>
              <a:rPr lang="en-US" dirty="0" err="1" smtClean="0"/>
              <a:t>irusi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 smtClean="0"/>
              <a:t>razmnožavati</a:t>
            </a:r>
            <a:r>
              <a:rPr lang="sr-Latn-R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makrofagima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74" y="2209800"/>
            <a:ext cx="44005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7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382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1" dirty="0" err="1" smtClean="0">
                <a:solidFill>
                  <a:schemeClr val="accent6"/>
                </a:solidFill>
              </a:rPr>
              <a:t>Starost</a:t>
            </a:r>
            <a:r>
              <a:rPr lang="en-US" sz="2600" b="1" i="1" dirty="0" smtClean="0">
                <a:solidFill>
                  <a:schemeClr val="accent6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6"/>
                </a:solidFill>
              </a:rPr>
              <a:t>životinje</a:t>
            </a:r>
            <a:endParaRPr lang="sr-Latn-RS" sz="2600" b="1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600" b="1" i="1" dirty="0">
              <a:solidFill>
                <a:schemeClr val="accent6"/>
              </a:solidFill>
            </a:endParaRPr>
          </a:p>
          <a:p>
            <a:r>
              <a:rPr lang="vi-VN" dirty="0"/>
              <a:t>Novorođene životinje su veoma osetljive na virusne </a:t>
            </a:r>
            <a:r>
              <a:rPr lang="vi-VN" dirty="0" smtClean="0"/>
              <a:t>infekcije</a:t>
            </a:r>
            <a:r>
              <a:rPr lang="sr-Latn-RS" dirty="0" smtClean="0"/>
              <a:t> </a:t>
            </a:r>
            <a:endParaRPr lang="en-US" dirty="0" smtClean="0"/>
          </a:p>
          <a:p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sr-Latn-RS" dirty="0" smtClean="0"/>
              <a:t>imunološke reaktivnosti</a:t>
            </a:r>
            <a:endParaRPr lang="en-US" dirty="0" smtClean="0"/>
          </a:p>
          <a:p>
            <a:r>
              <a:rPr lang="en-US" dirty="0" err="1" smtClean="0"/>
              <a:t>Maternalna</a:t>
            </a:r>
            <a:r>
              <a:rPr lang="en-US" dirty="0" smtClean="0"/>
              <a:t> </a:t>
            </a:r>
            <a:r>
              <a:rPr lang="en-US" dirty="0" err="1" smtClean="0"/>
              <a:t>antitela</a:t>
            </a:r>
            <a:endParaRPr lang="en-US" dirty="0"/>
          </a:p>
        </p:txBody>
      </p:sp>
      <p:pic>
        <p:nvPicPr>
          <p:cNvPr id="1026" name="Picture 2" descr="Helping the newborn calf get a good start - Progressive Ca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2303046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87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3375" y="2286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i="1" dirty="0" err="1">
                <a:solidFill>
                  <a:schemeClr val="accent6"/>
                </a:solidFill>
              </a:rPr>
              <a:t>Stepen</a:t>
            </a:r>
            <a:r>
              <a:rPr lang="en-US" sz="2900" b="1" i="1" dirty="0">
                <a:solidFill>
                  <a:schemeClr val="accent6"/>
                </a:solidFill>
              </a:rPr>
              <a:t> </a:t>
            </a:r>
            <a:r>
              <a:rPr lang="en-US" sz="2900" b="1" i="1" dirty="0" err="1" smtClean="0">
                <a:solidFill>
                  <a:schemeClr val="accent6"/>
                </a:solidFill>
              </a:rPr>
              <a:t>uhranjenosti</a:t>
            </a:r>
            <a:endParaRPr lang="sr-Latn-RS" sz="2900" b="1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900" b="1" i="1" dirty="0">
              <a:solidFill>
                <a:schemeClr val="accent6"/>
              </a:solidFill>
            </a:endParaRPr>
          </a:p>
          <a:p>
            <a:r>
              <a:rPr lang="en-US" dirty="0" err="1"/>
              <a:t>Nedovoljna</a:t>
            </a:r>
            <a:r>
              <a:rPr lang="en-US" dirty="0"/>
              <a:t> </a:t>
            </a:r>
            <a:r>
              <a:rPr lang="en-US" dirty="0" err="1"/>
              <a:t>uhranjenost</a:t>
            </a:r>
            <a:r>
              <a:rPr lang="en-US" dirty="0"/>
              <a:t> </a:t>
            </a:r>
            <a:r>
              <a:rPr lang="en-US" dirty="0" err="1"/>
              <a:t>životinja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negativan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 smtClean="0"/>
              <a:t>imunološke</a:t>
            </a:r>
            <a:r>
              <a:rPr lang="sr-Latn-RS" dirty="0"/>
              <a:t> </a:t>
            </a:r>
            <a:r>
              <a:rPr lang="en-US" dirty="0" err="1" smtClean="0"/>
              <a:t>reaktivnosti</a:t>
            </a:r>
            <a:r>
              <a:rPr lang="en-US" dirty="0" smtClean="0"/>
              <a:t> </a:t>
            </a:r>
            <a:r>
              <a:rPr lang="en-US" dirty="0" err="1"/>
              <a:t>organizma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sr-Latn-RS" dirty="0" smtClean="0"/>
              <a:t>S</a:t>
            </a:r>
            <a:r>
              <a:rPr lang="en-US" dirty="0" err="1" smtClean="0"/>
              <a:t>labljenje</a:t>
            </a:r>
            <a:r>
              <a:rPr lang="sr-Latn-RS" dirty="0" smtClean="0"/>
              <a:t>/</a:t>
            </a:r>
            <a:r>
              <a:rPr lang="en-US" dirty="0" err="1" smtClean="0"/>
              <a:t>izostan</a:t>
            </a:r>
            <a:r>
              <a:rPr lang="sr-Latn-RS" dirty="0" smtClean="0"/>
              <a:t>a</a:t>
            </a:r>
            <a:r>
              <a:rPr lang="en-US" dirty="0" smtClean="0"/>
              <a:t>k </a:t>
            </a:r>
            <a:r>
              <a:rPr lang="en-US" dirty="0" err="1"/>
              <a:t>delovanja</a:t>
            </a:r>
            <a:r>
              <a:rPr lang="en-US" dirty="0"/>
              <a:t> </a:t>
            </a:r>
            <a:r>
              <a:rPr lang="en-US" dirty="0" err="1"/>
              <a:t>nespecifičnih</a:t>
            </a:r>
            <a:r>
              <a:rPr lang="en-US" dirty="0"/>
              <a:t> i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sr-Latn-RS" dirty="0" smtClean="0"/>
              <a:t>P</a:t>
            </a:r>
            <a:r>
              <a:rPr lang="en-US" dirty="0" err="1" smtClean="0"/>
              <a:t>romena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makrofaga</a:t>
            </a:r>
            <a:r>
              <a:rPr lang="en-US" dirty="0"/>
              <a:t> </a:t>
            </a:r>
            <a:r>
              <a:rPr lang="sr-Latn-RS" dirty="0" smtClean="0"/>
              <a:t>- </a:t>
            </a:r>
            <a:r>
              <a:rPr lang="en-US" dirty="0" err="1" smtClean="0"/>
              <a:t>slabljenje</a:t>
            </a:r>
            <a:r>
              <a:rPr lang="en-US" dirty="0" smtClean="0"/>
              <a:t> </a:t>
            </a:r>
            <a:r>
              <a:rPr lang="en-US" dirty="0" err="1"/>
              <a:t>fagocitoze</a:t>
            </a:r>
            <a:r>
              <a:rPr lang="en-US" dirty="0"/>
              <a:t> i </a:t>
            </a:r>
            <a:r>
              <a:rPr lang="en-US" dirty="0" err="1"/>
              <a:t>citolitičke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sr-Latn-RS" dirty="0" smtClean="0"/>
              <a:t>Smanjenje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komplementa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sr-Latn-RS" dirty="0" smtClean="0"/>
              <a:t>N</a:t>
            </a:r>
            <a:r>
              <a:rPr lang="en-US" dirty="0" err="1" smtClean="0"/>
              <a:t>arušavanje</a:t>
            </a:r>
            <a:r>
              <a:rPr lang="en-US" dirty="0" smtClean="0"/>
              <a:t> </a:t>
            </a:r>
            <a:r>
              <a:rPr lang="en-US" dirty="0" err="1"/>
              <a:t>integriteta</a:t>
            </a:r>
            <a:r>
              <a:rPr lang="en-US" dirty="0"/>
              <a:t> </a:t>
            </a:r>
            <a:r>
              <a:rPr lang="en-US" dirty="0" err="1"/>
              <a:t>kože</a:t>
            </a:r>
            <a:r>
              <a:rPr lang="en-US" dirty="0"/>
              <a:t> i </a:t>
            </a:r>
            <a:r>
              <a:rPr lang="en-US" dirty="0" err="1" smtClean="0"/>
              <a:t>sluzokoža</a:t>
            </a:r>
            <a:r>
              <a:rPr lang="sr-Latn-RS" dirty="0"/>
              <a:t> </a:t>
            </a:r>
            <a:r>
              <a:rPr lang="sr-Latn-RS" dirty="0" smtClean="0"/>
              <a:t>- </a:t>
            </a:r>
            <a:r>
              <a:rPr lang="en-US" dirty="0" err="1" smtClean="0"/>
              <a:t>smanjenja</a:t>
            </a:r>
            <a:r>
              <a:rPr lang="en-US" dirty="0" smtClean="0"/>
              <a:t> </a:t>
            </a:r>
            <a:r>
              <a:rPr lang="en-US" dirty="0" err="1"/>
              <a:t>produkcije</a:t>
            </a:r>
            <a:r>
              <a:rPr lang="en-US" dirty="0"/>
              <a:t> </a:t>
            </a:r>
            <a:r>
              <a:rPr lang="en-US" dirty="0" err="1"/>
              <a:t>sluzi</a:t>
            </a:r>
            <a:r>
              <a:rPr lang="en-US" dirty="0"/>
              <a:t> i </a:t>
            </a:r>
            <a:r>
              <a:rPr lang="en-US" dirty="0" err="1"/>
              <a:t>mukoproteinskih</a:t>
            </a:r>
            <a:r>
              <a:rPr lang="en-US" dirty="0"/>
              <a:t> </a:t>
            </a:r>
            <a:r>
              <a:rPr lang="en-US" dirty="0" err="1" smtClean="0"/>
              <a:t>faktora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00400" y="4992115"/>
            <a:ext cx="2628900" cy="183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79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6705600" cy="6096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i="1" dirty="0" err="1">
                <a:solidFill>
                  <a:schemeClr val="accent6"/>
                </a:solidFill>
              </a:rPr>
              <a:t>Hormoni</a:t>
            </a:r>
            <a:r>
              <a:rPr lang="en-US" sz="3800" b="1" i="1" dirty="0">
                <a:solidFill>
                  <a:schemeClr val="accent6"/>
                </a:solidFill>
              </a:rPr>
              <a:t> i </a:t>
            </a:r>
            <a:r>
              <a:rPr lang="en-US" sz="3800" b="1" i="1" dirty="0" err="1" smtClean="0">
                <a:solidFill>
                  <a:schemeClr val="accent6"/>
                </a:solidFill>
              </a:rPr>
              <a:t>graviditet</a:t>
            </a:r>
            <a:endParaRPr lang="sr-Latn-RS" sz="3800" b="1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3800" b="1" i="1" dirty="0">
              <a:solidFill>
                <a:schemeClr val="accent6"/>
              </a:solidFill>
            </a:endParaRPr>
          </a:p>
          <a:p>
            <a:r>
              <a:rPr lang="sr-Latn-RS" sz="3400" dirty="0" smtClean="0"/>
              <a:t>Reaktivacija latentno prisutnih virusa </a:t>
            </a:r>
          </a:p>
          <a:p>
            <a:endParaRPr lang="sr-Latn-RS" sz="3400" dirty="0" smtClean="0"/>
          </a:p>
          <a:p>
            <a:r>
              <a:rPr lang="en-US" sz="3400" dirty="0" err="1" smtClean="0"/>
              <a:t>Hormoni</a:t>
            </a:r>
            <a:r>
              <a:rPr lang="en-US" sz="3400" dirty="0" smtClean="0"/>
              <a:t> </a:t>
            </a:r>
            <a:r>
              <a:rPr lang="en-US" sz="3400" dirty="0" err="1"/>
              <a:t>koji</a:t>
            </a:r>
            <a:r>
              <a:rPr lang="en-US" sz="3400" dirty="0"/>
              <a:t> se </a:t>
            </a:r>
            <a:r>
              <a:rPr lang="en-US" sz="3400" dirty="0" err="1"/>
              <a:t>pojačano</a:t>
            </a:r>
            <a:r>
              <a:rPr lang="en-US" sz="3400" dirty="0"/>
              <a:t> </a:t>
            </a:r>
            <a:r>
              <a:rPr lang="en-US" sz="3400" dirty="0" err="1"/>
              <a:t>izlučuju</a:t>
            </a:r>
            <a:r>
              <a:rPr lang="en-US" sz="3400" dirty="0"/>
              <a:t> </a:t>
            </a:r>
            <a:r>
              <a:rPr lang="sr-Latn-RS" sz="3400" dirty="0" smtClean="0"/>
              <a:t>smanjuju intenzitet inflamacije, aktivnost makrofaga..sintezu </a:t>
            </a:r>
            <a:r>
              <a:rPr lang="en-US" sz="3400" dirty="0" err="1" smtClean="0"/>
              <a:t>interferona</a:t>
            </a:r>
            <a:r>
              <a:rPr lang="en-US" sz="3400" dirty="0" smtClean="0"/>
              <a:t> </a:t>
            </a:r>
            <a:r>
              <a:rPr lang="sr-Latn-RS" sz="3400" dirty="0" smtClean="0"/>
              <a:t>..</a:t>
            </a:r>
          </a:p>
          <a:p>
            <a:endParaRPr lang="sr-Latn-RS" sz="3400" dirty="0" smtClean="0"/>
          </a:p>
          <a:p>
            <a:pPr marL="0" indent="0">
              <a:buNone/>
            </a:pPr>
            <a:r>
              <a:rPr lang="en-US" sz="3800" b="1" i="1" dirty="0" err="1" smtClean="0">
                <a:solidFill>
                  <a:schemeClr val="accent6"/>
                </a:solidFill>
              </a:rPr>
              <a:t>Temperatura</a:t>
            </a:r>
            <a:endParaRPr lang="sr-Latn-RS" sz="3800" b="1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3800" b="1" i="1" dirty="0">
              <a:solidFill>
                <a:schemeClr val="accent6"/>
              </a:solidFill>
            </a:endParaRPr>
          </a:p>
          <a:p>
            <a:r>
              <a:rPr lang="sr-Latn-RS" sz="3400" dirty="0"/>
              <a:t>P</a:t>
            </a:r>
            <a:r>
              <a:rPr lang="vi-VN" sz="3400" dirty="0"/>
              <a:t>osledica oslobađanja interleukina 1 koga sintetišu</a:t>
            </a:r>
            <a:r>
              <a:rPr lang="sr-Latn-RS" sz="3400" dirty="0"/>
              <a:t> </a:t>
            </a:r>
            <a:r>
              <a:rPr lang="en-US" sz="3400" dirty="0" err="1" smtClean="0"/>
              <a:t>makrofagi</a:t>
            </a:r>
            <a:endParaRPr lang="sr-Latn-RS" sz="3400" dirty="0" smtClean="0"/>
          </a:p>
          <a:p>
            <a:endParaRPr lang="it-IT" sz="3400" dirty="0"/>
          </a:p>
          <a:p>
            <a:pPr marL="0" indent="0">
              <a:buNone/>
            </a:pPr>
            <a:r>
              <a:rPr lang="en-US" sz="3800" b="1" i="1" dirty="0" err="1">
                <a:solidFill>
                  <a:schemeClr val="accent6"/>
                </a:solidFill>
              </a:rPr>
              <a:t>Ćelijska</a:t>
            </a:r>
            <a:r>
              <a:rPr lang="en-US" sz="3800" b="1" i="1" dirty="0">
                <a:solidFill>
                  <a:schemeClr val="accent6"/>
                </a:solidFill>
              </a:rPr>
              <a:t> </a:t>
            </a:r>
            <a:r>
              <a:rPr lang="en-US" sz="3800" b="1" i="1" dirty="0" err="1" smtClean="0">
                <a:solidFill>
                  <a:schemeClr val="accent6"/>
                </a:solidFill>
              </a:rPr>
              <a:t>diferencijacija</a:t>
            </a:r>
            <a:endParaRPr lang="sr-Latn-RS" sz="3800" b="1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3800" b="1" i="1" dirty="0">
              <a:solidFill>
                <a:schemeClr val="accent6"/>
              </a:solidFill>
            </a:endParaRPr>
          </a:p>
          <a:p>
            <a:r>
              <a:rPr lang="en-US" sz="3400" dirty="0" err="1"/>
              <a:t>Replikacija</a:t>
            </a:r>
            <a:r>
              <a:rPr lang="en-US" sz="3400" dirty="0"/>
              <a:t> </a:t>
            </a:r>
            <a:r>
              <a:rPr lang="en-US" sz="3400" dirty="0" err="1"/>
              <a:t>virusa</a:t>
            </a:r>
            <a:r>
              <a:rPr lang="en-US" sz="3400" dirty="0"/>
              <a:t> </a:t>
            </a:r>
            <a:r>
              <a:rPr lang="en-US" sz="3400" dirty="0" err="1"/>
              <a:t>zavisi</a:t>
            </a:r>
            <a:r>
              <a:rPr lang="en-US" sz="3400" dirty="0"/>
              <a:t> i od faze </a:t>
            </a:r>
            <a:r>
              <a:rPr lang="en-US" sz="3400" dirty="0" err="1"/>
              <a:t>procesa</a:t>
            </a:r>
            <a:r>
              <a:rPr lang="en-US" sz="3400" dirty="0"/>
              <a:t> </a:t>
            </a:r>
            <a:r>
              <a:rPr lang="en-US" sz="3400" dirty="0" err="1"/>
              <a:t>diferencijacije</a:t>
            </a:r>
            <a:r>
              <a:rPr lang="en-US" sz="3400" dirty="0"/>
              <a:t> </a:t>
            </a:r>
            <a:r>
              <a:rPr lang="en-US" sz="3400" dirty="0" err="1"/>
              <a:t>ćelija</a:t>
            </a:r>
            <a:r>
              <a:rPr lang="en-US" sz="3400" dirty="0"/>
              <a:t> </a:t>
            </a:r>
            <a:r>
              <a:rPr lang="en-US" sz="3400" dirty="0" err="1" smtClean="0"/>
              <a:t>domaćina</a:t>
            </a:r>
            <a:endParaRPr lang="sr-Latn-RS" sz="3400" dirty="0"/>
          </a:p>
          <a:p>
            <a:endParaRPr lang="sr-Latn-RS" sz="3400" dirty="0"/>
          </a:p>
          <a:p>
            <a:r>
              <a:rPr lang="sr-Latn-RS" sz="3400" dirty="0"/>
              <a:t>P</a:t>
            </a:r>
            <a:r>
              <a:rPr lang="en-US" sz="3400" dirty="0" err="1"/>
              <a:t>arvovirusi</a:t>
            </a:r>
            <a:r>
              <a:rPr lang="en-US" sz="3400" dirty="0"/>
              <a:t> </a:t>
            </a:r>
            <a:r>
              <a:rPr lang="sr-Latn-RS" sz="3400" dirty="0"/>
              <a:t>se </a:t>
            </a:r>
            <a:r>
              <a:rPr lang="en-US" sz="3400" dirty="0" err="1"/>
              <a:t>replikuju</a:t>
            </a:r>
            <a:r>
              <a:rPr lang="en-US" sz="3400" dirty="0"/>
              <a:t> </a:t>
            </a:r>
            <a:r>
              <a:rPr lang="en-US" sz="3400" dirty="0" err="1"/>
              <a:t>samo</a:t>
            </a:r>
            <a:r>
              <a:rPr lang="en-US" sz="3400" dirty="0"/>
              <a:t> u </a:t>
            </a:r>
            <a:r>
              <a:rPr lang="en-US" sz="3400" dirty="0" err="1"/>
              <a:t>ćelijama</a:t>
            </a:r>
            <a:r>
              <a:rPr lang="en-US" sz="3400" dirty="0"/>
              <a:t> </a:t>
            </a:r>
            <a:r>
              <a:rPr lang="en-US" sz="3400" dirty="0" err="1"/>
              <a:t>koje</a:t>
            </a:r>
            <a:r>
              <a:rPr lang="en-US" sz="3400" dirty="0"/>
              <a:t> se </a:t>
            </a:r>
            <a:r>
              <a:rPr lang="en-US" sz="3400" dirty="0" err="1"/>
              <a:t>nalaze</a:t>
            </a:r>
            <a:r>
              <a:rPr lang="en-US" sz="3400" dirty="0"/>
              <a:t> u </a:t>
            </a:r>
            <a:r>
              <a:rPr lang="en-US" sz="3400" dirty="0" err="1"/>
              <a:t>kasnoj</a:t>
            </a:r>
            <a:r>
              <a:rPr lang="en-US" sz="3400" dirty="0"/>
              <a:t> S </a:t>
            </a:r>
            <a:r>
              <a:rPr lang="en-US" sz="3400" dirty="0" err="1"/>
              <a:t>fazi</a:t>
            </a:r>
            <a:endParaRPr lang="sr-Latn-RS" sz="3400" dirty="0"/>
          </a:p>
          <a:p>
            <a:endParaRPr lang="en-US" dirty="0"/>
          </a:p>
          <a:p>
            <a:endParaRPr lang="sr-Latn-R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2157413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48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7620000" cy="5483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b="1" i="1" dirty="0" err="1">
                <a:solidFill>
                  <a:schemeClr val="accent6"/>
                </a:solidFill>
              </a:rPr>
              <a:t>Prirodni</a:t>
            </a:r>
            <a:r>
              <a:rPr lang="en-US" sz="2900" b="1" i="1" dirty="0">
                <a:solidFill>
                  <a:schemeClr val="accent6"/>
                </a:solidFill>
              </a:rPr>
              <a:t> </a:t>
            </a:r>
            <a:r>
              <a:rPr lang="en-US" sz="2900" b="1" i="1" dirty="0" err="1">
                <a:solidFill>
                  <a:schemeClr val="accent6"/>
                </a:solidFill>
              </a:rPr>
              <a:t>inhibitori</a:t>
            </a:r>
            <a:r>
              <a:rPr lang="en-US" sz="2900" b="1" i="1" dirty="0">
                <a:solidFill>
                  <a:schemeClr val="accent6"/>
                </a:solidFill>
              </a:rPr>
              <a:t> </a:t>
            </a:r>
            <a:r>
              <a:rPr lang="en-US" sz="2900" b="1" i="1" dirty="0" err="1">
                <a:solidFill>
                  <a:schemeClr val="accent6"/>
                </a:solidFill>
              </a:rPr>
              <a:t>vezivanja</a:t>
            </a:r>
            <a:r>
              <a:rPr lang="en-US" sz="2900" b="1" i="1" dirty="0">
                <a:solidFill>
                  <a:schemeClr val="accent6"/>
                </a:solidFill>
              </a:rPr>
              <a:t> </a:t>
            </a:r>
            <a:r>
              <a:rPr lang="en-US" sz="2900" b="1" i="1" dirty="0" err="1">
                <a:solidFill>
                  <a:schemeClr val="accent6"/>
                </a:solidFill>
              </a:rPr>
              <a:t>virusa</a:t>
            </a:r>
            <a:r>
              <a:rPr lang="en-US" sz="2900" b="1" i="1" dirty="0">
                <a:solidFill>
                  <a:schemeClr val="accent6"/>
                </a:solidFill>
              </a:rPr>
              <a:t> </a:t>
            </a:r>
            <a:r>
              <a:rPr lang="en-US" sz="2900" b="1" i="1" dirty="0" err="1">
                <a:solidFill>
                  <a:schemeClr val="accent6"/>
                </a:solidFill>
              </a:rPr>
              <a:t>za</a:t>
            </a:r>
            <a:r>
              <a:rPr lang="en-US" sz="2900" b="1" i="1" dirty="0">
                <a:solidFill>
                  <a:schemeClr val="accent6"/>
                </a:solidFill>
              </a:rPr>
              <a:t> </a:t>
            </a:r>
            <a:r>
              <a:rPr lang="en-US" sz="2900" b="1" i="1" dirty="0" err="1" smtClean="0">
                <a:solidFill>
                  <a:schemeClr val="accent6"/>
                </a:solidFill>
              </a:rPr>
              <a:t>ćeliju</a:t>
            </a:r>
            <a:endParaRPr lang="sr-Latn-RS" sz="2900" b="1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900" b="1" i="1" dirty="0">
              <a:solidFill>
                <a:schemeClr val="accent6"/>
              </a:solidFill>
            </a:endParaRPr>
          </a:p>
          <a:p>
            <a:r>
              <a:rPr lang="en-US" dirty="0" err="1"/>
              <a:t>Krv</a:t>
            </a:r>
            <a:r>
              <a:rPr lang="en-US" dirty="0"/>
              <a:t>, </a:t>
            </a:r>
            <a:r>
              <a:rPr lang="en-US" dirty="0" err="1"/>
              <a:t>sluz</a:t>
            </a:r>
            <a:r>
              <a:rPr lang="en-US" dirty="0"/>
              <a:t>, </a:t>
            </a:r>
            <a:r>
              <a:rPr lang="en-US" dirty="0" err="1"/>
              <a:t>mleko</a:t>
            </a:r>
            <a:r>
              <a:rPr lang="en-US" dirty="0"/>
              <a:t> i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telesne</a:t>
            </a:r>
            <a:r>
              <a:rPr lang="en-US" dirty="0"/>
              <a:t> </a:t>
            </a:r>
            <a:r>
              <a:rPr lang="en-US" dirty="0" err="1"/>
              <a:t>tečnosti</a:t>
            </a:r>
            <a:r>
              <a:rPr lang="en-US" dirty="0"/>
              <a:t> </a:t>
            </a:r>
            <a:endParaRPr lang="sr-Latn-RS" dirty="0" smtClean="0"/>
          </a:p>
          <a:p>
            <a:r>
              <a:rPr lang="en-US" dirty="0" err="1" smtClean="0"/>
              <a:t>Virioni</a:t>
            </a:r>
            <a:r>
              <a:rPr lang="en-US" dirty="0" smtClean="0"/>
              <a:t> </a:t>
            </a:r>
            <a:r>
              <a:rPr lang="en-US" dirty="0" err="1"/>
              <a:t>influenca</a:t>
            </a:r>
            <a:r>
              <a:rPr lang="en-US" dirty="0"/>
              <a:t> </a:t>
            </a:r>
            <a:r>
              <a:rPr lang="en-US" dirty="0" err="1"/>
              <a:t>virusa</a:t>
            </a:r>
            <a:r>
              <a:rPr lang="en-US" dirty="0"/>
              <a:t> </a:t>
            </a:r>
            <a:r>
              <a:rPr lang="sr-Latn-RS" dirty="0" smtClean="0"/>
              <a:t>- </a:t>
            </a:r>
            <a:r>
              <a:rPr lang="en-US" dirty="0" err="1" smtClean="0"/>
              <a:t>manoza</a:t>
            </a:r>
            <a:r>
              <a:rPr lang="en-US" dirty="0" smtClean="0"/>
              <a:t> </a:t>
            </a:r>
            <a:r>
              <a:rPr lang="en-US" dirty="0" err="1" smtClean="0"/>
              <a:t>vezujući</a:t>
            </a:r>
            <a:r>
              <a:rPr lang="en-US" dirty="0" smtClean="0"/>
              <a:t> </a:t>
            </a:r>
            <a:r>
              <a:rPr lang="en-US" dirty="0" err="1" smtClean="0"/>
              <a:t>lektini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u </a:t>
            </a:r>
            <a:r>
              <a:rPr lang="en-US" dirty="0" err="1"/>
              <a:t>plazmi</a:t>
            </a:r>
            <a:r>
              <a:rPr lang="en-US" dirty="0"/>
              <a:t> </a:t>
            </a:r>
            <a:r>
              <a:rPr lang="sr-Latn-RS" dirty="0" smtClean="0"/>
              <a:t> i </a:t>
            </a:r>
            <a:r>
              <a:rPr lang="en-US" dirty="0" err="1" smtClean="0"/>
              <a:t>proteini</a:t>
            </a:r>
            <a:r>
              <a:rPr lang="en-US" dirty="0" smtClean="0"/>
              <a:t> </a:t>
            </a:r>
            <a:r>
              <a:rPr lang="en-US" dirty="0" err="1"/>
              <a:t>plućnog</a:t>
            </a:r>
            <a:r>
              <a:rPr lang="en-US" dirty="0"/>
              <a:t> </a:t>
            </a:r>
            <a:r>
              <a:rPr lang="en-US" dirty="0" err="1" smtClean="0"/>
              <a:t>surfaktanta</a:t>
            </a:r>
            <a:endParaRPr lang="sr-Latn-RS" dirty="0" smtClean="0"/>
          </a:p>
          <a:p>
            <a:r>
              <a:rPr lang="en-US" dirty="0" err="1" smtClean="0"/>
              <a:t>Glikoproteini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sijalinskom</a:t>
            </a:r>
            <a:r>
              <a:rPr lang="en-US" dirty="0"/>
              <a:t> </a:t>
            </a:r>
            <a:r>
              <a:rPr lang="en-US" dirty="0" err="1" smtClean="0"/>
              <a:t>kiselinom</a:t>
            </a:r>
            <a:r>
              <a:rPr lang="sr-Latn-RS" dirty="0"/>
              <a:t> </a:t>
            </a:r>
            <a:r>
              <a:rPr lang="vi-VN" dirty="0" smtClean="0"/>
              <a:t>u </a:t>
            </a:r>
            <a:r>
              <a:rPr lang="vi-VN" dirty="0"/>
              <a:t>plazmi i sluzi respiratorne </a:t>
            </a:r>
            <a:r>
              <a:rPr lang="vi-VN" dirty="0" smtClean="0"/>
              <a:t>sluzokože</a:t>
            </a:r>
            <a:r>
              <a:rPr lang="sr-Latn-RS" dirty="0" smtClean="0"/>
              <a:t> </a:t>
            </a:r>
            <a:r>
              <a:rPr lang="vi-VN" dirty="0" smtClean="0"/>
              <a:t>mogu</a:t>
            </a:r>
            <a:r>
              <a:rPr lang="sr-Latn-RS" dirty="0"/>
              <a:t> </a:t>
            </a:r>
            <a:r>
              <a:rPr lang="en-US" dirty="0" err="1" smtClean="0"/>
              <a:t>neutralisati</a:t>
            </a:r>
            <a:r>
              <a:rPr lang="en-US" dirty="0" smtClean="0"/>
              <a:t> </a:t>
            </a:r>
            <a:r>
              <a:rPr lang="en-US" dirty="0" err="1"/>
              <a:t>viruse</a:t>
            </a:r>
            <a:r>
              <a:rPr lang="en-US" dirty="0"/>
              <a:t>.</a:t>
            </a:r>
          </a:p>
          <a:p>
            <a:r>
              <a:rPr lang="en-US" dirty="0" err="1"/>
              <a:t>Antivirusno</a:t>
            </a:r>
            <a:r>
              <a:rPr lang="en-US" dirty="0"/>
              <a:t> </a:t>
            </a:r>
            <a:r>
              <a:rPr lang="en-US" dirty="0" err="1"/>
              <a:t>dejstvo</a:t>
            </a:r>
            <a:r>
              <a:rPr lang="en-US" dirty="0"/>
              <a:t> 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masne</a:t>
            </a:r>
            <a:r>
              <a:rPr lang="en-US" dirty="0"/>
              <a:t> </a:t>
            </a:r>
            <a:r>
              <a:rPr lang="en-US" dirty="0" err="1"/>
              <a:t>kiseline</a:t>
            </a:r>
            <a:r>
              <a:rPr lang="en-US" dirty="0"/>
              <a:t> </a:t>
            </a:r>
            <a:r>
              <a:rPr lang="en-US" dirty="0" err="1"/>
              <a:t>dobijene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lipida</a:t>
            </a:r>
            <a:r>
              <a:rPr lang="en-US" dirty="0"/>
              <a:t> </a:t>
            </a:r>
            <a:r>
              <a:rPr lang="en-US" dirty="0" err="1" smtClean="0"/>
              <a:t>kolostruma</a:t>
            </a:r>
            <a:r>
              <a:rPr lang="sr-Latn-R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mleka</a:t>
            </a:r>
            <a:endParaRPr lang="sr-Latn-R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900" b="1" i="1" dirty="0" err="1">
                <a:solidFill>
                  <a:schemeClr val="accent6"/>
                </a:solidFill>
              </a:rPr>
              <a:t>Multipne</a:t>
            </a:r>
            <a:r>
              <a:rPr lang="en-US" sz="2900" b="1" i="1" dirty="0">
                <a:solidFill>
                  <a:schemeClr val="accent6"/>
                </a:solidFill>
              </a:rPr>
              <a:t> </a:t>
            </a:r>
            <a:r>
              <a:rPr lang="en-US" sz="2900" b="1" i="1" dirty="0" err="1" smtClean="0">
                <a:solidFill>
                  <a:schemeClr val="accent6"/>
                </a:solidFill>
              </a:rPr>
              <a:t>infekcije</a:t>
            </a:r>
            <a:endParaRPr lang="sr-Latn-RS" sz="2900" b="1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900" b="1" i="1" dirty="0">
              <a:solidFill>
                <a:schemeClr val="accent6"/>
              </a:solidFill>
            </a:endParaRPr>
          </a:p>
          <a:p>
            <a:r>
              <a:rPr lang="en-US" dirty="0"/>
              <a:t>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infekcije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učestvuje</a:t>
            </a:r>
            <a:r>
              <a:rPr lang="en-US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više</a:t>
            </a:r>
            <a:r>
              <a:rPr lang="en-US" b="1" dirty="0"/>
              <a:t> </a:t>
            </a:r>
            <a:r>
              <a:rPr lang="en-US" b="1" dirty="0" err="1"/>
              <a:t>vrsta</a:t>
            </a:r>
            <a:r>
              <a:rPr lang="en-US" b="1" dirty="0"/>
              <a:t> </a:t>
            </a:r>
            <a:r>
              <a:rPr lang="en-US" b="1" dirty="0" err="1"/>
              <a:t>virusa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virus i </a:t>
            </a:r>
            <a:r>
              <a:rPr lang="en-US" b="1" dirty="0" err="1"/>
              <a:t>jedna</a:t>
            </a:r>
            <a:r>
              <a:rPr lang="en-US" b="1" dirty="0"/>
              <a:t> </a:t>
            </a:r>
            <a:r>
              <a:rPr lang="en-US" b="1" dirty="0" err="1" smtClean="0"/>
              <a:t>ili</a:t>
            </a:r>
            <a:r>
              <a:rPr lang="sr-Latn-RS" b="1" dirty="0"/>
              <a:t> </a:t>
            </a:r>
            <a:r>
              <a:rPr lang="en-US" b="1" dirty="0" err="1" smtClean="0"/>
              <a:t>više</a:t>
            </a:r>
            <a:r>
              <a:rPr lang="en-US" b="1" dirty="0" smtClean="0"/>
              <a:t> </a:t>
            </a:r>
            <a:r>
              <a:rPr lang="en-US" b="1" dirty="0" err="1"/>
              <a:t>vrsta</a:t>
            </a:r>
            <a:r>
              <a:rPr lang="en-US" b="1" dirty="0"/>
              <a:t> </a:t>
            </a:r>
            <a:r>
              <a:rPr lang="en-US" b="1" dirty="0" err="1" smtClean="0"/>
              <a:t>bakterija</a:t>
            </a:r>
            <a:endParaRPr lang="sr-Latn-RS" b="1" dirty="0" smtClean="0"/>
          </a:p>
          <a:p>
            <a:r>
              <a:rPr lang="sr-Latn-RS" dirty="0" smtClean="0"/>
              <a:t>T</a:t>
            </a:r>
            <a:r>
              <a:rPr lang="en-US" dirty="0" err="1" smtClean="0"/>
              <a:t>ransportna</a:t>
            </a:r>
            <a:r>
              <a:rPr lang="en-US" dirty="0" smtClean="0"/>
              <a:t> </a:t>
            </a:r>
            <a:r>
              <a:rPr lang="en-US" dirty="0" err="1"/>
              <a:t>groznica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 smtClean="0"/>
              <a:t>goveda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3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1" dirty="0" err="1">
                <a:solidFill>
                  <a:schemeClr val="accent6"/>
                </a:solidFill>
              </a:rPr>
              <a:t>Inkubacioni</a:t>
            </a:r>
            <a:r>
              <a:rPr lang="en-US" sz="2600" b="1" i="1" dirty="0">
                <a:solidFill>
                  <a:schemeClr val="accent6"/>
                </a:solidFill>
              </a:rPr>
              <a:t> </a:t>
            </a:r>
            <a:r>
              <a:rPr lang="en-US" sz="2600" b="1" i="1" dirty="0" smtClean="0">
                <a:solidFill>
                  <a:schemeClr val="accent6"/>
                </a:solidFill>
              </a:rPr>
              <a:t>period</a:t>
            </a:r>
            <a:endParaRPr lang="sr-Latn-RS" sz="2600" b="1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600" b="1" i="1" dirty="0">
              <a:solidFill>
                <a:schemeClr val="accent6"/>
              </a:solidFill>
            </a:endParaRPr>
          </a:p>
          <a:p>
            <a:r>
              <a:rPr lang="en-US" dirty="0" err="1"/>
              <a:t>Inkubacioni</a:t>
            </a:r>
            <a:r>
              <a:rPr lang="en-US" dirty="0"/>
              <a:t> period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virusnih</a:t>
            </a:r>
            <a:r>
              <a:rPr lang="en-US" dirty="0"/>
              <a:t> </a:t>
            </a:r>
            <a:r>
              <a:rPr lang="en-US" dirty="0" err="1"/>
              <a:t>infekcija</a:t>
            </a:r>
            <a:r>
              <a:rPr lang="en-US" dirty="0"/>
              <a:t> </a:t>
            </a:r>
            <a:r>
              <a:rPr lang="en-US" dirty="0" err="1"/>
              <a:t>životinja</a:t>
            </a:r>
            <a:r>
              <a:rPr lang="en-US" dirty="0"/>
              <a:t> je </a:t>
            </a:r>
            <a:r>
              <a:rPr lang="en-US" dirty="0" err="1"/>
              <a:t>različit</a:t>
            </a:r>
            <a:r>
              <a:rPr lang="en-US" dirty="0"/>
              <a:t> i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 smtClean="0"/>
              <a:t>više</a:t>
            </a:r>
            <a:r>
              <a:rPr lang="sr-Latn-RS" dirty="0"/>
              <a:t> </a:t>
            </a:r>
            <a:r>
              <a:rPr lang="en-US" dirty="0" err="1" smtClean="0"/>
              <a:t>faktora</a:t>
            </a:r>
            <a:r>
              <a:rPr lang="sr-Latn-RS" dirty="0" smtClean="0"/>
              <a:t>: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accent6"/>
                </a:solidFill>
              </a:rPr>
              <a:t>virulencija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virusa</a:t>
            </a:r>
            <a:endParaRPr lang="sr-Latn-RS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accent6"/>
                </a:solidFill>
              </a:rPr>
              <a:t>lokalizacija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vrata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infekcije</a:t>
            </a:r>
            <a:endParaRPr lang="sr-Latn-RS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accent6"/>
                </a:solidFill>
              </a:rPr>
              <a:t>broj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infektivnih</a:t>
            </a:r>
            <a:r>
              <a:rPr lang="sr-Latn-RS" b="1" dirty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viriona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endParaRPr lang="sr-Latn-RS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put </a:t>
            </a:r>
            <a:r>
              <a:rPr lang="en-US" b="1" dirty="0" err="1">
                <a:solidFill>
                  <a:schemeClr val="accent6"/>
                </a:solidFill>
              </a:rPr>
              <a:t>koji</a:t>
            </a:r>
            <a:r>
              <a:rPr lang="en-US" b="1" dirty="0">
                <a:solidFill>
                  <a:schemeClr val="accent6"/>
                </a:solidFill>
              </a:rPr>
              <a:t> virus </a:t>
            </a:r>
            <a:r>
              <a:rPr lang="en-US" b="1" dirty="0" err="1">
                <a:solidFill>
                  <a:schemeClr val="accent6"/>
                </a:solidFill>
              </a:rPr>
              <a:t>prolazi</a:t>
            </a:r>
            <a:r>
              <a:rPr lang="en-US" b="1" dirty="0">
                <a:solidFill>
                  <a:schemeClr val="accent6"/>
                </a:solidFill>
              </a:rPr>
              <a:t> od </a:t>
            </a:r>
            <a:r>
              <a:rPr lang="en-US" b="1" dirty="0" err="1">
                <a:solidFill>
                  <a:schemeClr val="accent6"/>
                </a:solidFill>
              </a:rPr>
              <a:t>vrata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infekcije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do</a:t>
            </a:r>
            <a:r>
              <a:rPr lang="sr-Latn-R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ćelija</a:t>
            </a:r>
            <a:endParaRPr lang="sr-Latn-RS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6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m Bats to Human Lungs, the Evolution of a Coronavirus | The New Yorke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72692"/>
            <a:ext cx="5562600" cy="21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77200" cy="624535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Ishod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virusne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infekcije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ćelije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:</a:t>
            </a:r>
          </a:p>
          <a:p>
            <a:endParaRPr lang="en-US" b="1" dirty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  <a:p>
            <a:endParaRPr lang="en-US" b="1" dirty="0" smtClean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  <a:p>
            <a:endParaRPr lang="en-US" b="1" dirty="0" smtClean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  <a:p>
            <a:endParaRPr lang="en-US" b="1" dirty="0" smtClean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  <a:p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Virulencija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virusa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Latn-RS" b="1" dirty="0" smtClean="0">
                <a:solidFill>
                  <a:schemeClr val="bg2">
                    <a:lumMod val="25000"/>
                  </a:schemeClr>
                </a:solidFill>
              </a:rPr>
              <a:t>= STEPEN PATOGENOSTI određenog soja virusa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Više</a:t>
            </a:r>
            <a:r>
              <a:rPr lang="sr-Latn-RS" dirty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/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manje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virulentni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patogen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avirulentn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apatogen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)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sojev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i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Virulencija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 je PROMENLJIVA OSOBINA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Adobe Garamond Pro Bold" pitchFamily="18" charset="0"/>
              </a:rPr>
              <a:t>Virulenciju virusa određuju genetski fakori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4" name="Picture 2" descr="C:\Users\Andrea\Downloads\pngwing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3352800" cy="3129278"/>
          </a:xfrm>
          <a:prstGeom prst="rect">
            <a:avLst/>
          </a:prstGeom>
          <a:noFill/>
          <a:effectLst>
            <a:glow rad="127000">
              <a:schemeClr val="accent1">
                <a:alpha val="5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1149139"/>
            <a:ext cx="1650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Adobe Garamond Pro Bold" pitchFamily="18" charset="0"/>
              </a:rPr>
              <a:t>Virulencija</a:t>
            </a:r>
            <a:r>
              <a:rPr lang="en-US" sz="2400" b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Adobe Garamond Pro Bold" pitchFamily="18" charset="0"/>
              </a:rPr>
              <a:t>virusa</a:t>
            </a:r>
            <a:endParaRPr lang="en-US" sz="2400" b="1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1149140"/>
            <a:ext cx="1588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dobe Garamond Pro Bold" pitchFamily="18" charset="0"/>
              </a:rPr>
              <a:t>Otpornost</a:t>
            </a:r>
            <a:endParaRPr lang="en-US" sz="2400" b="1" dirty="0" smtClean="0">
              <a:solidFill>
                <a:srgbClr val="FF0000"/>
              </a:solidFill>
              <a:latin typeface="Adobe Garamond Pro Bold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dobe Garamond Pro Bold" pitchFamily="18" charset="0"/>
              </a:rPr>
              <a:t>organizma</a:t>
            </a:r>
            <a:endParaRPr lang="en-US" sz="2400" b="1" dirty="0" smtClean="0">
              <a:solidFill>
                <a:srgbClr val="FF000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4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599"/>
            <a:ext cx="4669350" cy="5380023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bg2">
                    <a:lumMod val="25000"/>
                  </a:schemeClr>
                </a:solidFill>
              </a:rPr>
              <a:t>Otpornost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domaćina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fiziološki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genetski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faktori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Starost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izloženost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životinje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stresu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telesna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kondicija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graviditet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prisustvo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drugih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infekcija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različitih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patoloških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stanja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hipovitaminoza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avitaminoza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especifičn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faktor</a:t>
            </a:r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otpornosti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r-Latn-R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r-Latn-R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pecifični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faktori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odbrane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organizma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16" descr="26-yr-old lioness Salteña arrives at The Wildcat Sanctuary from Argent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06729"/>
            <a:ext cx="2339975" cy="263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igure 1 from Granulomatous colitis of boxer dogs. | Semantic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b="13860"/>
          <a:stretch>
            <a:fillRect/>
          </a:stretch>
        </p:blipFill>
        <p:spPr bwMode="auto">
          <a:xfrm>
            <a:off x="5126550" y="2819400"/>
            <a:ext cx="3407850" cy="228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rase du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257800"/>
            <a:ext cx="2092325" cy="146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55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551" name="Group 2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01586590"/>
              </p:ext>
            </p:extLst>
          </p:nvPr>
        </p:nvGraphicFramePr>
        <p:xfrm>
          <a:off x="381000" y="609600"/>
          <a:ext cx="8534400" cy="54101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47800"/>
                <a:gridCol w="1371600"/>
                <a:gridCol w="1765761"/>
                <a:gridCol w="1410220"/>
                <a:gridCol w="1340254"/>
                <a:gridCol w="1198765"/>
              </a:tblGrid>
              <a:tr h="70671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      </a:t>
                      </a:r>
                      <a:r>
                        <a:rPr kumimoji="0" lang="sr-Latn-C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Funkcionalni elementi imunskog sistema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45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Komponente urođene - prirodne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 nespecifične otpornosti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Komponente stečene -specifične otpornosti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Anatomske strukture i mehaničke aktivnosti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Inhibitorni sekreti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Antimikrobni faktori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Ćelije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Ćelije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Sekreti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37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Koža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Sluznice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HCl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Masne    kiseline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Žuč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Mucin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Lizozim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Komplement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Interferon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Proteini akutne faze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Properdin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Laktoperoksidaza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Makrofagi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Dendritične ćelije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Neutrofili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Eozinofili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NK ćelije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 limfociti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 limfociti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Citokini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Antitela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5410200" cy="5330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Određivanje virulencije virusa</a:t>
            </a:r>
          </a:p>
          <a:p>
            <a:pPr marL="0" indent="0">
              <a:buNone/>
            </a:pPr>
            <a:endParaRPr lang="sr-Latn-RS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prirodi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postoje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više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virulentni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sojevi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sr-Latn-R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etalna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doza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virusa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sposobnost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virusa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ubije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50%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inficiranih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životinja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(LD50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sr-Latn-R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nfektivna</a:t>
            </a:r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doza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virusa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doza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virusa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izazove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infekciju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50%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inokulisanih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životinja</a:t>
            </a:r>
            <a:r>
              <a:rPr lang="sr-Latn-R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(ID50)</a:t>
            </a:r>
            <a:endParaRPr lang="sr-Latn-R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Virulencija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jednog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virusa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eksperimentalnih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životinja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vi-V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odnos </a:t>
            </a:r>
            <a:r>
              <a:rPr lang="vi-V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između letalne i infektivne </a:t>
            </a:r>
            <a:r>
              <a:rPr lang="vi-V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doz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endParaRPr lang="vi-V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sr-Latn-RS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r-Latn-RS" sz="2000" dirty="0" smtClean="0">
                <a:solidFill>
                  <a:schemeClr val="accent3"/>
                </a:solidFill>
              </a:rPr>
              <a:t>N</a:t>
            </a:r>
            <a:r>
              <a:rPr lang="en-US" sz="2000" dirty="0" smtClean="0">
                <a:solidFill>
                  <a:schemeClr val="accent3"/>
                </a:solidFill>
              </a:rPr>
              <a:t>eke </a:t>
            </a:r>
            <a:r>
              <a:rPr lang="en-US" sz="2000" dirty="0" err="1" smtClean="0">
                <a:solidFill>
                  <a:schemeClr val="accent3"/>
                </a:solidFill>
              </a:rPr>
              <a:t>životinje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</a:rPr>
              <a:t>uginu</a:t>
            </a:r>
            <a:r>
              <a:rPr lang="en-US" sz="2000" dirty="0" smtClean="0">
                <a:solidFill>
                  <a:schemeClr val="accent3"/>
                </a:solidFill>
              </a:rPr>
              <a:t>,</a:t>
            </a:r>
            <a:r>
              <a:rPr lang="sr-Latn-R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</a:rPr>
              <a:t>druge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sr-Latn-RS" sz="2000" dirty="0" smtClean="0">
                <a:solidFill>
                  <a:schemeClr val="accent3"/>
                </a:solidFill>
              </a:rPr>
              <a:t> ne (</a:t>
            </a:r>
            <a:r>
              <a:rPr lang="en-US" sz="2000" dirty="0" err="1" smtClean="0">
                <a:solidFill>
                  <a:schemeClr val="accent3"/>
                </a:solidFill>
              </a:rPr>
              <a:t>visina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</a:rPr>
              <a:t>infektivne</a:t>
            </a:r>
            <a:r>
              <a:rPr lang="en-US" sz="2000" dirty="0" smtClean="0">
                <a:solidFill>
                  <a:schemeClr val="accent3"/>
                </a:solidFill>
              </a:rPr>
              <a:t> doze </a:t>
            </a:r>
            <a:r>
              <a:rPr lang="en-US" sz="2000" dirty="0" err="1" smtClean="0">
                <a:solidFill>
                  <a:schemeClr val="accent3"/>
                </a:solidFill>
              </a:rPr>
              <a:t>virusa</a:t>
            </a:r>
            <a:r>
              <a:rPr lang="sr-Latn-RS" sz="2000" dirty="0" smtClean="0">
                <a:solidFill>
                  <a:schemeClr val="accent3"/>
                </a:solidFill>
              </a:rPr>
              <a:t>/genetski </a:t>
            </a:r>
            <a:r>
              <a:rPr lang="en-US" sz="2000" dirty="0" smtClean="0">
                <a:solidFill>
                  <a:schemeClr val="accent3"/>
                </a:solidFill>
              </a:rPr>
              <a:t>i </a:t>
            </a:r>
            <a:r>
              <a:rPr lang="en-US" sz="2000" dirty="0" err="1" smtClean="0">
                <a:solidFill>
                  <a:schemeClr val="accent3"/>
                </a:solidFill>
              </a:rPr>
              <a:t>fiziološki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en-US" sz="2000" dirty="0" err="1" smtClean="0">
                <a:solidFill>
                  <a:schemeClr val="accent3"/>
                </a:solidFill>
              </a:rPr>
              <a:t>faktori</a:t>
            </a:r>
            <a:r>
              <a:rPr lang="en-US" sz="2000" dirty="0" smtClean="0">
                <a:solidFill>
                  <a:schemeClr val="accent3"/>
                </a:solidFill>
              </a:rPr>
              <a:t> </a:t>
            </a:r>
            <a:r>
              <a:rPr lang="sr-Latn-RS" sz="2000" dirty="0" smtClean="0">
                <a:solidFill>
                  <a:schemeClr val="accent3"/>
                </a:solidFill>
              </a:rPr>
              <a:t>domaćina..)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pic>
        <p:nvPicPr>
          <p:cNvPr id="4" name="Picture 2" descr="C:\Users\Andrea\Desktop\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4800" r="84890" b="31272"/>
          <a:stretch/>
        </p:blipFill>
        <p:spPr bwMode="auto">
          <a:xfrm>
            <a:off x="5943600" y="457200"/>
            <a:ext cx="2209800" cy="3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drea\Downloads\coronavirus-g7788145d7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198223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6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paration of Respiratory Syncytial Virus with High or L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143750" cy="4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419600" cy="29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360" y="5086290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/>
              <a:t>Titracija virusa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6659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accent6"/>
                </a:solidFill>
              </a:rPr>
              <a:t>Determinante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</a:rPr>
              <a:t>virulencije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</a:rPr>
              <a:t>virusa</a:t>
            </a:r>
            <a:r>
              <a:rPr lang="en-US" sz="3200" b="1" dirty="0">
                <a:solidFill>
                  <a:schemeClr val="accent6"/>
                </a:solidFill>
              </a:rPr>
              <a:t/>
            </a:r>
            <a:br>
              <a:rPr lang="en-US" sz="3200" b="1" dirty="0">
                <a:solidFill>
                  <a:schemeClr val="accent6"/>
                </a:solidFill>
              </a:rPr>
            </a:br>
            <a:endParaRPr lang="sr-Latn-RS" sz="3200" b="1" dirty="0" smtClean="0">
              <a:solidFill>
                <a:schemeClr val="accent6"/>
              </a:solidFill>
            </a:endParaRPr>
          </a:p>
          <a:p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Većina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virusnih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gena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kodira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sintezu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proteina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za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virusnu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replikaciju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ulazak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virusa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ćeliju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formiranje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novih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viriona</a:t>
            </a:r>
            <a:endParaRPr lang="sr-Latn-R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sr-Latn-R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Produkti </a:t>
            </a: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nekih virusnih gena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omogućavaju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povećanje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infektivnog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titra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virusa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njegovo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širenje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inficiranom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organizmu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suprimiranj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razvoja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imunološkog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odgovora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9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ndrea\Desktop\Praktikum\Slike za praktikum\replikacija DNK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4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ndrea\Desktop\Praktikum\Slike za praktikum\REPLIKACIJA RNK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20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660</Words>
  <Application>Microsoft Office PowerPoint</Application>
  <PresentationFormat>On-screen Show (4:3)</PresentationFormat>
  <Paragraphs>133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Virulencija virusa i otpornost/osetljivost domaćina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Virulencija virusa i otpornost/osetljivost domaćina</dc:title>
  <dc:creator>Windows User</dc:creator>
  <cp:lastModifiedBy>Windows User</cp:lastModifiedBy>
  <cp:revision>24</cp:revision>
  <dcterms:created xsi:type="dcterms:W3CDTF">2022-04-18T17:47:30Z</dcterms:created>
  <dcterms:modified xsi:type="dcterms:W3CDTF">2022-04-21T10:02:38Z</dcterms:modified>
</cp:coreProperties>
</file>