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9" r:id="rId3"/>
    <p:sldId id="275" r:id="rId4"/>
    <p:sldId id="277" r:id="rId5"/>
    <p:sldId id="261" r:id="rId6"/>
    <p:sldId id="263" r:id="rId7"/>
    <p:sldId id="265" r:id="rId8"/>
    <p:sldId id="278" r:id="rId9"/>
    <p:sldId id="271" r:id="rId10"/>
    <p:sldId id="276" r:id="rId11"/>
    <p:sldId id="289" r:id="rId12"/>
    <p:sldId id="290" r:id="rId13"/>
    <p:sldId id="260" r:id="rId14"/>
    <p:sldId id="279" r:id="rId15"/>
    <p:sldId id="282" r:id="rId16"/>
    <p:sldId id="280" r:id="rId17"/>
    <p:sldId id="273" r:id="rId18"/>
    <p:sldId id="272" r:id="rId19"/>
    <p:sldId id="287" r:id="rId20"/>
    <p:sldId id="288" r:id="rId21"/>
    <p:sldId id="274" r:id="rId22"/>
    <p:sldId id="284" r:id="rId23"/>
    <p:sldId id="286" r:id="rId24"/>
    <p:sldId id="28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9" d="100"/>
          <a:sy n="69" d="100"/>
        </p:scale>
        <p:origin x="-154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670C1-82CC-4117-B94F-1466C8D8B39B}" type="datetimeFigureOut">
              <a:rPr lang="en-US" smtClean="0"/>
              <a:t>4/23/2022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1A7D2-7FB1-4A98-BB12-957664BAD3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968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1A7D2-7FB1-4A98-BB12-957664BAD37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156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1A7D2-7FB1-4A98-BB12-957664BAD37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314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1A7D2-7FB1-4A98-BB12-957664BAD37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562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40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sidora\Desktop\5011f01356f14ee68325ea6e6e75b7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24" y="0"/>
            <a:ext cx="5012086" cy="28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2840182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7030A0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F   U   N   G   I</a:t>
            </a:r>
            <a:endParaRPr lang="en-US" sz="7200" b="1" dirty="0">
              <a:solidFill>
                <a:srgbClr val="7030A0"/>
              </a:solidFill>
              <a:latin typeface="Calisto MT" pitchFamily="18" charset="0"/>
              <a:ea typeface="Meiryo" pitchFamily="34" charset="-128"/>
              <a:cs typeface="Meiryo" pitchFamily="34" charset="-128"/>
            </a:endParaRPr>
          </a:p>
        </p:txBody>
      </p:sp>
      <p:pic>
        <p:nvPicPr>
          <p:cNvPr id="3" name="Picture 2" descr="C:\Users\Isidora\Desktop\istockphoto-1325421301-612x6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675" y="0"/>
            <a:ext cx="5094325" cy="28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sidora\Desktop\penicillium-mold-fungi-illustration-photo-colony-grown-nutrient-medium-d-colonies-1550225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001" y="3987800"/>
            <a:ext cx="4368999" cy="28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sidora\Desktop\z5wrkwon-9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52" y="2315620"/>
            <a:ext cx="1746748" cy="169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7397252" y="2315620"/>
            <a:ext cx="1746748" cy="16646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2" descr="C:\Users\Isidora\Desktop\istockphoto-1328467090-170667a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38" y="3987800"/>
            <a:ext cx="4783666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78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167" y="583607"/>
            <a:ext cx="3937022" cy="2300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36" y="13855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 smtClean="0">
                <a:solidFill>
                  <a:srgbClr val="7030A0"/>
                </a:solidFill>
                <a:latin typeface="Calisto MT" pitchFamily="18" charset="0"/>
              </a:rPr>
              <a:t>Kulturelne osobine – SABURO AGAR </a:t>
            </a:r>
            <a:endParaRPr lang="en-US" sz="2800" b="1" dirty="0">
              <a:solidFill>
                <a:srgbClr val="7030A0"/>
              </a:solidFill>
              <a:latin typeface="Calisto MT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6" y="583607"/>
            <a:ext cx="3258083" cy="28718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636" y="4180344"/>
            <a:ext cx="7924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 smtClean="0">
                <a:solidFill>
                  <a:srgbClr val="7030A0"/>
                </a:solidFill>
                <a:latin typeface="Calisto MT" pitchFamily="18" charset="0"/>
              </a:rPr>
              <a:t>Materijal za pregled:</a:t>
            </a:r>
          </a:p>
          <a:p>
            <a:r>
              <a:rPr lang="sr-Latn-RS" sz="2800" dirty="0" smtClean="0">
                <a:latin typeface="Calisto MT" pitchFamily="18" charset="0"/>
              </a:rPr>
              <a:t>Bris kože, uha, dlake, perje, kljun, kandže, skarifikat, eksudat, delovi tkiva za patohistologiju</a:t>
            </a:r>
            <a:endParaRPr lang="en-US" sz="2800" dirty="0" smtClean="0">
              <a:latin typeface="Calisto MT" pitchFamily="18" charset="0"/>
            </a:endParaRPr>
          </a:p>
          <a:p>
            <a:endParaRPr lang="sr-Latn-RS" sz="2800" dirty="0" smtClean="0">
              <a:latin typeface="Calisto MT" pitchFamily="18" charset="0"/>
            </a:endParaRPr>
          </a:p>
          <a:p>
            <a:r>
              <a:rPr lang="sr-Latn-RS" sz="2800" b="1" dirty="0" smtClean="0">
                <a:solidFill>
                  <a:srgbClr val="7030A0"/>
                </a:solidFill>
                <a:latin typeface="Calisto MT" pitchFamily="18" charset="0"/>
              </a:rPr>
              <a:t>Dijagnostika:</a:t>
            </a:r>
          </a:p>
          <a:p>
            <a:r>
              <a:rPr lang="en-US" sz="2800" dirty="0" err="1" smtClean="0">
                <a:latin typeface="Calisto MT" pitchFamily="18" charset="0"/>
              </a:rPr>
              <a:t>Mikroskop-nativno</a:t>
            </a:r>
            <a:r>
              <a:rPr lang="en-US" sz="2800" dirty="0" smtClean="0">
                <a:latin typeface="Calisto MT" pitchFamily="18" charset="0"/>
              </a:rPr>
              <a:t>, </a:t>
            </a:r>
            <a:r>
              <a:rPr lang="en-US" sz="2800" dirty="0" err="1" smtClean="0">
                <a:latin typeface="Calisto MT" pitchFamily="18" charset="0"/>
              </a:rPr>
              <a:t>bojenje</a:t>
            </a:r>
            <a:r>
              <a:rPr lang="en-US" sz="2800" dirty="0" smtClean="0">
                <a:latin typeface="Calisto MT" pitchFamily="18" charset="0"/>
              </a:rPr>
              <a:t>, </a:t>
            </a:r>
            <a:r>
              <a:rPr lang="en-US" sz="2800" dirty="0" err="1" smtClean="0">
                <a:latin typeface="Calisto MT" pitchFamily="18" charset="0"/>
              </a:rPr>
              <a:t>kolonije</a:t>
            </a:r>
            <a:r>
              <a:rPr lang="sr-Latn-RS" sz="2800" dirty="0" smtClean="0">
                <a:latin typeface="Calisto MT" pitchFamily="18" charset="0"/>
              </a:rPr>
              <a:t>, PCR</a:t>
            </a:r>
            <a:r>
              <a:rPr lang="en-US" sz="2800" dirty="0" smtClean="0">
                <a:latin typeface="Calisto MT" pitchFamily="18" charset="0"/>
              </a:rPr>
              <a:t>……….</a:t>
            </a:r>
            <a:endParaRPr lang="en-US" sz="2800" dirty="0">
              <a:latin typeface="Calisto MT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7200" y="2918082"/>
            <a:ext cx="58650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Latn-RS" sz="2400" dirty="0" smtClean="0">
                <a:latin typeface="Calisto MT" pitchFamily="18" charset="0"/>
              </a:rPr>
              <a:t>Rastu sporije od bakterija (1-4 dana)</a:t>
            </a:r>
          </a:p>
          <a:p>
            <a:pPr>
              <a:defRPr/>
            </a:pPr>
            <a:r>
              <a:rPr lang="sr-Latn-RS" sz="2400" dirty="0" smtClean="0">
                <a:latin typeface="Calisto MT" pitchFamily="18" charset="0"/>
              </a:rPr>
              <a:t>Selektivnost: pH </a:t>
            </a:r>
            <a:r>
              <a:rPr lang="sr-Latn-RS" sz="2400" dirty="0">
                <a:latin typeface="Calisto MT" pitchFamily="18" charset="0"/>
              </a:rPr>
              <a:t>oko </a:t>
            </a:r>
            <a:r>
              <a:rPr lang="sr-Latn-RS" sz="2400" dirty="0" smtClean="0">
                <a:latin typeface="Calisto MT" pitchFamily="18" charset="0"/>
              </a:rPr>
              <a:t>6, AB</a:t>
            </a:r>
            <a:endParaRPr lang="sr-Latn-RS" sz="2400" dirty="0">
              <a:latin typeface="Calisto MT" pitchFamily="18" charset="0"/>
            </a:endParaRPr>
          </a:p>
          <a:p>
            <a:pPr>
              <a:defRPr/>
            </a:pPr>
            <a:r>
              <a:rPr lang="sr-Latn-RS" sz="2400" dirty="0">
                <a:latin typeface="Calisto MT" pitchFamily="18" charset="0"/>
              </a:rPr>
              <a:t>Striktni aerobi</a:t>
            </a:r>
            <a:r>
              <a:rPr lang="sr-Latn-RS" sz="2400" dirty="0" smtClean="0">
                <a:latin typeface="Calisto MT" pitchFamily="18" charset="0"/>
              </a:rPr>
              <a:t>!</a:t>
            </a:r>
            <a:endParaRPr lang="en-US" sz="2400" dirty="0" smtClean="0">
              <a:latin typeface="Calisto MT" pitchFamily="18" charset="0"/>
            </a:endParaRPr>
          </a:p>
          <a:p>
            <a:pPr>
              <a:defRPr/>
            </a:pPr>
            <a:r>
              <a:rPr lang="en-US" sz="2400" dirty="0" smtClean="0">
                <a:latin typeface="Calisto MT" pitchFamily="18" charset="0"/>
              </a:rPr>
              <a:t>37º</a:t>
            </a:r>
            <a:endParaRPr lang="sr-Latn-RS" sz="2400" dirty="0">
              <a:latin typeface="Calisto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53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sidora\Desktop\Mycotoxins-800x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52400" y="76200"/>
            <a:ext cx="2438400" cy="762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-914400" y="107013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PLESNI</a:t>
            </a:r>
            <a:endParaRPr lang="en-US" sz="4400" b="1" dirty="0">
              <a:solidFill>
                <a:schemeClr val="bg1"/>
              </a:solidFill>
              <a:latin typeface="Calisto MT" pitchFamily="18" charset="0"/>
              <a:ea typeface="Meiryo" pitchFamily="34" charset="-128"/>
              <a:cs typeface="Meiryo" pitchFamily="34" charset="-128"/>
            </a:endParaRPr>
          </a:p>
        </p:txBody>
      </p:sp>
      <p:pic>
        <p:nvPicPr>
          <p:cNvPr id="13" name="Picture 4" descr="C:\Users\Isidora\Desktop\rhizopus-mold-also-known-as-bread-mold-black-fungus-d-illustration-rhizopus-mold-also-known-as-bread-mold-black-fungus-d-2276487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20" y="3962400"/>
            <a:ext cx="4366911" cy="290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31" y="3962400"/>
            <a:ext cx="4273550" cy="2895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2898" y="1103453"/>
            <a:ext cx="25838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 smtClean="0">
                <a:latin typeface="Calisto MT" pitchFamily="18" charset="0"/>
              </a:rPr>
              <a:t>Aspergillus</a:t>
            </a:r>
            <a:r>
              <a:rPr lang="en-US" sz="2800" dirty="0" smtClean="0">
                <a:latin typeface="Calisto MT" pitchFamily="18" charset="0"/>
              </a:rPr>
              <a:t> spp.</a:t>
            </a:r>
          </a:p>
          <a:p>
            <a:pPr algn="ctr"/>
            <a:r>
              <a:rPr lang="en-US" sz="2800" i="1" dirty="0" err="1" smtClean="0">
                <a:latin typeface="Calisto MT" pitchFamily="18" charset="0"/>
              </a:rPr>
              <a:t>Mucor</a:t>
            </a:r>
            <a:r>
              <a:rPr lang="en-US" sz="2800" i="1" dirty="0" smtClean="0">
                <a:latin typeface="Calisto MT" pitchFamily="18" charset="0"/>
              </a:rPr>
              <a:t> </a:t>
            </a:r>
            <a:r>
              <a:rPr lang="en-US" sz="2800" dirty="0" smtClean="0">
                <a:latin typeface="Calisto MT" pitchFamily="18" charset="0"/>
              </a:rPr>
              <a:t>spp.</a:t>
            </a:r>
          </a:p>
          <a:p>
            <a:pPr algn="ctr"/>
            <a:r>
              <a:rPr lang="en-US" sz="2800" i="1" dirty="0" err="1" smtClean="0">
                <a:latin typeface="Calisto MT" pitchFamily="18" charset="0"/>
              </a:rPr>
              <a:t>Rhizopus</a:t>
            </a:r>
            <a:r>
              <a:rPr lang="en-US" sz="2800" i="1" dirty="0" smtClean="0">
                <a:latin typeface="Calisto MT" pitchFamily="18" charset="0"/>
              </a:rPr>
              <a:t> </a:t>
            </a:r>
            <a:r>
              <a:rPr lang="en-US" sz="2800" dirty="0" smtClean="0">
                <a:latin typeface="Calisto MT" pitchFamily="18" charset="0"/>
              </a:rPr>
              <a:t>spp</a:t>
            </a:r>
            <a:r>
              <a:rPr lang="en-US" sz="2400" dirty="0" smtClean="0">
                <a:latin typeface="Calisto MT" pitchFamily="18" charset="0"/>
              </a:rPr>
              <a:t>.</a:t>
            </a:r>
            <a:endParaRPr lang="sr-Latn-RS" sz="2400" dirty="0" smtClean="0">
              <a:latin typeface="Calisto MT" pitchFamily="18" charset="0"/>
            </a:endParaRPr>
          </a:p>
          <a:p>
            <a:pPr algn="ctr"/>
            <a:r>
              <a:rPr lang="sr-Latn-RS" sz="2800" i="1" dirty="0" smtClean="0">
                <a:latin typeface="Calisto MT" pitchFamily="18" charset="0"/>
              </a:rPr>
              <a:t>Penicillium</a:t>
            </a:r>
            <a:r>
              <a:rPr lang="sr-Latn-RS" sz="2400" dirty="0" smtClean="0">
                <a:latin typeface="Calisto MT" pitchFamily="18" charset="0"/>
              </a:rPr>
              <a:t> </a:t>
            </a:r>
            <a:r>
              <a:rPr lang="sr-Latn-RS" sz="2800" dirty="0" smtClean="0">
                <a:latin typeface="Calisto MT" pitchFamily="18" charset="0"/>
              </a:rPr>
              <a:t>spp.</a:t>
            </a:r>
            <a:endParaRPr lang="en-US" sz="2800" dirty="0">
              <a:latin typeface="Calisto MT" pitchFamily="18" charset="0"/>
            </a:endParaRPr>
          </a:p>
        </p:txBody>
      </p:sp>
      <p:pic>
        <p:nvPicPr>
          <p:cNvPr id="16" name="Picture 3" descr="C:\Users\Isidora\Desktop\500_F_403586946_1QDDYENZp4OuCvjLwx3dllPrksx1Q9c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136" y="406454"/>
            <a:ext cx="4838345" cy="290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Isidora\Desktop\Structure-of-Mol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988" y="3417455"/>
            <a:ext cx="2586648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72735" y="1045399"/>
            <a:ext cx="3124200" cy="1873936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6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Isidora\Desktop\aspergill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286000" y="228600"/>
            <a:ext cx="4343400" cy="762000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42864" y="159603"/>
            <a:ext cx="41624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i="1" dirty="0" err="1" smtClean="0">
                <a:solidFill>
                  <a:srgbClr val="7030A0"/>
                </a:solidFill>
                <a:latin typeface="Calisto MT" pitchFamily="18" charset="0"/>
              </a:rPr>
              <a:t>Aspergillus</a:t>
            </a:r>
            <a:r>
              <a:rPr lang="en-US" sz="4800" b="1" i="1" dirty="0" smtClean="0">
                <a:solidFill>
                  <a:srgbClr val="7030A0"/>
                </a:solidFill>
                <a:latin typeface="Calisto MT" pitchFamily="18" charset="0"/>
              </a:rPr>
              <a:t> </a:t>
            </a:r>
            <a:r>
              <a:rPr lang="en-US" sz="4800" b="1" dirty="0" smtClean="0">
                <a:solidFill>
                  <a:srgbClr val="7030A0"/>
                </a:solidFill>
                <a:latin typeface="Calisto MT" pitchFamily="18" charset="0"/>
              </a:rPr>
              <a:t>spp.</a:t>
            </a:r>
            <a:endParaRPr lang="en-US" sz="4800" b="1" dirty="0">
              <a:solidFill>
                <a:srgbClr val="7030A0"/>
              </a:solidFill>
              <a:latin typeface="Calisto MT" pitchFamily="18" charset="0"/>
            </a:endParaRPr>
          </a:p>
        </p:txBody>
      </p:sp>
      <p:pic>
        <p:nvPicPr>
          <p:cNvPr id="5" name="Picture 4" descr="C:\Users\Isidora\Desktop\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7587"/>
            <a:ext cx="5867400" cy="33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Isidora\Desktop\pulmonary-aspergillosis-invasion-lung-tissue-mold-fungi-aspergillus-closeup-view-d-illustration-covid-2198294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9822"/>
            <a:ext cx="4262693" cy="239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Isidora\Desktop\downloa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93" y="1147805"/>
            <a:ext cx="3428999" cy="242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634361"/>
              </p:ext>
            </p:extLst>
          </p:nvPr>
        </p:nvGraphicFramePr>
        <p:xfrm>
          <a:off x="7543800" y="1701956"/>
          <a:ext cx="1600200" cy="1855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7" name="Bitmap Image" r:id="rId7" imgW="2028960" imgH="2352600" progId="Paint.Picture">
                  <p:embed/>
                </p:oleObj>
              </mc:Choice>
              <mc:Fallback>
                <p:oleObj name="Bitmap Image" r:id="rId7" imgW="2028960" imgH="23526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43800" y="1701956"/>
                        <a:ext cx="1600200" cy="1855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6" descr="C:\Users\Isidora\Desktop\download (1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898" y="318655"/>
            <a:ext cx="1791102" cy="137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977192" y="3657600"/>
            <a:ext cx="3014408" cy="3124200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46786" y="3880872"/>
            <a:ext cx="26752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Latn-RS" sz="2400" i="1" dirty="0" smtClean="0">
                <a:latin typeface="Calisto MT" pitchFamily="18" charset="0"/>
              </a:rPr>
              <a:t>A. fumigatus</a:t>
            </a:r>
          </a:p>
          <a:p>
            <a:pPr>
              <a:defRPr/>
            </a:pPr>
            <a:r>
              <a:rPr lang="sr-Latn-RS" sz="2400" i="1" dirty="0" smtClean="0">
                <a:latin typeface="Calisto MT" pitchFamily="18" charset="0"/>
              </a:rPr>
              <a:t>A. niger</a:t>
            </a:r>
          </a:p>
          <a:p>
            <a:pPr marL="342900" indent="-342900">
              <a:buAutoNum type="alphaUcPeriod"/>
              <a:defRPr/>
            </a:pPr>
            <a:r>
              <a:rPr lang="sr-Latn-RS" sz="2400" i="1" dirty="0" smtClean="0">
                <a:latin typeface="Calisto MT" pitchFamily="18" charset="0"/>
              </a:rPr>
              <a:t>flavus</a:t>
            </a:r>
          </a:p>
          <a:p>
            <a:pPr>
              <a:defRPr/>
            </a:pPr>
            <a:r>
              <a:rPr lang="sr-Latn-RS" sz="2400" dirty="0" smtClean="0">
                <a:latin typeface="Calisto MT" pitchFamily="18" charset="0"/>
              </a:rPr>
              <a:t>Pneumonije</a:t>
            </a:r>
          </a:p>
          <a:p>
            <a:pPr>
              <a:defRPr/>
            </a:pPr>
            <a:r>
              <a:rPr lang="sr-Latn-RS" sz="2400" dirty="0" smtClean="0">
                <a:latin typeface="Calisto MT" pitchFamily="18" charset="0"/>
              </a:rPr>
              <a:t>Mastitisi</a:t>
            </a:r>
          </a:p>
          <a:p>
            <a:pPr>
              <a:defRPr/>
            </a:pPr>
            <a:r>
              <a:rPr lang="sr-Latn-RS" sz="2400" dirty="0" smtClean="0">
                <a:latin typeface="Calisto MT" pitchFamily="18" charset="0"/>
              </a:rPr>
              <a:t>Granulomi</a:t>
            </a:r>
          </a:p>
          <a:p>
            <a:pPr>
              <a:defRPr/>
            </a:pPr>
            <a:r>
              <a:rPr lang="sr-Latn-RS" sz="2400" dirty="0" smtClean="0">
                <a:latin typeface="Calisto MT" pitchFamily="18" charset="0"/>
              </a:rPr>
              <a:t>Genitalne infekcije</a:t>
            </a:r>
            <a:endParaRPr lang="sr-Latn-RS" sz="2400" dirty="0">
              <a:latin typeface="Calisto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05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sidora\Desktop\20220214_110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38203" y="838200"/>
            <a:ext cx="6858001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362200" y="1524000"/>
            <a:ext cx="9906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3200400" y="762000"/>
            <a:ext cx="9906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Isidora\Desktop\20220214_1108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70715" y="2825485"/>
            <a:ext cx="4315880" cy="323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Isidora\Desktop\Aspergillus-fumigatus-on-PDA-culture-and-slid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7556"/>
            <a:ext cx="3505200" cy="176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12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346" y="182663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 smtClean="0">
                <a:solidFill>
                  <a:srgbClr val="7030A0"/>
                </a:solidFill>
                <a:latin typeface="Calisto MT" pitchFamily="18" charset="0"/>
              </a:rPr>
              <a:t>Morfološke i tinktorijalne osobine</a:t>
            </a:r>
            <a:endParaRPr lang="en-US" sz="2800" b="1" dirty="0">
              <a:solidFill>
                <a:srgbClr val="7030A0"/>
              </a:solidFill>
              <a:latin typeface="Calisto MT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491" y="705883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dirty="0">
                <a:latin typeface="Calisto MT" pitchFamily="18" charset="0"/>
              </a:rPr>
              <a:t>Z</a:t>
            </a:r>
            <a:r>
              <a:rPr lang="sr-Latn-RS" sz="2400" dirty="0" smtClean="0">
                <a:latin typeface="Calisto MT" pitchFamily="18" charset="0"/>
              </a:rPr>
              <a:t>bog </a:t>
            </a:r>
            <a:r>
              <a:rPr lang="sr-Latn-RS" sz="2400" dirty="0">
                <a:latin typeface="Calisto MT" pitchFamily="18" charset="0"/>
              </a:rPr>
              <a:t>lake fragilnosti hifa i plodonosnih tela ne primenjuju se bojenja već se pripremaju nativni preparati </a:t>
            </a:r>
            <a:r>
              <a:rPr lang="sr-Latn-RS" sz="2400" dirty="0" smtClean="0">
                <a:latin typeface="Calisto MT" pitchFamily="18" charset="0"/>
              </a:rPr>
              <a:t>sa laktofenolom</a:t>
            </a:r>
            <a:endParaRPr lang="en-US" sz="2400" dirty="0">
              <a:latin typeface="Calisto MT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4343400"/>
            <a:ext cx="3138055" cy="21336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343400"/>
            <a:ext cx="3099059" cy="21336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259" y="4343400"/>
            <a:ext cx="2920741" cy="2133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837" y="6502523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i="1" dirty="0" smtClean="0"/>
              <a:t>            Mucor </a:t>
            </a:r>
            <a:r>
              <a:rPr lang="sr-Latn-RS" dirty="0" smtClean="0"/>
              <a:t>sp.                                          </a:t>
            </a:r>
            <a:r>
              <a:rPr lang="sr-Latn-RS" i="1" dirty="0" smtClean="0"/>
              <a:t>Aspergillus</a:t>
            </a:r>
            <a:r>
              <a:rPr lang="sr-Latn-RS" dirty="0" smtClean="0"/>
              <a:t> sp.                              </a:t>
            </a:r>
            <a:r>
              <a:rPr lang="sr-Latn-RS" i="1" dirty="0" smtClean="0"/>
              <a:t>Penicillium</a:t>
            </a:r>
            <a:r>
              <a:rPr lang="sr-Latn-RS" dirty="0" smtClean="0"/>
              <a:t> sp.</a:t>
            </a:r>
            <a:endParaRPr lang="en-US" dirty="0"/>
          </a:p>
        </p:txBody>
      </p:sp>
      <p:pic>
        <p:nvPicPr>
          <p:cNvPr id="10" name="Picture 8" descr="http://thumbs.dreamstime.com/z/fungi-classification-based-cell-division-septate-hyphae-septa-aseptate-hyphae-coenocytic-septa-4996738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64"/>
          <a:stretch/>
        </p:blipFill>
        <p:spPr bwMode="auto">
          <a:xfrm>
            <a:off x="2743200" y="1543807"/>
            <a:ext cx="3285945" cy="2712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44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26" y="6927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 smtClean="0">
                <a:solidFill>
                  <a:srgbClr val="7030A0"/>
                </a:solidFill>
                <a:latin typeface="Calisto MT" pitchFamily="18" charset="0"/>
              </a:rPr>
              <a:t>Kulturelne osobine – SABURO AGAR </a:t>
            </a:r>
            <a:endParaRPr lang="en-US" sz="2800" b="1" dirty="0">
              <a:solidFill>
                <a:srgbClr val="7030A0"/>
              </a:solidFill>
              <a:latin typeface="Calisto MT" pitchFamily="18" charset="0"/>
            </a:endParaRPr>
          </a:p>
        </p:txBody>
      </p:sp>
      <p:pic>
        <p:nvPicPr>
          <p:cNvPr id="3" name="Picture 6" descr="C:\Users\Isidora\Desktop\schimmel-im-gl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34" b="96845" l="4976" r="962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"/>
            <a:ext cx="5195455" cy="519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26" y="530147"/>
            <a:ext cx="58650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Latn-RS" sz="2400" dirty="0" smtClean="0">
                <a:latin typeface="Calisto MT" pitchFamily="18" charset="0"/>
              </a:rPr>
              <a:t>Rastu sporije od bakterija (1-4 dana)</a:t>
            </a:r>
          </a:p>
          <a:p>
            <a:pPr>
              <a:defRPr/>
            </a:pPr>
            <a:r>
              <a:rPr lang="sr-Latn-RS" sz="2400" dirty="0" smtClean="0">
                <a:latin typeface="Calisto MT" pitchFamily="18" charset="0"/>
              </a:rPr>
              <a:t>Selektivnost: pH </a:t>
            </a:r>
            <a:r>
              <a:rPr lang="sr-Latn-RS" sz="2400" dirty="0">
                <a:latin typeface="Calisto MT" pitchFamily="18" charset="0"/>
              </a:rPr>
              <a:t>oko </a:t>
            </a:r>
            <a:r>
              <a:rPr lang="sr-Latn-RS" sz="2400" dirty="0" smtClean="0">
                <a:latin typeface="Calisto MT" pitchFamily="18" charset="0"/>
              </a:rPr>
              <a:t>6, AB</a:t>
            </a:r>
            <a:endParaRPr lang="sr-Latn-RS" sz="2400" dirty="0">
              <a:latin typeface="Calisto MT" pitchFamily="18" charset="0"/>
            </a:endParaRPr>
          </a:p>
          <a:p>
            <a:pPr>
              <a:defRPr/>
            </a:pPr>
            <a:r>
              <a:rPr lang="sr-Latn-RS" sz="2400" dirty="0">
                <a:latin typeface="Calisto MT" pitchFamily="18" charset="0"/>
              </a:rPr>
              <a:t>Striktni aerobi</a:t>
            </a:r>
            <a:r>
              <a:rPr lang="sr-Latn-RS" sz="2400" dirty="0" smtClean="0">
                <a:latin typeface="Calisto MT" pitchFamily="18" charset="0"/>
              </a:rPr>
              <a:t>!</a:t>
            </a:r>
            <a:endParaRPr lang="en-US" sz="2400" dirty="0" smtClean="0">
              <a:latin typeface="Calisto MT" pitchFamily="18" charset="0"/>
            </a:endParaRPr>
          </a:p>
          <a:p>
            <a:pPr>
              <a:defRPr/>
            </a:pPr>
            <a:r>
              <a:rPr lang="en-US" sz="2400" dirty="0" smtClean="0">
                <a:latin typeface="Calisto MT" pitchFamily="18" charset="0"/>
              </a:rPr>
              <a:t>25ºC</a:t>
            </a:r>
            <a:endParaRPr lang="sr-Latn-RS" sz="2400" dirty="0">
              <a:latin typeface="Calisto M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7" y="4604304"/>
            <a:ext cx="91370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 smtClean="0">
                <a:solidFill>
                  <a:srgbClr val="7030A0"/>
                </a:solidFill>
                <a:latin typeface="Calisto MT" pitchFamily="18" charset="0"/>
              </a:rPr>
              <a:t>Materijal za pregled:</a:t>
            </a:r>
          </a:p>
          <a:p>
            <a:r>
              <a:rPr lang="sr-Latn-RS" sz="2800" dirty="0" smtClean="0">
                <a:latin typeface="Calisto MT" pitchFamily="18" charset="0"/>
              </a:rPr>
              <a:t>Brisevi, dlake, perje, kljun, kandže, skarifikat, eksudat, delovi tkiva za patohistologiju (sigurna dijagnoza)</a:t>
            </a:r>
            <a:endParaRPr lang="en-US" sz="2800" dirty="0" smtClean="0">
              <a:latin typeface="Calisto MT" pitchFamily="18" charset="0"/>
            </a:endParaRPr>
          </a:p>
          <a:p>
            <a:r>
              <a:rPr lang="sr-Latn-RS" sz="2800" b="1" dirty="0" smtClean="0">
                <a:solidFill>
                  <a:srgbClr val="7030A0"/>
                </a:solidFill>
                <a:latin typeface="Calisto MT" pitchFamily="18" charset="0"/>
              </a:rPr>
              <a:t>Dijagnostika:</a:t>
            </a:r>
          </a:p>
          <a:p>
            <a:r>
              <a:rPr lang="en-US" sz="2800" dirty="0" err="1" smtClean="0">
                <a:latin typeface="Calisto MT" pitchFamily="18" charset="0"/>
              </a:rPr>
              <a:t>Mikroskop-nativno</a:t>
            </a:r>
            <a:r>
              <a:rPr lang="en-US" sz="2800" dirty="0" smtClean="0">
                <a:latin typeface="Calisto MT" pitchFamily="18" charset="0"/>
              </a:rPr>
              <a:t>, </a:t>
            </a:r>
            <a:r>
              <a:rPr lang="en-US" sz="2800" dirty="0" err="1" smtClean="0">
                <a:latin typeface="Calisto MT" pitchFamily="18" charset="0"/>
              </a:rPr>
              <a:t>bojenje</a:t>
            </a:r>
            <a:r>
              <a:rPr lang="en-US" sz="2800" dirty="0" smtClean="0">
                <a:latin typeface="Calisto MT" pitchFamily="18" charset="0"/>
              </a:rPr>
              <a:t>, </a:t>
            </a:r>
            <a:r>
              <a:rPr lang="en-US" sz="2800" dirty="0" err="1" smtClean="0">
                <a:latin typeface="Calisto MT" pitchFamily="18" charset="0"/>
              </a:rPr>
              <a:t>kolonije</a:t>
            </a:r>
            <a:r>
              <a:rPr lang="en-US" sz="2800" dirty="0" smtClean="0">
                <a:latin typeface="Calisto MT" pitchFamily="18" charset="0"/>
              </a:rPr>
              <a:t>……….</a:t>
            </a:r>
            <a:endParaRPr lang="en-US" sz="2800" dirty="0">
              <a:latin typeface="Calisto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28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" y="76200"/>
            <a:ext cx="7086600" cy="762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-533400" y="68759"/>
            <a:ext cx="8458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DIMORFNE GLJIVICE</a:t>
            </a:r>
            <a:endParaRPr lang="en-US" sz="4400" b="1" dirty="0">
              <a:solidFill>
                <a:schemeClr val="bg1"/>
              </a:solidFill>
              <a:latin typeface="Calisto MT" pitchFamily="18" charset="0"/>
              <a:ea typeface="Meiryo" pitchFamily="34" charset="-128"/>
              <a:cs typeface="Meiryo" pitchFamily="34" charset="-128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143000"/>
            <a:ext cx="8504238" cy="4572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sr-Latn-RS" i="1" dirty="0" smtClean="0">
                <a:latin typeface="Calisto MT" pitchFamily="18" charset="0"/>
              </a:rPr>
              <a:t>Sporothrix schenckii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sr-Latn-RS" dirty="0" smtClean="0">
                <a:latin typeface="Calisto MT" pitchFamily="18" charset="0"/>
              </a:rPr>
              <a:t>Zoonoza</a:t>
            </a:r>
          </a:p>
          <a:p>
            <a:pPr marL="0" indent="0">
              <a:buNone/>
              <a:defRPr/>
            </a:pPr>
            <a:r>
              <a:rPr lang="sr-Latn-RS" i="1" dirty="0" smtClean="0">
                <a:latin typeface="Calisto MT" pitchFamily="18" charset="0"/>
              </a:rPr>
              <a:t>Blastomyces dermatitidis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sr-Latn-RS" dirty="0" smtClean="0">
                <a:latin typeface="Calisto MT" pitchFamily="18" charset="0"/>
              </a:rPr>
              <a:t>Zoonoza</a:t>
            </a:r>
          </a:p>
          <a:p>
            <a:pPr marL="0" indent="0">
              <a:buNone/>
              <a:defRPr/>
            </a:pPr>
            <a:r>
              <a:rPr lang="sr-Latn-RS" i="1" dirty="0" smtClean="0">
                <a:latin typeface="Calisto MT" pitchFamily="18" charset="0"/>
              </a:rPr>
              <a:t>Histoplasma capsulatum</a:t>
            </a:r>
          </a:p>
          <a:p>
            <a:pPr marL="0" indent="0">
              <a:buNone/>
              <a:defRPr/>
            </a:pPr>
            <a:r>
              <a:rPr lang="sr-Latn-RS" i="1" dirty="0" smtClean="0">
                <a:latin typeface="Calisto MT" pitchFamily="18" charset="0"/>
              </a:rPr>
              <a:t>H</a:t>
            </a:r>
            <a:r>
              <a:rPr lang="en-US" i="1" dirty="0" smtClean="0">
                <a:latin typeface="Calisto MT" pitchFamily="18" charset="0"/>
              </a:rPr>
              <a:t>.</a:t>
            </a:r>
            <a:r>
              <a:rPr lang="sr-Latn-RS" i="1" dirty="0" smtClean="0">
                <a:latin typeface="Calisto MT" pitchFamily="18" charset="0"/>
              </a:rPr>
              <a:t> farciminosus</a:t>
            </a:r>
            <a:endParaRPr lang="sr-Latn-RS" i="1" dirty="0">
              <a:latin typeface="Calisto MT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95600"/>
            <a:ext cx="22860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520" y="1143000"/>
            <a:ext cx="2539206" cy="205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871" y="3676840"/>
            <a:ext cx="2286000" cy="300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40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" y="76200"/>
            <a:ext cx="6324600" cy="762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-914400" y="76200"/>
            <a:ext cx="8458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DERMATOFITE</a:t>
            </a:r>
            <a:endParaRPr lang="en-US" sz="4400" b="1" dirty="0">
              <a:solidFill>
                <a:schemeClr val="bg1"/>
              </a:solidFill>
              <a:latin typeface="Calisto MT" pitchFamily="18" charset="0"/>
              <a:ea typeface="Meiryo" pitchFamily="34" charset="-128"/>
              <a:cs typeface="Meiryo" pitchFamily="34" charset="-12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5143" y="3352800"/>
            <a:ext cx="4464958" cy="160020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3363686"/>
            <a:ext cx="655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Calisto MT" pitchFamily="18" charset="0"/>
              </a:rPr>
              <a:t>Microsporum</a:t>
            </a:r>
            <a:r>
              <a:rPr lang="en-US" sz="2800" i="1" dirty="0" smtClean="0">
                <a:latin typeface="Calisto MT" pitchFamily="18" charset="0"/>
              </a:rPr>
              <a:t> </a:t>
            </a:r>
            <a:r>
              <a:rPr lang="en-US" sz="2800" i="1" dirty="0" err="1" smtClean="0">
                <a:latin typeface="Calisto MT" pitchFamily="18" charset="0"/>
              </a:rPr>
              <a:t>canis</a:t>
            </a:r>
            <a:endParaRPr lang="en-US" sz="2800" i="1" dirty="0" smtClean="0">
              <a:latin typeface="Calisto MT" pitchFamily="18" charset="0"/>
            </a:endParaRPr>
          </a:p>
          <a:p>
            <a:r>
              <a:rPr lang="en-US" sz="2800" i="1" dirty="0" smtClean="0">
                <a:latin typeface="Calisto MT" pitchFamily="18" charset="0"/>
              </a:rPr>
              <a:t>M. </a:t>
            </a:r>
            <a:r>
              <a:rPr lang="en-US" sz="2800" i="1" dirty="0" err="1" smtClean="0">
                <a:latin typeface="Calisto MT" pitchFamily="18" charset="0"/>
              </a:rPr>
              <a:t>gypseum</a:t>
            </a:r>
            <a:endParaRPr lang="en-US" sz="2800" i="1" dirty="0" smtClean="0">
              <a:latin typeface="Calisto MT" pitchFamily="18" charset="0"/>
            </a:endParaRPr>
          </a:p>
          <a:p>
            <a:r>
              <a:rPr lang="en-US" sz="2800" i="1" dirty="0" err="1" smtClean="0">
                <a:latin typeface="Calisto MT" pitchFamily="18" charset="0"/>
              </a:rPr>
              <a:t>Trichophyton</a:t>
            </a:r>
            <a:r>
              <a:rPr lang="en-US" sz="2800" i="1" dirty="0" smtClean="0">
                <a:latin typeface="Calisto MT" pitchFamily="18" charset="0"/>
              </a:rPr>
              <a:t> </a:t>
            </a:r>
            <a:r>
              <a:rPr lang="en-US" sz="2800" i="1" dirty="0" err="1" smtClean="0">
                <a:latin typeface="Calisto MT" pitchFamily="18" charset="0"/>
              </a:rPr>
              <a:t>mentagrophytes</a:t>
            </a:r>
            <a:endParaRPr lang="en-US" sz="2800" i="1" dirty="0">
              <a:latin typeface="Calisto M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173274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Calisto MT" pitchFamily="18" charset="0"/>
              </a:rPr>
              <a:t>DERMATOFITOZA - ZOONOZA</a:t>
            </a:r>
            <a:endParaRPr lang="en-US" sz="2800" b="1" dirty="0">
              <a:solidFill>
                <a:srgbClr val="7030A0"/>
              </a:solidFill>
              <a:latin typeface="Calisto MT" pitchFamily="18" charset="0"/>
            </a:endParaRPr>
          </a:p>
        </p:txBody>
      </p:sp>
      <p:pic>
        <p:nvPicPr>
          <p:cNvPr id="20482" name="Picture 2" descr="C:\Users\Isidora\Desktop\portrait-dog-cat-rabbit-parrot-stacked-vertically-isolated-white-background-piled-up-175815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11992"/>
            <a:ext cx="3254829" cy="578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" y="1066800"/>
            <a:ext cx="77724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Latn-RS" sz="2000" dirty="0" smtClean="0">
                <a:latin typeface="Calisto MT" pitchFamily="18" charset="0"/>
              </a:rPr>
              <a:t>Geofilne</a:t>
            </a:r>
            <a:r>
              <a:rPr lang="sr-Latn-RS" sz="2000" dirty="0">
                <a:latin typeface="Calisto MT" pitchFamily="18" charset="0"/>
              </a:rPr>
              <a:t>, zoofilne, </a:t>
            </a:r>
            <a:r>
              <a:rPr lang="sr-Latn-RS" sz="2000" dirty="0" smtClean="0">
                <a:latin typeface="Calisto MT" pitchFamily="18" charset="0"/>
              </a:rPr>
              <a:t>antropofilne</a:t>
            </a:r>
            <a:endParaRPr lang="sr-Latn-RS" sz="2000" dirty="0">
              <a:latin typeface="Calisto MT" pitchFamily="18" charset="0"/>
            </a:endParaRPr>
          </a:p>
          <a:p>
            <a:pPr>
              <a:defRPr/>
            </a:pPr>
            <a:r>
              <a:rPr lang="sr-Latn-RS" sz="2800" b="1" dirty="0">
                <a:solidFill>
                  <a:srgbClr val="7030A0"/>
                </a:solidFill>
                <a:latin typeface="Calisto MT" pitchFamily="18" charset="0"/>
              </a:rPr>
              <a:t>Rod </a:t>
            </a:r>
            <a:r>
              <a:rPr lang="sr-Latn-RS" sz="2800" b="1" i="1" dirty="0">
                <a:solidFill>
                  <a:srgbClr val="7030A0"/>
                </a:solidFill>
                <a:latin typeface="Calisto MT" pitchFamily="18" charset="0"/>
              </a:rPr>
              <a:t>Microsporum</a:t>
            </a:r>
          </a:p>
          <a:p>
            <a:pPr>
              <a:defRPr/>
            </a:pPr>
            <a:r>
              <a:rPr lang="sr-Latn-RS" sz="2800" i="1" dirty="0">
                <a:latin typeface="Calisto MT" pitchFamily="18" charset="0"/>
              </a:rPr>
              <a:t>M. canis, </a:t>
            </a:r>
            <a:r>
              <a:rPr lang="sr-Latn-RS" sz="2800" i="1" dirty="0" smtClean="0">
                <a:latin typeface="Calisto MT" pitchFamily="18" charset="0"/>
              </a:rPr>
              <a:t>M. gallinae, M. gypseum</a:t>
            </a:r>
            <a:endParaRPr lang="sr-Latn-RS" sz="2800" i="1" dirty="0">
              <a:latin typeface="Calisto MT" pitchFamily="18" charset="0"/>
            </a:endParaRPr>
          </a:p>
          <a:p>
            <a:pPr>
              <a:defRPr/>
            </a:pPr>
            <a:r>
              <a:rPr lang="sr-Latn-RS" sz="2800" b="1" dirty="0">
                <a:solidFill>
                  <a:srgbClr val="7030A0"/>
                </a:solidFill>
                <a:latin typeface="Calisto MT" pitchFamily="18" charset="0"/>
              </a:rPr>
              <a:t>Rod </a:t>
            </a:r>
            <a:r>
              <a:rPr lang="sr-Latn-RS" sz="2800" b="1" i="1" dirty="0">
                <a:solidFill>
                  <a:srgbClr val="7030A0"/>
                </a:solidFill>
                <a:latin typeface="Calisto MT" pitchFamily="18" charset="0"/>
              </a:rPr>
              <a:t>Trichophyton</a:t>
            </a:r>
          </a:p>
          <a:p>
            <a:pPr>
              <a:defRPr/>
            </a:pPr>
            <a:r>
              <a:rPr lang="sr-Latn-RS" sz="2800" i="1" dirty="0">
                <a:latin typeface="Calisto MT" pitchFamily="18" charset="0"/>
              </a:rPr>
              <a:t>T. equinum, </a:t>
            </a:r>
            <a:r>
              <a:rPr lang="sr-Latn-RS" sz="2800" i="1" dirty="0" smtClean="0">
                <a:latin typeface="Calisto MT" pitchFamily="18" charset="0"/>
              </a:rPr>
              <a:t>T. mentagrophytes</a:t>
            </a:r>
            <a:r>
              <a:rPr lang="sr-Latn-RS" sz="2800" i="1" dirty="0">
                <a:latin typeface="Calisto MT" pitchFamily="18" charset="0"/>
              </a:rPr>
              <a:t>, </a:t>
            </a:r>
            <a:r>
              <a:rPr lang="sr-Latn-RS" sz="2800" i="1" dirty="0" smtClean="0">
                <a:latin typeface="Calisto MT" pitchFamily="18" charset="0"/>
              </a:rPr>
              <a:t>T. verrucosum</a:t>
            </a:r>
            <a:endParaRPr lang="sr-Latn-RS" sz="2800" i="1" dirty="0">
              <a:latin typeface="Calisto MT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271" y="4972945"/>
            <a:ext cx="64908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r-Latn-RS" sz="2400" b="1" dirty="0">
                <a:solidFill>
                  <a:srgbClr val="00B050"/>
                </a:solidFill>
                <a:latin typeface="Calisto MT" pitchFamily="18" charset="0"/>
              </a:rPr>
              <a:t>parazitiraju na keratinizovanim strukturama epidermisa- koži, dlaci, perju, rogovima, kopitima, kandžama i noktima</a:t>
            </a:r>
            <a:endParaRPr lang="en-US" sz="2400" b="1" dirty="0">
              <a:solidFill>
                <a:srgbClr val="00B050"/>
              </a:solidFill>
              <a:latin typeface="Calisto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06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Isidora\Desktop\Dermatophytosis_20190815-02AS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3200399" cy="210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Isidora\Desktop\dermatophytosis-hair-loss-dog-moriello-hig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4495800"/>
            <a:ext cx="3207326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Isidora\Desktop\ringworm-cat-compressor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4279593"/>
            <a:ext cx="4586100" cy="257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Isidora\Desktop\download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2113116"/>
            <a:ext cx="3207326" cy="238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Isidora\Desktop\7_5625-1200x5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710" y="0"/>
            <a:ext cx="4917291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Isidora\Desktop\dermatophytosis-nodular-lesions-dog-moriello-high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1879292"/>
            <a:ext cx="3200400" cy="261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Isidora\Desktop\b6e7543778b5719b0fd18d815fbc58e198834538-700x45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108" y="-30010"/>
            <a:ext cx="3333750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Isidora\Desktop\20220218_11170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72148" y="2800349"/>
            <a:ext cx="4686299" cy="342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49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82663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 smtClean="0">
                <a:solidFill>
                  <a:srgbClr val="7030A0"/>
                </a:solidFill>
                <a:latin typeface="Calisto MT" pitchFamily="18" charset="0"/>
              </a:rPr>
              <a:t>Morfološke i tinktorijalne osobine – </a:t>
            </a:r>
            <a:r>
              <a:rPr lang="sr-Latn-RS" sz="2800" dirty="0" smtClean="0">
                <a:latin typeface="Calisto MT" pitchFamily="18" charset="0"/>
              </a:rPr>
              <a:t>nativno-laktofenol</a:t>
            </a:r>
            <a:endParaRPr lang="en-US" sz="2800" dirty="0">
              <a:latin typeface="Calisto M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276600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 smtClean="0">
                <a:solidFill>
                  <a:srgbClr val="7030A0"/>
                </a:solidFill>
                <a:latin typeface="Calisto MT" pitchFamily="18" charset="0"/>
              </a:rPr>
              <a:t>Kulturelne osobine – SABURO AGAR</a:t>
            </a:r>
          </a:p>
          <a:p>
            <a:r>
              <a:rPr lang="sr-Latn-RS" sz="2800" b="1" dirty="0">
                <a:solidFill>
                  <a:srgbClr val="7030A0"/>
                </a:solidFill>
                <a:latin typeface="Calisto MT" pitchFamily="18" charset="0"/>
              </a:rPr>
              <a:t> </a:t>
            </a:r>
            <a:r>
              <a:rPr lang="sr-Latn-RS" sz="2800" b="1" dirty="0" smtClean="0">
                <a:solidFill>
                  <a:srgbClr val="7030A0"/>
                </a:solidFill>
                <a:latin typeface="Calisto MT" pitchFamily="18" charset="0"/>
              </a:rPr>
              <a:t>                                    DTM </a:t>
            </a:r>
            <a:r>
              <a:rPr lang="en-US" sz="2800" b="1" dirty="0" smtClean="0">
                <a:solidFill>
                  <a:srgbClr val="7030A0"/>
                </a:solidFill>
                <a:latin typeface="Calisto MT" pitchFamily="18" charset="0"/>
              </a:rPr>
              <a:t>(2-4 </a:t>
            </a:r>
            <a:r>
              <a:rPr lang="en-US" sz="2800" b="1" dirty="0" err="1" smtClean="0">
                <a:solidFill>
                  <a:srgbClr val="7030A0"/>
                </a:solidFill>
                <a:latin typeface="Calisto MT" pitchFamily="18" charset="0"/>
              </a:rPr>
              <a:t>nedelje</a:t>
            </a:r>
            <a:r>
              <a:rPr lang="en-US" sz="2800" b="1" dirty="0">
                <a:solidFill>
                  <a:srgbClr val="7030A0"/>
                </a:solidFill>
                <a:latin typeface="Calisto MT" pitchFamily="18" charset="0"/>
              </a:rPr>
              <a:t>)</a:t>
            </a:r>
            <a:r>
              <a:rPr lang="sr-Latn-RS" sz="2800" b="1" dirty="0" smtClean="0">
                <a:solidFill>
                  <a:srgbClr val="7030A0"/>
                </a:solidFill>
                <a:latin typeface="Calisto MT" pitchFamily="18" charset="0"/>
              </a:rPr>
              <a:t> </a:t>
            </a:r>
            <a:endParaRPr lang="en-US" sz="2800" b="1" dirty="0">
              <a:solidFill>
                <a:srgbClr val="7030A0"/>
              </a:solidFill>
              <a:latin typeface="Calisto MT" pitchFamily="18" charset="0"/>
            </a:endParaRPr>
          </a:p>
        </p:txBody>
      </p:sp>
      <p:pic>
        <p:nvPicPr>
          <p:cNvPr id="6" name="Picture 5" descr="microsporum_gypseum"/>
          <p:cNvPicPr/>
          <p:nvPr/>
        </p:nvPicPr>
        <p:blipFill>
          <a:blip r:embed="rId2" cstate="print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90" y="758825"/>
            <a:ext cx="3394710" cy="23622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" y="758825"/>
            <a:ext cx="3810000" cy="2362200"/>
          </a:xfrm>
          <a:prstGeom prst="rect">
            <a:avLst/>
          </a:prstGeom>
        </p:spPr>
      </p:pic>
      <p:pic>
        <p:nvPicPr>
          <p:cNvPr id="8" name="Picture 7" descr="Fungal Culture &amp;amp; Identification | Zoetis C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2270"/>
            <a:ext cx="3124200" cy="2320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92270"/>
            <a:ext cx="4572000" cy="232029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6248400" y="2819400"/>
            <a:ext cx="1295400" cy="2133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25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7257" y="1363376"/>
            <a:ext cx="90678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r-Latn-RS" sz="2800" b="1" dirty="0" smtClean="0">
                <a:latin typeface="Calisto MT" pitchFamily="18" charset="0"/>
                <a:ea typeface="Meiryo" pitchFamily="34" charset="-128"/>
                <a:cs typeface="Meiryo" pitchFamily="34" charset="-128"/>
              </a:rPr>
              <a:t>OPORTUNISTIČKI</a:t>
            </a:r>
            <a:r>
              <a:rPr lang="en-US" sz="2800" b="1" dirty="0" smtClean="0">
                <a:latin typeface="Calisto MT" pitchFamily="18" charset="0"/>
                <a:ea typeface="Meiryo" pitchFamily="34" charset="-128"/>
                <a:cs typeface="Meiryo" pitchFamily="34" charset="-128"/>
              </a:rPr>
              <a:t>  </a:t>
            </a:r>
            <a:r>
              <a:rPr lang="sr-Latn-RS" sz="2800" b="1" dirty="0" smtClean="0">
                <a:latin typeface="Calisto MT" pitchFamily="18" charset="0"/>
                <a:ea typeface="Meiryo" pitchFamily="34" charset="-128"/>
                <a:cs typeface="Meiryo" pitchFamily="34" charset="-128"/>
              </a:rPr>
              <a:t>PATOGNI/KOMENSALI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RS" sz="2800" dirty="0" smtClean="0">
                <a:latin typeface="Calisto MT" pitchFamily="18" charset="0"/>
                <a:ea typeface="Meiryo" pitchFamily="34" charset="-128"/>
                <a:cs typeface="Meiryo" pitchFamily="34" charset="-128"/>
              </a:rPr>
              <a:t>Gljivična infekcija: </a:t>
            </a:r>
            <a:r>
              <a:rPr lang="sr-Latn-RS" sz="2800" b="1" dirty="0" smtClean="0">
                <a:latin typeface="Calisto MT" pitchFamily="18" charset="0"/>
                <a:ea typeface="Meiryo" pitchFamily="34" charset="-128"/>
                <a:cs typeface="Meiryo" pitchFamily="34" charset="-128"/>
              </a:rPr>
              <a:t>MIKOZA</a:t>
            </a:r>
            <a:endParaRPr lang="en-US" sz="2800" b="1" dirty="0" smtClean="0">
              <a:latin typeface="Calisto MT" pitchFamily="18" charset="0"/>
              <a:ea typeface="Meiryo" pitchFamily="34" charset="-128"/>
              <a:cs typeface="Meiryo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r-Latn-RS" sz="2800" dirty="0">
                <a:latin typeface="Calisto MT" pitchFamily="18" charset="0"/>
              </a:rPr>
              <a:t>Na osnovu lokalizacije u organizmu gljivične infekcije se dele na </a:t>
            </a:r>
            <a:r>
              <a:rPr lang="sr-Latn-RS" sz="2800" b="1" dirty="0">
                <a:solidFill>
                  <a:srgbClr val="C00000"/>
                </a:solidFill>
                <a:latin typeface="Calisto MT" pitchFamily="18" charset="0"/>
              </a:rPr>
              <a:t>površinske, subkutane i sistemske </a:t>
            </a:r>
            <a:r>
              <a:rPr lang="en-US" sz="2800" dirty="0" smtClean="0">
                <a:latin typeface="Calisto MT" pitchFamily="18" charset="0"/>
              </a:rPr>
              <a:t>(</a:t>
            </a:r>
            <a:r>
              <a:rPr lang="en-US" sz="2800" i="1" dirty="0" smtClean="0">
                <a:latin typeface="Calisto MT" pitchFamily="18" charset="0"/>
              </a:rPr>
              <a:t>Candida</a:t>
            </a:r>
            <a:r>
              <a:rPr lang="en-US" sz="2800" dirty="0" smtClean="0">
                <a:latin typeface="Calisto MT" pitchFamily="18" charset="0"/>
              </a:rPr>
              <a:t> spp., </a:t>
            </a:r>
            <a:r>
              <a:rPr lang="en-US" sz="2800" i="1" dirty="0" err="1" smtClean="0">
                <a:latin typeface="Calisto MT" pitchFamily="18" charset="0"/>
              </a:rPr>
              <a:t>Aspergillus</a:t>
            </a:r>
            <a:r>
              <a:rPr lang="en-US" sz="2800" dirty="0" smtClean="0">
                <a:latin typeface="Calisto MT" pitchFamily="18" charset="0"/>
              </a:rPr>
              <a:t> spp.) </a:t>
            </a:r>
            <a:r>
              <a:rPr lang="sr-Latn-RS" sz="2800" dirty="0" smtClean="0">
                <a:latin typeface="Calisto MT" pitchFamily="18" charset="0"/>
              </a:rPr>
              <a:t>mikoze</a:t>
            </a:r>
            <a:endParaRPr lang="sr-Latn-RS" sz="2800" b="1" dirty="0" smtClean="0">
              <a:latin typeface="Calisto MT" pitchFamily="18" charset="0"/>
              <a:ea typeface="Meiryo" pitchFamily="34" charset="-128"/>
              <a:cs typeface="Meiryo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endParaRPr lang="sr-Latn-RS" dirty="0" smtClean="0"/>
          </a:p>
          <a:p>
            <a:endParaRPr lang="sr-Latn-R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24245" y="4208370"/>
            <a:ext cx="90539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00B050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1</a:t>
            </a:r>
            <a:r>
              <a:rPr lang="sr-Latn-RS" sz="2400" dirty="0" smtClean="0">
                <a:solidFill>
                  <a:srgbClr val="00B050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. </a:t>
            </a:r>
            <a:r>
              <a:rPr lang="sr-Latn-RS" sz="2400" b="1" dirty="0" smtClean="0">
                <a:solidFill>
                  <a:srgbClr val="00B050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Disbioza (promenjen mikrobiom) – </a:t>
            </a:r>
            <a:r>
              <a:rPr lang="sr-Latn-RS" sz="2400" dirty="0" smtClean="0">
                <a:solidFill>
                  <a:srgbClr val="00B050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PRAKSA: očekivati pojavu mikoze nakon antibiotske terapije</a:t>
            </a:r>
          </a:p>
          <a:p>
            <a:pPr algn="ctr"/>
            <a:r>
              <a:rPr lang="sr-Latn-RS" sz="2400" b="1" dirty="0" smtClean="0">
                <a:solidFill>
                  <a:srgbClr val="00B050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2. Imunosupresija</a:t>
            </a:r>
          </a:p>
          <a:p>
            <a:pPr algn="ctr"/>
            <a:r>
              <a:rPr lang="sr-Latn-RS" sz="2400" b="1" dirty="0" smtClean="0">
                <a:solidFill>
                  <a:srgbClr val="00B050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3. Primarne infekcije nekim drugim MO</a:t>
            </a:r>
          </a:p>
          <a:p>
            <a:pPr algn="ctr"/>
            <a:r>
              <a:rPr lang="sr-Latn-RS" sz="2400" b="1" dirty="0" smtClean="0">
                <a:solidFill>
                  <a:srgbClr val="00B050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4. Oštećena, vlažna koža</a:t>
            </a:r>
          </a:p>
          <a:p>
            <a:pPr algn="ctr"/>
            <a:r>
              <a:rPr lang="sr-Latn-RS" sz="2400" b="1" dirty="0" smtClean="0">
                <a:solidFill>
                  <a:srgbClr val="00B050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5. Velika infektivna </a:t>
            </a:r>
            <a:r>
              <a:rPr lang="sr-Latn-RS" sz="2400" b="1" dirty="0" smtClean="0">
                <a:solidFill>
                  <a:srgbClr val="00B050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doza</a:t>
            </a:r>
            <a:endParaRPr lang="en-US" sz="2400" b="1" dirty="0" smtClean="0">
              <a:solidFill>
                <a:srgbClr val="00B050"/>
              </a:solidFill>
              <a:latin typeface="Calisto MT" pitchFamily="18" charset="0"/>
              <a:ea typeface="Meiryo" pitchFamily="34" charset="-128"/>
              <a:cs typeface="Meiryo" pitchFamily="34" charset="-128"/>
            </a:endParaRP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6. ……</a:t>
            </a:r>
            <a:endParaRPr lang="en-US" sz="2400" b="1" dirty="0">
              <a:solidFill>
                <a:srgbClr val="00B050"/>
              </a:solidFill>
              <a:latin typeface="Calisto MT" pitchFamily="18" charset="0"/>
              <a:ea typeface="Meiryo" pitchFamily="34" charset="-128"/>
              <a:cs typeface="Meiryo" pitchFamily="34" charset="-12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97740" y="3689461"/>
            <a:ext cx="7271659" cy="501539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200" y="76733"/>
            <a:ext cx="8305800" cy="1279716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62345" y="177982"/>
            <a:ext cx="9130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OP</a:t>
            </a:r>
            <a:r>
              <a:rPr lang="sr-Latn-RS" sz="3200" b="1" dirty="0" smtClean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ŠTE KARAKTERISTIKE GLJIVIČNIH INFEKCIJA</a:t>
            </a:r>
            <a:endParaRPr lang="en-US" sz="3200" b="1" dirty="0">
              <a:solidFill>
                <a:schemeClr val="bg1"/>
              </a:solidFill>
              <a:latin typeface="Calisto MT" pitchFamily="18" charset="0"/>
              <a:ea typeface="Meiryo" pitchFamily="34" charset="-128"/>
              <a:cs typeface="Meiryo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657600"/>
            <a:ext cx="784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Faktori koji doprinose pojavi </a:t>
            </a:r>
            <a:r>
              <a:rPr lang="sr-Latn-RS" sz="3200" b="1" dirty="0" smtClean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mikoza</a:t>
            </a:r>
            <a:endParaRPr lang="sr-Latn-RS" sz="3200" b="1" dirty="0">
              <a:solidFill>
                <a:schemeClr val="bg1"/>
              </a:solidFill>
              <a:latin typeface="Calisto MT" pitchFamily="18" charset="0"/>
              <a:ea typeface="Meiryo" pitchFamily="34" charset="-128"/>
              <a:cs typeface="Meiryo" pitchFamily="34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69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08" y="13855"/>
            <a:ext cx="96496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 smtClean="0">
                <a:solidFill>
                  <a:srgbClr val="7030A0"/>
                </a:solidFill>
                <a:latin typeface="Calisto MT" pitchFamily="18" charset="0"/>
              </a:rPr>
              <a:t>Materijal za pregled:</a:t>
            </a:r>
          </a:p>
          <a:p>
            <a:endParaRPr lang="sr-Latn-RS" sz="2800" b="1" dirty="0" smtClean="0">
              <a:solidFill>
                <a:srgbClr val="7030A0"/>
              </a:solidFill>
              <a:latin typeface="Calisto MT" pitchFamily="18" charset="0"/>
            </a:endParaRPr>
          </a:p>
          <a:p>
            <a:endParaRPr lang="sr-Latn-RS" sz="2800" dirty="0" smtClean="0">
              <a:latin typeface="Calisto MT" pitchFamily="18" charset="0"/>
            </a:endParaRPr>
          </a:p>
          <a:p>
            <a:endParaRPr lang="sr-Latn-RS" sz="2800" b="1" dirty="0" smtClean="0">
              <a:solidFill>
                <a:srgbClr val="7030A0"/>
              </a:solidFill>
              <a:latin typeface="Calisto MT" pitchFamily="18" charset="0"/>
            </a:endParaRPr>
          </a:p>
          <a:p>
            <a:r>
              <a:rPr lang="sr-Latn-RS" sz="2800" b="1" dirty="0" smtClean="0">
                <a:solidFill>
                  <a:srgbClr val="7030A0"/>
                </a:solidFill>
                <a:latin typeface="Calisto MT" pitchFamily="18" charset="0"/>
              </a:rPr>
              <a:t>Dijagnostika:</a:t>
            </a:r>
          </a:p>
          <a:p>
            <a:r>
              <a:rPr lang="en-US" sz="2400" dirty="0" err="1" smtClean="0">
                <a:latin typeface="Calisto MT" pitchFamily="18" charset="0"/>
              </a:rPr>
              <a:t>Mikroskop-nativno</a:t>
            </a:r>
            <a:r>
              <a:rPr lang="en-US" sz="2400" dirty="0" smtClean="0">
                <a:latin typeface="Calisto MT" pitchFamily="18" charset="0"/>
              </a:rPr>
              <a:t>, </a:t>
            </a:r>
            <a:r>
              <a:rPr lang="en-US" sz="2400" dirty="0" err="1" smtClean="0">
                <a:latin typeface="Calisto MT" pitchFamily="18" charset="0"/>
              </a:rPr>
              <a:t>kolonij</a:t>
            </a:r>
            <a:r>
              <a:rPr lang="sr-Latn-RS" sz="2400" dirty="0" smtClean="0">
                <a:latin typeface="Calisto MT" pitchFamily="18" charset="0"/>
              </a:rPr>
              <a:t>e, Wood-ova lampa</a:t>
            </a:r>
            <a:r>
              <a:rPr lang="en-US" sz="2400" dirty="0" smtClean="0">
                <a:latin typeface="Calisto MT" pitchFamily="18" charset="0"/>
              </a:rPr>
              <a:t> (</a:t>
            </a:r>
            <a:r>
              <a:rPr lang="en-US" sz="2400" i="1" dirty="0" smtClean="0">
                <a:latin typeface="Calisto MT" pitchFamily="18" charset="0"/>
              </a:rPr>
              <a:t>M. </a:t>
            </a:r>
            <a:r>
              <a:rPr lang="en-US" sz="2400" i="1" dirty="0" err="1" smtClean="0">
                <a:latin typeface="Calisto MT" pitchFamily="18" charset="0"/>
              </a:rPr>
              <a:t>canis</a:t>
            </a:r>
            <a:r>
              <a:rPr lang="en-US" sz="2400" dirty="0" smtClean="0">
                <a:latin typeface="Calisto MT" pitchFamily="18" charset="0"/>
              </a:rPr>
              <a:t>), PCR</a:t>
            </a:r>
            <a:r>
              <a:rPr lang="en-US" sz="2800" dirty="0" smtClean="0">
                <a:latin typeface="Calisto MT" pitchFamily="18" charset="0"/>
              </a:rPr>
              <a:t>…</a:t>
            </a:r>
            <a:endParaRPr lang="en-US" sz="2800" dirty="0">
              <a:latin typeface="Calisto MT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564" y="533400"/>
            <a:ext cx="861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 smtClean="0">
                <a:latin typeface="Calisto MT" pitchFamily="18" charset="0"/>
              </a:rPr>
              <a:t>KOŽA, DLAKA, NOKTI, KANDŽE, KLJUN, PERJE, ROGOVI, KOPITA, SKARIFIKAT</a:t>
            </a:r>
          </a:p>
          <a:p>
            <a:r>
              <a:rPr lang="sr-Latn-RS" sz="2400" dirty="0" smtClean="0">
                <a:latin typeface="Calisto MT" pitchFamily="18" charset="0"/>
              </a:rPr>
              <a:t>-70% alkohol</a:t>
            </a:r>
          </a:p>
          <a:p>
            <a:endParaRPr lang="sr-Latn-RS" dirty="0"/>
          </a:p>
          <a:p>
            <a:endParaRPr lang="sr-Latn-RS" dirty="0" smtClean="0"/>
          </a:p>
          <a:p>
            <a:endParaRPr lang="sr-Latn-RS" dirty="0" smtClean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42101"/>
            <a:ext cx="4211782" cy="173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 descr="C:\Users\Isidora\Desktop\dermatophytosis-fig-1-41686-artic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37" y="2841724"/>
            <a:ext cx="3306737" cy="273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Isidora\Desktop\down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381" y="3842101"/>
            <a:ext cx="1655619" cy="173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709" y="5903893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Calisto MT" pitchFamily="18" charset="0"/>
              </a:rPr>
              <a:t>TERAPIJA</a:t>
            </a:r>
            <a:r>
              <a:rPr lang="sr-Latn-RS" sz="2800" b="1" dirty="0" smtClean="0">
                <a:solidFill>
                  <a:srgbClr val="7030A0"/>
                </a:solidFill>
                <a:latin typeface="Calisto MT" pitchFamily="18" charset="0"/>
              </a:rPr>
              <a:t>:</a:t>
            </a:r>
            <a:r>
              <a:rPr lang="en-US" sz="2800" b="1" dirty="0" smtClean="0">
                <a:solidFill>
                  <a:srgbClr val="7030A0"/>
                </a:solidFill>
                <a:latin typeface="Calisto MT" pitchFamily="18" charset="0"/>
              </a:rPr>
              <a:t> </a:t>
            </a:r>
            <a:r>
              <a:rPr lang="en-US" sz="2800" dirty="0" err="1" smtClean="0">
                <a:latin typeface="Calisto MT" pitchFamily="18" charset="0"/>
              </a:rPr>
              <a:t>antimikotici</a:t>
            </a:r>
            <a:endParaRPr lang="en-US" sz="2800" dirty="0">
              <a:latin typeface="Calisto MT" pitchFamily="18" charset="0"/>
            </a:endParaRPr>
          </a:p>
          <a:p>
            <a:r>
              <a:rPr lang="en-US" sz="2800" b="1" dirty="0" smtClean="0">
                <a:solidFill>
                  <a:srgbClr val="7030A0"/>
                </a:solidFill>
                <a:latin typeface="Calisto MT" pitchFamily="18" charset="0"/>
              </a:rPr>
              <a:t>			</a:t>
            </a:r>
            <a:endParaRPr lang="sr-Latn-RS" sz="2800" b="1" dirty="0" smtClean="0">
              <a:solidFill>
                <a:srgbClr val="7030A0"/>
              </a:solidFill>
              <a:latin typeface="Calisto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44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" y="76200"/>
            <a:ext cx="6324600" cy="762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-914400" y="76200"/>
            <a:ext cx="8458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MIKOTOKSIKOZE</a:t>
            </a:r>
            <a:endParaRPr lang="en-US" sz="4400" b="1" dirty="0">
              <a:solidFill>
                <a:schemeClr val="bg1"/>
              </a:solidFill>
              <a:latin typeface="Calisto MT" pitchFamily="18" charset="0"/>
              <a:ea typeface="Meiryo" pitchFamily="34" charset="-128"/>
              <a:cs typeface="Meiryo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491" y="990600"/>
            <a:ext cx="990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r-Latn-RS" sz="2400" b="1" dirty="0" smtClean="0">
                <a:latin typeface="Calisto MT" pitchFamily="18" charset="0"/>
              </a:rPr>
              <a:t>MIKOTOKSINI</a:t>
            </a:r>
            <a:r>
              <a:rPr lang="sr-Latn-RS" sz="2400" dirty="0" smtClean="0">
                <a:latin typeface="Calisto MT" pitchFamily="18" charset="0"/>
              </a:rPr>
              <a:t> – </a:t>
            </a:r>
            <a:r>
              <a:rPr lang="de-DE" sz="2400" dirty="0" smtClean="0">
                <a:latin typeface="Calisto MT" pitchFamily="18" charset="0"/>
              </a:rPr>
              <a:t>sekundarn</a:t>
            </a:r>
            <a:r>
              <a:rPr lang="sr-Latn-RS" sz="2400" dirty="0" smtClean="0">
                <a:latin typeface="Calisto MT" pitchFamily="18" charset="0"/>
              </a:rPr>
              <a:t>i </a:t>
            </a:r>
            <a:r>
              <a:rPr lang="de-DE" sz="2400" dirty="0" smtClean="0">
                <a:latin typeface="Calisto MT" pitchFamily="18" charset="0"/>
              </a:rPr>
              <a:t>metabolit</a:t>
            </a:r>
            <a:r>
              <a:rPr lang="sr-Latn-RS" sz="2400" dirty="0" smtClean="0">
                <a:latin typeface="Calisto MT" pitchFamily="18" charset="0"/>
              </a:rPr>
              <a:t>i pojedinih gljivica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RS" sz="2400" dirty="0" smtClean="0">
                <a:latin typeface="Calisto MT" pitchFamily="18" charset="0"/>
              </a:rPr>
              <a:t>Oboljenje – </a:t>
            </a:r>
            <a:r>
              <a:rPr lang="sr-Latn-RS" sz="2400" b="1" dirty="0" smtClean="0">
                <a:latin typeface="Calisto MT" pitchFamily="18" charset="0"/>
              </a:rPr>
              <a:t>mikotoksikoza</a:t>
            </a:r>
            <a:r>
              <a:rPr lang="sr-Latn-RS" sz="2400" dirty="0" smtClean="0">
                <a:latin typeface="Calisto MT" pitchFamily="18" charset="0"/>
              </a:rPr>
              <a:t> - ne prenosi se između životinja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RS" sz="2400" dirty="0">
                <a:latin typeface="Calisto MT" pitchFamily="18" charset="0"/>
              </a:rPr>
              <a:t>Neki mikotoksini su </a:t>
            </a:r>
            <a:r>
              <a:rPr lang="sr-Latn-RS" sz="2400" b="1" dirty="0">
                <a:latin typeface="Calisto MT" pitchFamily="18" charset="0"/>
              </a:rPr>
              <a:t>TERMOSTABILNI</a:t>
            </a:r>
          </a:p>
          <a:p>
            <a:endParaRPr lang="sr-Latn-RS" dirty="0" smtClean="0"/>
          </a:p>
          <a:p>
            <a:endParaRPr lang="de-DE" dirty="0" smtClean="0"/>
          </a:p>
          <a:p>
            <a:endParaRPr lang="sr-Latn-RS" dirty="0" smtClean="0"/>
          </a:p>
          <a:p>
            <a:r>
              <a:rPr lang="de-DE" dirty="0" smtClean="0"/>
              <a:t>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262" y="3193879"/>
            <a:ext cx="88065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DEJSTVO NA LJUDE I ŽIVOTINJE:</a:t>
            </a:r>
          </a:p>
          <a:p>
            <a:r>
              <a:rPr lang="sr-Latn-RS" sz="2800" b="1" dirty="0" smtClean="0">
                <a:solidFill>
                  <a:srgbClr val="00B050"/>
                </a:solidFill>
                <a:latin typeface="Calisto MT" pitchFamily="18" charset="0"/>
              </a:rPr>
              <a:t>a</a:t>
            </a:r>
            <a:r>
              <a:rPr lang="de-DE" sz="2800" b="1" dirty="0" smtClean="0">
                <a:solidFill>
                  <a:srgbClr val="00B050"/>
                </a:solidFill>
                <a:latin typeface="Calisto MT" pitchFamily="18" charset="0"/>
              </a:rPr>
              <a:t>kutn</a:t>
            </a:r>
            <a:r>
              <a:rPr lang="sr-Latn-RS" sz="2800" b="1" dirty="0" smtClean="0">
                <a:solidFill>
                  <a:srgbClr val="00B050"/>
                </a:solidFill>
                <a:latin typeface="Calisto MT" pitchFamily="18" charset="0"/>
              </a:rPr>
              <a:t>a trovanja </a:t>
            </a:r>
          </a:p>
          <a:p>
            <a:r>
              <a:rPr lang="de-DE" sz="2800" b="1" dirty="0" smtClean="0">
                <a:solidFill>
                  <a:srgbClr val="00B050"/>
                </a:solidFill>
                <a:latin typeface="Calisto MT" pitchFamily="18" charset="0"/>
              </a:rPr>
              <a:t>hroničn</a:t>
            </a:r>
            <a:r>
              <a:rPr lang="sr-Latn-RS" sz="2800" b="1" dirty="0" smtClean="0">
                <a:solidFill>
                  <a:srgbClr val="00B050"/>
                </a:solidFill>
                <a:latin typeface="Calisto MT" pitchFamily="18" charset="0"/>
              </a:rPr>
              <a:t>a </a:t>
            </a:r>
            <a:r>
              <a:rPr lang="de-DE" sz="2800" b="1" dirty="0" smtClean="0">
                <a:solidFill>
                  <a:srgbClr val="00B050"/>
                </a:solidFill>
                <a:latin typeface="Calisto MT" pitchFamily="18" charset="0"/>
              </a:rPr>
              <a:t>trovanja</a:t>
            </a:r>
            <a:r>
              <a:rPr lang="sr-Latn-RS" sz="2800" b="1" dirty="0" smtClean="0">
                <a:solidFill>
                  <a:srgbClr val="00B050"/>
                </a:solidFill>
                <a:latin typeface="Calisto MT" pitchFamily="18" charset="0"/>
              </a:rPr>
              <a:t> </a:t>
            </a:r>
            <a:r>
              <a:rPr lang="sr-Latn-RS" sz="2800" dirty="0" smtClean="0">
                <a:latin typeface="Calisto MT" pitchFamily="18" charset="0"/>
              </a:rPr>
              <a:t>- u</a:t>
            </a:r>
            <a:r>
              <a:rPr lang="de-DE" sz="2800" dirty="0" smtClean="0">
                <a:latin typeface="Calisto MT" pitchFamily="18" charset="0"/>
              </a:rPr>
              <a:t>nošenje </a:t>
            </a:r>
            <a:r>
              <a:rPr lang="de-DE" sz="2800" dirty="0">
                <a:latin typeface="Calisto MT" pitchFamily="18" charset="0"/>
              </a:rPr>
              <a:t>malih doza u organizam ne prouzrokuj</a:t>
            </a:r>
            <a:r>
              <a:rPr lang="sr-Latn-RS" sz="2800" dirty="0">
                <a:latin typeface="Calisto MT" pitchFamily="18" charset="0"/>
              </a:rPr>
              <a:t>e</a:t>
            </a:r>
            <a:r>
              <a:rPr lang="de-DE" sz="2800" dirty="0">
                <a:latin typeface="Calisto MT" pitchFamily="18" charset="0"/>
              </a:rPr>
              <a:t> klinički manifestnu mikotoksikozu</a:t>
            </a:r>
            <a:r>
              <a:rPr lang="sr-Latn-RS" sz="2800" dirty="0">
                <a:latin typeface="Calisto MT" pitchFamily="18" charset="0"/>
              </a:rPr>
              <a:t>, </a:t>
            </a:r>
            <a:r>
              <a:rPr lang="sr-Latn-RS" sz="2800" b="1" dirty="0" smtClean="0">
                <a:latin typeface="Calisto MT" pitchFamily="18" charset="0"/>
              </a:rPr>
              <a:t>ali...</a:t>
            </a:r>
          </a:p>
          <a:p>
            <a:r>
              <a:rPr lang="sr-Latn-RS" sz="2800" b="1" dirty="0" smtClean="0">
                <a:latin typeface="Calisto MT" pitchFamily="18" charset="0"/>
              </a:rPr>
              <a:t>Mikotoksini imaju: </a:t>
            </a:r>
            <a:r>
              <a:rPr lang="sr-Latn-RS" sz="2800" b="1" dirty="0" smtClean="0">
                <a:solidFill>
                  <a:srgbClr val="00B050"/>
                </a:solidFill>
                <a:latin typeface="Calisto MT" pitchFamily="18" charset="0"/>
              </a:rPr>
              <a:t>1. IMUNOSUPRESIVNO</a:t>
            </a:r>
          </a:p>
          <a:p>
            <a:r>
              <a:rPr lang="sr-Latn-RS" sz="2800" b="1" dirty="0">
                <a:solidFill>
                  <a:srgbClr val="00B050"/>
                </a:solidFill>
                <a:latin typeface="Calisto MT" pitchFamily="18" charset="0"/>
              </a:rPr>
              <a:t>	</a:t>
            </a:r>
            <a:r>
              <a:rPr lang="sr-Latn-RS" sz="2800" b="1" dirty="0" smtClean="0">
                <a:solidFill>
                  <a:srgbClr val="00B050"/>
                </a:solidFill>
                <a:latin typeface="Calisto MT" pitchFamily="18" charset="0"/>
              </a:rPr>
              <a:t>		    2. KARCINOGENO</a:t>
            </a:r>
          </a:p>
          <a:p>
            <a:r>
              <a:rPr lang="sr-Latn-RS" sz="2800" b="1" dirty="0">
                <a:solidFill>
                  <a:srgbClr val="00B050"/>
                </a:solidFill>
                <a:latin typeface="Calisto MT" pitchFamily="18" charset="0"/>
              </a:rPr>
              <a:t>	</a:t>
            </a:r>
            <a:r>
              <a:rPr lang="sr-Latn-RS" sz="2800" b="1" dirty="0" smtClean="0">
                <a:solidFill>
                  <a:srgbClr val="00B050"/>
                </a:solidFill>
                <a:latin typeface="Calisto MT" pitchFamily="18" charset="0"/>
              </a:rPr>
              <a:t>		    3. MUTAGENO</a:t>
            </a:r>
          </a:p>
          <a:p>
            <a:r>
              <a:rPr lang="sr-Latn-RS" sz="2800" b="1" dirty="0">
                <a:solidFill>
                  <a:srgbClr val="00B050"/>
                </a:solidFill>
                <a:latin typeface="Calisto MT" pitchFamily="18" charset="0"/>
              </a:rPr>
              <a:t> </a:t>
            </a:r>
            <a:r>
              <a:rPr lang="sr-Latn-RS" sz="2800" b="1" dirty="0" smtClean="0">
                <a:solidFill>
                  <a:srgbClr val="00B050"/>
                </a:solidFill>
                <a:latin typeface="Calisto MT" pitchFamily="18" charset="0"/>
              </a:rPr>
              <a:t>    			    4. TERATOGENO </a:t>
            </a:r>
            <a:r>
              <a:rPr lang="sr-Latn-RS" sz="2800" dirty="0" smtClean="0">
                <a:latin typeface="Calisto MT" pitchFamily="18" charset="0"/>
              </a:rPr>
              <a:t>dejstvo</a:t>
            </a:r>
            <a:endParaRPr lang="en-US" sz="2800" dirty="0">
              <a:latin typeface="Calisto MT" pitchFamily="18" charset="0"/>
            </a:endParaRPr>
          </a:p>
        </p:txBody>
      </p:sp>
      <p:pic>
        <p:nvPicPr>
          <p:cNvPr id="16386" name="Picture 2" descr="C:\Users\Isidora\Desktop\1200px-(–)-Aflatoxin_B1_Structural_Formulae_V.1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491" y="1981200"/>
            <a:ext cx="1942607" cy="139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97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08" y="221673"/>
            <a:ext cx="92686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latin typeface="Calisto MT" pitchFamily="18" charset="0"/>
              </a:rPr>
              <a:t>Optimalni uslovi za produkciju mikotoksina su specifični za vrstu </a:t>
            </a:r>
            <a:r>
              <a:rPr lang="de-DE" sz="2800" dirty="0" smtClean="0">
                <a:latin typeface="Calisto MT" pitchFamily="18" charset="0"/>
              </a:rPr>
              <a:t>gljivica</a:t>
            </a:r>
            <a:r>
              <a:rPr lang="sr-Latn-RS" sz="2800" dirty="0">
                <a:latin typeface="Calisto MT" pitchFamily="18" charset="0"/>
              </a:rPr>
              <a:t> </a:t>
            </a:r>
            <a:r>
              <a:rPr lang="sr-Latn-RS" sz="2800" dirty="0" smtClean="0">
                <a:latin typeface="Calisto MT" pitchFamily="18" charset="0"/>
              </a:rPr>
              <a:t>- </a:t>
            </a:r>
            <a:r>
              <a:rPr lang="de-DE" sz="2800" dirty="0" smtClean="0">
                <a:latin typeface="Calisto MT" pitchFamily="18" charset="0"/>
              </a:rPr>
              <a:t>vlažnost</a:t>
            </a:r>
            <a:r>
              <a:rPr lang="de-DE" sz="2800" dirty="0">
                <a:latin typeface="Calisto MT" pitchFamily="18" charset="0"/>
              </a:rPr>
              <a:t>, </a:t>
            </a:r>
            <a:r>
              <a:rPr lang="de-DE" sz="2800" dirty="0" smtClean="0">
                <a:latin typeface="Calisto MT" pitchFamily="18" charset="0"/>
              </a:rPr>
              <a:t>temperatur</a:t>
            </a:r>
            <a:r>
              <a:rPr lang="sr-Latn-RS" sz="2800" dirty="0">
                <a:latin typeface="Calisto MT" pitchFamily="18" charset="0"/>
              </a:rPr>
              <a:t>a</a:t>
            </a:r>
            <a:r>
              <a:rPr lang="de-DE" sz="2800" dirty="0" smtClean="0">
                <a:latin typeface="Calisto MT" pitchFamily="18" charset="0"/>
              </a:rPr>
              <a:t>, atmosfer</a:t>
            </a:r>
            <a:r>
              <a:rPr lang="sr-Latn-RS" sz="2800" dirty="0" smtClean="0">
                <a:latin typeface="Calisto MT" pitchFamily="18" charset="0"/>
              </a:rPr>
              <a:t>a, </a:t>
            </a:r>
            <a:r>
              <a:rPr lang="de-DE" sz="2800" dirty="0" smtClean="0">
                <a:latin typeface="Calisto MT" pitchFamily="18" charset="0"/>
              </a:rPr>
              <a:t>vrst</a:t>
            </a:r>
            <a:r>
              <a:rPr lang="sr-Latn-RS" sz="2800" dirty="0" smtClean="0">
                <a:latin typeface="Calisto MT" pitchFamily="18" charset="0"/>
              </a:rPr>
              <a:t>a</a:t>
            </a:r>
            <a:r>
              <a:rPr lang="de-DE" sz="2800" dirty="0" smtClean="0">
                <a:latin typeface="Calisto MT" pitchFamily="18" charset="0"/>
              </a:rPr>
              <a:t> supstrata</a:t>
            </a:r>
            <a:endParaRPr lang="en-US" sz="2800" dirty="0">
              <a:latin typeface="Calisto MT" pitchFamily="18" charset="0"/>
            </a:endParaRPr>
          </a:p>
        </p:txBody>
      </p:sp>
      <p:pic>
        <p:nvPicPr>
          <p:cNvPr id="17410" name="Picture 2" descr="C:\Users\Isidora\Desktop\Mycotoxines_dans_les_croquettes_sans_cereale_pour_chien_900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77283"/>
            <a:ext cx="3722690" cy="238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5638800" y="2139944"/>
            <a:ext cx="609600" cy="2286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:\Users\Isidora\Desktop\1200px-(–)-Aflatoxin_B1_Structural_Formulae_V.1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441415"/>
            <a:ext cx="1942607" cy="139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Isidora\Desktop\Bildergalerie-mykotox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355" y="3980141"/>
            <a:ext cx="4570894" cy="285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Isidora\Desktop\Isakeit-Cor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0141"/>
            <a:ext cx="3952875" cy="287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97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Isidora\Desktop\istockphoto-1297005860-612x6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1" y="609600"/>
            <a:ext cx="8582415" cy="571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Isidora\Desktop\Captura-de-pantalla-2022-02-02-a-las-9.15.41-1024x6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1"/>
            <a:ext cx="4604976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Isidora\Desktop\s.cmskd.nclsdkafncladsncalk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3102474"/>
            <a:ext cx="6411913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C:\Users\Isidora\Desktop\cdmflskdfnvls,nfkwENFKJWFKJWHFWKJEFHNEWJ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3375"/>
            <a:ext cx="7593013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C:\Users\Isidora\Desktop\gorgonzola-600x6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2" y="1"/>
            <a:ext cx="2808288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3855" y="1"/>
            <a:ext cx="4582153" cy="274319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7091" y="1981200"/>
            <a:ext cx="1094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 smtClean="0">
                <a:solidFill>
                  <a:srgbClr val="C00000"/>
                </a:solidFill>
              </a:rPr>
              <a:t>!!!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Isidora\Desktop\pjimage_1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9134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Isidora\Desktop\sdmvsd,.vms,.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25" y="4724400"/>
            <a:ext cx="8578078" cy="18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5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590" y="1269995"/>
            <a:ext cx="2326523" cy="609600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9591" y="5727412"/>
            <a:ext cx="5112009" cy="609600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2664" y="3363686"/>
            <a:ext cx="2168752" cy="609600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0373" y="1282408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listo MT" pitchFamily="18" charset="0"/>
              </a:rPr>
              <a:t>1. KVASCI</a:t>
            </a:r>
            <a:endParaRPr lang="en-US" sz="3200" b="1" dirty="0">
              <a:solidFill>
                <a:schemeClr val="bg1"/>
              </a:solidFill>
              <a:latin typeface="Calisto M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373" y="3363686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listo MT" pitchFamily="18" charset="0"/>
              </a:rPr>
              <a:t>2. PLESNI</a:t>
            </a:r>
            <a:endParaRPr lang="en-US" sz="3200" b="1" dirty="0">
              <a:solidFill>
                <a:schemeClr val="bg1"/>
              </a:solidFill>
              <a:latin typeface="Calisto MT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64" y="5727412"/>
            <a:ext cx="6054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listo MT" pitchFamily="18" charset="0"/>
              </a:rPr>
              <a:t>3. DIMORFNE GLJIVICE</a:t>
            </a:r>
            <a:endParaRPr lang="en-US" sz="3200" b="1" dirty="0">
              <a:solidFill>
                <a:schemeClr val="bg1"/>
              </a:solidFill>
              <a:latin typeface="Calisto MT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5894" y="5542744"/>
            <a:ext cx="586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dirty="0" smtClean="0">
                <a:latin typeface="Calisto MT" pitchFamily="18" charset="0"/>
              </a:rPr>
              <a:t>37 </a:t>
            </a:r>
            <a:r>
              <a:rPr lang="sr-Latn-RS" sz="2800" baseline="30000" dirty="0" smtClean="0">
                <a:latin typeface="Calisto MT" pitchFamily="18" charset="0"/>
              </a:rPr>
              <a:t>o</a:t>
            </a:r>
            <a:r>
              <a:rPr lang="sr-Latn-RS" sz="2800" dirty="0" smtClean="0">
                <a:latin typeface="Calisto MT" pitchFamily="18" charset="0"/>
              </a:rPr>
              <a:t>C</a:t>
            </a:r>
            <a:r>
              <a:rPr lang="en-US" sz="2800" dirty="0" smtClean="0">
                <a:latin typeface="Calisto MT" pitchFamily="18" charset="0"/>
              </a:rPr>
              <a:t> - </a:t>
            </a:r>
            <a:r>
              <a:rPr lang="sr-Latn-RS" sz="2800" dirty="0" smtClean="0">
                <a:latin typeface="Calisto MT" pitchFamily="18" charset="0"/>
              </a:rPr>
              <a:t> kvasci</a:t>
            </a:r>
            <a:endParaRPr lang="en-US" sz="2800" dirty="0" smtClean="0">
              <a:latin typeface="Calisto MT" pitchFamily="18" charset="0"/>
            </a:endParaRPr>
          </a:p>
          <a:p>
            <a:r>
              <a:rPr lang="sr-Latn-RS" sz="2800" dirty="0" smtClean="0">
                <a:latin typeface="Calisto MT" pitchFamily="18" charset="0"/>
              </a:rPr>
              <a:t>25 </a:t>
            </a:r>
            <a:r>
              <a:rPr lang="sr-Latn-RS" sz="2800" baseline="30000" dirty="0">
                <a:latin typeface="Calisto MT" pitchFamily="18" charset="0"/>
              </a:rPr>
              <a:t>o</a:t>
            </a:r>
            <a:r>
              <a:rPr lang="sr-Latn-RS" sz="2800" dirty="0">
                <a:latin typeface="Calisto MT" pitchFamily="18" charset="0"/>
              </a:rPr>
              <a:t>C </a:t>
            </a:r>
            <a:r>
              <a:rPr lang="en-US" sz="2800" dirty="0">
                <a:latin typeface="Calisto MT" pitchFamily="18" charset="0"/>
              </a:rPr>
              <a:t>-</a:t>
            </a:r>
            <a:r>
              <a:rPr lang="sr-Latn-RS" sz="2800" dirty="0" smtClean="0">
                <a:latin typeface="Calisto MT" pitchFamily="18" charset="0"/>
              </a:rPr>
              <a:t> </a:t>
            </a:r>
            <a:r>
              <a:rPr lang="sr-Latn-RS" sz="2800" dirty="0">
                <a:latin typeface="Calisto MT" pitchFamily="18" charset="0"/>
              </a:rPr>
              <a:t>plesni</a:t>
            </a:r>
            <a:endParaRPr lang="en-US" sz="2800" dirty="0">
              <a:latin typeface="Calisto MT" pitchFamily="18" charset="0"/>
            </a:endParaRPr>
          </a:p>
        </p:txBody>
      </p:sp>
      <p:pic>
        <p:nvPicPr>
          <p:cNvPr id="11" name="Picture 2" descr="C:\Users\Isidora\Desktop\Kitchen-Kneads-Compressed-Yeast-Cake-1-P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039" y="33459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Isidora\Desktop\iStock-4671893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653" y="3006691"/>
            <a:ext cx="1985386" cy="132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498522" y="5416679"/>
            <a:ext cx="2743200" cy="1206239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C:\Users\Isidora\Desktop\Saccha-Fermented-brewers-spent-yeast-protein-the-tastiest-vegan-protein-in-the-worl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889" y="684425"/>
            <a:ext cx="2091789" cy="139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Isidora\Desktop\depositphotos_497544718-stock-photo-rhizopus-mold-also-known-brea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406" y="2785126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705599" y="686663"/>
            <a:ext cx="36679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Calisto MT" pitchFamily="18" charset="0"/>
              </a:rPr>
              <a:t>Jedno</a:t>
            </a:r>
            <a:r>
              <a:rPr lang="sr-Latn-RS" sz="2000" dirty="0" smtClean="0">
                <a:latin typeface="Calisto MT" pitchFamily="18" charset="0"/>
              </a:rPr>
              <a:t>ćelijski mo</a:t>
            </a:r>
          </a:p>
          <a:p>
            <a:endParaRPr lang="sr-Latn-RS" sz="2000" dirty="0" smtClean="0">
              <a:latin typeface="Calisto MT" pitchFamily="18" charset="0"/>
            </a:endParaRPr>
          </a:p>
          <a:p>
            <a:r>
              <a:rPr lang="sr-Latn-RS" sz="2000" dirty="0" smtClean="0">
                <a:latin typeface="Calisto MT" pitchFamily="18" charset="0"/>
              </a:rPr>
              <a:t>Razmnožavanje:</a:t>
            </a:r>
          </a:p>
          <a:p>
            <a:r>
              <a:rPr lang="sr-Latn-RS" sz="2000" dirty="0" smtClean="0">
                <a:latin typeface="Calisto MT" pitchFamily="18" charset="0"/>
              </a:rPr>
              <a:t> binarna deoba</a:t>
            </a:r>
          </a:p>
          <a:p>
            <a:r>
              <a:rPr lang="sr-Latn-RS" sz="2000" dirty="0" smtClean="0">
                <a:latin typeface="Calisto MT" pitchFamily="18" charset="0"/>
              </a:rPr>
              <a:t> ili pupljenje</a:t>
            </a:r>
            <a:endParaRPr lang="en-US" sz="2000" dirty="0">
              <a:latin typeface="Calisto MT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91989" y="2785381"/>
            <a:ext cx="289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 smtClean="0">
                <a:latin typeface="Calisto MT" pitchFamily="18" charset="0"/>
              </a:rPr>
              <a:t>Višećelijski mo</a:t>
            </a:r>
          </a:p>
          <a:p>
            <a:endParaRPr lang="sr-Latn-RS" sz="2000" dirty="0" smtClean="0">
              <a:latin typeface="Calisto MT" pitchFamily="18" charset="0"/>
            </a:endParaRPr>
          </a:p>
          <a:p>
            <a:r>
              <a:rPr lang="sr-Latn-RS" sz="2000" dirty="0" smtClean="0">
                <a:latin typeface="Calisto MT" pitchFamily="18" charset="0"/>
              </a:rPr>
              <a:t>Filamentozne forme</a:t>
            </a:r>
            <a:endParaRPr lang="en-US" sz="2000" dirty="0" smtClean="0">
              <a:latin typeface="Calisto MT" pitchFamily="18" charset="0"/>
            </a:endParaRPr>
          </a:p>
          <a:p>
            <a:r>
              <a:rPr lang="en-US" sz="2000" dirty="0" err="1">
                <a:latin typeface="Calisto MT" pitchFamily="18" charset="0"/>
              </a:rPr>
              <a:t>R</a:t>
            </a:r>
            <a:r>
              <a:rPr lang="en-US" sz="2000" dirty="0" err="1" smtClean="0">
                <a:latin typeface="Calisto MT" pitchFamily="18" charset="0"/>
              </a:rPr>
              <a:t>azmno</a:t>
            </a:r>
            <a:r>
              <a:rPr lang="sr-Latn-RS" sz="2000" dirty="0" smtClean="0">
                <a:latin typeface="Calisto MT" pitchFamily="18" charset="0"/>
              </a:rPr>
              <a:t>žavanje</a:t>
            </a:r>
            <a:r>
              <a:rPr lang="en-US" sz="2000" dirty="0" smtClean="0">
                <a:latin typeface="Calisto MT" pitchFamily="18" charset="0"/>
              </a:rPr>
              <a:t>:</a:t>
            </a:r>
          </a:p>
          <a:p>
            <a:r>
              <a:rPr lang="en-US" sz="2000" dirty="0" err="1" smtClean="0">
                <a:latin typeface="Calisto MT" pitchFamily="18" charset="0"/>
              </a:rPr>
              <a:t>Bespolno</a:t>
            </a:r>
            <a:r>
              <a:rPr lang="en-US" sz="2000" dirty="0" smtClean="0">
                <a:latin typeface="Calisto MT" pitchFamily="18" charset="0"/>
              </a:rPr>
              <a:t>/</a:t>
            </a:r>
            <a:r>
              <a:rPr lang="en-US" sz="2000" dirty="0" err="1" smtClean="0">
                <a:latin typeface="Calisto MT" pitchFamily="18" charset="0"/>
              </a:rPr>
              <a:t>Polno</a:t>
            </a:r>
            <a:endParaRPr lang="en-US" sz="2000" dirty="0">
              <a:latin typeface="Calisto MT" pitchFamily="18" charset="0"/>
            </a:endParaRPr>
          </a:p>
          <a:p>
            <a:r>
              <a:rPr lang="en-US" sz="2000" dirty="0" smtClean="0">
                <a:latin typeface="Calisto MT" pitchFamily="18" charset="0"/>
              </a:rPr>
              <a:t>SPORE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8976" y="45184"/>
            <a:ext cx="3899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Calisto MT" pitchFamily="18" charset="0"/>
              </a:rPr>
              <a:t>Gljivice</a:t>
            </a:r>
            <a:r>
              <a:rPr lang="en-US" sz="2800" b="1" dirty="0" smtClean="0">
                <a:solidFill>
                  <a:srgbClr val="7030A0"/>
                </a:solidFill>
                <a:latin typeface="Calisto MT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Calisto MT" pitchFamily="18" charset="0"/>
              </a:rPr>
              <a:t>mogu</a:t>
            </a:r>
            <a:r>
              <a:rPr lang="en-US" sz="2800" b="1" dirty="0" smtClean="0">
                <a:solidFill>
                  <a:srgbClr val="7030A0"/>
                </a:solidFill>
                <a:latin typeface="Calisto MT" pitchFamily="18" charset="0"/>
              </a:rPr>
              <a:t> da </a:t>
            </a:r>
            <a:r>
              <a:rPr lang="en-US" sz="2800" b="1" dirty="0" err="1" smtClean="0">
                <a:solidFill>
                  <a:srgbClr val="7030A0"/>
                </a:solidFill>
                <a:latin typeface="Calisto MT" pitchFamily="18" charset="0"/>
              </a:rPr>
              <a:t>rastu</a:t>
            </a:r>
            <a:r>
              <a:rPr lang="en-US" sz="2800" b="1" dirty="0" smtClean="0">
                <a:solidFill>
                  <a:srgbClr val="7030A0"/>
                </a:solidFill>
                <a:latin typeface="Calisto MT" pitchFamily="18" charset="0"/>
              </a:rPr>
              <a:t> u </a:t>
            </a:r>
            <a:r>
              <a:rPr lang="en-US" sz="2800" b="1" dirty="0" err="1" smtClean="0">
                <a:solidFill>
                  <a:srgbClr val="7030A0"/>
                </a:solidFill>
                <a:latin typeface="Calisto MT" pitchFamily="18" charset="0"/>
              </a:rPr>
              <a:t>formi</a:t>
            </a:r>
            <a:r>
              <a:rPr lang="en-US" sz="2800" b="1" dirty="0">
                <a:solidFill>
                  <a:srgbClr val="7030A0"/>
                </a:solidFill>
                <a:latin typeface="Calisto MT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7438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sidora\Desktop\Mold-yeast-bacteria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2" y="-32657"/>
            <a:ext cx="9158742" cy="322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7200" y="3685493"/>
            <a:ext cx="5257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n-US" sz="3600" dirty="0" err="1" smtClean="0">
                <a:solidFill>
                  <a:srgbClr val="00B050"/>
                </a:solidFill>
                <a:latin typeface="Calisto MT" pitchFamily="18" charset="0"/>
              </a:rPr>
              <a:t>Kvasci</a:t>
            </a:r>
            <a:endParaRPr lang="en-US" sz="3600" dirty="0" smtClean="0">
              <a:solidFill>
                <a:srgbClr val="00B050"/>
              </a:solidFill>
              <a:latin typeface="Calisto MT" pitchFamily="18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en-US" sz="3600" dirty="0" err="1" smtClean="0">
                <a:solidFill>
                  <a:srgbClr val="00B050"/>
                </a:solidFill>
                <a:latin typeface="Calisto MT" pitchFamily="18" charset="0"/>
              </a:rPr>
              <a:t>Plesni</a:t>
            </a:r>
            <a:endParaRPr lang="sr-Latn-RS" sz="3600" dirty="0" smtClean="0">
              <a:solidFill>
                <a:srgbClr val="00B050"/>
              </a:solidFill>
              <a:latin typeface="Calisto MT" pitchFamily="18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sr-Latn-RS" sz="3600" dirty="0" smtClean="0">
                <a:solidFill>
                  <a:srgbClr val="00B050"/>
                </a:solidFill>
                <a:latin typeface="Calisto MT" pitchFamily="18" charset="0"/>
              </a:rPr>
              <a:t>Dimorfne gljivice</a:t>
            </a:r>
            <a:endParaRPr lang="en-US" sz="3600" dirty="0" smtClean="0">
              <a:solidFill>
                <a:srgbClr val="00B050"/>
              </a:solidFill>
              <a:latin typeface="Calisto MT" pitchFamily="18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en-US" sz="3600" dirty="0" err="1" smtClean="0">
                <a:solidFill>
                  <a:srgbClr val="00B050"/>
                </a:solidFill>
                <a:latin typeface="Calisto MT" pitchFamily="18" charset="0"/>
              </a:rPr>
              <a:t>Dermatofite</a:t>
            </a:r>
            <a:endParaRPr lang="en-US" sz="3600" dirty="0" smtClean="0">
              <a:solidFill>
                <a:srgbClr val="00B050"/>
              </a:solidFill>
              <a:latin typeface="Calisto MT" pitchFamily="18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en-US" sz="3600" dirty="0" err="1" smtClean="0">
                <a:solidFill>
                  <a:srgbClr val="00B050"/>
                </a:solidFill>
                <a:latin typeface="Calisto MT" pitchFamily="18" charset="0"/>
              </a:rPr>
              <a:t>Mikotoksikoze</a:t>
            </a:r>
            <a:endParaRPr lang="en-US" sz="3600" dirty="0">
              <a:solidFill>
                <a:srgbClr val="00B050"/>
              </a:solidFill>
              <a:latin typeface="Calisto MT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953000" y="3581400"/>
            <a:ext cx="4000500" cy="30480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ndida1"/>
          <p:cNvPicPr/>
          <p:nvPr/>
        </p:nvPicPr>
        <p:blipFill>
          <a:blip r:embed="rId3">
            <a:lum bright="18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2291"/>
            <a:ext cx="2653665" cy="17653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338" name="Picture 2" descr="C:\Users\Isidora\Desktop\Staphylococci-in-cluster-chains-and-singles-arrangements-isolated-from-sheep-nasal-sw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92" y="3768436"/>
            <a:ext cx="2057400" cy="177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3810000" y="2286000"/>
            <a:ext cx="76200" cy="129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85800" y="2590800"/>
            <a:ext cx="838200" cy="990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47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Isidora\Desktop\bacteria-fungal-yeast-comparison-cell-structure-similarities-differences-cross-section-anatomy-cell-biology-1963977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3273972"/>
            <a:ext cx="5181600" cy="358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52400" y="76200"/>
            <a:ext cx="3124200" cy="762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609600" y="76200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KVASCI</a:t>
            </a:r>
            <a:endParaRPr lang="en-US" sz="4400" b="1" dirty="0">
              <a:solidFill>
                <a:schemeClr val="bg1"/>
              </a:solidFill>
              <a:latin typeface="Calisto MT" pitchFamily="18" charset="0"/>
              <a:ea typeface="Meiryo" pitchFamily="34" charset="-128"/>
              <a:cs typeface="Meiryo" pitchFamily="34" charset="-128"/>
            </a:endParaRPr>
          </a:p>
        </p:txBody>
      </p:sp>
      <p:pic>
        <p:nvPicPr>
          <p:cNvPr id="16" name="Picture 3" descr="C:\Users\Isidora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7" y="3412966"/>
            <a:ext cx="3548063" cy="344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Isidora\Desktop\candida-albicans-type-yeast-causes-candidiasis-fungal-infection-gastrointestinal-urinary-respiratory-tract-998120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7" y="62345"/>
            <a:ext cx="3525837" cy="362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52400" y="942623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u="sng" dirty="0" smtClean="0">
                <a:latin typeface="Calisto MT" pitchFamily="18" charset="0"/>
              </a:rPr>
              <a:t>Patogeni kvasci:</a:t>
            </a:r>
          </a:p>
          <a:p>
            <a:pPr algn="ctr"/>
            <a:r>
              <a:rPr lang="sr-Latn-RS" sz="2400" i="1" dirty="0" smtClean="0">
                <a:latin typeface="Calisto MT" pitchFamily="18" charset="0"/>
              </a:rPr>
              <a:t>Candida albicans</a:t>
            </a:r>
          </a:p>
          <a:p>
            <a:pPr algn="ctr"/>
            <a:r>
              <a:rPr lang="sr-Latn-RS" sz="2400" i="1" dirty="0" smtClean="0">
                <a:latin typeface="Calisto MT" pitchFamily="18" charset="0"/>
              </a:rPr>
              <a:t>Malassezia pachydermatis</a:t>
            </a:r>
          </a:p>
          <a:p>
            <a:pPr algn="ctr"/>
            <a:r>
              <a:rPr lang="sr-Latn-RS" sz="2400" i="1" dirty="0" smtClean="0">
                <a:latin typeface="Calisto MT" pitchFamily="18" charset="0"/>
              </a:rPr>
              <a:t>Cryptococcus neoformans</a:t>
            </a:r>
            <a:endParaRPr lang="en-US" sz="2400" i="1" dirty="0">
              <a:latin typeface="Calisto MT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52400" y="921841"/>
            <a:ext cx="3124200" cy="1733609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0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sidora\Desktop\drozdze-scerevisiae_11817129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-13855"/>
            <a:ext cx="9144000" cy="6844145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42864" y="-13855"/>
            <a:ext cx="44582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i="1" dirty="0">
                <a:solidFill>
                  <a:srgbClr val="7030A0"/>
                </a:solidFill>
                <a:latin typeface="Calisto MT" pitchFamily="18" charset="0"/>
              </a:rPr>
              <a:t>Candida </a:t>
            </a:r>
            <a:r>
              <a:rPr lang="en-US" sz="4800" b="1" i="1" dirty="0" err="1">
                <a:solidFill>
                  <a:srgbClr val="7030A0"/>
                </a:solidFill>
                <a:latin typeface="Calisto MT" pitchFamily="18" charset="0"/>
              </a:rPr>
              <a:t>albicans</a:t>
            </a:r>
            <a:endParaRPr lang="en-US" sz="4800" b="1" i="1" dirty="0">
              <a:solidFill>
                <a:srgbClr val="7030A0"/>
              </a:solidFill>
              <a:latin typeface="Calisto MT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3855" y="762000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sto MT" pitchFamily="18" charset="0"/>
              </a:rPr>
              <a:t>O</a:t>
            </a:r>
            <a:r>
              <a:rPr lang="sr-Latn-RS" sz="2400" dirty="0" smtClean="0">
                <a:latin typeface="Calisto MT" pitchFamily="18" charset="0"/>
              </a:rPr>
              <a:t>portunističke </a:t>
            </a:r>
            <a:r>
              <a:rPr lang="en-US" sz="2400" dirty="0" err="1" smtClean="0">
                <a:latin typeface="Calisto MT" pitchFamily="18" charset="0"/>
              </a:rPr>
              <a:t>infekcije</a:t>
            </a:r>
            <a:r>
              <a:rPr lang="en-US" sz="2400" dirty="0" smtClean="0">
                <a:latin typeface="Calisto MT" pitchFamily="18" charset="0"/>
              </a:rPr>
              <a:t>,</a:t>
            </a:r>
            <a:r>
              <a:rPr lang="sr-Latn-RS" sz="2400" dirty="0" smtClean="0">
                <a:latin typeface="Calisto MT" pitchFamily="18" charset="0"/>
              </a:rPr>
              <a:t> </a:t>
            </a:r>
            <a:r>
              <a:rPr lang="sr-Latn-RS" sz="2400" dirty="0">
                <a:latin typeface="Calisto MT" pitchFamily="18" charset="0"/>
              </a:rPr>
              <a:t>nastaju </a:t>
            </a:r>
            <a:r>
              <a:rPr lang="sr-Latn-RS" sz="2400" dirty="0" smtClean="0">
                <a:latin typeface="Calisto MT" pitchFamily="18" charset="0"/>
              </a:rPr>
              <a:t>sporadično</a:t>
            </a:r>
            <a:endParaRPr lang="en-US" sz="2400" dirty="0" smtClean="0">
              <a:latin typeface="Calisto MT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sto MT" pitchFamily="18" charset="0"/>
              </a:rPr>
              <a:t>I</a:t>
            </a:r>
            <a:r>
              <a:rPr lang="sr-Latn-RS" sz="2400" dirty="0" smtClean="0">
                <a:latin typeface="Calisto MT" pitchFamily="18" charset="0"/>
              </a:rPr>
              <a:t>munosupresiv</a:t>
            </a:r>
            <a:r>
              <a:rPr lang="en-US" sz="2400" dirty="0" err="1" smtClean="0">
                <a:latin typeface="Calisto MT" pitchFamily="18" charset="0"/>
              </a:rPr>
              <a:t>na</a:t>
            </a:r>
            <a:r>
              <a:rPr lang="sr-Latn-RS" sz="2400" dirty="0" smtClean="0">
                <a:latin typeface="Calisto MT" pitchFamily="18" charset="0"/>
              </a:rPr>
              <a:t> stanja</a:t>
            </a:r>
            <a:r>
              <a:rPr lang="en-US" sz="2400" dirty="0" smtClean="0">
                <a:latin typeface="Calisto MT" pitchFamily="18" charset="0"/>
              </a:rPr>
              <a:t>, </a:t>
            </a:r>
            <a:r>
              <a:rPr lang="sr-Latn-RS" sz="2400" dirty="0" smtClean="0">
                <a:latin typeface="Calisto MT" pitchFamily="18" charset="0"/>
              </a:rPr>
              <a:t>duga upotreba AB</a:t>
            </a:r>
            <a:endParaRPr lang="en-US" sz="2400" dirty="0">
              <a:latin typeface="Calisto M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905000"/>
            <a:ext cx="56388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r-Latn-RS" sz="1600" dirty="0">
                <a:latin typeface="Calisto MT" pitchFamily="18" charset="0"/>
              </a:rPr>
              <a:t>mikotični stomatitis kod štenadi, ždrebadi i mačića,</a:t>
            </a:r>
            <a:endParaRPr lang="en-US" sz="1600" dirty="0">
              <a:latin typeface="Calisto MT" pitchFamily="18" charset="0"/>
            </a:endParaRPr>
          </a:p>
          <a:p>
            <a:pPr lvl="0"/>
            <a:r>
              <a:rPr lang="sr-Latn-RS" sz="1600" dirty="0">
                <a:latin typeface="Calisto MT" pitchFamily="18" charset="0"/>
              </a:rPr>
              <a:t>gastro-ezofagusni ulkusi kod svinja, ždrebadi i teladi,</a:t>
            </a:r>
            <a:endParaRPr lang="en-US" sz="1600" dirty="0">
              <a:latin typeface="Calisto MT" pitchFamily="18" charset="0"/>
            </a:endParaRPr>
          </a:p>
          <a:p>
            <a:pPr lvl="0"/>
            <a:r>
              <a:rPr lang="sr-Latn-RS" sz="1600" dirty="0">
                <a:latin typeface="Calisto MT" pitchFamily="18" charset="0"/>
              </a:rPr>
              <a:t>rumenitis kod teladi,</a:t>
            </a:r>
            <a:endParaRPr lang="en-US" sz="1600" dirty="0">
              <a:latin typeface="Calisto MT" pitchFamily="18" charset="0"/>
            </a:endParaRPr>
          </a:p>
          <a:p>
            <a:pPr lvl="0"/>
            <a:r>
              <a:rPr lang="sr-Latn-RS" sz="1600" dirty="0">
                <a:latin typeface="Calisto MT" pitchFamily="18" charset="0"/>
              </a:rPr>
              <a:t>enteritis i lezije na koži kod pasa,</a:t>
            </a:r>
            <a:endParaRPr lang="en-US" sz="1600" dirty="0">
              <a:latin typeface="Calisto MT" pitchFamily="18" charset="0"/>
            </a:endParaRPr>
          </a:p>
          <a:p>
            <a:pPr lvl="0"/>
            <a:r>
              <a:rPr lang="sr-Latn-RS" sz="1600" dirty="0">
                <a:latin typeface="Calisto MT" pitchFamily="18" charset="0"/>
              </a:rPr>
              <a:t>naslage u jednjaku i voljci kod pilića,</a:t>
            </a:r>
            <a:endParaRPr lang="en-US" sz="1600" dirty="0">
              <a:latin typeface="Calisto MT" pitchFamily="18" charset="0"/>
            </a:endParaRPr>
          </a:p>
          <a:p>
            <a:pPr lvl="0"/>
            <a:r>
              <a:rPr lang="sr-Latn-RS" sz="1600" dirty="0">
                <a:latin typeface="Calisto MT" pitchFamily="18" charset="0"/>
              </a:rPr>
              <a:t>smanjena fertilnost, abortus i mastitis kod krava,</a:t>
            </a:r>
            <a:endParaRPr lang="en-US" sz="1600" dirty="0">
              <a:latin typeface="Calisto MT" pitchFamily="18" charset="0"/>
            </a:endParaRPr>
          </a:p>
          <a:p>
            <a:pPr lvl="0"/>
            <a:r>
              <a:rPr lang="sr-Latn-RS" sz="1600" dirty="0">
                <a:latin typeface="Calisto MT" pitchFamily="18" charset="0"/>
              </a:rPr>
              <a:t>piometra kod kobila,</a:t>
            </a:r>
            <a:endParaRPr lang="en-US" sz="1600" dirty="0">
              <a:latin typeface="Calisto MT" pitchFamily="18" charset="0"/>
            </a:endParaRPr>
          </a:p>
          <a:p>
            <a:pPr lvl="0"/>
            <a:r>
              <a:rPr lang="sr-Latn-RS" sz="1600" dirty="0">
                <a:latin typeface="Calisto MT" pitchFamily="18" charset="0"/>
              </a:rPr>
              <a:t>urocistitis i piotoraks kod mačaka,</a:t>
            </a:r>
            <a:endParaRPr lang="en-US" sz="1600" dirty="0">
              <a:latin typeface="Calisto MT" pitchFamily="18" charset="0"/>
            </a:endParaRPr>
          </a:p>
          <a:p>
            <a:r>
              <a:rPr lang="sr-Latn-RS" sz="1600" dirty="0">
                <a:latin typeface="Calisto MT" pitchFamily="18" charset="0"/>
              </a:rPr>
              <a:t>disiminovane infekcije kod pasa, mašaka, svinja i teladi</a:t>
            </a:r>
            <a:endParaRPr lang="en-US" sz="1600" dirty="0">
              <a:latin typeface="Calisto MT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2149848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  <a:latin typeface="Calisto MT" pitchFamily="18" charset="0"/>
              </a:rPr>
              <a:t>Oralna</a:t>
            </a:r>
            <a:r>
              <a:rPr lang="en-US" sz="2400" dirty="0" smtClean="0">
                <a:solidFill>
                  <a:srgbClr val="C00000"/>
                </a:solidFill>
                <a:latin typeface="Calisto MT" pitchFamily="18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Calisto MT" pitchFamily="18" charset="0"/>
              </a:rPr>
              <a:t>crevna</a:t>
            </a:r>
            <a:r>
              <a:rPr lang="en-US" sz="2400" dirty="0" smtClean="0">
                <a:solidFill>
                  <a:srgbClr val="C00000"/>
                </a:solidFill>
                <a:latin typeface="Calisto MT" pitchFamily="18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Calisto MT" pitchFamily="18" charset="0"/>
              </a:rPr>
              <a:t>vaginalna</a:t>
            </a:r>
            <a:r>
              <a:rPr lang="en-US" sz="2400" dirty="0" smtClean="0">
                <a:solidFill>
                  <a:srgbClr val="C00000"/>
                </a:solidFill>
                <a:latin typeface="Calisto MT" pitchFamily="18" charset="0"/>
              </a:rPr>
              <a:t>, </a:t>
            </a:r>
          </a:p>
          <a:p>
            <a:r>
              <a:rPr lang="en-US" sz="2400" dirty="0" err="1">
                <a:solidFill>
                  <a:srgbClr val="C00000"/>
                </a:solidFill>
                <a:latin typeface="Calisto MT" pitchFamily="18" charset="0"/>
              </a:rPr>
              <a:t>k</a:t>
            </a:r>
            <a:r>
              <a:rPr lang="en-US" sz="2400" dirty="0" err="1" smtClean="0">
                <a:solidFill>
                  <a:srgbClr val="C00000"/>
                </a:solidFill>
                <a:latin typeface="Calisto MT" pitchFamily="18" charset="0"/>
              </a:rPr>
              <a:t>utana</a:t>
            </a:r>
            <a:endParaRPr lang="en-US" sz="2400" dirty="0" smtClean="0">
              <a:solidFill>
                <a:srgbClr val="C00000"/>
              </a:solidFill>
              <a:latin typeface="Calisto MT" pitchFamily="18" charset="0"/>
            </a:endParaRPr>
          </a:p>
          <a:p>
            <a:r>
              <a:rPr lang="en-US" sz="2400" dirty="0" err="1" smtClean="0">
                <a:solidFill>
                  <a:srgbClr val="C00000"/>
                </a:solidFill>
                <a:latin typeface="Calisto MT" pitchFamily="18" charset="0"/>
              </a:rPr>
              <a:t>sistemska</a:t>
            </a:r>
            <a:r>
              <a:rPr lang="en-US" sz="2400" dirty="0" smtClean="0">
                <a:solidFill>
                  <a:srgbClr val="C00000"/>
                </a:solidFill>
                <a:latin typeface="Calisto MT" pitchFamily="18" charset="0"/>
              </a:rPr>
              <a:t>… </a:t>
            </a:r>
            <a:r>
              <a:rPr lang="en-US" sz="2400" dirty="0" err="1" smtClean="0">
                <a:solidFill>
                  <a:srgbClr val="C00000"/>
                </a:solidFill>
                <a:latin typeface="Calisto MT" pitchFamily="18" charset="0"/>
              </a:rPr>
              <a:t>kandidijaza</a:t>
            </a:r>
            <a:endParaRPr lang="en-US" sz="2400" dirty="0">
              <a:solidFill>
                <a:srgbClr val="C00000"/>
              </a:solidFill>
              <a:latin typeface="Calisto MT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029200" y="3186570"/>
            <a:ext cx="990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131620" y="1895289"/>
            <a:ext cx="8181108" cy="2448111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:\Users\Isidora\Desktop\Candidiasis-bucal-y-de-buche-aviar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4431144"/>
            <a:ext cx="3598718" cy="239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sidora\Desktop\Macroscopic-lesions-of-candidiasis-on-the-tongue-dorsum-characterized-by-pseudomembranou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4512255"/>
            <a:ext cx="2422947" cy="234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Isidora\Desktop\figure-fig3_Q3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429129"/>
            <a:ext cx="2428872" cy="24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169081"/>
            <a:ext cx="97155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48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-76200"/>
            <a:ext cx="66622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i="1" dirty="0" err="1" smtClean="0">
                <a:solidFill>
                  <a:srgbClr val="7030A0"/>
                </a:solidFill>
                <a:latin typeface="Calisto MT" pitchFamily="18" charset="0"/>
              </a:rPr>
              <a:t>Malasezzia</a:t>
            </a:r>
            <a:r>
              <a:rPr lang="en-US" sz="4800" b="1" i="1" dirty="0" smtClean="0">
                <a:solidFill>
                  <a:srgbClr val="7030A0"/>
                </a:solidFill>
                <a:latin typeface="Calisto MT" pitchFamily="18" charset="0"/>
              </a:rPr>
              <a:t> </a:t>
            </a:r>
            <a:r>
              <a:rPr lang="en-US" sz="4800" b="1" i="1" dirty="0" err="1" smtClean="0">
                <a:solidFill>
                  <a:srgbClr val="7030A0"/>
                </a:solidFill>
                <a:latin typeface="Calisto MT" pitchFamily="18" charset="0"/>
              </a:rPr>
              <a:t>pachydermatis</a:t>
            </a:r>
            <a:endParaRPr lang="en-US" sz="4800" b="1" i="1" dirty="0">
              <a:solidFill>
                <a:srgbClr val="7030A0"/>
              </a:solidFill>
              <a:latin typeface="Calisto MT" pitchFamily="18" charset="0"/>
            </a:endParaRPr>
          </a:p>
        </p:txBody>
      </p:sp>
      <p:pic>
        <p:nvPicPr>
          <p:cNvPr id="5123" name="Picture 3" descr="C:\Users\Isidora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775" y="754797"/>
            <a:ext cx="4468673" cy="318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Isidora\Desktop\cki_mal_img01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61" y="4082036"/>
            <a:ext cx="3253625" cy="225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Isidora\Desktop\down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31" y="762000"/>
            <a:ext cx="2650369" cy="289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Isidora\Desktop\12917_2021_3066_Fig1_HTM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543" y="2695754"/>
            <a:ext cx="2732314" cy="364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Isidora\Desktop\interdigital-skin-of-dog-with-malassezia-dermatiti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27" y="3726300"/>
            <a:ext cx="2720975" cy="252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3727" y="754797"/>
            <a:ext cx="2720975" cy="5493603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9031" y="6385449"/>
            <a:ext cx="874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latin typeface="Calisto MT" pitchFamily="18" charset="0"/>
              </a:rPr>
              <a:t>DERMATITIS                               </a:t>
            </a:r>
            <a:r>
              <a:rPr lang="en-US" sz="2400" b="1" dirty="0" smtClean="0">
                <a:latin typeface="Calisto MT" pitchFamily="18" charset="0"/>
              </a:rPr>
              <a:t>OTITIS </a:t>
            </a:r>
            <a:r>
              <a:rPr lang="en-US" sz="2400" b="1" dirty="0" smtClean="0">
                <a:latin typeface="Calisto MT" pitchFamily="18" charset="0"/>
              </a:rPr>
              <a:t>EXTERNA                 </a:t>
            </a:r>
            <a:endParaRPr lang="en-US" sz="2400" b="1" dirty="0">
              <a:latin typeface="Calisto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08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152400"/>
            <a:ext cx="63736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4800" b="1" i="1" dirty="0" smtClean="0">
                <a:solidFill>
                  <a:srgbClr val="7030A0"/>
                </a:solidFill>
                <a:latin typeface="Calisto MT" pitchFamily="18" charset="0"/>
              </a:rPr>
              <a:t>Cryptococcus neoformans</a:t>
            </a:r>
            <a:endParaRPr lang="en-US" sz="4800" b="1" i="1" dirty="0">
              <a:solidFill>
                <a:srgbClr val="7030A0"/>
              </a:solidFill>
              <a:latin typeface="Calisto MT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11106"/>
            <a:ext cx="4343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 descr="C:\Users\Isidora\Desktop\2-Figure2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3" y="3352800"/>
            <a:ext cx="4186238" cy="333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5800" y="4101405"/>
            <a:ext cx="434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dirty="0" smtClean="0">
                <a:latin typeface="Calisto MT" pitchFamily="18" charset="0"/>
              </a:rPr>
              <a:t>Granulomi</a:t>
            </a:r>
          </a:p>
          <a:p>
            <a:r>
              <a:rPr lang="sr-Latn-RS" sz="2800" dirty="0" smtClean="0">
                <a:latin typeface="Calisto MT" pitchFamily="18" charset="0"/>
              </a:rPr>
              <a:t>Nazalni granulomi</a:t>
            </a:r>
          </a:p>
          <a:p>
            <a:r>
              <a:rPr lang="sr-Latn-RS" sz="2800" dirty="0" smtClean="0">
                <a:latin typeface="Calisto MT" pitchFamily="18" charset="0"/>
              </a:rPr>
              <a:t>Pluća, CNS....</a:t>
            </a:r>
            <a:endParaRPr lang="en-US" sz="2800" dirty="0">
              <a:latin typeface="Calisto MT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096000" y="2057400"/>
            <a:ext cx="1600200" cy="762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3962400" y="5486400"/>
            <a:ext cx="13716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810000" y="5839691"/>
            <a:ext cx="1371600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364" name="Picture 4" descr="C:\Users\Isidora\Desktop\coc-crypto-figure-1a-7786-arti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5" y="1143433"/>
            <a:ext cx="3487433" cy="196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Isidora\Desktop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54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2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dida1"/>
          <p:cNvPicPr/>
          <p:nvPr/>
        </p:nvPicPr>
        <p:blipFill>
          <a:blip r:embed="rId2">
            <a:lum bright="18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53491"/>
            <a:ext cx="3505200" cy="2590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53491"/>
            <a:ext cx="3901938" cy="2627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1524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 smtClean="0">
                <a:solidFill>
                  <a:srgbClr val="7030A0"/>
                </a:solidFill>
                <a:latin typeface="Calisto MT" pitchFamily="18" charset="0"/>
              </a:rPr>
              <a:t>Morfološke i tinktorijalne osobine</a:t>
            </a:r>
            <a:endParaRPr lang="en-US" sz="2800" b="1" dirty="0">
              <a:solidFill>
                <a:srgbClr val="7030A0"/>
              </a:solidFill>
              <a:latin typeface="Calisto MT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682547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latin typeface="Calisto MT" pitchFamily="18" charset="0"/>
              </a:rPr>
              <a:t>Jednoćelijski oblici</a:t>
            </a:r>
          </a:p>
          <a:p>
            <a:r>
              <a:rPr lang="sr-Latn-RS" sz="2400" dirty="0" smtClean="0">
                <a:latin typeface="Calisto MT" pitchFamily="18" charset="0"/>
              </a:rPr>
              <a:t>Kružni, ovalni, izduženi oblik</a:t>
            </a:r>
          </a:p>
          <a:p>
            <a:r>
              <a:rPr lang="sr-Latn-RS" sz="2400" dirty="0" smtClean="0">
                <a:latin typeface="Calisto MT" pitchFamily="18" charset="0"/>
              </a:rPr>
              <a:t>Bojenje po Gramu, metilensko plavo...</a:t>
            </a:r>
            <a:endParaRPr lang="en-US" sz="2400" dirty="0">
              <a:latin typeface="Calisto MT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45720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i="1" dirty="0" smtClean="0">
                <a:latin typeface="Calisto MT" pitchFamily="18" charset="0"/>
              </a:rPr>
              <a:t>C. albicans </a:t>
            </a:r>
            <a:r>
              <a:rPr lang="sr-Latn-RS" dirty="0" smtClean="0">
                <a:latin typeface="Calisto MT" pitchFamily="18" charset="0"/>
              </a:rPr>
              <a:t>(preparat iz kulture)            </a:t>
            </a:r>
            <a:r>
              <a:rPr lang="sr-Latn-RS" i="1" dirty="0" smtClean="0">
                <a:latin typeface="Calisto MT" pitchFamily="18" charset="0"/>
              </a:rPr>
              <a:t>M. pachydermatis </a:t>
            </a:r>
            <a:r>
              <a:rPr lang="sr-Latn-RS" dirty="0" smtClean="0">
                <a:latin typeface="Calisto MT" pitchFamily="18" charset="0"/>
              </a:rPr>
              <a:t>(preparat iz materijala)</a:t>
            </a:r>
            <a:endParaRPr lang="en-US" dirty="0">
              <a:latin typeface="Calisto MT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176859"/>
            <a:ext cx="2895600" cy="16240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0" y="6426798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i="1" dirty="0" smtClean="0">
                <a:latin typeface="Calisto MT" pitchFamily="18" charset="0"/>
              </a:rPr>
              <a:t>Cryptococcus neoformans - </a:t>
            </a:r>
            <a:r>
              <a:rPr lang="sr-Latn-RS" dirty="0" smtClean="0">
                <a:latin typeface="Calisto MT" pitchFamily="18" charset="0"/>
              </a:rPr>
              <a:t> tuš/nigrozin</a:t>
            </a:r>
            <a:endParaRPr lang="en-US" dirty="0">
              <a:latin typeface="Calisto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20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4577</TotalTime>
  <Words>686</Words>
  <Application>Microsoft Office PowerPoint</Application>
  <PresentationFormat>On-screen Show (4:3)</PresentationFormat>
  <Paragraphs>155</Paragraphs>
  <Slides>24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Isidora</dc:creator>
  <cp:lastModifiedBy>Isidora</cp:lastModifiedBy>
  <cp:revision>80</cp:revision>
  <dcterms:created xsi:type="dcterms:W3CDTF">2006-08-16T00:00:00Z</dcterms:created>
  <dcterms:modified xsi:type="dcterms:W3CDTF">2022-04-26T06:08:09Z</dcterms:modified>
</cp:coreProperties>
</file>