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72" r:id="rId11"/>
    <p:sldId id="270" r:id="rId12"/>
    <p:sldId id="274" r:id="rId13"/>
    <p:sldId id="275" r:id="rId14"/>
    <p:sldId id="276" r:id="rId15"/>
    <p:sldId id="271" r:id="rId16"/>
    <p:sldId id="266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  <a:srgbClr val="FFFF89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82FA-7468-4158-9315-650F7D27287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BD4F3-26FC-40E7-8131-7425A87A5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7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D4F3-26FC-40E7-8131-7425A87A5E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shutterstock_1044172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95400" y="76200"/>
            <a:ext cx="6324600" cy="114300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228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860000"/>
                </a:solidFill>
                <a:latin typeface="Candara" pitchFamily="34" charset="0"/>
              </a:rPr>
              <a:t>Campylobacter</a:t>
            </a:r>
            <a:r>
              <a:rPr lang="en-US" sz="5400" b="1" dirty="0" smtClean="0">
                <a:solidFill>
                  <a:srgbClr val="860000"/>
                </a:solidFill>
                <a:latin typeface="Candara" pitchFamily="34" charset="0"/>
              </a:rPr>
              <a:t> spp.</a:t>
            </a:r>
            <a:endParaRPr lang="en-US" sz="5400" b="1" dirty="0">
              <a:solidFill>
                <a:srgbClr val="860000"/>
              </a:solidFill>
              <a:latin typeface="Candar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724399"/>
            <a:ext cx="5715000" cy="1905001"/>
          </a:xfrm>
          <a:prstGeom prst="roundRect">
            <a:avLst/>
          </a:prstGeom>
          <a:solidFill>
            <a:srgbClr val="C0000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524000" y="44196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Candara" pitchFamily="34" charset="0"/>
              </a:rPr>
              <a:t>C</a:t>
            </a:r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. </a:t>
            </a:r>
            <a:r>
              <a:rPr lang="en-US" sz="3600" b="1" i="1" dirty="0" err="1">
                <a:solidFill>
                  <a:schemeClr val="bg1"/>
                </a:solidFill>
                <a:latin typeface="Candara" pitchFamily="34" charset="0"/>
              </a:rPr>
              <a:t>jejuni</a:t>
            </a:r>
            <a:endParaRPr lang="en-US" sz="3600" b="1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Candara" pitchFamily="34" charset="0"/>
              </a:rPr>
              <a:t>C</a:t>
            </a:r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. fetus </a:t>
            </a:r>
            <a:r>
              <a:rPr lang="en-US" sz="3600" b="1" dirty="0">
                <a:solidFill>
                  <a:schemeClr val="bg1"/>
                </a:solidFill>
                <a:latin typeface="Candara" pitchFamily="34" charset="0"/>
              </a:rPr>
              <a:t>subsp.</a:t>
            </a:r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 fetus</a:t>
            </a:r>
            <a:r>
              <a:rPr lang="en-US" sz="36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C. fetus </a:t>
            </a:r>
            <a:r>
              <a:rPr lang="en-US" sz="3600" b="1" dirty="0">
                <a:solidFill>
                  <a:schemeClr val="bg1"/>
                </a:solidFill>
                <a:latin typeface="Candara" pitchFamily="34" charset="0"/>
              </a:rPr>
              <a:t>subsp</a:t>
            </a:r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. </a:t>
            </a:r>
            <a:r>
              <a:rPr lang="en-US" sz="3600" b="1" i="1" dirty="0" err="1">
                <a:solidFill>
                  <a:schemeClr val="bg1"/>
                </a:solidFill>
                <a:latin typeface="Candara" pitchFamily="34" charset="0"/>
              </a:rPr>
              <a:t>venerealis</a:t>
            </a:r>
            <a:endParaRPr lang="en-US" sz="3600" b="1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5000" y="4762499"/>
            <a:ext cx="3429000" cy="1905001"/>
          </a:xfrm>
          <a:prstGeom prst="roundRect">
            <a:avLst/>
          </a:prstGeom>
          <a:solidFill>
            <a:srgbClr val="C0000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4488120"/>
            <a:ext cx="3733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Transmisija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feko-oralno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polnim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endParaRPr lang="en-US" sz="28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Komensali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crevne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oralne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mukoze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772" y="4876800"/>
            <a:ext cx="982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612A8A"/>
                </a:solidFill>
                <a:latin typeface="Candara" pitchFamily="34" charset="0"/>
              </a:rPr>
              <a:t>R</a:t>
            </a:r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ezervoar</a:t>
            </a:r>
            <a:r>
              <a:rPr lang="sr-Latn-RS" sz="2400" b="1" dirty="0" smtClean="0">
                <a:solidFill>
                  <a:srgbClr val="612A8A"/>
                </a:solidFill>
                <a:latin typeface="Candara" pitchFamily="34" charset="0"/>
              </a:rPr>
              <a:t>i:</a:t>
            </a:r>
            <a:endParaRPr lang="sr-Latn-RS" sz="2400" dirty="0" smtClean="0">
              <a:solidFill>
                <a:srgbClr val="612A8A"/>
              </a:solidFill>
              <a:latin typeface="Candara" pitchFamily="34" charset="0"/>
            </a:endParaRPr>
          </a:p>
          <a:p>
            <a:r>
              <a:rPr lang="en-US" sz="2400" dirty="0" err="1" smtClean="0">
                <a:latin typeface="Candara" pitchFamily="34" charset="0"/>
              </a:rPr>
              <a:t>subkliničk</a:t>
            </a:r>
            <a:r>
              <a:rPr lang="sr-Latn-RS" sz="2400" dirty="0" smtClean="0">
                <a:latin typeface="Candara" pitchFamily="34" charset="0"/>
              </a:rPr>
              <a:t>i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tok</a:t>
            </a:r>
            <a:r>
              <a:rPr lang="sr-Latn-RS" sz="2400" dirty="0" smtClean="0">
                <a:latin typeface="Candara" pitchFamily="34" charset="0"/>
              </a:rPr>
              <a:t> - 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sr-Latn-RS" sz="2400" dirty="0" smtClean="0">
                <a:latin typeface="Candara" pitchFamily="34" charset="0"/>
              </a:rPr>
              <a:t>dug </a:t>
            </a:r>
            <a:r>
              <a:rPr lang="en-US" sz="2400" dirty="0" smtClean="0">
                <a:latin typeface="Candara" pitchFamily="34" charset="0"/>
              </a:rPr>
              <a:t>period </a:t>
            </a:r>
            <a:r>
              <a:rPr lang="en-US" sz="2400" dirty="0" err="1">
                <a:latin typeface="Candara" pitchFamily="34" charset="0"/>
              </a:rPr>
              <a:t>izlučivanja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putem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urina</a:t>
            </a:r>
            <a:r>
              <a:rPr lang="en-US" sz="2400" dirty="0">
                <a:latin typeface="Candara" pitchFamily="34" charset="0"/>
              </a:rPr>
              <a:t> </a:t>
            </a:r>
            <a:endParaRPr lang="sr-Latn-RS" sz="2400" dirty="0" smtClean="0">
              <a:latin typeface="Candara" pitchFamily="34" charset="0"/>
            </a:endParaRPr>
          </a:p>
          <a:p>
            <a:endParaRPr lang="sr-Latn-RS" b="1" dirty="0">
              <a:latin typeface="Candara" pitchFamily="34" charset="0"/>
            </a:endParaRPr>
          </a:p>
          <a:p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Slučajni</a:t>
            </a:r>
            <a:r>
              <a:rPr lang="en-US" sz="2400" b="1" dirty="0" smtClean="0">
                <a:solidFill>
                  <a:srgbClr val="612A8A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domaćini</a:t>
            </a:r>
            <a:r>
              <a:rPr lang="sr-Latn-RS" sz="2400" b="1" dirty="0" smtClean="0">
                <a:solidFill>
                  <a:srgbClr val="612A8A"/>
                </a:solidFill>
                <a:latin typeface="Candara" pitchFamily="34" charset="0"/>
              </a:rPr>
              <a:t>:</a:t>
            </a:r>
          </a:p>
          <a:p>
            <a:r>
              <a:rPr lang="en-US" sz="2400" dirty="0" err="1" smtClean="0">
                <a:latin typeface="Candara" pitchFamily="34" charset="0"/>
              </a:rPr>
              <a:t>klinički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manifestno</a:t>
            </a:r>
            <a:r>
              <a:rPr lang="sr-Latn-RS" sz="2400" dirty="0" smtClean="0">
                <a:latin typeface="Candara" pitchFamily="34" charset="0"/>
              </a:rPr>
              <a:t> oboljenje</a:t>
            </a:r>
            <a:endParaRPr lang="en-US" sz="2400" dirty="0">
              <a:latin typeface="Candara" pitchFamily="34" charset="0"/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57200" y="2625060"/>
            <a:ext cx="8305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612A8A"/>
                </a:solidFill>
                <a:latin typeface="Candara" pitchFamily="34" charset="0"/>
              </a:rPr>
              <a:t>perzistentna infekcija </a:t>
            </a:r>
            <a:r>
              <a:rPr lang="sr-Latn-RS" sz="3200" b="1" dirty="0">
                <a:solidFill>
                  <a:srgbClr val="612A8A"/>
                </a:solidFill>
                <a:latin typeface="Candara" pitchFamily="34" charset="0"/>
              </a:rPr>
              <a:t>bubrežnih </a:t>
            </a:r>
            <a:r>
              <a:rPr lang="sr-Latn-RS" sz="3200" b="1" dirty="0" smtClean="0">
                <a:solidFill>
                  <a:srgbClr val="612A8A"/>
                </a:solidFill>
                <a:latin typeface="Candara" pitchFamily="34" charset="0"/>
              </a:rPr>
              <a:t>tubula</a:t>
            </a:r>
          </a:p>
          <a:p>
            <a:pPr algn="ctr"/>
            <a:r>
              <a:rPr lang="sr-Latn-RS" sz="3200" dirty="0" smtClean="0">
                <a:solidFill>
                  <a:srgbClr val="612A8A"/>
                </a:solidFill>
                <a:latin typeface="Candara" pitchFamily="34" charset="0"/>
              </a:rPr>
              <a:t> </a:t>
            </a:r>
          </a:p>
          <a:p>
            <a:pPr algn="ctr"/>
            <a:r>
              <a:rPr lang="sr-Latn-RS" sz="2800" dirty="0" smtClean="0">
                <a:latin typeface="Candara" pitchFamily="34" charset="0"/>
              </a:rPr>
              <a:t>izlučivanje </a:t>
            </a:r>
            <a:r>
              <a:rPr lang="sr-Latn-RS" sz="2800" dirty="0">
                <a:latin typeface="Candara" pitchFamily="34" charset="0"/>
              </a:rPr>
              <a:t>putem urina </a:t>
            </a:r>
            <a:endParaRPr lang="sr-Latn-RS" sz="2800" dirty="0" smtClean="0">
              <a:latin typeface="Candara" pitchFamily="34" charset="0"/>
            </a:endParaRPr>
          </a:p>
          <a:p>
            <a:pPr algn="ctr"/>
            <a:endParaRPr lang="sr-Latn-RS" sz="2800" dirty="0" smtClean="0">
              <a:latin typeface="Candara" pitchFamily="34" charset="0"/>
            </a:endParaRPr>
          </a:p>
          <a:p>
            <a:pPr algn="ctr"/>
            <a:r>
              <a:rPr lang="sr-Latn-RS" sz="2800" dirty="0" smtClean="0">
                <a:latin typeface="Candara" pitchFamily="34" charset="0"/>
              </a:rPr>
              <a:t>širenje </a:t>
            </a:r>
            <a:r>
              <a:rPr lang="sr-Latn-RS" sz="2800" dirty="0">
                <a:latin typeface="Candara" pitchFamily="34" charset="0"/>
              </a:rPr>
              <a:t>u </a:t>
            </a:r>
            <a:r>
              <a:rPr lang="sr-Latn-RS" sz="2800" dirty="0" smtClean="0">
                <a:latin typeface="Candara" pitchFamily="34" charset="0"/>
              </a:rPr>
              <a:t>spoljašnju sredinu </a:t>
            </a:r>
            <a:endParaRPr lang="en-US" sz="2800" dirty="0">
              <a:latin typeface="Candar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85190" y="4038600"/>
            <a:ext cx="0" cy="457200"/>
          </a:xfrm>
          <a:prstGeom prst="straightConnector1">
            <a:avLst/>
          </a:prstGeom>
          <a:ln w="57150">
            <a:solidFill>
              <a:srgbClr val="612A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95700" y="3200400"/>
            <a:ext cx="0" cy="457200"/>
          </a:xfrm>
          <a:prstGeom prst="straightConnector1">
            <a:avLst/>
          </a:prstGeom>
          <a:ln w="57150">
            <a:solidFill>
              <a:srgbClr val="612A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9772" y="2512175"/>
            <a:ext cx="7196959" cy="2369880"/>
          </a:xfrm>
          <a:prstGeom prst="roundRect">
            <a:avLst/>
          </a:prstGeom>
          <a:noFill/>
          <a:ln w="57150"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Isidora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69" y="137100"/>
            <a:ext cx="5372250" cy="21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sidora\Desktop\rat-75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3" y="259050"/>
            <a:ext cx="28574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70793" y="1709209"/>
            <a:ext cx="5087007" cy="584775"/>
          </a:xfrm>
          <a:prstGeom prst="round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793" y="1703853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u="sng" dirty="0" smtClean="0">
                <a:solidFill>
                  <a:schemeClr val="bg1"/>
                </a:solidFill>
                <a:latin typeface="Candara" pitchFamily="34" charset="0"/>
              </a:rPr>
              <a:t>Leptospire: </a:t>
            </a:r>
            <a:r>
              <a:rPr lang="en-US" sz="3200" b="1" u="sng" dirty="0" err="1" smtClean="0">
                <a:solidFill>
                  <a:schemeClr val="bg1"/>
                </a:solidFill>
                <a:latin typeface="Candara" pitchFamily="34" charset="0"/>
              </a:rPr>
              <a:t>vlažn</a:t>
            </a:r>
            <a:r>
              <a:rPr lang="sr-Latn-RS" sz="3200" b="1" u="sng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en-US" sz="32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Candara" pitchFamily="34" charset="0"/>
              </a:rPr>
              <a:t>staništ</a:t>
            </a:r>
            <a:r>
              <a:rPr lang="sr-Latn-RS" sz="3200" b="1" u="sng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en-US" sz="3200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3200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2900" y="6081170"/>
            <a:ext cx="395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rgbClr val="612A8A"/>
                </a:solidFill>
                <a:latin typeface="Candara" pitchFamily="34" charset="0"/>
              </a:rPr>
              <a:t>KLICONOŠE!!!</a:t>
            </a:r>
            <a:endParaRPr lang="en-US" sz="3200" b="1" dirty="0">
              <a:solidFill>
                <a:srgbClr val="612A8A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Candara" pitchFamily="34" charset="0"/>
              </a:rPr>
              <a:t>Leptospiroza</a:t>
            </a:r>
            <a:r>
              <a:rPr lang="sr-Latn-RS" sz="2800" dirty="0" smtClean="0">
                <a:latin typeface="Candara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blag</a:t>
            </a:r>
            <a:r>
              <a:rPr lang="sr-Latn-RS" sz="2800" dirty="0" smtClean="0">
                <a:latin typeface="Candara" pitchFamily="34" charset="0"/>
              </a:rPr>
              <a:t>e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infekcij</a:t>
            </a:r>
            <a:r>
              <a:rPr lang="sr-Latn-RS" sz="2800" dirty="0" smtClean="0">
                <a:latin typeface="Candara" pitchFamily="34" charset="0"/>
              </a:rPr>
              <a:t>e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urogenitalnog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trakta</a:t>
            </a:r>
            <a:r>
              <a:rPr lang="en-US" sz="2800" dirty="0">
                <a:latin typeface="Candara" pitchFamily="34" charset="0"/>
              </a:rPr>
              <a:t> </a:t>
            </a:r>
            <a:endParaRPr lang="sr-Latn-RS" sz="28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Candara" pitchFamily="34" charset="0"/>
              </a:rPr>
              <a:t>teški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sistemski</a:t>
            </a:r>
            <a:r>
              <a:rPr lang="sr-Latn-RS" sz="2800" dirty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poremećaj</a:t>
            </a:r>
            <a:r>
              <a:rPr lang="sr-Latn-RS" sz="2800" dirty="0" smtClean="0">
                <a:latin typeface="Candara" pitchFamily="34" charset="0"/>
              </a:rPr>
              <a:t>i</a:t>
            </a:r>
            <a:endParaRPr lang="en-US" sz="2800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0574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ndara" pitchFamily="34" charset="0"/>
              </a:rPr>
              <a:t>mukozne</a:t>
            </a:r>
            <a:r>
              <a:rPr lang="en-US" sz="2400" dirty="0">
                <a:latin typeface="Candara" pitchFamily="34" charset="0"/>
              </a:rPr>
              <a:t> membrane </a:t>
            </a:r>
            <a:r>
              <a:rPr lang="sr-Latn-RS" sz="2400" dirty="0">
                <a:latin typeface="Candara" pitchFamily="34" charset="0"/>
              </a:rPr>
              <a:t>/ </a:t>
            </a:r>
            <a:r>
              <a:rPr lang="en-US" sz="2400" dirty="0" err="1">
                <a:latin typeface="Candara" pitchFamily="34" charset="0"/>
              </a:rPr>
              <a:t>ošte</a:t>
            </a:r>
            <a:r>
              <a:rPr lang="sr-Latn-RS" sz="2400" dirty="0">
                <a:latin typeface="Candara" pitchFamily="34" charset="0"/>
              </a:rPr>
              <a:t>ć</a:t>
            </a:r>
            <a:r>
              <a:rPr lang="en-US" sz="2400" dirty="0">
                <a:latin typeface="Candara" pitchFamily="34" charset="0"/>
              </a:rPr>
              <a:t>en</a:t>
            </a:r>
            <a:r>
              <a:rPr lang="sr-Latn-RS" sz="2400" dirty="0">
                <a:latin typeface="Candara" pitchFamily="34" charset="0"/>
              </a:rPr>
              <a:t>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ko</a:t>
            </a:r>
            <a:r>
              <a:rPr lang="sr-Latn-RS" sz="2400" dirty="0">
                <a:latin typeface="Candara" pitchFamily="34" charset="0"/>
              </a:rPr>
              <a:t>ža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2590800"/>
            <a:ext cx="533400" cy="0"/>
          </a:xfrm>
          <a:prstGeom prst="straightConnector1">
            <a:avLst/>
          </a:prstGeom>
          <a:ln w="57150">
            <a:solidFill>
              <a:srgbClr val="612A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23599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krvotok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14800" y="2590799"/>
            <a:ext cx="1028700" cy="1"/>
          </a:xfrm>
          <a:prstGeom prst="straightConnector1">
            <a:avLst/>
          </a:prstGeom>
          <a:ln w="57150">
            <a:solidFill>
              <a:srgbClr val="612A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205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Candara" pitchFamily="34" charset="0"/>
              </a:rPr>
              <a:t>10ak dana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62157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1713636"/>
            <a:ext cx="403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Candara" pitchFamily="34" charset="0"/>
              </a:rPr>
              <a:t>prelaze </a:t>
            </a:r>
            <a:r>
              <a:rPr lang="sr-Latn-RS" sz="2400" dirty="0">
                <a:latin typeface="Candara" pitchFamily="34" charset="0"/>
              </a:rPr>
              <a:t>u tkiva, naročito u parenhimatozne organe (jetra, slezina, </a:t>
            </a:r>
            <a:r>
              <a:rPr lang="sr-Latn-RS" sz="2400" b="1" dirty="0">
                <a:latin typeface="Candara" pitchFamily="34" charset="0"/>
              </a:rPr>
              <a:t>bubrezi</a:t>
            </a:r>
            <a:r>
              <a:rPr lang="sr-Latn-RS" sz="2400" dirty="0">
                <a:latin typeface="Candara" pitchFamily="34" charset="0"/>
              </a:rPr>
              <a:t>)</a:t>
            </a:r>
          </a:p>
          <a:p>
            <a:r>
              <a:rPr lang="sr-Latn-RS" sz="2400" dirty="0">
                <a:latin typeface="Candara" pitchFamily="34" charset="0"/>
              </a:rPr>
              <a:t>(kod gravidnih životinja: fetalna tkiva </a:t>
            </a:r>
            <a:r>
              <a:rPr lang="sr-Latn-RS" sz="2400" dirty="0" smtClean="0">
                <a:latin typeface="Candara" pitchFamily="34" charset="0"/>
              </a:rPr>
              <a:t>– pobačaj)</a:t>
            </a:r>
            <a:endParaRPr lang="sr-Latn-RS" sz="2400" dirty="0"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52400" y="2057400"/>
            <a:ext cx="2057400" cy="1219200"/>
          </a:xfrm>
          <a:prstGeom prst="roundRect">
            <a:avLst/>
          </a:prstGeom>
          <a:noFill/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32538" y="2359966"/>
            <a:ext cx="1091762" cy="461665"/>
          </a:xfrm>
          <a:prstGeom prst="roundRect">
            <a:avLst/>
          </a:prstGeom>
          <a:noFill/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340568" y="1684732"/>
            <a:ext cx="3651031" cy="1921747"/>
          </a:xfrm>
          <a:prstGeom prst="roundRect">
            <a:avLst/>
          </a:prstGeom>
          <a:noFill/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3950" y="3733800"/>
            <a:ext cx="6629400" cy="2900809"/>
          </a:xfrm>
          <a:prstGeom prst="rect">
            <a:avLst/>
          </a:prstGeom>
          <a:solidFill>
            <a:srgbClr val="FFFF89"/>
          </a:solidFill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9812" y="3929627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Candara" pitchFamily="34" charset="0"/>
              </a:rPr>
              <a:t>Oštećenje </a:t>
            </a:r>
            <a:r>
              <a:rPr lang="sr-Latn-RS" sz="2800" dirty="0">
                <a:latin typeface="Candara" pitchFamily="34" charset="0"/>
              </a:rPr>
              <a:t>ćelijske membrane eritrocita, endotela krvnih sudova i parenhima jetre inficiranih </a:t>
            </a:r>
            <a:r>
              <a:rPr lang="sr-Latn-RS" sz="2800" dirty="0" smtClean="0">
                <a:latin typeface="Candara" pitchFamily="34" charset="0"/>
              </a:rPr>
              <a:t>životinja</a:t>
            </a:r>
          </a:p>
          <a:p>
            <a:endParaRPr lang="sr-Latn-RS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6096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Candara" pitchFamily="34" charset="0"/>
              </a:rPr>
              <a:t>Krvarenje, </a:t>
            </a:r>
            <a:r>
              <a:rPr lang="sr-Latn-RS" sz="2800" dirty="0" smtClean="0">
                <a:latin typeface="Candara" pitchFamily="34" charset="0"/>
              </a:rPr>
              <a:t>hemoglobinurija, žutica</a:t>
            </a:r>
            <a:endParaRPr lang="sr-Latn-RS" sz="2800" dirty="0">
              <a:latin typeface="Candara" pitchFamily="34" charset="0"/>
            </a:endParaRPr>
          </a:p>
          <a:p>
            <a:endParaRPr lang="sr-Latn-RS" dirty="0"/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38650" y="5334000"/>
            <a:ext cx="0" cy="762000"/>
          </a:xfrm>
          <a:prstGeom prst="straightConnector1">
            <a:avLst/>
          </a:prstGeom>
          <a:ln w="57150">
            <a:solidFill>
              <a:srgbClr val="612A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924800" y="1200328"/>
            <a:ext cx="196412" cy="1390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184665"/>
            <a:ext cx="235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612A8A"/>
                </a:solidFill>
                <a:latin typeface="Candara" pitchFamily="34" charset="0"/>
              </a:rPr>
              <a:t>***Izlučuju se urinom posle 10. dana</a:t>
            </a:r>
            <a:endParaRPr lang="en-US" sz="2400" b="1" dirty="0">
              <a:solidFill>
                <a:srgbClr val="612A8A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0" y="7994"/>
            <a:ext cx="9036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 smtClean="0">
                <a:solidFill>
                  <a:srgbClr val="612A8A"/>
                </a:solidFill>
                <a:latin typeface="Candara" pitchFamily="34" charset="0"/>
              </a:rPr>
              <a:t>PSI: </a:t>
            </a:r>
            <a:r>
              <a:rPr lang="sr-Latn-RS" sz="2800" dirty="0" smtClean="0">
                <a:solidFill>
                  <a:srgbClr val="612A8A"/>
                </a:solidFill>
                <a:latin typeface="Candara" pitchFamily="34" charset="0"/>
              </a:rPr>
              <a:t>- </a:t>
            </a:r>
            <a:r>
              <a:rPr lang="sr-Latn-RS" sz="2800" dirty="0">
                <a:solidFill>
                  <a:srgbClr val="612A8A"/>
                </a:solidFill>
                <a:latin typeface="Candara" pitchFamily="34" charset="0"/>
              </a:rPr>
              <a:t>akutno oboljenje praćeno visokom temperaturom, hemoragičnim gastroenteritisom, povraćanjem, pojavom krvarenja, žutice, </a:t>
            </a:r>
            <a:r>
              <a:rPr lang="sr-Latn-RS" sz="2800" u="sng" dirty="0">
                <a:solidFill>
                  <a:srgbClr val="612A8A"/>
                </a:solidFill>
                <a:latin typeface="Candara" pitchFamily="34" charset="0"/>
              </a:rPr>
              <a:t>akutnim otkazivanjem bubrega</a:t>
            </a:r>
            <a:r>
              <a:rPr lang="sr-Latn-RS" sz="2800" dirty="0">
                <a:solidFill>
                  <a:srgbClr val="612A8A"/>
                </a:solidFill>
                <a:latin typeface="Candara" pitchFamily="34" charset="0"/>
              </a:rPr>
              <a:t>, </a:t>
            </a:r>
            <a:r>
              <a:rPr lang="sr-Latn-RS" sz="2800" dirty="0" smtClean="0">
                <a:solidFill>
                  <a:srgbClr val="612A8A"/>
                </a:solidFill>
                <a:latin typeface="Candara" pitchFamily="34" charset="0"/>
              </a:rPr>
              <a:t>pobačaji</a:t>
            </a:r>
            <a:endParaRPr lang="en-US" sz="2800" dirty="0">
              <a:solidFill>
                <a:srgbClr val="612A8A"/>
              </a:solidFill>
              <a:latin typeface="Candara" pitchFamily="34" charset="0"/>
            </a:endParaRPr>
          </a:p>
        </p:txBody>
      </p:sp>
      <p:pic>
        <p:nvPicPr>
          <p:cNvPr id="6146" name="Picture 2" descr="C:\Users\Isidor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23" y="1630711"/>
            <a:ext cx="4594336" cy="28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sidora\Desktop\golden-retriever-jumping-into-lake-060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334001" cy="28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vfad.com.my/wp-content/uploads/2013/01/lepto-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6" y="4495800"/>
            <a:ext cx="914925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2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00" y="2131019"/>
            <a:ext cx="410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612A8A"/>
                </a:solidFill>
                <a:latin typeface="Candara" pitchFamily="34" charset="0"/>
              </a:rPr>
              <a:t>Leptospiroza: </a:t>
            </a:r>
          </a:p>
          <a:p>
            <a:r>
              <a:rPr lang="sr-Latn-RS" sz="3200" b="1" dirty="0" smtClean="0">
                <a:solidFill>
                  <a:srgbClr val="612A8A"/>
                </a:solidFill>
                <a:latin typeface="Candara" pitchFamily="34" charset="0"/>
              </a:rPr>
              <a:t>zoonoza</a:t>
            </a:r>
            <a:endParaRPr lang="en-US" sz="3200" b="1" dirty="0">
              <a:solidFill>
                <a:srgbClr val="612A8A"/>
              </a:solidFill>
              <a:latin typeface="Candara" pitchFamily="34" charset="0"/>
            </a:endParaRPr>
          </a:p>
        </p:txBody>
      </p:sp>
      <p:pic>
        <p:nvPicPr>
          <p:cNvPr id="8194" name="Picture 2" descr="C:\Users\Isidora\Desktop\andresc.lepto-infection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84110"/>
            <a:ext cx="4535334" cy="56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00" y="152400"/>
            <a:ext cx="87564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612A8A"/>
                </a:solidFill>
                <a:latin typeface="Candara" pitchFamily="34" charset="0"/>
              </a:rPr>
              <a:t>BO, OV SU: </a:t>
            </a:r>
            <a:r>
              <a:rPr lang="sr-Latn-RS" sz="2400" dirty="0">
                <a:solidFill>
                  <a:srgbClr val="612A8A"/>
                </a:solidFill>
                <a:latin typeface="Candara" pitchFamily="34" charset="0"/>
              </a:rPr>
              <a:t>subklinička infekcija sa padom mlečnosti kao jedinim </a:t>
            </a:r>
            <a:r>
              <a:rPr lang="sr-Latn-RS" sz="2400" dirty="0" smtClean="0">
                <a:solidFill>
                  <a:srgbClr val="612A8A"/>
                </a:solidFill>
                <a:latin typeface="Candara" pitchFamily="34" charset="0"/>
              </a:rPr>
              <a:t>simptomom ili </a:t>
            </a:r>
          </a:p>
          <a:p>
            <a:r>
              <a:rPr lang="sr-Latn-RS" sz="2400" dirty="0" smtClean="0">
                <a:solidFill>
                  <a:srgbClr val="612A8A"/>
                </a:solidFill>
                <a:latin typeface="Candara" pitchFamily="34" charset="0"/>
              </a:rPr>
              <a:t>pobačaji</a:t>
            </a:r>
            <a:r>
              <a:rPr lang="sr-Latn-RS" sz="2400" dirty="0">
                <a:solidFill>
                  <a:srgbClr val="612A8A"/>
                </a:solidFill>
                <a:latin typeface="Candara" pitchFamily="34" charset="0"/>
              </a:rPr>
              <a:t>, hemoglobinurija i žutica praćene povišenom telesnom temperaturom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sidora\Desktop\VAKCINACIJA-P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71468"/>
            <a:ext cx="7375525" cy="59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66800" y="4800600"/>
            <a:ext cx="2209800" cy="685800"/>
          </a:xfrm>
          <a:prstGeom prst="ellipse">
            <a:avLst/>
          </a:prstGeom>
          <a:noFill/>
          <a:ln w="76200"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7565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3200" b="1" u="sng" dirty="0">
                <a:solidFill>
                  <a:srgbClr val="612A8A"/>
                </a:solidFill>
                <a:latin typeface="Candara" pitchFamily="34" charset="0"/>
              </a:rPr>
              <a:t>P</a:t>
            </a:r>
            <a:r>
              <a:rPr lang="en-US" sz="3200" b="1" u="sng" dirty="0" err="1" smtClean="0">
                <a:solidFill>
                  <a:srgbClr val="612A8A"/>
                </a:solidFill>
                <a:latin typeface="Candara" pitchFamily="34" charset="0"/>
              </a:rPr>
              <a:t>atogen</a:t>
            </a:r>
            <a:r>
              <a:rPr lang="sr-Latn-RS" sz="3200" b="1" u="sng" dirty="0" smtClean="0">
                <a:solidFill>
                  <a:srgbClr val="612A8A"/>
                </a:solidFill>
                <a:latin typeface="Candara" pitchFamily="34" charset="0"/>
              </a:rPr>
              <a:t>e</a:t>
            </a:r>
            <a:r>
              <a:rPr lang="en-US" sz="3200" b="1" u="sng" dirty="0" smtClean="0">
                <a:solidFill>
                  <a:srgbClr val="612A8A"/>
                </a:solidFill>
                <a:latin typeface="Candara" pitchFamily="34" charset="0"/>
              </a:rPr>
              <a:t> </a:t>
            </a:r>
            <a:r>
              <a:rPr lang="en-US" sz="3200" b="1" u="sng" dirty="0" err="1" smtClean="0">
                <a:solidFill>
                  <a:srgbClr val="612A8A"/>
                </a:solidFill>
                <a:latin typeface="Candara" pitchFamily="34" charset="0"/>
              </a:rPr>
              <a:t>vrst</a:t>
            </a:r>
            <a:r>
              <a:rPr lang="sr-Latn-RS" sz="3200" b="1" u="sng" dirty="0" smtClean="0">
                <a:solidFill>
                  <a:srgbClr val="612A8A"/>
                </a:solidFill>
                <a:latin typeface="Candara" pitchFamily="34" charset="0"/>
              </a:rPr>
              <a:t>e</a:t>
            </a:r>
            <a:r>
              <a:rPr lang="en-US" sz="3200" b="1" u="sng" dirty="0" smtClean="0">
                <a:solidFill>
                  <a:srgbClr val="612A8A"/>
                </a:solidFill>
                <a:latin typeface="Candara" pitchFamily="34" charset="0"/>
              </a:rPr>
              <a:t>: </a:t>
            </a:r>
            <a:endParaRPr lang="sr-Latn-RS" sz="3200" b="1" u="sng" dirty="0" smtClean="0">
              <a:solidFill>
                <a:srgbClr val="612A8A"/>
              </a:solidFill>
              <a:latin typeface="Candara" pitchFamily="34" charset="0"/>
            </a:endParaRPr>
          </a:p>
          <a:p>
            <a:r>
              <a:rPr lang="en-US" sz="2800" b="1" i="1" dirty="0" smtClean="0">
                <a:latin typeface="Candara" pitchFamily="34" charset="0"/>
              </a:rPr>
              <a:t>L</a:t>
            </a:r>
            <a:r>
              <a:rPr lang="sr-Latn-RS" sz="2800" b="1" i="1" dirty="0">
                <a:latin typeface="Candara" pitchFamily="34" charset="0"/>
              </a:rPr>
              <a:t>.</a:t>
            </a:r>
            <a:r>
              <a:rPr lang="en-US" sz="2800" b="1" i="1" dirty="0" smtClean="0">
                <a:latin typeface="Candara" pitchFamily="34" charset="0"/>
              </a:rPr>
              <a:t> </a:t>
            </a:r>
            <a:r>
              <a:rPr lang="en-US" sz="2800" b="1" i="1" dirty="0" err="1" smtClean="0">
                <a:latin typeface="Candara" pitchFamily="34" charset="0"/>
              </a:rPr>
              <a:t>interrogans</a:t>
            </a:r>
            <a:r>
              <a:rPr lang="en-US" sz="2800" b="1" i="1" dirty="0" smtClean="0">
                <a:latin typeface="Candara" pitchFamily="34" charset="0"/>
              </a:rPr>
              <a:t> </a:t>
            </a:r>
            <a:endParaRPr lang="sr-Latn-RS" sz="2800" b="1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sr-Latn-RS" i="1" dirty="0">
                <a:latin typeface="Candara" pitchFamily="34" charset="0"/>
              </a:rPr>
              <a:t>b</a:t>
            </a:r>
            <a:r>
              <a:rPr lang="en-US" i="1" dirty="0" err="1" smtClean="0">
                <a:latin typeface="Candara" pitchFamily="34" charset="0"/>
              </a:rPr>
              <a:t>orgpetersenii</a:t>
            </a:r>
            <a:r>
              <a:rPr lang="en-US" i="1" dirty="0" smtClean="0">
                <a:latin typeface="Candara" pitchFamily="34" charset="0"/>
              </a:rPr>
              <a:t> </a:t>
            </a:r>
            <a:endParaRPr lang="sr-Latn-RS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en-US" i="1" dirty="0" err="1" smtClean="0">
                <a:latin typeface="Candara" pitchFamily="34" charset="0"/>
              </a:rPr>
              <a:t>alexanderi</a:t>
            </a:r>
            <a:endParaRPr lang="sr-Latn-RS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en-US" i="1" dirty="0" err="1" smtClean="0">
                <a:latin typeface="Candara" pitchFamily="34" charset="0"/>
              </a:rPr>
              <a:t>inadai</a:t>
            </a:r>
            <a:endParaRPr lang="sr-Latn-RS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en-US" i="1" dirty="0" err="1" smtClean="0">
                <a:latin typeface="Candara" pitchFamily="34" charset="0"/>
              </a:rPr>
              <a:t>fainei</a:t>
            </a:r>
            <a:endParaRPr lang="sr-Latn-RS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en-US" i="1" dirty="0" err="1" smtClean="0">
                <a:latin typeface="Candara" pitchFamily="34" charset="0"/>
              </a:rPr>
              <a:t>kirschneri</a:t>
            </a:r>
            <a:endParaRPr lang="sr-Latn-RS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en-US" i="1" dirty="0" err="1" smtClean="0">
                <a:latin typeface="Candara" pitchFamily="34" charset="0"/>
              </a:rPr>
              <a:t>noguchi</a:t>
            </a:r>
            <a:endParaRPr lang="sr-Latn-RS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en-US" i="1" dirty="0" err="1" smtClean="0">
                <a:latin typeface="Candara" pitchFamily="34" charset="0"/>
              </a:rPr>
              <a:t>santarosai</a:t>
            </a:r>
            <a:r>
              <a:rPr lang="en-US" i="1" dirty="0" smtClean="0">
                <a:latin typeface="Candara" pitchFamily="34" charset="0"/>
              </a:rPr>
              <a:t> </a:t>
            </a:r>
            <a:endParaRPr lang="sr-Latn-RS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en-US" i="1" dirty="0" err="1">
                <a:latin typeface="Candara" pitchFamily="34" charset="0"/>
              </a:rPr>
              <a:t>weilii</a:t>
            </a:r>
            <a:r>
              <a:rPr lang="en-US" i="1" dirty="0">
                <a:latin typeface="Candara" pitchFamily="34" charset="0"/>
              </a:rPr>
              <a:t> </a:t>
            </a:r>
            <a:endParaRPr lang="sr-Latn-RS" i="1" dirty="0" smtClean="0">
              <a:latin typeface="Candara" pitchFamily="34" charset="0"/>
            </a:endParaRPr>
          </a:p>
          <a:p>
            <a:r>
              <a:rPr lang="en-US" i="1" dirty="0" smtClean="0">
                <a:latin typeface="Candara" pitchFamily="34" charset="0"/>
              </a:rPr>
              <a:t>L</a:t>
            </a:r>
            <a:r>
              <a:rPr lang="en-US" i="1" dirty="0">
                <a:latin typeface="Candara" pitchFamily="34" charset="0"/>
              </a:rPr>
              <a:t>. </a:t>
            </a:r>
            <a:r>
              <a:rPr lang="sr-Latn-RS" i="1" dirty="0" err="1">
                <a:latin typeface="Candara" pitchFamily="34" charset="0"/>
              </a:rPr>
              <a:t>w</a:t>
            </a:r>
            <a:r>
              <a:rPr lang="en-US" i="1" dirty="0" err="1" smtClean="0">
                <a:latin typeface="Candara" pitchFamily="34" charset="0"/>
              </a:rPr>
              <a:t>olffii</a:t>
            </a:r>
            <a:endParaRPr lang="sr-Latn-RS" i="1" dirty="0" smtClean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 smtClean="0">
                <a:latin typeface="Candara" pitchFamily="34" charset="0"/>
              </a:rPr>
              <a:t>serogrupe</a:t>
            </a:r>
            <a:r>
              <a:rPr lang="en-US" sz="2800" dirty="0" smtClean="0">
                <a:latin typeface="Candara" pitchFamily="34" charset="0"/>
              </a:rPr>
              <a:t> </a:t>
            </a:r>
            <a:endParaRPr lang="sr-Latn-RS" sz="2800" dirty="0" smtClean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 err="1">
                <a:latin typeface="Candara" pitchFamily="34" charset="0"/>
              </a:rPr>
              <a:t>s</a:t>
            </a:r>
            <a:r>
              <a:rPr lang="en-US" sz="2800" b="1" dirty="0" err="1" smtClean="0">
                <a:latin typeface="Candara" pitchFamily="34" charset="0"/>
              </a:rPr>
              <a:t>erovarijetet</a:t>
            </a:r>
            <a:r>
              <a:rPr lang="sr-Latn-RS" sz="2800" b="1" dirty="0" smtClean="0">
                <a:latin typeface="Candara" pitchFamily="34" charset="0"/>
              </a:rPr>
              <a:t>i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921365"/>
            <a:ext cx="3352800" cy="5015270"/>
          </a:xfrm>
          <a:prstGeom prst="roundRect">
            <a:avLst/>
          </a:prstGeom>
          <a:noFill/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9762" y="1349990"/>
            <a:ext cx="8504238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sr-Latn-RS" i="1" dirty="0" smtClean="0">
                <a:latin typeface="Candara" pitchFamily="34" charset="0"/>
              </a:rPr>
              <a:t>L. icterohaemorrhagiae</a:t>
            </a:r>
          </a:p>
          <a:p>
            <a:pPr>
              <a:buFont typeface="Wingdings 2" pitchFamily="18" charset="2"/>
              <a:buNone/>
            </a:pPr>
            <a:r>
              <a:rPr lang="sr-Latn-RS" i="1" dirty="0" smtClean="0">
                <a:latin typeface="Candara" pitchFamily="34" charset="0"/>
              </a:rPr>
              <a:t>L. grippotiphosa</a:t>
            </a:r>
          </a:p>
          <a:p>
            <a:pPr>
              <a:buFont typeface="Wingdings 2" pitchFamily="18" charset="2"/>
              <a:buNone/>
            </a:pPr>
            <a:r>
              <a:rPr lang="sr-Latn-RS" i="1" dirty="0" smtClean="0">
                <a:latin typeface="Candara" pitchFamily="34" charset="0"/>
              </a:rPr>
              <a:t>L. canicola</a:t>
            </a:r>
          </a:p>
          <a:p>
            <a:pPr>
              <a:buFont typeface="Wingdings 2" pitchFamily="18" charset="2"/>
              <a:buNone/>
            </a:pPr>
            <a:r>
              <a:rPr lang="sr-Latn-RS" i="1" dirty="0" smtClean="0">
                <a:latin typeface="Candara" pitchFamily="34" charset="0"/>
              </a:rPr>
              <a:t>L. pomona</a:t>
            </a:r>
          </a:p>
          <a:p>
            <a:pPr>
              <a:buFont typeface="Wingdings 2" pitchFamily="18" charset="2"/>
              <a:buNone/>
            </a:pPr>
            <a:r>
              <a:rPr lang="sr-Latn-RS" i="1" dirty="0" smtClean="0">
                <a:latin typeface="Candara" pitchFamily="34" charset="0"/>
              </a:rPr>
              <a:t>L. hardjo</a:t>
            </a:r>
          </a:p>
          <a:p>
            <a:pPr>
              <a:buFont typeface="Wingdings 2" pitchFamily="18" charset="2"/>
              <a:buNone/>
            </a:pPr>
            <a:r>
              <a:rPr lang="sr-Latn-RS" i="1" dirty="0" smtClean="0">
                <a:latin typeface="Candara" pitchFamily="34" charset="0"/>
              </a:rPr>
              <a:t>L. bratislava</a:t>
            </a:r>
          </a:p>
          <a:p>
            <a:pPr>
              <a:buFont typeface="Wingdings 2" pitchFamily="18" charset="2"/>
              <a:buNone/>
            </a:pPr>
            <a:endParaRPr lang="en-US" i="1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50779" y="1752600"/>
            <a:ext cx="131642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280338" y="1143000"/>
            <a:ext cx="4558862" cy="3962400"/>
          </a:xfrm>
          <a:prstGeom prst="roundRect">
            <a:avLst/>
          </a:prstGeom>
          <a:noFill/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rgbClr val="612A8A"/>
                </a:solidFill>
                <a:latin typeface="Candara" pitchFamily="34" charset="0"/>
              </a:rPr>
              <a:t>Morfološke i tinkorijalne osobine</a:t>
            </a:r>
            <a:endParaRPr lang="en-US" sz="4000" b="1" u="sng" dirty="0">
              <a:solidFill>
                <a:srgbClr val="612A8A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52" y="830772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err="1">
                <a:solidFill>
                  <a:srgbClr val="612A8A"/>
                </a:solidFill>
                <a:latin typeface="Candara" pitchFamily="34" charset="0"/>
              </a:rPr>
              <a:t>S</a:t>
            </a:r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piralne</a:t>
            </a:r>
            <a:r>
              <a:rPr lang="en-US" sz="2400" b="1" dirty="0" smtClean="0">
                <a:solidFill>
                  <a:srgbClr val="612A8A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bakterije</a:t>
            </a:r>
            <a:r>
              <a:rPr lang="sr-Latn-RS" sz="2400" b="1" dirty="0" smtClean="0">
                <a:solidFill>
                  <a:srgbClr val="612A8A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latin typeface="Candara" pitchFamily="34" charset="0"/>
              </a:rPr>
              <a:t>- </a:t>
            </a:r>
            <a:r>
              <a:rPr lang="en-US" sz="2400" dirty="0" err="1" smtClean="0">
                <a:latin typeface="Candara" pitchFamily="34" charset="0"/>
              </a:rPr>
              <a:t>velik</a:t>
            </a:r>
            <a:r>
              <a:rPr lang="sr-Latn-RS" sz="2400" dirty="0" smtClean="0">
                <a:latin typeface="Candara" pitchFamily="34" charset="0"/>
              </a:rPr>
              <a:t>i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br</a:t>
            </a:r>
            <a:r>
              <a:rPr lang="sr-Latn-RS" sz="2400" dirty="0" smtClean="0">
                <a:latin typeface="Candara" pitchFamily="34" charset="0"/>
              </a:rPr>
              <a:t>.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zavoja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iste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dužine</a:t>
            </a:r>
            <a:r>
              <a:rPr lang="en-US" sz="2400" dirty="0">
                <a:latin typeface="Candara" pitchFamily="34" charset="0"/>
              </a:rPr>
              <a:t> i male </a:t>
            </a:r>
            <a:r>
              <a:rPr lang="en-US" sz="2400" dirty="0" smtClean="0">
                <a:latin typeface="Candara" pitchFamily="34" charset="0"/>
              </a:rPr>
              <a:t>amplitude</a:t>
            </a:r>
            <a:r>
              <a:rPr lang="sr-Latn-RS" sz="2400" dirty="0" smtClean="0">
                <a:latin typeface="Candara" pitchFamily="34" charset="0"/>
              </a:rPr>
              <a:t> – na </a:t>
            </a:r>
            <a:r>
              <a:rPr lang="en-US" sz="2400" dirty="0" err="1" smtClean="0">
                <a:latin typeface="Candara" pitchFamily="34" charset="0"/>
              </a:rPr>
              <a:t>krajevima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kukice</a:t>
            </a:r>
            <a:endParaRPr lang="sr-Latn-RS" sz="2400" dirty="0" smtClean="0">
              <a:latin typeface="Candara" pitchFamily="34" charset="0"/>
            </a:endParaRPr>
          </a:p>
          <a:p>
            <a:endParaRPr lang="sr-Latn-RS" sz="2400" dirty="0" smtClean="0">
              <a:latin typeface="Candara" pitchFamily="34" charset="0"/>
            </a:endParaRPr>
          </a:p>
          <a:p>
            <a:pPr algn="ctr"/>
            <a:r>
              <a:rPr lang="en-US" sz="2400" dirty="0" err="1">
                <a:latin typeface="Candara" pitchFamily="34" charset="0"/>
              </a:rPr>
              <a:t>prema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građi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ćelijskog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zida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svrstane</a:t>
            </a:r>
            <a:r>
              <a:rPr lang="en-US" sz="2400" dirty="0">
                <a:latin typeface="Candara" pitchFamily="34" charset="0"/>
              </a:rPr>
              <a:t> u Gram </a:t>
            </a:r>
            <a:r>
              <a:rPr lang="en-US" sz="2400" dirty="0" err="1">
                <a:latin typeface="Candara" pitchFamily="34" charset="0"/>
              </a:rPr>
              <a:t>negativne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sr-Latn-RS" sz="2400" dirty="0" smtClean="0">
                <a:latin typeface="Candara" pitchFamily="34" charset="0"/>
              </a:rPr>
              <a:t>ali</a:t>
            </a:r>
            <a:r>
              <a:rPr lang="en-US" sz="2400" dirty="0" smtClean="0">
                <a:latin typeface="Candara" pitchFamily="34" charset="0"/>
              </a:rPr>
              <a:t>…</a:t>
            </a:r>
            <a:endParaRPr lang="sr-Latn-RS" sz="2400" dirty="0" smtClean="0">
              <a:latin typeface="Candara" pitchFamily="34" charset="0"/>
            </a:endParaRPr>
          </a:p>
          <a:p>
            <a:endParaRPr lang="sr-Latn-RS" sz="2400" dirty="0" smtClean="0">
              <a:latin typeface="Candara" pitchFamily="34" charset="0"/>
            </a:endParaRPr>
          </a:p>
          <a:p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direktn</a:t>
            </a:r>
            <a:r>
              <a:rPr lang="sr-Latn-RS" sz="2400" b="1" dirty="0">
                <a:solidFill>
                  <a:srgbClr val="612A8A"/>
                </a:solidFill>
                <a:latin typeface="Candara" pitchFamily="34" charset="0"/>
              </a:rPr>
              <a:t>o</a:t>
            </a:r>
            <a:r>
              <a:rPr lang="en-US" sz="2400" b="1" dirty="0" smtClean="0">
                <a:solidFill>
                  <a:srgbClr val="612A8A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bojenj</a:t>
            </a:r>
            <a:r>
              <a:rPr lang="sr-Latn-RS" sz="2400" b="1" dirty="0" smtClean="0">
                <a:solidFill>
                  <a:srgbClr val="612A8A"/>
                </a:solidFill>
                <a:latin typeface="Candara" pitchFamily="34" charset="0"/>
              </a:rPr>
              <a:t>e: </a:t>
            </a:r>
            <a:r>
              <a:rPr lang="en-US" sz="2400" b="1" dirty="0" err="1" smtClean="0">
                <a:latin typeface="Candara" pitchFamily="34" charset="0"/>
              </a:rPr>
              <a:t>impregnacije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b="1" dirty="0" err="1">
                <a:latin typeface="Candara" pitchFamily="34" charset="0"/>
              </a:rPr>
              <a:t>srebrom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(</a:t>
            </a:r>
            <a:r>
              <a:rPr lang="en-US" sz="2400" b="1" dirty="0" err="1">
                <a:latin typeface="Candara" pitchFamily="34" charset="0"/>
              </a:rPr>
              <a:t>bojenje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n-US" sz="2400" b="1" dirty="0" err="1">
                <a:latin typeface="Candara" pitchFamily="34" charset="0"/>
              </a:rPr>
              <a:t>po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n-US" sz="2400" b="1" dirty="0" err="1">
                <a:latin typeface="Candara" pitchFamily="34" charset="0"/>
              </a:rPr>
              <a:t>Levaditti-ju</a:t>
            </a:r>
            <a:r>
              <a:rPr lang="en-US" sz="2400" b="1" dirty="0" smtClean="0">
                <a:latin typeface="Candara" pitchFamily="34" charset="0"/>
              </a:rPr>
              <a:t>)</a:t>
            </a:r>
            <a:r>
              <a:rPr lang="en-US" sz="2400" dirty="0" smtClean="0">
                <a:latin typeface="Candara" pitchFamily="34" charset="0"/>
              </a:rPr>
              <a:t> </a:t>
            </a:r>
            <a:endParaRPr lang="sr-Latn-RS" sz="2400" dirty="0" smtClean="0">
              <a:latin typeface="Candara" pitchFamily="34" charset="0"/>
            </a:endParaRPr>
          </a:p>
          <a:p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indirektno</a:t>
            </a:r>
            <a:r>
              <a:rPr lang="en-US" sz="2400" b="1" dirty="0" smtClean="0">
                <a:solidFill>
                  <a:srgbClr val="612A8A"/>
                </a:solidFill>
                <a:latin typeface="Candara" pitchFamily="34" charset="0"/>
              </a:rPr>
              <a:t> </a:t>
            </a:r>
            <a:r>
              <a:rPr lang="en-US" sz="2400" b="1" dirty="0" err="1" smtClean="0">
                <a:solidFill>
                  <a:srgbClr val="612A8A"/>
                </a:solidFill>
                <a:latin typeface="Candara" pitchFamily="34" charset="0"/>
              </a:rPr>
              <a:t>bojenje</a:t>
            </a:r>
            <a:r>
              <a:rPr lang="sr-Latn-RS" sz="2400" dirty="0" smtClean="0">
                <a:latin typeface="Candara" pitchFamily="34" charset="0"/>
              </a:rPr>
              <a:t>: </a:t>
            </a:r>
            <a:r>
              <a:rPr lang="en-US" sz="2400" dirty="0" err="1" smtClean="0">
                <a:latin typeface="Candara" pitchFamily="34" charset="0"/>
              </a:rPr>
              <a:t>bojenje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nigrozinom</a:t>
            </a:r>
            <a:r>
              <a:rPr lang="sr-Latn-RS" sz="2400" dirty="0" smtClean="0">
                <a:latin typeface="Candara" pitchFamily="34" charset="0"/>
              </a:rPr>
              <a:t> ili tušem</a:t>
            </a:r>
            <a:endParaRPr lang="sr-Latn-RS" sz="2400" dirty="0">
              <a:latin typeface="Candara" pitchFamily="34" charset="0"/>
            </a:endParaRPr>
          </a:p>
          <a:p>
            <a:r>
              <a:rPr lang="en-US" sz="2400" b="1" dirty="0" err="1" smtClean="0">
                <a:latin typeface="Candara" pitchFamily="34" charset="0"/>
              </a:rPr>
              <a:t>nativni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(</a:t>
            </a:r>
            <a:r>
              <a:rPr lang="en-US" sz="2400" b="1" dirty="0" err="1">
                <a:latin typeface="Candara" pitchFamily="34" charset="0"/>
              </a:rPr>
              <a:t>neobojeni</a:t>
            </a:r>
            <a:r>
              <a:rPr lang="en-US" sz="2400" b="1" dirty="0">
                <a:latin typeface="Candara" pitchFamily="34" charset="0"/>
              </a:rPr>
              <a:t>) </a:t>
            </a:r>
            <a:r>
              <a:rPr lang="en-US" sz="2400" b="1" dirty="0" err="1" smtClean="0">
                <a:latin typeface="Candara" pitchFamily="34" charset="0"/>
              </a:rPr>
              <a:t>preparati</a:t>
            </a:r>
            <a:r>
              <a:rPr lang="sr-Latn-RS" sz="2400" b="1" dirty="0" smtClean="0">
                <a:latin typeface="Candara" pitchFamily="34" charset="0"/>
              </a:rPr>
              <a:t> – </a:t>
            </a:r>
            <a:r>
              <a:rPr lang="sr-Latn-RS" sz="2400" dirty="0" smtClean="0">
                <a:latin typeface="Candara" pitchFamily="34" charset="0"/>
              </a:rPr>
              <a:t>mikroskop sa tamnim poljem</a:t>
            </a:r>
          </a:p>
          <a:p>
            <a:endParaRPr lang="sr-Latn-RS" sz="2400" b="1" dirty="0">
              <a:latin typeface="Candara" pitchFamily="34" charset="0"/>
            </a:endParaRPr>
          </a:p>
          <a:p>
            <a:endParaRPr lang="sr-Latn-RS" sz="2400" b="1" dirty="0" smtClean="0">
              <a:latin typeface="Candara" pitchFamily="34" charset="0"/>
            </a:endParaRPr>
          </a:p>
          <a:p>
            <a:endParaRPr lang="sr-Latn-RS" sz="2400" b="1" dirty="0">
              <a:latin typeface="Candara" pitchFamily="34" charset="0"/>
            </a:endParaRPr>
          </a:p>
          <a:p>
            <a:endParaRPr lang="sr-Latn-RS" sz="2400" b="1" dirty="0" smtClean="0">
              <a:latin typeface="Candara" pitchFamily="34" charset="0"/>
            </a:endParaRPr>
          </a:p>
          <a:p>
            <a:endParaRPr lang="sr-Latn-RS" sz="2400" dirty="0">
              <a:latin typeface="Candara" pitchFamily="34" charset="0"/>
            </a:endParaRPr>
          </a:p>
          <a:p>
            <a:endParaRPr lang="sr-Latn-RS" sz="2400" dirty="0" smtClean="0">
              <a:latin typeface="Candar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2362200"/>
            <a:ext cx="0" cy="457200"/>
          </a:xfrm>
          <a:prstGeom prst="straightConnector1">
            <a:avLst/>
          </a:prstGeom>
          <a:ln w="57150">
            <a:solidFill>
              <a:srgbClr val="612A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http://fce-study.netdna-ssl.com/images/upload-flashcards/back/4/2/42524340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71470"/>
            <a:ext cx="3124200" cy="3218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652" y="4267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rgbClr val="612A8A"/>
                </a:solidFill>
                <a:latin typeface="Candara" pitchFamily="34" charset="0"/>
              </a:rPr>
              <a:t>Kulturelne osobine</a:t>
            </a:r>
            <a:endParaRPr lang="en-US" sz="4000" b="1" u="sng" dirty="0">
              <a:solidFill>
                <a:srgbClr val="612A8A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652" y="501889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>
                <a:latin typeface="Candara" pitchFamily="34" charset="0"/>
              </a:rPr>
              <a:t>T</a:t>
            </a:r>
            <a:r>
              <a:rPr lang="en-US" sz="2800" dirty="0" err="1" smtClean="0">
                <a:latin typeface="Candara" pitchFamily="34" charset="0"/>
              </a:rPr>
              <a:t>ečn</a:t>
            </a:r>
            <a:r>
              <a:rPr lang="sr-Latn-RS" sz="2800" dirty="0" smtClean="0">
                <a:latin typeface="Candara" pitchFamily="34" charset="0"/>
              </a:rPr>
              <a:t>e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podlog</a:t>
            </a:r>
            <a:r>
              <a:rPr lang="sr-Latn-RS" sz="2800" dirty="0" smtClean="0">
                <a:latin typeface="Candara" pitchFamily="34" charset="0"/>
              </a:rPr>
              <a:t>e: </a:t>
            </a:r>
            <a:r>
              <a:rPr lang="en-US" sz="2800" b="1" dirty="0" smtClean="0">
                <a:latin typeface="Candara" pitchFamily="34" charset="0"/>
              </a:rPr>
              <a:t>EMJH</a:t>
            </a:r>
            <a:r>
              <a:rPr lang="sr-Latn-RS" sz="2800" b="1" dirty="0" smtClean="0">
                <a:latin typeface="Candara" pitchFamily="34" charset="0"/>
              </a:rPr>
              <a:t>, </a:t>
            </a:r>
            <a:r>
              <a:rPr lang="en-US" sz="2800" b="1" dirty="0" err="1" smtClean="0">
                <a:latin typeface="Candara" pitchFamily="34" charset="0"/>
              </a:rPr>
              <a:t>Korthof</a:t>
            </a:r>
            <a:endParaRPr lang="en-US" sz="2800" dirty="0"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183" y="5542110"/>
            <a:ext cx="8429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 smtClean="0">
                <a:latin typeface="Candara" pitchFamily="34" charset="0"/>
              </a:rPr>
              <a:t>Inkubacija: </a:t>
            </a:r>
            <a:r>
              <a:rPr lang="en-US" sz="2800" dirty="0" smtClean="0">
                <a:latin typeface="Candara" pitchFamily="34" charset="0"/>
              </a:rPr>
              <a:t>12</a:t>
            </a:r>
            <a:r>
              <a:rPr lang="sr-Latn-RS" sz="2800" dirty="0" smtClean="0">
                <a:latin typeface="Candara" pitchFamily="34" charset="0"/>
              </a:rPr>
              <a:t> -</a:t>
            </a:r>
            <a:r>
              <a:rPr lang="en-US" sz="2800" dirty="0" smtClean="0">
                <a:latin typeface="Candara" pitchFamily="34" charset="0"/>
              </a:rPr>
              <a:t> 26 </a:t>
            </a:r>
            <a:r>
              <a:rPr lang="en-US" sz="2800" dirty="0" err="1" smtClean="0">
                <a:latin typeface="Candara" pitchFamily="34" charset="0"/>
              </a:rPr>
              <a:t>nedelja</a:t>
            </a:r>
            <a:endParaRPr lang="sr-Latn-R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 </a:t>
            </a:r>
            <a:endParaRPr lang="en-US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89" y="1981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rgbClr val="612A8A"/>
                </a:solidFill>
                <a:latin typeface="Candara" pitchFamily="34" charset="0"/>
              </a:rPr>
              <a:t>Dijagnoza</a:t>
            </a:r>
            <a:endParaRPr lang="en-US" sz="4000" b="1" u="sng" dirty="0">
              <a:solidFill>
                <a:srgbClr val="612A8A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281" y="2598003"/>
            <a:ext cx="765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ndara" pitchFamily="34" charset="0"/>
              </a:rPr>
              <a:t>Primena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konvencionalnih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mikrobioloških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metoda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sr-Latn-RS" sz="2400" dirty="0" smtClean="0">
                <a:latin typeface="Candara" pitchFamily="34" charset="0"/>
              </a:rPr>
              <a:t>– retko, posebne lab.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51" y="3276600"/>
            <a:ext cx="89626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Candara" pitchFamily="34" charset="0"/>
              </a:rPr>
              <a:t>Nativni preparat</a:t>
            </a:r>
            <a:endParaRPr lang="en-US" sz="28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Candara" pitchFamily="34" charset="0"/>
              </a:rPr>
              <a:t>Tinktorijalne osobine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Candara" pitchFamily="34" charset="0"/>
              </a:rPr>
              <a:t>I</a:t>
            </a:r>
            <a:r>
              <a:rPr lang="en-US" sz="2800" dirty="0" err="1" smtClean="0">
                <a:latin typeface="Candara" pitchFamily="34" charset="0"/>
              </a:rPr>
              <a:t>munofluorescencij</a:t>
            </a:r>
            <a:r>
              <a:rPr lang="sr-Latn-RS" sz="2800" dirty="0" smtClean="0">
                <a:latin typeface="Candara" pitchFamily="34" charset="0"/>
              </a:rPr>
              <a:t>a</a:t>
            </a:r>
            <a:r>
              <a:rPr lang="en-US" sz="2800" dirty="0" smtClean="0">
                <a:latin typeface="Candara" pitchFamily="34" charset="0"/>
              </a:rPr>
              <a:t> – At-Ag</a:t>
            </a:r>
            <a:endParaRPr lang="sr-Latn-RS" sz="2800" dirty="0" smtClean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Candara" pitchFamily="34" charset="0"/>
              </a:rPr>
              <a:t>PCR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b="1" u="sng" dirty="0" smtClean="0">
                <a:latin typeface="Candara" pitchFamily="34" charset="0"/>
              </a:rPr>
              <a:t>Serologija – najčešće</a:t>
            </a:r>
            <a:r>
              <a:rPr lang="en-US" sz="2800" b="1" u="sng" dirty="0" smtClean="0">
                <a:latin typeface="Candara" pitchFamily="34" charset="0"/>
              </a:rPr>
              <a:t>: </a:t>
            </a:r>
          </a:p>
          <a:p>
            <a:r>
              <a:rPr lang="en-US" sz="2800" dirty="0" smtClean="0">
                <a:latin typeface="Candara" pitchFamily="34" charset="0"/>
              </a:rPr>
              <a:t>1. MIKROSKOPSKA AGLUTINACIJA – </a:t>
            </a:r>
            <a:r>
              <a:rPr lang="en-US" sz="2800" dirty="0" err="1" smtClean="0">
                <a:latin typeface="Candara" pitchFamily="34" charset="0"/>
              </a:rPr>
              <a:t>regerentna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serolo</a:t>
            </a:r>
            <a:r>
              <a:rPr lang="sr-Latn-RS" sz="2800" dirty="0" smtClean="0">
                <a:latin typeface="Candara" pitchFamily="34" charset="0"/>
              </a:rPr>
              <a:t>ška metoda: </a:t>
            </a:r>
            <a:r>
              <a:rPr lang="sr-Latn-RS" sz="2800" b="1" dirty="0" smtClean="0">
                <a:latin typeface="Candara" pitchFamily="34" charset="0"/>
              </a:rPr>
              <a:t>MAT</a:t>
            </a:r>
            <a:endParaRPr lang="en-US" sz="2800" b="1" dirty="0" smtClean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2. ELISA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rgbClr val="612A8A"/>
                </a:solidFill>
                <a:latin typeface="Candara" pitchFamily="34" charset="0"/>
              </a:rPr>
              <a:t>Materijal za pregled</a:t>
            </a:r>
            <a:endParaRPr lang="en-US" sz="4000" b="1" u="sng" dirty="0">
              <a:solidFill>
                <a:srgbClr val="612A8A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789" y="581883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-</a:t>
            </a:r>
            <a:r>
              <a:rPr lang="en-US" sz="2400" dirty="0" err="1">
                <a:latin typeface="Candara" pitchFamily="34" charset="0"/>
              </a:rPr>
              <a:t>Krvni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serum</a:t>
            </a:r>
            <a:r>
              <a:rPr lang="sr-Latn-RS" sz="2400" dirty="0" smtClean="0">
                <a:latin typeface="Candara" pitchFamily="34" charset="0"/>
              </a:rPr>
              <a:t>,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sr-Latn-RS" sz="2400" dirty="0" smtClean="0">
                <a:latin typeface="Candara" pitchFamily="34" charset="0"/>
              </a:rPr>
              <a:t> </a:t>
            </a:r>
            <a:r>
              <a:rPr lang="sr-Latn-RS" sz="2400" dirty="0">
                <a:latin typeface="Candara" pitchFamily="34" charset="0"/>
              </a:rPr>
              <a:t>u</a:t>
            </a:r>
            <a:r>
              <a:rPr lang="en-US" sz="2400" dirty="0" err="1" smtClean="0">
                <a:latin typeface="Candara" pitchFamily="34" charset="0"/>
              </a:rPr>
              <a:t>rin</a:t>
            </a:r>
            <a:r>
              <a:rPr lang="sr-Latn-RS" sz="2400" dirty="0" smtClean="0">
                <a:latin typeface="Candara" pitchFamily="34" charset="0"/>
              </a:rPr>
              <a:t>, p</a:t>
            </a:r>
            <a:r>
              <a:rPr lang="en-US" sz="2400" dirty="0" err="1" smtClean="0">
                <a:latin typeface="Candara" pitchFamily="34" charset="0"/>
              </a:rPr>
              <a:t>una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krv</a:t>
            </a:r>
            <a:r>
              <a:rPr lang="sr-Latn-RS" sz="2400" dirty="0" smtClean="0">
                <a:latin typeface="Candara" pitchFamily="34" charset="0"/>
              </a:rPr>
              <a:t>, </a:t>
            </a:r>
            <a:r>
              <a:rPr lang="sr-Latn-RS" sz="2400" dirty="0">
                <a:latin typeface="Candara" pitchFamily="34" charset="0"/>
              </a:rPr>
              <a:t>b</a:t>
            </a:r>
            <a:r>
              <a:rPr lang="en-US" sz="2400" dirty="0" err="1" smtClean="0">
                <a:latin typeface="Candara" pitchFamily="34" charset="0"/>
              </a:rPr>
              <a:t>ubrezi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dirty="0" err="1">
                <a:latin typeface="Candara" pitchFamily="34" charset="0"/>
              </a:rPr>
              <a:t>jetra</a:t>
            </a:r>
            <a:r>
              <a:rPr lang="en-US" sz="2400" dirty="0">
                <a:latin typeface="Candara" pitchFamily="34" charset="0"/>
              </a:rPr>
              <a:t> i dr. </a:t>
            </a:r>
            <a:r>
              <a:rPr lang="sr-Latn-RS" sz="2400" dirty="0" smtClean="0">
                <a:latin typeface="Candara" pitchFamily="34" charset="0"/>
              </a:rPr>
              <a:t>tkiva, </a:t>
            </a:r>
            <a:r>
              <a:rPr lang="sr-Latn-RS" sz="2400" dirty="0">
                <a:latin typeface="Candara" pitchFamily="34" charset="0"/>
              </a:rPr>
              <a:t>s</a:t>
            </a:r>
            <a:r>
              <a:rPr lang="en-US" sz="2400" dirty="0" err="1" smtClean="0">
                <a:latin typeface="Candara" pitchFamily="34" charset="0"/>
              </a:rPr>
              <a:t>adržaj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sirišta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pobačenog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fetusa</a:t>
            </a:r>
            <a:r>
              <a:rPr lang="en-US" sz="2400" dirty="0">
                <a:latin typeface="Candara" pitchFamily="34" charset="0"/>
              </a:rPr>
              <a:t>, placenta i </a:t>
            </a:r>
            <a:r>
              <a:rPr lang="en-US" sz="2400" dirty="0" err="1">
                <a:latin typeface="Candara" pitchFamily="34" charset="0"/>
              </a:rPr>
              <a:t>iscedak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iz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uterusa</a:t>
            </a:r>
            <a:r>
              <a:rPr lang="en-US" sz="2400" dirty="0">
                <a:latin typeface="Candara" pitchFamily="34" charset="0"/>
              </a:rPr>
              <a:t> (</a:t>
            </a:r>
            <a:r>
              <a:rPr lang="en-US" sz="2400" dirty="0" err="1">
                <a:latin typeface="Candara" pitchFamily="34" charset="0"/>
              </a:rPr>
              <a:t>dijagnostika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pobačaja</a:t>
            </a:r>
            <a:r>
              <a:rPr lang="en-US" sz="2400" dirty="0">
                <a:latin typeface="Candara" pitchFamily="34" charset="0"/>
              </a:rPr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29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93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 smtClean="0">
                <a:latin typeface="Candara" pitchFamily="34" charset="0"/>
              </a:rPr>
              <a:t>Ag - </a:t>
            </a:r>
            <a:r>
              <a:rPr lang="en-US" sz="2800" dirty="0" err="1" smtClean="0">
                <a:latin typeface="Candara" pitchFamily="34" charset="0"/>
              </a:rPr>
              <a:t>žive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kulture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leptospira</a:t>
            </a:r>
            <a:r>
              <a:rPr lang="en-US" sz="2800" dirty="0">
                <a:latin typeface="Candara" pitchFamily="34" charset="0"/>
              </a:rPr>
              <a:t> </a:t>
            </a:r>
            <a:endParaRPr lang="sr-Latn-RS" sz="2800" dirty="0" smtClean="0">
              <a:latin typeface="Candar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Candara" pitchFamily="34" charset="0"/>
              </a:rPr>
              <a:t>Mikrotitracion</a:t>
            </a:r>
            <a:r>
              <a:rPr lang="sr-Latn-RS" sz="2800" dirty="0" smtClean="0">
                <a:latin typeface="Candara" pitchFamily="34" charset="0"/>
              </a:rPr>
              <a:t>a </a:t>
            </a:r>
            <a:r>
              <a:rPr lang="en-US" sz="2800" dirty="0" err="1" smtClean="0">
                <a:latin typeface="Candara" pitchFamily="34" charset="0"/>
              </a:rPr>
              <a:t>ploč</a:t>
            </a:r>
            <a:r>
              <a:rPr lang="sr-Latn-RS" sz="2800" dirty="0" smtClean="0">
                <a:latin typeface="Candara" pitchFamily="34" charset="0"/>
              </a:rPr>
              <a:t>a: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jednaka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zapremina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suspenzije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leptospira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sr-Latn-RS" sz="2800" dirty="0" smtClean="0">
                <a:latin typeface="Candara" pitchFamily="34" charset="0"/>
              </a:rPr>
              <a:t>+ </a:t>
            </a:r>
            <a:r>
              <a:rPr lang="en-US" sz="2800" dirty="0" err="1" smtClean="0">
                <a:latin typeface="Candara" pitchFamily="34" charset="0"/>
              </a:rPr>
              <a:t>serijsk</a:t>
            </a:r>
            <a:r>
              <a:rPr lang="sr-Latn-RS" sz="2800" dirty="0" smtClean="0">
                <a:latin typeface="Candara" pitchFamily="34" charset="0"/>
              </a:rPr>
              <a:t>a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razređenja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ispitujućeg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krvnog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seruma</a:t>
            </a:r>
            <a:r>
              <a:rPr lang="sr-Latn-RS" sz="2800" dirty="0" smtClean="0">
                <a:latin typeface="Candara" pitchFamily="34" charset="0"/>
              </a:rPr>
              <a:t> </a:t>
            </a:r>
            <a:r>
              <a:rPr lang="sr-Latn-RS" sz="2800" b="1" dirty="0" smtClean="0">
                <a:latin typeface="Candara" pitchFamily="34" charset="0"/>
              </a:rPr>
              <a:t>(At?)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latin typeface="Candara" pitchFamily="34" charset="0"/>
              </a:rPr>
              <a:t>Inkubacija, 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sr-Latn-RS" sz="2800" dirty="0" smtClean="0">
                <a:latin typeface="Candara" pitchFamily="34" charset="0"/>
              </a:rPr>
              <a:t>posmatranje </a:t>
            </a:r>
            <a:r>
              <a:rPr lang="en-US" sz="2800" dirty="0" err="1" smtClean="0">
                <a:latin typeface="Candara" pitchFamily="34" charset="0"/>
              </a:rPr>
              <a:t>primenom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mikroskopa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sa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tamnim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poljem</a:t>
            </a:r>
            <a:endParaRPr lang="sr-Latn-RS" sz="2800" dirty="0" smtClean="0">
              <a:latin typeface="Candara" pitchFamily="34" charset="0"/>
            </a:endParaRPr>
          </a:p>
          <a:p>
            <a:r>
              <a:rPr lang="sr-Latn-RS" sz="2800" b="1" dirty="0" smtClean="0">
                <a:latin typeface="Candara" pitchFamily="34" charset="0"/>
              </a:rPr>
              <a:t>+ r-ja: </a:t>
            </a:r>
            <a:r>
              <a:rPr lang="en-US" sz="2800" b="1" dirty="0" err="1" smtClean="0">
                <a:latin typeface="Candara" pitchFamily="34" charset="0"/>
              </a:rPr>
              <a:t>aglutinat</a:t>
            </a:r>
            <a:endParaRPr lang="sr-Latn-RS" sz="2800" b="1" dirty="0" smtClean="0">
              <a:latin typeface="Candara" pitchFamily="34" charset="0"/>
            </a:endParaRPr>
          </a:p>
          <a:p>
            <a:endParaRPr lang="sr-Latn-RS" sz="2800" b="1" dirty="0" smtClean="0">
              <a:latin typeface="Candara" pitchFamily="34" charset="0"/>
            </a:endParaRPr>
          </a:p>
        </p:txBody>
      </p:sp>
      <p:pic>
        <p:nvPicPr>
          <p:cNvPr id="1027" name="Picture 3" descr="C:\Users\Isidora\Desktop\cpmc12e05-fig-0003-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78696"/>
            <a:ext cx="5715000" cy="43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200400"/>
            <a:ext cx="289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Candara" pitchFamily="34" charset="0"/>
              </a:rPr>
              <a:t>npr.</a:t>
            </a:r>
          </a:p>
          <a:p>
            <a:r>
              <a:rPr lang="en-US" sz="2400" dirty="0" smtClean="0">
                <a:latin typeface="Candara" pitchFamily="34" charset="0"/>
              </a:rPr>
              <a:t>1:100 </a:t>
            </a:r>
            <a:r>
              <a:rPr lang="sr-Latn-RS" sz="2400" dirty="0">
                <a:latin typeface="Candara" pitchFamily="34" charset="0"/>
              </a:rPr>
              <a:t>- </a:t>
            </a:r>
            <a:r>
              <a:rPr lang="en-US" sz="2400" dirty="0" err="1">
                <a:latin typeface="Candara" pitchFamily="34" charset="0"/>
              </a:rPr>
              <a:t>sumnja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na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infekciju</a:t>
            </a:r>
            <a:r>
              <a:rPr lang="en-US" sz="2400" dirty="0">
                <a:latin typeface="Candara" pitchFamily="34" charset="0"/>
              </a:rPr>
              <a:t>,</a:t>
            </a:r>
            <a:endParaRPr lang="sr-Latn-RS" sz="2400" dirty="0">
              <a:latin typeface="Candara" pitchFamily="34" charset="0"/>
            </a:endParaRPr>
          </a:p>
          <a:p>
            <a:r>
              <a:rPr lang="en-US" sz="2400" dirty="0">
                <a:latin typeface="Candara" pitchFamily="34" charset="0"/>
              </a:rPr>
              <a:t>1:200 i </a:t>
            </a:r>
            <a:r>
              <a:rPr lang="en-US" sz="2400" dirty="0" err="1">
                <a:latin typeface="Candara" pitchFamily="34" charset="0"/>
              </a:rPr>
              <a:t>viši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sr-Latn-RS" sz="2400" dirty="0">
                <a:latin typeface="Candara" pitchFamily="34" charset="0"/>
              </a:rPr>
              <a:t>-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pozitivn</a:t>
            </a:r>
            <a:r>
              <a:rPr lang="sr-Latn-RS" sz="2400" dirty="0">
                <a:latin typeface="Candara" pitchFamily="34" charset="0"/>
              </a:rPr>
              <a:t>o</a:t>
            </a:r>
            <a:r>
              <a:rPr lang="en-US" sz="2400" dirty="0">
                <a:latin typeface="Candara" pitchFamily="34" charset="0"/>
              </a:rPr>
              <a:t> </a:t>
            </a:r>
            <a:endParaRPr lang="sr-Latn-RS" sz="2400" dirty="0">
              <a:latin typeface="Candara" pitchFamily="34" charset="0"/>
            </a:endParaRPr>
          </a:p>
          <a:p>
            <a:r>
              <a:rPr lang="en-US" sz="2400" dirty="0">
                <a:latin typeface="Candara" pitchFamily="34" charset="0"/>
              </a:rPr>
              <a:t>1:800 </a:t>
            </a:r>
            <a:r>
              <a:rPr lang="en-US" sz="2400" dirty="0" err="1">
                <a:latin typeface="Candara" pitchFamily="34" charset="0"/>
              </a:rPr>
              <a:t>prisustvo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aktivne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infekcije</a:t>
            </a:r>
            <a:r>
              <a:rPr lang="en-US" sz="2400" dirty="0"/>
              <a:t>	</a:t>
            </a:r>
            <a:r>
              <a:rPr lang="en-US" sz="2400" b="1" dirty="0"/>
              <a:t>	</a:t>
            </a:r>
            <a:r>
              <a:rPr lang="sr-Latn-RS" sz="2400" dirty="0"/>
              <a:t> 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70817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rgbClr val="612A8A"/>
                </a:solidFill>
                <a:latin typeface="Candara" pitchFamily="34" charset="0"/>
              </a:rPr>
              <a:t>Terapija</a:t>
            </a:r>
          </a:p>
          <a:p>
            <a:r>
              <a:rPr lang="sr-Latn-RS" sz="2400" dirty="0" smtClean="0">
                <a:latin typeface="Candara" pitchFamily="34" charset="0"/>
              </a:rPr>
              <a:t>anibiogram?</a:t>
            </a:r>
          </a:p>
          <a:p>
            <a:r>
              <a:rPr lang="sr-Latn-RS" sz="2400" dirty="0" smtClean="0">
                <a:latin typeface="Candara" pitchFamily="34" charset="0"/>
              </a:rPr>
              <a:t>Tetraciklini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Campylobacter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78163"/>
            <a:ext cx="6248400" cy="41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illustration-campylobacter-in-g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33" y="13855"/>
            <a:ext cx="480025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3855"/>
            <a:ext cx="5181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Campylobacter </a:t>
            </a:r>
            <a:r>
              <a:rPr lang="en-US" sz="3600" b="1" i="1" dirty="0" err="1">
                <a:solidFill>
                  <a:schemeClr val="bg1"/>
                </a:solidFill>
                <a:latin typeface="Candara" pitchFamily="34" charset="0"/>
              </a:rPr>
              <a:t>jejuni</a:t>
            </a:r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3600" b="1" i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K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omensal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u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digestivnom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traktu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sisara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i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ptica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Ovce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obačaj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Psi 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i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mačke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: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enteritis</a:t>
            </a: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Živina: hepatitis</a:t>
            </a: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Ljudi: </a:t>
            </a: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enterokolitis</a:t>
            </a:r>
          </a:p>
          <a:p>
            <a:endParaRPr lang="sr-Latn-RS" sz="2400" b="1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b="1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2" y="598289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err="1">
                <a:solidFill>
                  <a:schemeClr val="bg1"/>
                </a:solidFill>
                <a:latin typeface="Candara" pitchFamily="34" charset="0"/>
              </a:rPr>
              <a:t>K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omensal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digestivnog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trakta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goveda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ovaca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Ovce: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genitaln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kampilobakterioz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  <a:endParaRPr lang="sr-Latn-RS" sz="28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zapaljenj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placente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posledičnom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pojavom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pobačaja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 ili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rađanj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slabovitalne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jagnjadi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2" y="0"/>
            <a:ext cx="4099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C. fetus </a:t>
            </a:r>
            <a:r>
              <a:rPr lang="en-US" sz="3600" b="1" dirty="0">
                <a:solidFill>
                  <a:schemeClr val="bg1"/>
                </a:solidFill>
                <a:latin typeface="Candara" pitchFamily="34" charset="0"/>
              </a:rPr>
              <a:t>subsp.</a:t>
            </a:r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 fetus</a:t>
            </a:r>
            <a:r>
              <a:rPr lang="en-US" sz="3600" b="1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2050" name="Picture 2" descr="C:\Users\Isidora\Desktop\5-Figure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13236"/>
            <a:ext cx="4927417" cy="33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81418" y="4242775"/>
            <a:ext cx="4622617" cy="1000991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1417" y="4242775"/>
            <a:ext cx="462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b="1" dirty="0" smtClean="0">
                <a:latin typeface="Candara" pitchFamily="34" charset="0"/>
              </a:rPr>
              <a:t>Okrugle nekrotične </a:t>
            </a:r>
            <a:r>
              <a:rPr lang="en-US" b="1" dirty="0" err="1" smtClean="0">
                <a:latin typeface="Candara" pitchFamily="34" charset="0"/>
              </a:rPr>
              <a:t>lezij</a:t>
            </a:r>
            <a:r>
              <a:rPr lang="sr-Latn-RS" b="1" dirty="0" smtClean="0">
                <a:latin typeface="Candara" pitchFamily="34" charset="0"/>
              </a:rPr>
              <a:t>e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b="1" dirty="0" err="1" smtClean="0">
                <a:latin typeface="Candara" pitchFamily="34" charset="0"/>
              </a:rPr>
              <a:t>na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b="1" dirty="0" err="1" smtClean="0">
                <a:latin typeface="Candara" pitchFamily="34" charset="0"/>
              </a:rPr>
              <a:t>povr</a:t>
            </a:r>
            <a:r>
              <a:rPr lang="sr-Latn-RS" b="1" dirty="0" smtClean="0">
                <a:latin typeface="Candara" pitchFamily="34" charset="0"/>
              </a:rPr>
              <a:t>šini jetre pobačene jagnjadi - 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sa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svetlim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uzdignutim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ivicama</a:t>
            </a:r>
            <a:r>
              <a:rPr lang="en-US" b="1" dirty="0">
                <a:latin typeface="Candara" pitchFamily="34" charset="0"/>
              </a:rPr>
              <a:t> i </a:t>
            </a:r>
            <a:r>
              <a:rPr lang="en-US" b="1" dirty="0" err="1">
                <a:latin typeface="Candara" pitchFamily="34" charset="0"/>
              </a:rPr>
              <a:t>udubljenim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tamnijim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 smtClean="0">
                <a:latin typeface="Candara" pitchFamily="34" charset="0"/>
              </a:rPr>
              <a:t>centrom</a:t>
            </a:r>
            <a:endParaRPr lang="en-US" dirty="0"/>
          </a:p>
        </p:txBody>
      </p:sp>
      <p:pic>
        <p:nvPicPr>
          <p:cNvPr id="2051" name="Picture 3" descr="C:\Users\Isidora\Desktop\780952-a4c94eb8b89d30dfce4135715eada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1514" y="5550864"/>
            <a:ext cx="4938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Candara" pitchFamily="34" charset="0"/>
              </a:rPr>
              <a:t>Goveda: </a:t>
            </a:r>
            <a:r>
              <a:rPr lang="en-US" sz="2400" b="1" dirty="0" err="1">
                <a:solidFill>
                  <a:schemeClr val="bg1"/>
                </a:solidFill>
                <a:latin typeface="Candara" pitchFamily="34" charset="0"/>
              </a:rPr>
              <a:t>pobačaj</a:t>
            </a:r>
            <a:r>
              <a:rPr lang="sr-Latn-RS" sz="2400" b="1" dirty="0">
                <a:solidFill>
                  <a:schemeClr val="bg1"/>
                </a:solidFill>
                <a:latin typeface="Candara" pitchFamily="34" charset="0"/>
              </a:rPr>
              <a:t>i-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sporadično</a:t>
            </a:r>
          </a:p>
          <a:p>
            <a:r>
              <a:rPr lang="sr-Latn-RS" sz="2400" b="1" dirty="0">
                <a:solidFill>
                  <a:schemeClr val="bg1"/>
                </a:solidFill>
                <a:latin typeface="Candara" pitchFamily="34" charset="0"/>
              </a:rPr>
              <a:t>Ljudi: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oportunistički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patogen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sistemsko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oboljenj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e,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pobačaji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C:\Users\Isidora\Deskto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52" y="2013236"/>
            <a:ext cx="2725965" cy="20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162974" y="3123932"/>
            <a:ext cx="982252" cy="9337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2640992"/>
            <a:ext cx="982252" cy="9337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62974" y="2214769"/>
            <a:ext cx="982252" cy="9337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782" y="0"/>
            <a:ext cx="5118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C. fetus </a:t>
            </a:r>
            <a:r>
              <a:rPr lang="en-US" sz="3600" b="1" dirty="0">
                <a:solidFill>
                  <a:schemeClr val="bg1"/>
                </a:solidFill>
                <a:latin typeface="Candara" pitchFamily="34" charset="0"/>
              </a:rPr>
              <a:t>subsp.</a:t>
            </a:r>
            <a:r>
              <a:rPr lang="en-US" sz="3600" b="1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3600" b="1" i="1" dirty="0" smtClean="0">
                <a:solidFill>
                  <a:schemeClr val="bg1"/>
                </a:solidFill>
                <a:latin typeface="Candara" pitchFamily="34" charset="0"/>
              </a:rPr>
              <a:t>venerealis</a:t>
            </a:r>
            <a:r>
              <a:rPr lang="en-US" sz="36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2" y="646331"/>
            <a:ext cx="9074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bg1"/>
                </a:solidFill>
                <a:latin typeface="Candara" pitchFamily="34" charset="0"/>
              </a:rPr>
              <a:t>Goveda: </a:t>
            </a:r>
            <a:r>
              <a:rPr lang="en-US" sz="3200" b="1" dirty="0" err="1" smtClean="0">
                <a:solidFill>
                  <a:schemeClr val="bg1"/>
                </a:solidFill>
                <a:latin typeface="Candara" pitchFamily="34" charset="0"/>
              </a:rPr>
              <a:t>genitalna</a:t>
            </a:r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ndara" pitchFamily="34" charset="0"/>
              </a:rPr>
              <a:t>kampilobakterioz</a:t>
            </a:r>
            <a:r>
              <a:rPr lang="sr-Latn-RS" sz="3200" b="1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pr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ivremeni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sterilitet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pobačaj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u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ranom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stadijumu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graviditeta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, endometritis, salpingitis...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simptomatski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inficirani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bikov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i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kliconoše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perzistentna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infekcija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u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vaginalnoj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sluznici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051" name="Picture 3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645573" cy="33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345" y="247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bg1"/>
                </a:solidFill>
                <a:latin typeface="Candara" pitchFamily="34" charset="0"/>
              </a:rPr>
              <a:t>Morfolo</a:t>
            </a:r>
            <a:r>
              <a:rPr lang="sr-Latn-RS" sz="4000" b="1" u="sng" dirty="0" smtClean="0">
                <a:solidFill>
                  <a:schemeClr val="bg1"/>
                </a:solidFill>
                <a:latin typeface="Candara" pitchFamily="34" charset="0"/>
              </a:rPr>
              <a:t>š</a:t>
            </a:r>
            <a:r>
              <a:rPr lang="en-US" sz="4000" b="1" u="sng" dirty="0" err="1" smtClean="0">
                <a:solidFill>
                  <a:schemeClr val="bg1"/>
                </a:solidFill>
                <a:latin typeface="Candara" pitchFamily="34" charset="0"/>
              </a:rPr>
              <a:t>ke</a:t>
            </a:r>
            <a:r>
              <a:rPr lang="en-US" sz="4000" b="1" u="sng" dirty="0" smtClean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US" sz="4000" b="1" u="sng" dirty="0" err="1" smtClean="0">
                <a:solidFill>
                  <a:schemeClr val="bg1"/>
                </a:solidFill>
                <a:latin typeface="Candara" pitchFamily="34" charset="0"/>
              </a:rPr>
              <a:t>tinktorijalne</a:t>
            </a:r>
            <a:r>
              <a:rPr lang="en-US" sz="4000" b="1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  <a:latin typeface="Candara" pitchFamily="34" charset="0"/>
              </a:rPr>
              <a:t>osobine</a:t>
            </a:r>
            <a:endParaRPr lang="en-US" sz="4000" b="1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7" name="Picture 2" descr="C:\Users\Isidora\Desktop\211b1f1fa6bc4b8d908453aaf970b335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68" r="452" b="16411"/>
          <a:stretch/>
        </p:blipFill>
        <p:spPr bwMode="auto">
          <a:xfrm>
            <a:off x="0" y="3163912"/>
            <a:ext cx="8381999" cy="37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shows-Cells-of-Campylobacter-species-from-isolate-colony-showing-recognized-comma-or_Q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345" y="732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sr-Latn-RS" sz="3600" dirty="0" smtClean="0">
                <a:solidFill>
                  <a:schemeClr val="bg1"/>
                </a:solidFill>
                <a:latin typeface="Candara" pitchFamily="34" charset="0"/>
              </a:rPr>
              <a:t>Gram – negativne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dirty="0" smtClean="0">
                <a:solidFill>
                  <a:schemeClr val="bg1"/>
                </a:solidFill>
                <a:latin typeface="Candara" pitchFamily="34" charset="0"/>
              </a:rPr>
              <a:t>Karbol fuksin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dirty="0" smtClean="0">
                <a:solidFill>
                  <a:schemeClr val="bg1"/>
                </a:solidFill>
                <a:latin typeface="Candara" pitchFamily="34" charset="0"/>
              </a:rPr>
              <a:t>Zarez, S ili lastina krila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dirty="0" smtClean="0">
                <a:solidFill>
                  <a:schemeClr val="bg1"/>
                </a:solidFill>
                <a:latin typeface="Candara" pitchFamily="34" charset="0"/>
              </a:rPr>
              <a:t>Imaju flagelu</a:t>
            </a:r>
            <a:endParaRPr lang="en-US" sz="3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99" y="4495800"/>
            <a:ext cx="762001" cy="23990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Isidor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161336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345" y="247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chemeClr val="bg1"/>
                </a:solidFill>
                <a:latin typeface="Candara" pitchFamily="34" charset="0"/>
              </a:rPr>
              <a:t>Kulturelne </a:t>
            </a:r>
            <a:r>
              <a:rPr lang="en-US" sz="4000" b="1" u="sng" dirty="0" err="1" smtClean="0">
                <a:solidFill>
                  <a:schemeClr val="bg1"/>
                </a:solidFill>
                <a:latin typeface="Candara" pitchFamily="34" charset="0"/>
              </a:rPr>
              <a:t>osobine</a:t>
            </a:r>
            <a:endParaRPr lang="en-US" sz="4000" b="1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6" y="3439510"/>
            <a:ext cx="24988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chemeClr val="bg1"/>
                </a:solidFill>
                <a:latin typeface="Candara" pitchFamily="34" charset="0"/>
              </a:rPr>
              <a:t>C</a:t>
            </a: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. fetus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– okrugle,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sitne,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ispupčene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, glatke, providne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–</a:t>
            </a:r>
          </a:p>
          <a:p>
            <a:r>
              <a:rPr lang="sr-Latn-RS" sz="3200" b="1" dirty="0" smtClean="0">
                <a:solidFill>
                  <a:schemeClr val="bg1"/>
                </a:solidFill>
                <a:latin typeface="Candara" pitchFamily="34" charset="0"/>
              </a:rPr>
              <a:t>kapi rose</a:t>
            </a:r>
            <a:endParaRPr lang="sr-Latn-RS" sz="3200" b="1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966" y="5427524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chemeClr val="bg1"/>
                </a:solidFill>
                <a:latin typeface="Candara" pitchFamily="34" charset="0"/>
              </a:rPr>
              <a:t>C</a:t>
            </a: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. jejuni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- veće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, ravne,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sivkaste, razlivene</a:t>
            </a:r>
            <a:endParaRPr lang="en-US" dirty="0"/>
          </a:p>
        </p:txBody>
      </p:sp>
      <p:pic>
        <p:nvPicPr>
          <p:cNvPr id="4099" name="Picture 3" descr="C:\Users\Isidora\Desktop\campylobacter-jejuni-on-a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585998"/>
            <a:ext cx="56769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Campylobacter jejuni with micros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44" y="597842"/>
            <a:ext cx="5110655" cy="28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66" y="685800"/>
            <a:ext cx="39413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>
                <a:solidFill>
                  <a:schemeClr val="bg1"/>
                </a:solidFill>
                <a:latin typeface="Candara" pitchFamily="34" charset="0"/>
              </a:rPr>
              <a:t>M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ikroaerofilni </a:t>
            </a:r>
          </a:p>
          <a:p>
            <a:r>
              <a:rPr lang="sr-Latn-RS" sz="2800" b="1" i="1" dirty="0" smtClean="0">
                <a:solidFill>
                  <a:schemeClr val="bg1"/>
                </a:solidFill>
                <a:latin typeface="Candara" pitchFamily="34" charset="0"/>
              </a:rPr>
              <a:t>Campylobacter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b="1" i="1" dirty="0">
                <a:solidFill>
                  <a:schemeClr val="bg1"/>
                </a:solidFill>
                <a:latin typeface="Candara" pitchFamily="34" charset="0"/>
              </a:rPr>
              <a:t>fetus</a:t>
            </a:r>
            <a:r>
              <a:rPr lang="sr-Latn-R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 - selektivna podloga - Skirrow agar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46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3" y="0"/>
            <a:ext cx="914400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345" y="24714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chemeClr val="bg1"/>
                </a:solidFill>
                <a:latin typeface="Candara" pitchFamily="34" charset="0"/>
              </a:rPr>
              <a:t>Fiziološke i biohemijske </a:t>
            </a:r>
            <a:r>
              <a:rPr lang="en-US" sz="4000" b="1" u="sng" dirty="0" err="1" smtClean="0">
                <a:solidFill>
                  <a:schemeClr val="bg1"/>
                </a:solidFill>
                <a:latin typeface="Candara" pitchFamily="34" charset="0"/>
              </a:rPr>
              <a:t>osobine</a:t>
            </a:r>
            <a:endParaRPr lang="sr-Latn-RS" sz="4000" b="1" u="sng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3200" dirty="0">
                <a:solidFill>
                  <a:schemeClr val="bg1"/>
                </a:solidFill>
                <a:latin typeface="Candara" pitchFamily="34" charset="0"/>
              </a:rPr>
              <a:t>p</a:t>
            </a:r>
            <a:r>
              <a:rPr lang="sr-Latn-RS" sz="3200" dirty="0" smtClean="0">
                <a:solidFill>
                  <a:schemeClr val="bg1"/>
                </a:solidFill>
                <a:latin typeface="Candara" pitchFamily="34" charset="0"/>
              </a:rPr>
              <a:t>okretne, mikroaerofilne...</a:t>
            </a:r>
            <a:endParaRPr lang="en-US" sz="3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347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chemeClr val="bg1"/>
                </a:solidFill>
                <a:latin typeface="Candara" pitchFamily="34" charset="0"/>
              </a:rPr>
              <a:t>Materijal za pregled</a:t>
            </a:r>
            <a:endParaRPr lang="en-US" sz="4000" b="1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3" y="2209800"/>
            <a:ext cx="91492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T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ransportn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Cary Blair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podlog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</a:p>
          <a:p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Pobačaji - 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dirty="0" err="1">
                <a:solidFill>
                  <a:schemeClr val="bg1"/>
                </a:solidFill>
                <a:latin typeface="Candara" pitchFamily="34" charset="0"/>
              </a:rPr>
              <a:t>s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adržaj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sirišta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,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placenta,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jetra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pluća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pobačenih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fetusa</a:t>
            </a:r>
            <a:endParaRPr lang="sr-Latn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Sterilitet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v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aginalna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sluz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bris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ispirak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prepucijuma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seme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itchFamily="34" charset="0"/>
              </a:rPr>
              <a:t>bikova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D</a:t>
            </a:r>
            <a:r>
              <a:rPr lang="en-GB" sz="2800" b="1" dirty="0" err="1" smtClean="0">
                <a:solidFill>
                  <a:schemeClr val="bg1"/>
                </a:solidFill>
                <a:latin typeface="Candara" pitchFamily="34" charset="0"/>
              </a:rPr>
              <a:t>ijareja</a:t>
            </a:r>
            <a:r>
              <a:rPr lang="en-GB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latin typeface="Candara" pitchFamily="34" charset="0"/>
              </a:rPr>
              <a:t>pasa</a:t>
            </a:r>
            <a:r>
              <a:rPr lang="sr-Latn-R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n-GB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latin typeface="Candara" pitchFamily="34" charset="0"/>
              </a:rPr>
              <a:t>mačaka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–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f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eces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skarifikat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rektuma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Hepatitis živine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-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j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etra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9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3861576"/>
            <a:ext cx="6567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Metoda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aglutinacije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ndara" pitchFamily="34" charset="0"/>
              </a:rPr>
              <a:t>vaginalne</a:t>
            </a:r>
            <a:r>
              <a:rPr lang="en-US" sz="28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 sluzi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8" y="33829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chemeClr val="bg1"/>
                </a:solidFill>
                <a:latin typeface="Candara" pitchFamily="34" charset="0"/>
              </a:rPr>
              <a:t>Dijagnoza</a:t>
            </a:r>
          </a:p>
          <a:p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Mikroskopski pregled – morfologija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T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inktorijalne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ndara" pitchFamily="34" charset="0"/>
              </a:rPr>
              <a:t>N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ativni preparat – pokretljivost</a:t>
            </a:r>
          </a:p>
          <a:p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Kulturelne, fiz.-bh...</a:t>
            </a:r>
          </a:p>
          <a:p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Imunofluorescencija</a:t>
            </a:r>
          </a:p>
          <a:p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Serologija</a:t>
            </a:r>
          </a:p>
          <a:p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Molekularna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93" y="4267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chemeClr val="bg1"/>
                </a:solidFill>
                <a:latin typeface="Candara" pitchFamily="34" charset="0"/>
              </a:rPr>
              <a:t>Terapija:</a:t>
            </a:r>
          </a:p>
          <a:p>
            <a:endParaRPr lang="sr-Latn-RS" sz="4000" b="1" u="sng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4000" dirty="0" smtClean="0">
                <a:solidFill>
                  <a:schemeClr val="bg1"/>
                </a:solidFill>
                <a:latin typeface="Candara" pitchFamily="34" charset="0"/>
              </a:rPr>
              <a:t>*</a:t>
            </a:r>
            <a:r>
              <a:rPr lang="sr-Latn-RS" sz="3600" dirty="0" smtClean="0">
                <a:solidFill>
                  <a:schemeClr val="bg1"/>
                </a:solidFill>
                <a:latin typeface="Candara" pitchFamily="34" charset="0"/>
              </a:rPr>
              <a:t>rezistencija</a:t>
            </a:r>
            <a:endParaRPr lang="en-US" sz="3600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3140333"/>
            <a:ext cx="2057400" cy="5773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Leptospira_scanning_micr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0" y="1524000"/>
            <a:ext cx="7587919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58918"/>
            <a:ext cx="8823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000" b="1" i="1" dirty="0" smtClean="0">
                <a:solidFill>
                  <a:srgbClr val="612A8A"/>
                </a:solidFill>
                <a:latin typeface="Candara" pitchFamily="34" charset="0"/>
              </a:rPr>
              <a:t>Leptospira</a:t>
            </a:r>
            <a:r>
              <a:rPr lang="sr-Latn-RS" sz="6000" b="1" dirty="0" smtClean="0">
                <a:solidFill>
                  <a:srgbClr val="612A8A"/>
                </a:solidFill>
                <a:latin typeface="Candara" pitchFamily="34" charset="0"/>
              </a:rPr>
              <a:t> spp.</a:t>
            </a:r>
            <a:endParaRPr lang="en-US" sz="6000" b="1" dirty="0">
              <a:solidFill>
                <a:srgbClr val="612A8A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</TotalTime>
  <Words>746</Words>
  <Application>Microsoft Office PowerPoint</Application>
  <PresentationFormat>On-screen Show (4:3)</PresentationFormat>
  <Paragraphs>165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42</cp:revision>
  <dcterms:created xsi:type="dcterms:W3CDTF">2006-08-16T00:00:00Z</dcterms:created>
  <dcterms:modified xsi:type="dcterms:W3CDTF">2022-04-12T20:02:02Z</dcterms:modified>
</cp:coreProperties>
</file>