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9088E-81BB-45D7-A313-C53350C419ED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ED876-8493-45BF-A000-DE9F29EC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D876-8493-45BF-A000-DE9F29EC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3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sidora\Desktop\dw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9" y="1313604"/>
            <a:ext cx="6390905" cy="41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52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schemeClr val="bg1"/>
                </a:solidFill>
                <a:latin typeface="Candara" pitchFamily="34" charset="0"/>
                <a:cs typeface="Adobe Hebrew" pitchFamily="18" charset="-79"/>
              </a:rPr>
              <a:t>Brucella</a:t>
            </a:r>
            <a:r>
              <a:rPr lang="en-US" sz="4800" dirty="0" smtClean="0">
                <a:solidFill>
                  <a:schemeClr val="bg1"/>
                </a:solidFill>
                <a:latin typeface="Candara" pitchFamily="34" charset="0"/>
                <a:cs typeface="Adobe Hebrew" pitchFamily="18" charset="-79"/>
              </a:rPr>
              <a:t> spp.</a:t>
            </a:r>
            <a:endParaRPr lang="en-US" sz="4800" dirty="0">
              <a:solidFill>
                <a:schemeClr val="bg1"/>
              </a:solidFill>
              <a:latin typeface="Candara" pitchFamily="34" charset="0"/>
              <a:cs typeface="Adobe Hebrew" pitchFamily="18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3657600"/>
            <a:ext cx="2667000" cy="29718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804672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 smtClean="0">
                <a:solidFill>
                  <a:schemeClr val="bg1"/>
                </a:solidFill>
                <a:latin typeface="Candara" pitchFamily="34" charset="0"/>
              </a:rPr>
              <a:t>abortus</a:t>
            </a:r>
            <a:r>
              <a:rPr lang="en-US" sz="28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 smtClean="0">
                <a:solidFill>
                  <a:schemeClr val="bg1"/>
                </a:solidFill>
                <a:latin typeface="Candara" pitchFamily="34" charset="0"/>
              </a:rPr>
              <a:t>melitensis</a:t>
            </a:r>
            <a:endParaRPr lang="en-US" sz="28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i="1" dirty="0" smtClean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 smtClean="0">
                <a:solidFill>
                  <a:schemeClr val="bg1"/>
                </a:solidFill>
                <a:latin typeface="Candara" pitchFamily="34" charset="0"/>
              </a:rPr>
              <a:t>suis</a:t>
            </a:r>
            <a:endParaRPr lang="en-US" sz="28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Candara" pitchFamily="34" charset="0"/>
              </a:rPr>
              <a:t>B</a:t>
            </a:r>
            <a:r>
              <a:rPr lang="en-US" sz="2800" i="1" dirty="0" smtClean="0">
                <a:solidFill>
                  <a:schemeClr val="bg1"/>
                </a:solidFill>
                <a:latin typeface="Candara" pitchFamily="34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Candara" pitchFamily="34" charset="0"/>
              </a:rPr>
              <a:t>o</a:t>
            </a:r>
            <a:r>
              <a:rPr lang="en-US" sz="2800" i="1" dirty="0" err="1" smtClean="0">
                <a:solidFill>
                  <a:schemeClr val="bg1"/>
                </a:solidFill>
                <a:latin typeface="Candara" pitchFamily="34" charset="0"/>
              </a:rPr>
              <a:t>vis</a:t>
            </a:r>
            <a:endParaRPr lang="en-US" sz="28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i="1" dirty="0" smtClean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>
                <a:solidFill>
                  <a:schemeClr val="bg1"/>
                </a:solidFill>
                <a:latin typeface="Candara" pitchFamily="34" charset="0"/>
              </a:rPr>
              <a:t>c</a:t>
            </a:r>
            <a:r>
              <a:rPr lang="en-US" sz="2800" i="1" dirty="0" err="1" smtClean="0">
                <a:solidFill>
                  <a:schemeClr val="bg1"/>
                </a:solidFill>
                <a:latin typeface="Candara" pitchFamily="34" charset="0"/>
              </a:rPr>
              <a:t>anis</a:t>
            </a:r>
            <a:endParaRPr lang="en-US" sz="28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800" i="1" dirty="0" smtClean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en-US" sz="2800" i="1" dirty="0" err="1" smtClean="0">
                <a:solidFill>
                  <a:schemeClr val="bg1"/>
                </a:solidFill>
                <a:latin typeface="Candara" pitchFamily="34" charset="0"/>
              </a:rPr>
              <a:t>neotomae</a:t>
            </a:r>
            <a:endParaRPr lang="en-US" sz="2800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569752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Bruceloza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zoonoza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FF00"/>
                </a:solidFill>
                <a:latin typeface="Candara" pitchFamily="34" charset="0"/>
              </a:rPr>
              <a:t>Kulturelne osobine</a:t>
            </a:r>
            <a:endParaRPr lang="en-US" sz="2800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3526"/>
            <a:ext cx="5715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i="1" dirty="0">
                <a:solidFill>
                  <a:schemeClr val="bg1"/>
                </a:solidFill>
                <a:latin typeface="Candara" pitchFamily="34" charset="0"/>
              </a:rPr>
              <a:t>N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utritivno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zahtevne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vrste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obogaćene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hranljive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podloge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: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krvni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agar sa 5-10%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defibrinisane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ovčije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krvi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serum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agar, Brucella 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agar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Skirrow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agar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5-10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% CO</a:t>
            </a:r>
            <a:r>
              <a:rPr lang="fr-FR" sz="2400" baseline="-25000" dirty="0">
                <a:solidFill>
                  <a:schemeClr val="bg1"/>
                </a:solidFill>
                <a:latin typeface="Candara" pitchFamily="34" charset="0"/>
              </a:rPr>
              <a:t>2, 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37 </a:t>
            </a:r>
            <a:r>
              <a:rPr lang="fr-FR" sz="2400" baseline="30000" dirty="0" err="1" smtClean="0">
                <a:solidFill>
                  <a:schemeClr val="bg1"/>
                </a:solidFill>
                <a:latin typeface="Candara" pitchFamily="34" charset="0"/>
              </a:rPr>
              <a:t>o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C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S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R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tipovi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kolonija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chemeClr val="bg1"/>
                </a:solidFill>
                <a:latin typeface="Candara" pitchFamily="34" charset="0"/>
              </a:rPr>
              <a:t>B </a:t>
            </a:r>
            <a:r>
              <a:rPr lang="fr-FR" sz="2400" i="1" dirty="0">
                <a:solidFill>
                  <a:schemeClr val="bg1"/>
                </a:solidFill>
                <a:latin typeface="Candara" pitchFamily="34" charset="0"/>
              </a:rPr>
              <a:t>.</a:t>
            </a:r>
            <a:r>
              <a:rPr lang="fr-FR" sz="2400" i="1" dirty="0" err="1">
                <a:solidFill>
                  <a:schemeClr val="bg1"/>
                </a:solidFill>
                <a:latin typeface="Candara" pitchFamily="34" charset="0"/>
              </a:rPr>
              <a:t>ovis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fr-FR" sz="2400" i="1" dirty="0">
                <a:solidFill>
                  <a:schemeClr val="bg1"/>
                </a:solidFill>
                <a:latin typeface="Candara" pitchFamily="34" charset="0"/>
              </a:rPr>
              <a:t>B. </a:t>
            </a:r>
            <a:r>
              <a:rPr lang="fr-FR" sz="2400" i="1" dirty="0" err="1">
                <a:solidFill>
                  <a:schemeClr val="bg1"/>
                </a:solidFill>
                <a:latin typeface="Candara" pitchFamily="34" charset="0"/>
              </a:rPr>
              <a:t>canis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uvek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stvaraju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R forme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kolonija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Ne</a:t>
            </a:r>
            <a:r>
              <a:rPr lang="sr-Latn-RS" sz="24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rastu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na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MacConkey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agaru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K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rvn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agar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 - 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ne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dovode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do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hemolize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C:\Users\Isidora\Desktop\brucellac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84680"/>
            <a:ext cx="3581400" cy="32696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5473" y="5334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FF00"/>
                </a:solidFill>
                <a:latin typeface="Candara" pitchFamily="34" charset="0"/>
              </a:rPr>
              <a:t>Fiziološke i biohemijske  osobine</a:t>
            </a:r>
            <a:endParaRPr lang="en-US" sz="2800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473" y="6096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Intracelularne,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aerobne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, kapnofilne, nepokretne...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FF00"/>
                </a:solidFill>
                <a:latin typeface="Candara" pitchFamily="34" charset="0"/>
              </a:rPr>
              <a:t>Materijal za pregled</a:t>
            </a:r>
            <a:endParaRPr lang="en-US" sz="2800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762000"/>
            <a:ext cx="8763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 smtClean="0">
                <a:solidFill>
                  <a:schemeClr val="bg1"/>
                </a:solidFill>
                <a:latin typeface="Candara" pitchFamily="34" charset="0"/>
              </a:rPr>
              <a:t>Abortus</a:t>
            </a:r>
            <a:endParaRPr lang="fr-FR" sz="2400" u="sng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pobačeni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fetusi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njegovi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delovi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(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obično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unutrašnji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organi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sadržaj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abomazusa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),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kotiledoni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vaginalni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brisevi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iscedak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iz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uterusa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sz="2400" u="sng" dirty="0" err="1" smtClean="0">
                <a:solidFill>
                  <a:schemeClr val="bg1"/>
                </a:solidFill>
                <a:latin typeface="Candara" pitchFamily="34" charset="0"/>
              </a:rPr>
              <a:t>Uginule</a:t>
            </a:r>
            <a:r>
              <a:rPr lang="fr-FR" sz="2400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u="sng" dirty="0" err="1" smtClean="0">
                <a:solidFill>
                  <a:schemeClr val="bg1"/>
                </a:solidFill>
                <a:latin typeface="Candara" pitchFamily="34" charset="0"/>
              </a:rPr>
              <a:t>životinje</a:t>
            </a:r>
            <a:endParaRPr lang="fr-FR" sz="2400" u="sng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slezina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limfni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čvorovi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sz="2400" u="sng" dirty="0" err="1" smtClean="0">
                <a:solidFill>
                  <a:schemeClr val="bg1"/>
                </a:solidFill>
                <a:latin typeface="Candara" pitchFamily="34" charset="0"/>
              </a:rPr>
              <a:t>Suspektna</a:t>
            </a:r>
            <a:r>
              <a:rPr lang="fr-FR" sz="2400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u="sng" dirty="0" err="1" smtClean="0">
                <a:solidFill>
                  <a:schemeClr val="bg1"/>
                </a:solidFill>
                <a:latin typeface="Candara" pitchFamily="34" charset="0"/>
              </a:rPr>
              <a:t>bruceloza</a:t>
            </a:r>
            <a:r>
              <a:rPr lang="fr-FR" sz="2400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u="sng" dirty="0" err="1" smtClean="0">
                <a:solidFill>
                  <a:schemeClr val="bg1"/>
                </a:solidFill>
                <a:latin typeface="Candara" pitchFamily="34" charset="0"/>
              </a:rPr>
              <a:t>mužijaka</a:t>
            </a:r>
            <a:endParaRPr lang="fr-FR" sz="2400" u="sng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sperma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tkivo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epididimisa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testisa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S</a:t>
            </a:r>
            <a:r>
              <a:rPr lang="fr-FR" sz="2400" u="sng" dirty="0" err="1" smtClean="0">
                <a:solidFill>
                  <a:schemeClr val="bg1"/>
                </a:solidFill>
                <a:latin typeface="Candara" pitchFamily="34" charset="0"/>
              </a:rPr>
              <a:t>erološke</a:t>
            </a:r>
            <a:r>
              <a:rPr lang="fr-FR" sz="2400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u="sng" dirty="0" err="1" smtClean="0">
                <a:solidFill>
                  <a:schemeClr val="bg1"/>
                </a:solidFill>
                <a:latin typeface="Candara" pitchFamily="34" charset="0"/>
              </a:rPr>
              <a:t>analize</a:t>
            </a:r>
            <a:endParaRPr lang="fr-FR" sz="2400" u="sng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krv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i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mleko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http://www.cfsph.iastate.edu/DiseaseInfo/ImageDB/BRU/BRU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216" y="4114800"/>
            <a:ext cx="41560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aboratory haz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4772891"/>
            <a:ext cx="3124200" cy="2057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474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00"/>
                </a:solidFill>
                <a:latin typeface="Candara" pitchFamily="34" charset="0"/>
              </a:rPr>
              <a:t>Dijagnoza</a:t>
            </a:r>
            <a:endParaRPr lang="en-US" sz="2800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" y="523220"/>
            <a:ext cx="90331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Klasi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čne mb metode (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morfološk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e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tinktorijaln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e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i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kutureln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e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osobin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e,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ispitivanje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biohemijskih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fizioloških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osobina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err="1">
                <a:solidFill>
                  <a:schemeClr val="bg1"/>
                </a:solidFill>
                <a:latin typeface="Candara" pitchFamily="34" charset="0"/>
              </a:rPr>
              <a:t>B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iološki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ogled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Imunološk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e metode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Molekularn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e metode (mali br...)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Dermatološka proba - brucelinizacija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 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dirty="0">
                <a:solidFill>
                  <a:schemeClr val="bg1"/>
                </a:solidFill>
              </a:rPr>
              <a:t>	 </a:t>
            </a:r>
            <a:endParaRPr lang="en-US" dirty="0">
              <a:solidFill>
                <a:schemeClr val="bg1"/>
              </a:solidFill>
            </a:endParaRPr>
          </a:p>
          <a:p>
            <a:endParaRPr lang="sr-Latn-RS" sz="2400" u="sng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sz="2400" u="sng" dirty="0" err="1" smtClean="0">
                <a:solidFill>
                  <a:schemeClr val="bg1"/>
                </a:solidFill>
                <a:latin typeface="Candara" pitchFamily="34" charset="0"/>
              </a:rPr>
              <a:t>Biološki</a:t>
            </a:r>
            <a:r>
              <a:rPr lang="fr-FR" sz="2400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u="sng" dirty="0" err="1">
                <a:solidFill>
                  <a:schemeClr val="bg1"/>
                </a:solidFill>
                <a:latin typeface="Candara" pitchFamily="34" charset="0"/>
              </a:rPr>
              <a:t>ogled</a:t>
            </a:r>
            <a:r>
              <a:rPr lang="fr-FR" sz="2400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Latn-RS" sz="2400" u="sng" dirty="0">
              <a:solidFill>
                <a:schemeClr val="bg1"/>
              </a:solidFill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danas: retko</a:t>
            </a:r>
          </a:p>
          <a:p>
            <a:endParaRPr lang="sr-Latn-RS" dirty="0">
              <a:solidFill>
                <a:schemeClr val="bg1"/>
              </a:solidFill>
            </a:endParaRPr>
          </a:p>
          <a:p>
            <a:endParaRPr lang="sr-Latn-RS" dirty="0" smtClean="0">
              <a:solidFill>
                <a:schemeClr val="bg1"/>
              </a:solidFill>
            </a:endParaRPr>
          </a:p>
          <a:p>
            <a:pPr algn="ctr"/>
            <a:endParaRPr lang="sr-Latn-RS" sz="2400" dirty="0" smtClean="0">
              <a:solidFill>
                <a:srgbClr val="FFC000"/>
              </a:solidFill>
              <a:latin typeface="Candara" pitchFamily="34" charset="0"/>
            </a:endParaRPr>
          </a:p>
          <a:p>
            <a:pPr algn="ctr"/>
            <a:r>
              <a:rPr lang="sr-Latn-RS" sz="2400" dirty="0" smtClean="0">
                <a:solidFill>
                  <a:srgbClr val="FFC000"/>
                </a:solidFill>
                <a:latin typeface="Candara" pitchFamily="34" charset="0"/>
              </a:rPr>
              <a:t>I</a:t>
            </a:r>
            <a:r>
              <a:rPr lang="fr-FR" sz="2400" dirty="0" err="1" smtClean="0">
                <a:solidFill>
                  <a:srgbClr val="FFC000"/>
                </a:solidFill>
                <a:latin typeface="Candara" pitchFamily="34" charset="0"/>
              </a:rPr>
              <a:t>zolacija</a:t>
            </a:r>
            <a:r>
              <a:rPr lang="fr-FR" sz="24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u </a:t>
            </a:r>
            <a:r>
              <a:rPr lang="fr-FR" sz="2400" dirty="0" err="1" smtClean="0">
                <a:solidFill>
                  <a:srgbClr val="FFC000"/>
                </a:solidFill>
                <a:latin typeface="Candara" pitchFamily="34" charset="0"/>
              </a:rPr>
              <a:t>laboratoriji</a:t>
            </a:r>
            <a:r>
              <a:rPr lang="sr-Latn-RS" sz="2400" dirty="0" smtClean="0">
                <a:solidFill>
                  <a:srgbClr val="FFC000"/>
                </a:solidFill>
                <a:latin typeface="Candara" pitchFamily="34" charset="0"/>
              </a:rPr>
              <a:t>: </a:t>
            </a:r>
            <a:r>
              <a:rPr lang="fr-FR" sz="2400" dirty="0" err="1" smtClean="0">
                <a:solidFill>
                  <a:srgbClr val="FFC000"/>
                </a:solidFill>
                <a:latin typeface="Candara" pitchFamily="34" charset="0"/>
              </a:rPr>
              <a:t>visok</a:t>
            </a:r>
            <a:r>
              <a:rPr lang="fr-FR" sz="24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  <a:latin typeface="Candara" pitchFamily="34" charset="0"/>
              </a:rPr>
              <a:t>stepen</a:t>
            </a:r>
            <a:r>
              <a:rPr lang="fr-FR" sz="24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rizika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sr-Latn-RS" sz="2400" dirty="0" smtClean="0">
                <a:solidFill>
                  <a:srgbClr val="FFC000"/>
                </a:solidFill>
                <a:latin typeface="Candara" pitchFamily="34" charset="0"/>
              </a:rPr>
              <a:t>(biosigurnosni nivo III)</a:t>
            </a:r>
          </a:p>
          <a:p>
            <a:endParaRPr lang="sr-Latn-RS" sz="20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sr-Latn-RS" sz="2800" dirty="0" smtClean="0">
                <a:solidFill>
                  <a:srgbClr val="FFC000"/>
                </a:solidFill>
                <a:latin typeface="Candara" pitchFamily="34" charset="0"/>
              </a:rPr>
              <a:t>Indirektno – </a:t>
            </a:r>
            <a:r>
              <a:rPr lang="fr-FR" sz="2800" dirty="0" err="1" smtClean="0">
                <a:solidFill>
                  <a:srgbClr val="FFC000"/>
                </a:solidFill>
                <a:latin typeface="Candara" pitchFamily="34" charset="0"/>
              </a:rPr>
              <a:t>serolo</a:t>
            </a:r>
            <a:r>
              <a:rPr lang="sr-Latn-RS" sz="2800" dirty="0" smtClean="0">
                <a:solidFill>
                  <a:srgbClr val="FFC000"/>
                </a:solidFill>
                <a:latin typeface="Candara" pitchFamily="34" charset="0"/>
              </a:rPr>
              <a:t>gija</a:t>
            </a:r>
          </a:p>
          <a:p>
            <a:pPr algn="ctr"/>
            <a:r>
              <a:rPr lang="sr-Latn-RS" sz="2400" dirty="0" smtClean="0">
                <a:solidFill>
                  <a:srgbClr val="FFC000"/>
                </a:solidFill>
                <a:latin typeface="Candara" pitchFamily="34" charset="0"/>
              </a:rPr>
              <a:t>(</a:t>
            </a:r>
            <a:r>
              <a:rPr lang="fr-FR" sz="2400" dirty="0" err="1" smtClean="0">
                <a:solidFill>
                  <a:srgbClr val="FFC000"/>
                </a:solidFill>
                <a:latin typeface="Candara" pitchFamily="34" charset="0"/>
              </a:rPr>
              <a:t>otkrivanje</a:t>
            </a:r>
            <a:r>
              <a:rPr lang="fr-FR" sz="24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prisustva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specifičnih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antitela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u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krvnom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serumu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rgbClr val="FFC000"/>
                </a:solidFill>
                <a:latin typeface="Candara" pitchFamily="34" charset="0"/>
              </a:rPr>
              <a:t>odnosno</a:t>
            </a:r>
            <a:r>
              <a:rPr lang="fr-FR" sz="2400" dirty="0">
                <a:solidFill>
                  <a:srgbClr val="FFC000"/>
                </a:solidFill>
                <a:latin typeface="Candara" pitchFamily="34" charset="0"/>
              </a:rPr>
              <a:t> u </a:t>
            </a:r>
            <a:r>
              <a:rPr lang="fr-FR" sz="2400" dirty="0" err="1" smtClean="0">
                <a:solidFill>
                  <a:srgbClr val="FFC000"/>
                </a:solidFill>
                <a:latin typeface="Candara" pitchFamily="34" charset="0"/>
              </a:rPr>
              <a:t>mleku</a:t>
            </a:r>
            <a:r>
              <a:rPr lang="sr-Latn-RS" sz="2400" dirty="0">
                <a:solidFill>
                  <a:srgbClr val="FFC000"/>
                </a:solidFill>
                <a:latin typeface="Candara" pitchFamily="34" charset="0"/>
              </a:rPr>
              <a:t>)</a:t>
            </a:r>
            <a:endParaRPr lang="en-US" sz="2400" dirty="0">
              <a:solidFill>
                <a:srgbClr val="FFC000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http://radiosarajevo.ba/img/s/627x344/upload/images/ZIVOTINJE_2013/Zamorac_olo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799" y="3124200"/>
            <a:ext cx="2514600" cy="138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4578927" y="5486400"/>
            <a:ext cx="0" cy="3810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701" y="24825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err="1">
                <a:solidFill>
                  <a:schemeClr val="bg1"/>
                </a:solidFill>
                <a:latin typeface="Candara" pitchFamily="34" charset="0"/>
              </a:rPr>
              <a:t>Imunološki</a:t>
            </a:r>
            <a:r>
              <a:rPr lang="fr-FR" sz="3200" b="1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  <a:latin typeface="Candara" pitchFamily="34" charset="0"/>
              </a:rPr>
              <a:t>testovi</a:t>
            </a:r>
            <a:r>
              <a:rPr lang="fr-FR" sz="3200" b="1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  <a:latin typeface="Candara" pitchFamily="34" charset="0"/>
              </a:rPr>
              <a:t>za</a:t>
            </a:r>
            <a:r>
              <a:rPr lang="fr-FR" sz="3200" b="1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3200" b="1" u="sng" dirty="0" err="1">
                <a:solidFill>
                  <a:schemeClr val="bg1"/>
                </a:solidFill>
                <a:latin typeface="Candara" pitchFamily="34" charset="0"/>
              </a:rPr>
              <a:t>otkrivanja</a:t>
            </a:r>
            <a:r>
              <a:rPr lang="fr-FR" sz="3200" b="1" u="sng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3200" b="1" u="sng" dirty="0" err="1" smtClean="0">
                <a:solidFill>
                  <a:schemeClr val="bg1"/>
                </a:solidFill>
                <a:latin typeface="Candara" pitchFamily="34" charset="0"/>
              </a:rPr>
              <a:t>antitela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763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400" b="1" dirty="0" err="1" smtClean="0">
                <a:solidFill>
                  <a:srgbClr val="FFC000"/>
                </a:solidFill>
                <a:latin typeface="Candara" pitchFamily="34" charset="0"/>
              </a:rPr>
              <a:t>Reakcija</a:t>
            </a:r>
            <a:r>
              <a:rPr lang="fr-FR" sz="2400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brze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aglutinacije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na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pločici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– Rose –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Bengal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test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ili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BAB </a:t>
            </a:r>
            <a:r>
              <a:rPr lang="fr-FR" sz="2400" b="1" dirty="0" smtClean="0">
                <a:solidFill>
                  <a:srgbClr val="FFC000"/>
                </a:solidFill>
                <a:latin typeface="Candara" pitchFamily="34" charset="0"/>
              </a:rPr>
              <a:t>test</a:t>
            </a:r>
            <a:endParaRPr lang="sr-Latn-RS" sz="2400" b="1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kvalitativni </a:t>
            </a:r>
            <a:r>
              <a:rPr lang="sr-Latn-RS" sz="2400" i="1" dirty="0">
                <a:solidFill>
                  <a:schemeClr val="bg1"/>
                </a:solidFill>
                <a:latin typeface="Candara" pitchFamily="34" charset="0"/>
              </a:rPr>
              <a:t>screening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 test,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služi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za brzo testiranje sumnjivog stada, a ne za pojedinačne jedinke u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stadu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Negativan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test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sigurno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negativan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T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ačnost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pozitivne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reakcije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je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neophodno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potvrditi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drugim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specifi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čnijim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metodama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(RVK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ELISA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11247" t="16515" r="12517" b="6529"/>
          <a:stretch/>
        </p:blipFill>
        <p:spPr bwMode="auto">
          <a:xfrm>
            <a:off x="2123232" y="3424451"/>
            <a:ext cx="4897536" cy="32242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031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76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FFC000"/>
                </a:solidFill>
                <a:latin typeface="Candara" pitchFamily="34" charset="0"/>
              </a:rPr>
              <a:t>2.   Mlečno – prstenasta proba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spitivanje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zbirnog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uzorka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kravljeg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mleka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farmi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Izvodi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tako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što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se u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epruvetu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sipa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1 ml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zbirnog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uzorka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mleka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jedna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kap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komercijalnog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antigena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, a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 err="1">
                <a:solidFill>
                  <a:schemeClr val="bg1"/>
                </a:solidFill>
                <a:latin typeface="Candara" pitchFamily="34" charset="0"/>
              </a:rPr>
              <a:t>n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akon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inkubacije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očitava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se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reakcija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Pojava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plavog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prstena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koji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izdvaja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površini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je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znak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pozitivne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reakcije</a:t>
            </a: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Ukoliko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je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zbirni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uzorak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pozitivan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vrše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pojedinačna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testiranja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ndara" pitchFamily="34" charset="0"/>
              </a:rPr>
              <a:t>svih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</a:rPr>
              <a:t>jedinki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4" name="Picture 9" descr="https://pbs.twimg.com/media/B8lgxftCIAAE-7y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64592"/>
            <a:ext cx="5462588" cy="32763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17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FFC000"/>
                </a:solidFill>
                <a:latin typeface="Candara" pitchFamily="34" charset="0"/>
              </a:rPr>
              <a:t>3. </a:t>
            </a:r>
            <a:r>
              <a:rPr lang="fr-FR" sz="2400" b="1" dirty="0" err="1" smtClean="0">
                <a:solidFill>
                  <a:srgbClr val="FFC000"/>
                </a:solidFill>
                <a:latin typeface="Candara" pitchFamily="34" charset="0"/>
              </a:rPr>
              <a:t>Klasična</a:t>
            </a:r>
            <a:r>
              <a:rPr lang="fr-FR" sz="2400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aglutinacija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u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epruveti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ili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>
                <a:solidFill>
                  <a:srgbClr val="FFC000"/>
                </a:solidFill>
                <a:latin typeface="Candara" pitchFamily="34" charset="0"/>
              </a:rPr>
              <a:t>mikrotitracionoj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  <a:latin typeface="Candara" pitchFamily="34" charset="0"/>
              </a:rPr>
              <a:t>ploči</a:t>
            </a:r>
            <a:endParaRPr lang="sr-Latn-RS" sz="2400" b="1" dirty="0">
              <a:solidFill>
                <a:srgbClr val="FFC00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kvantitativna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metoda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titar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antitela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>
              <a:buAutoNum type="arabicPeriod" startAt="4"/>
            </a:pPr>
            <a:r>
              <a:rPr lang="sr-Latn-RS" sz="2400" b="1" dirty="0" smtClean="0">
                <a:solidFill>
                  <a:srgbClr val="FFC000"/>
                </a:solidFill>
                <a:latin typeface="Candara" pitchFamily="34" charset="0"/>
              </a:rPr>
              <a:t>RVK 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potvrđivanje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bruceloze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kod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individualnih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tesitranja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457200" indent="-457200">
              <a:buAutoNum type="arabicPeriod" startAt="5"/>
            </a:pPr>
            <a:r>
              <a:rPr lang="en-GB" sz="2400" b="1" dirty="0" smtClean="0">
                <a:solidFill>
                  <a:srgbClr val="FFC000"/>
                </a:solidFill>
                <a:latin typeface="Candara" pitchFamily="34" charset="0"/>
              </a:rPr>
              <a:t>ELISA </a:t>
            </a:r>
            <a:r>
              <a:rPr lang="en-GB" sz="2400" b="1" dirty="0" err="1">
                <a:solidFill>
                  <a:srgbClr val="FFC000"/>
                </a:solidFill>
                <a:latin typeface="Candara" pitchFamily="34" charset="0"/>
              </a:rPr>
              <a:t>metoda</a:t>
            </a:r>
            <a:r>
              <a:rPr lang="en-GB" sz="2400" b="1" dirty="0">
                <a:solidFill>
                  <a:srgbClr val="FFC000"/>
                </a:solidFill>
                <a:latin typeface="Candara" pitchFamily="34" charset="0"/>
              </a:rPr>
              <a:t> (</a:t>
            </a:r>
            <a:r>
              <a:rPr lang="en-GB" sz="2400" b="1" dirty="0" err="1">
                <a:solidFill>
                  <a:srgbClr val="FFC000"/>
                </a:solidFill>
                <a:latin typeface="Candara" pitchFamily="34" charset="0"/>
              </a:rPr>
              <a:t>indirektna</a:t>
            </a:r>
            <a:r>
              <a:rPr lang="en-GB" sz="2400" b="1" dirty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GB" sz="2400" b="1" dirty="0" smtClean="0">
                <a:solidFill>
                  <a:srgbClr val="FFC000"/>
                </a:solidFill>
                <a:latin typeface="Candara" pitchFamily="34" charset="0"/>
              </a:rPr>
              <a:t>ELISA)</a:t>
            </a:r>
            <a:endParaRPr lang="sr-Latn-RS" sz="2400" b="1" dirty="0" smtClean="0">
              <a:solidFill>
                <a:srgbClr val="FFC00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služi</a:t>
            </a:r>
            <a:r>
              <a:rPr lang="en-GB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kao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potvrdni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test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nakon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pozitivnog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testa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aglutinacije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en-GB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v</a:t>
            </a: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isoko</a:t>
            </a:r>
            <a:r>
              <a:rPr lang="en-GB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specifičan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Candara" pitchFamily="34" charset="0"/>
              </a:rPr>
              <a:t>test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koji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omogućava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detekciju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svih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klasa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imunoglobulina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zbog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toga se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može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koristiti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i u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svrhu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diferenciranja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vakcinisanih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od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zaraženih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životinja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400" b="1" dirty="0" smtClean="0">
                <a:solidFill>
                  <a:srgbClr val="FFC000"/>
                </a:solidFill>
                <a:latin typeface="Candara" pitchFamily="34" charset="0"/>
              </a:rPr>
              <a:t>6.  </a:t>
            </a:r>
            <a:r>
              <a:rPr lang="en-GB" sz="2400" b="1" dirty="0" err="1" smtClean="0">
                <a:solidFill>
                  <a:srgbClr val="FFC000"/>
                </a:solidFill>
                <a:latin typeface="Candara" pitchFamily="34" charset="0"/>
              </a:rPr>
              <a:t>Coombso</a:t>
            </a:r>
            <a:r>
              <a:rPr lang="fr-FR" sz="2400" b="1" dirty="0">
                <a:solidFill>
                  <a:srgbClr val="FFC000"/>
                </a:solidFill>
                <a:latin typeface="Candara" pitchFamily="34" charset="0"/>
              </a:rPr>
              <a:t>v </a:t>
            </a:r>
            <a:r>
              <a:rPr lang="fr-FR" sz="2400" b="1" dirty="0" smtClean="0">
                <a:solidFill>
                  <a:srgbClr val="FFC000"/>
                </a:solidFill>
                <a:latin typeface="Candara" pitchFamily="34" charset="0"/>
              </a:rPr>
              <a:t>test</a:t>
            </a:r>
            <a:endParaRPr lang="en-US" sz="2400" b="1" dirty="0">
              <a:solidFill>
                <a:srgbClr val="FFC000"/>
              </a:solidFill>
              <a:latin typeface="Candara" pitchFamily="34" charset="0"/>
            </a:endParaRPr>
          </a:p>
          <a:p>
            <a:r>
              <a:rPr lang="sr-Latn-RS" sz="2400" b="1" dirty="0" smtClean="0">
                <a:solidFill>
                  <a:srgbClr val="FFC000"/>
                </a:solidFill>
                <a:latin typeface="Candara" pitchFamily="34" charset="0"/>
              </a:rPr>
              <a:t>7.  </a:t>
            </a:r>
            <a:r>
              <a:rPr lang="fr-FR" sz="2400" b="1" dirty="0" err="1" smtClean="0">
                <a:solidFill>
                  <a:srgbClr val="FFC000"/>
                </a:solidFill>
                <a:latin typeface="Candara" pitchFamily="34" charset="0"/>
              </a:rPr>
              <a:t>Indirektna</a:t>
            </a:r>
            <a:r>
              <a:rPr lang="fr-FR" sz="2400" b="1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rgbClr val="FFC000"/>
                </a:solidFill>
                <a:latin typeface="Candara" pitchFamily="34" charset="0"/>
              </a:rPr>
              <a:t>imunoflourescencija</a:t>
            </a:r>
            <a:endParaRPr lang="en-US" sz="24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4571998"/>
            <a:ext cx="617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zmeđu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antigena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ndara" pitchFamily="34" charset="0"/>
              </a:rPr>
              <a:t>Brucella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spp. i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drugih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Gram -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negativnih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bakterija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(</a:t>
            </a: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npr. </a:t>
            </a:r>
            <a:r>
              <a:rPr lang="en-US" sz="2000" i="1" dirty="0" smtClean="0">
                <a:solidFill>
                  <a:schemeClr val="bg1"/>
                </a:solidFill>
                <a:latin typeface="Candara" pitchFamily="34" charset="0"/>
              </a:rPr>
              <a:t>Yersinia </a:t>
            </a:r>
            <a:r>
              <a:rPr lang="en-US" sz="2000" i="1" dirty="0" err="1">
                <a:solidFill>
                  <a:schemeClr val="bg1"/>
                </a:solidFill>
                <a:latin typeface="Candara" pitchFamily="34" charset="0"/>
              </a:rPr>
              <a:t>enterocolitica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serotip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0:9</a:t>
            </a: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postoji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unakrsna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srodnost</a:t>
            </a: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 -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kod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seroloških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ispitivanja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uvek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treba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primeniti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najmanje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dve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različite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metode</a:t>
            </a:r>
            <a:r>
              <a:rPr lang="sr-Latn-R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uz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primenu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ne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samo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antigena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ndara" pitchFamily="34" charset="0"/>
              </a:rPr>
              <a:t>Brucella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spp.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nego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drugih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antigeno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dara" pitchFamily="34" charset="0"/>
              </a:rPr>
              <a:t>srodnih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bakterija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5900" y="4383584"/>
            <a:ext cx="6362700" cy="232201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3892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FF00"/>
                </a:solidFill>
                <a:latin typeface="Candara" pitchFamily="34" charset="0"/>
              </a:rPr>
              <a:t>Terapija </a:t>
            </a:r>
          </a:p>
          <a:p>
            <a:endParaRPr lang="sr-Latn-RS" sz="2800" u="sng" dirty="0">
              <a:solidFill>
                <a:srgbClr val="FFFF00"/>
              </a:solidFill>
              <a:latin typeface="Candar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Prijavljuje se po zakonu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Ne leči 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Životinje se neškodljivo uklanjaju</a:t>
            </a:r>
          </a:p>
          <a:p>
            <a:endParaRPr lang="sr-Latn-RS" sz="28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8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sr-Latn-RS" sz="2800" u="sng" dirty="0" smtClean="0">
                <a:solidFill>
                  <a:schemeClr val="bg1"/>
                </a:solidFill>
                <a:latin typeface="Candara" pitchFamily="34" charset="0"/>
              </a:rPr>
              <a:t>Bruceloza pasa: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Dozvoljena terapija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Kastracija/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ovarijehisterektomij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a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99263"/>
            <a:ext cx="3209445" cy="320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8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360_F_251865875_bPsb7TBW6p0dj3VOHpJo2ySMyLsBBez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4375"/>
            <a:ext cx="7239000" cy="3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19100" y="617363"/>
            <a:ext cx="5829300" cy="3810000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6158"/>
            <a:ext cx="9296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50"/>
                </a:solidFill>
              </a:rPr>
              <a:t>        Fam</a:t>
            </a:r>
            <a:r>
              <a:rPr lang="sr-Latn-RS" sz="4000" b="1" dirty="0" smtClean="0">
                <a:solidFill>
                  <a:srgbClr val="00B050"/>
                </a:solidFill>
              </a:rPr>
              <a:t>.</a:t>
            </a:r>
            <a:r>
              <a:rPr lang="de-DE" sz="4000" b="1" dirty="0" smtClean="0">
                <a:solidFill>
                  <a:srgbClr val="00B050"/>
                </a:solidFill>
              </a:rPr>
              <a:t> </a:t>
            </a:r>
            <a:r>
              <a:rPr lang="de-DE" sz="4000" b="1" i="1" dirty="0" smtClean="0">
                <a:solidFill>
                  <a:srgbClr val="00B050"/>
                </a:solidFill>
              </a:rPr>
              <a:t>Pasteurellaceae</a:t>
            </a:r>
          </a:p>
          <a:p>
            <a:r>
              <a:rPr lang="de-DE" sz="3600" u="sng" dirty="0" smtClean="0"/>
              <a:t>Gram </a:t>
            </a:r>
            <a:r>
              <a:rPr lang="de-DE" sz="3600" u="sng" dirty="0"/>
              <a:t>– </a:t>
            </a:r>
            <a:r>
              <a:rPr lang="de-DE" sz="3600" u="sng" dirty="0" smtClean="0"/>
              <a:t>negativne bakterije: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i="1" dirty="0" smtClean="0"/>
              <a:t>Pasteurella </a:t>
            </a:r>
            <a:r>
              <a:rPr lang="de-DE" sz="3600" b="1" dirty="0" smtClean="0"/>
              <a:t>spp</a:t>
            </a:r>
            <a:r>
              <a:rPr lang="de-DE" sz="3600" b="1" i="1" dirty="0" smtClean="0"/>
              <a:t>.</a:t>
            </a:r>
            <a:r>
              <a:rPr lang="de-DE" sz="3600" b="1" dirty="0" smtClean="0"/>
              <a:t>,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i="1" dirty="0" smtClean="0"/>
              <a:t>Mannheimia </a:t>
            </a:r>
            <a:r>
              <a:rPr lang="de-DE" sz="3600" b="1" dirty="0" smtClean="0"/>
              <a:t>spp</a:t>
            </a:r>
            <a:r>
              <a:rPr lang="de-DE" sz="3600" b="1" i="1" dirty="0" smtClean="0"/>
              <a:t>.,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i="1" dirty="0" smtClean="0"/>
              <a:t>Bibersteinia </a:t>
            </a:r>
            <a:r>
              <a:rPr lang="de-DE" sz="3600" b="1" dirty="0" smtClean="0"/>
              <a:t>spp</a:t>
            </a:r>
            <a:r>
              <a:rPr lang="de-DE" sz="3600" b="1" i="1" dirty="0" smtClean="0"/>
              <a:t>.,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i="1" dirty="0" smtClean="0"/>
              <a:t>Actinobacillus </a:t>
            </a:r>
            <a:r>
              <a:rPr lang="de-DE" sz="3600" b="1" dirty="0" smtClean="0"/>
              <a:t>spp</a:t>
            </a:r>
            <a:r>
              <a:rPr lang="de-DE" sz="3600" b="1" i="1" dirty="0" smtClean="0"/>
              <a:t>.,</a:t>
            </a:r>
            <a:r>
              <a:rPr lang="de-DE" sz="3600" b="1" dirty="0" smtClean="0"/>
              <a:t>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i="1" dirty="0" smtClean="0"/>
              <a:t>Haemophilus</a:t>
            </a:r>
            <a:r>
              <a:rPr lang="de-DE" sz="3600" b="1" dirty="0" smtClean="0"/>
              <a:t> spp</a:t>
            </a:r>
            <a:r>
              <a:rPr lang="sr-Latn-RS" sz="3600" b="1" dirty="0" smtClean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600" b="1" dirty="0" smtClean="0"/>
              <a:t>...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105400" y="3372134"/>
            <a:ext cx="3886200" cy="350520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46684" y="3450137"/>
            <a:ext cx="36036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Candara" pitchFamily="34" charset="0"/>
              </a:rPr>
              <a:t>predilekciona </a:t>
            </a:r>
            <a:r>
              <a:rPr lang="sr-Latn-RS" sz="2400" dirty="0" smtClean="0">
                <a:latin typeface="Candara" pitchFamily="34" charset="0"/>
              </a:rPr>
              <a:t>mesta</a:t>
            </a:r>
            <a:r>
              <a:rPr lang="en-US" sz="2400" dirty="0" smtClean="0">
                <a:latin typeface="Candara" pitchFamily="34" charset="0"/>
              </a:rPr>
              <a:t>:</a:t>
            </a:r>
            <a:r>
              <a:rPr lang="sr-Latn-RS" sz="2400" dirty="0" smtClean="0">
                <a:latin typeface="Candara" pitchFamily="34" charset="0"/>
              </a:rPr>
              <a:t> oralna </a:t>
            </a:r>
            <a:r>
              <a:rPr lang="sr-Latn-RS" sz="2400" dirty="0">
                <a:latin typeface="Candara" pitchFamily="34" charset="0"/>
              </a:rPr>
              <a:t>i respiratorna sluznica životinja i  ljudi</a:t>
            </a:r>
            <a:endParaRPr lang="en-US" sz="2400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ndara" pitchFamily="34" charset="0"/>
              </a:rPr>
              <a:t>Komen</a:t>
            </a:r>
            <a:r>
              <a:rPr lang="sr-Latn-RS" sz="2400" dirty="0" smtClean="0">
                <a:latin typeface="Candara" pitchFamily="34" charset="0"/>
              </a:rPr>
              <a:t>s</a:t>
            </a:r>
            <a:r>
              <a:rPr lang="en-US" sz="2400" dirty="0" err="1" smtClean="0">
                <a:latin typeface="Candara" pitchFamily="34" charset="0"/>
              </a:rPr>
              <a:t>ali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- </a:t>
            </a:r>
            <a:r>
              <a:rPr lang="sr-Latn-RS" sz="2400" dirty="0" smtClean="0">
                <a:latin typeface="Candara" pitchFamily="34" charset="0"/>
              </a:rPr>
              <a:t>mukozn</a:t>
            </a:r>
            <a:r>
              <a:rPr lang="en-US" sz="2400" dirty="0" smtClean="0">
                <a:latin typeface="Candara" pitchFamily="34" charset="0"/>
              </a:rPr>
              <a:t>e</a:t>
            </a:r>
            <a:r>
              <a:rPr lang="sr-Latn-RS" sz="2400" dirty="0" smtClean="0">
                <a:latin typeface="Candara" pitchFamily="34" charset="0"/>
              </a:rPr>
              <a:t> mem</a:t>
            </a:r>
            <a:r>
              <a:rPr lang="en-US" sz="2400" dirty="0" err="1" smtClean="0">
                <a:latin typeface="Candara" pitchFamily="34" charset="0"/>
              </a:rPr>
              <a:t>brane</a:t>
            </a:r>
            <a:r>
              <a:rPr lang="sr-Latn-RS" sz="2400" dirty="0" smtClean="0">
                <a:latin typeface="Candara" pitchFamily="34" charset="0"/>
              </a:rPr>
              <a:t> </a:t>
            </a:r>
            <a:r>
              <a:rPr lang="sr-Latn-RS" sz="2400" dirty="0">
                <a:latin typeface="Candara" pitchFamily="34" charset="0"/>
              </a:rPr>
              <a:t>gornjeg respiratornog i intestinalnog trakta </a:t>
            </a:r>
            <a:r>
              <a:rPr lang="en-US" sz="2400" dirty="0" smtClean="0">
                <a:latin typeface="Candara" pitchFamily="34" charset="0"/>
              </a:rPr>
              <a:t>-</a:t>
            </a:r>
            <a:r>
              <a:rPr lang="sr-Latn-RS" sz="2400" dirty="0" smtClean="0">
                <a:latin typeface="Candara" pitchFamily="34" charset="0"/>
              </a:rPr>
              <a:t>oportunističk</a:t>
            </a:r>
            <a:r>
              <a:rPr lang="en-US" sz="2400" dirty="0" smtClean="0">
                <a:latin typeface="Candara" pitchFamily="34" charset="0"/>
              </a:rPr>
              <a:t>i</a:t>
            </a:r>
            <a:r>
              <a:rPr lang="sr-Latn-RS" sz="2400" dirty="0" smtClean="0">
                <a:latin typeface="Candara" pitchFamily="34" charset="0"/>
              </a:rPr>
              <a:t> patogen</a:t>
            </a:r>
            <a:r>
              <a:rPr lang="en-US" sz="2400" dirty="0" smtClean="0">
                <a:latin typeface="Candara" pitchFamily="34" charset="0"/>
              </a:rPr>
              <a:t>i</a:t>
            </a:r>
            <a:r>
              <a:rPr lang="sr-Latn-RS" sz="2400" dirty="0" smtClean="0">
                <a:latin typeface="Candara" pitchFamily="34" charset="0"/>
              </a:rPr>
              <a:t> </a:t>
            </a:r>
            <a:endParaRPr lang="en-US" sz="2400" dirty="0"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681" y="22860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B050"/>
                </a:solidFill>
                <a:latin typeface="Candara" pitchFamily="34" charset="0"/>
              </a:rPr>
              <a:t>Primeri</a:t>
            </a:r>
            <a:r>
              <a:rPr lang="en-US" sz="2800" b="1" u="sng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Latn-RS" sz="2800" b="1" u="sng" dirty="0" smtClean="0">
                <a:solidFill>
                  <a:srgbClr val="00B050"/>
                </a:solidFill>
                <a:latin typeface="Candara" pitchFamily="34" charset="0"/>
              </a:rPr>
              <a:t>oportunističkih patogena</a:t>
            </a:r>
            <a:r>
              <a:rPr lang="en-US" sz="2800" b="1" u="sng" dirty="0" smtClean="0">
                <a:solidFill>
                  <a:srgbClr val="00B050"/>
                </a:solidFill>
                <a:latin typeface="Candara" pitchFamily="34" charset="0"/>
              </a:rPr>
              <a:t>: </a:t>
            </a:r>
            <a:r>
              <a:rPr lang="sr-Latn-RS" sz="2800" b="1" i="1" u="sng" dirty="0" smtClean="0">
                <a:solidFill>
                  <a:srgbClr val="00B050"/>
                </a:solidFill>
                <a:latin typeface="Candara" pitchFamily="34" charset="0"/>
              </a:rPr>
              <a:t>Pasteurella </a:t>
            </a:r>
            <a:r>
              <a:rPr lang="sr-Latn-RS" sz="2800" b="1" i="1" u="sng" dirty="0">
                <a:solidFill>
                  <a:srgbClr val="00B050"/>
                </a:solidFill>
                <a:latin typeface="Candara" pitchFamily="34" charset="0"/>
              </a:rPr>
              <a:t>multocida</a:t>
            </a:r>
            <a:r>
              <a:rPr lang="sr-Latn-RS" sz="2800" b="1" u="sng" dirty="0">
                <a:solidFill>
                  <a:srgbClr val="00B050"/>
                </a:solidFill>
                <a:latin typeface="Candara" pitchFamily="34" charset="0"/>
              </a:rPr>
              <a:t> i </a:t>
            </a:r>
            <a:r>
              <a:rPr lang="de-DE" sz="2800" b="1" i="1" u="sng" dirty="0">
                <a:solidFill>
                  <a:srgbClr val="00B050"/>
                </a:solidFill>
                <a:latin typeface="Candara" pitchFamily="34" charset="0"/>
              </a:rPr>
              <a:t>Mannheimia haemol</a:t>
            </a:r>
            <a:r>
              <a:rPr lang="sr-Latn-RS" sz="2800" b="1" i="1" u="sng" dirty="0" smtClean="0">
                <a:solidFill>
                  <a:srgbClr val="00B050"/>
                </a:solidFill>
                <a:latin typeface="Candara" pitchFamily="34" charset="0"/>
              </a:rPr>
              <a:t>ytica</a:t>
            </a:r>
            <a:endParaRPr lang="en-US" sz="2800" b="1" i="1" u="sng" dirty="0" smtClean="0">
              <a:solidFill>
                <a:srgbClr val="00B050"/>
              </a:solidFill>
              <a:latin typeface="Candara" pitchFamily="34" charset="0"/>
            </a:endParaRPr>
          </a:p>
          <a:p>
            <a:endParaRPr lang="de-DE" dirty="0"/>
          </a:p>
          <a:p>
            <a:endParaRPr lang="en-US" dirty="0"/>
          </a:p>
        </p:txBody>
      </p:sp>
      <p:pic>
        <p:nvPicPr>
          <p:cNvPr id="2050" name="Picture 2" descr="C:\Users\Isidora\Desktop\50907943_3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6" b="100000" l="10000" r="74286">
                        <a14:foregroundMark x1="53857" y1="79188" x2="53857" y2="65990"/>
                        <a14:foregroundMark x1="56571" y1="96193" x2="54143" y2="87563"/>
                        <a14:foregroundMark x1="36429" y1="97208" x2="36714" y2="99492"/>
                        <a14:backgroundMark x1="39286" y1="96447" x2="41000" y2="85279"/>
                        <a14:backgroundMark x1="54429" y1="97970" x2="54857" y2="90863"/>
                        <a14:backgroundMark x1="54286" y1="92640" x2="54286" y2="87056"/>
                        <a14:backgroundMark x1="70000" y1="62690" x2="59857" y2="47716"/>
                        <a14:backgroundMark x1="55286" y1="95685" x2="57143" y2="85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98707"/>
            <a:ext cx="5256944" cy="295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5240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Candara" pitchFamily="34" charset="0"/>
              </a:rPr>
              <a:t>Prirodni </a:t>
            </a:r>
            <a:r>
              <a:rPr lang="de-DE" sz="2400" dirty="0">
                <a:latin typeface="Candara" pitchFamily="34" charset="0"/>
              </a:rPr>
              <a:t>stanovnici nosne sluznice </a:t>
            </a:r>
            <a:r>
              <a:rPr lang="de-DE" sz="2400" dirty="0" smtClean="0">
                <a:latin typeface="Candara" pitchFamily="34" charset="0"/>
              </a:rPr>
              <a:t>goveda</a:t>
            </a:r>
          </a:p>
          <a:p>
            <a:pPr algn="ctr"/>
            <a:r>
              <a:rPr lang="de-DE" sz="2400" dirty="0" smtClean="0">
                <a:latin typeface="Candara" pitchFamily="34" charset="0"/>
              </a:rPr>
              <a:t>Stresogeni faktori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de-DE" sz="2400" dirty="0">
              <a:latin typeface="Candara" pitchFamily="34" charset="0"/>
            </a:endParaRPr>
          </a:p>
          <a:p>
            <a:pPr algn="ctr"/>
            <a:r>
              <a:rPr lang="de-DE" sz="2400" b="1" dirty="0" smtClean="0">
                <a:latin typeface="Candara" pitchFamily="34" charset="0"/>
              </a:rPr>
              <a:t>FIBRINOZNA PLEUROPNEUMONIJA</a:t>
            </a:r>
          </a:p>
          <a:p>
            <a:pPr algn="ctr"/>
            <a:r>
              <a:rPr lang="de-DE" sz="2400" dirty="0">
                <a:latin typeface="Candara" pitchFamily="34" charset="0"/>
              </a:rPr>
              <a:t> </a:t>
            </a:r>
            <a:r>
              <a:rPr lang="de-DE" sz="2400" dirty="0" smtClean="0">
                <a:latin typeface="Candara" pitchFamily="34" charset="0"/>
              </a:rPr>
              <a:t>     (</a:t>
            </a:r>
            <a:r>
              <a:rPr lang="de-DE" sz="2400" b="1" dirty="0" smtClean="0">
                <a:latin typeface="Candara" pitchFamily="34" charset="0"/>
              </a:rPr>
              <a:t>transportna groznica</a:t>
            </a:r>
            <a:r>
              <a:rPr lang="de-DE" sz="2400" dirty="0" smtClean="0">
                <a:latin typeface="Candara" pitchFamily="34" charset="0"/>
              </a:rPr>
              <a:t>)</a:t>
            </a:r>
          </a:p>
          <a:p>
            <a:pPr algn="ctr"/>
            <a:r>
              <a:rPr lang="de-DE" sz="2400" dirty="0" smtClean="0">
                <a:solidFill>
                  <a:srgbClr val="FF0000"/>
                </a:solidFill>
                <a:latin typeface="Candara" pitchFamily="34" charset="0"/>
              </a:rPr>
              <a:t>ENDOGENA INFEKCIJA</a:t>
            </a:r>
            <a:endParaRPr lang="de-DE" sz="24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4163597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 smtClean="0">
                <a:latin typeface="Candara" pitchFamily="34" charset="0"/>
              </a:rPr>
              <a:t>Pasteurella multocida</a:t>
            </a:r>
            <a:r>
              <a:rPr lang="de-DE" sz="2400" dirty="0" smtClean="0">
                <a:latin typeface="Candara" pitchFamily="34" charset="0"/>
              </a:rPr>
              <a:t> </a:t>
            </a:r>
            <a:r>
              <a:rPr lang="de-DE" sz="2400" dirty="0">
                <a:latin typeface="Candara" pitchFamily="34" charset="0"/>
              </a:rPr>
              <a:t>nije prisutna u organizmu zdravih </a:t>
            </a:r>
            <a:r>
              <a:rPr lang="de-DE" sz="2400" dirty="0" smtClean="0">
                <a:latin typeface="Candara" pitchFamily="34" charset="0"/>
              </a:rPr>
              <a:t>kokošaka ve</a:t>
            </a:r>
            <a:r>
              <a:rPr lang="sr-Latn-RS" sz="2400" dirty="0" smtClean="0">
                <a:latin typeface="Candara" pitchFamily="34" charset="0"/>
              </a:rPr>
              <a:t>ć</a:t>
            </a:r>
            <a:endParaRPr lang="de-DE" sz="2400" dirty="0" smtClean="0">
              <a:latin typeface="Candara" pitchFamily="34" charset="0"/>
            </a:endParaRPr>
          </a:p>
          <a:p>
            <a:pPr algn="ctr"/>
            <a:r>
              <a:rPr lang="de-DE" sz="2400" dirty="0">
                <a:latin typeface="Candara" pitchFamily="34" charset="0"/>
              </a:rPr>
              <a:t>u</a:t>
            </a:r>
            <a:r>
              <a:rPr lang="de-DE" sz="2400" dirty="0" smtClean="0">
                <a:latin typeface="Candara" pitchFamily="34" charset="0"/>
              </a:rPr>
              <a:t> </a:t>
            </a:r>
            <a:r>
              <a:rPr lang="de-DE" sz="2400" dirty="0">
                <a:latin typeface="Candara" pitchFamily="34" charset="0"/>
              </a:rPr>
              <a:t>organizam ulazi iz </a:t>
            </a:r>
            <a:r>
              <a:rPr lang="de-DE" sz="2400" dirty="0" smtClean="0">
                <a:latin typeface="Candara" pitchFamily="34" charset="0"/>
              </a:rPr>
              <a:t>spolj</a:t>
            </a:r>
            <a:r>
              <a:rPr lang="sr-Latn-RS" sz="2400" dirty="0" smtClean="0">
                <a:latin typeface="Candara" pitchFamily="34" charset="0"/>
              </a:rPr>
              <a:t>.</a:t>
            </a:r>
            <a:r>
              <a:rPr lang="de-DE" sz="2400" dirty="0" smtClean="0">
                <a:latin typeface="Candara" pitchFamily="34" charset="0"/>
              </a:rPr>
              <a:t> </a:t>
            </a:r>
            <a:r>
              <a:rPr lang="de-DE" sz="2400" dirty="0">
                <a:latin typeface="Candara" pitchFamily="34" charset="0"/>
              </a:rPr>
              <a:t>sredine </a:t>
            </a:r>
            <a:endParaRPr lang="sr-Latn-RS" sz="2400" dirty="0" smtClean="0">
              <a:latin typeface="Candara" pitchFamily="34" charset="0"/>
            </a:endParaRPr>
          </a:p>
          <a:p>
            <a:pPr algn="ctr"/>
            <a:endParaRPr lang="de-DE" sz="2400" dirty="0" smtClean="0">
              <a:latin typeface="Candara" pitchFamily="34" charset="0"/>
            </a:endParaRPr>
          </a:p>
          <a:p>
            <a:pPr algn="ctr"/>
            <a:r>
              <a:rPr lang="sr-Latn-RS" sz="2400" b="1" dirty="0" smtClean="0">
                <a:latin typeface="Candara" pitchFamily="34" charset="0"/>
              </a:rPr>
              <a:t>KOLERA ŽIVINE</a:t>
            </a:r>
          </a:p>
          <a:p>
            <a:pPr algn="ctr"/>
            <a:r>
              <a:rPr lang="sr-Latn-RS" sz="2400" dirty="0" smtClean="0">
                <a:solidFill>
                  <a:srgbClr val="FF0000"/>
                </a:solidFill>
                <a:latin typeface="Candara" pitchFamily="34" charset="0"/>
              </a:rPr>
              <a:t>EGZOGENA INFEKCIJA</a:t>
            </a:r>
            <a:endParaRPr lang="en-US" sz="2400" dirty="0">
              <a:solidFill>
                <a:srgbClr val="FF0000"/>
              </a:solidFill>
              <a:latin typeface="Candara" pitchFamily="34" charset="0"/>
            </a:endParaRP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24600" y="2297162"/>
            <a:ext cx="0" cy="381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505200" y="1371600"/>
            <a:ext cx="5562600" cy="253174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5200" y="4159976"/>
            <a:ext cx="5562600" cy="253174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52381" y="5287093"/>
            <a:ext cx="0" cy="381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Isidora\Desktop\Gertrude-the-hen-1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" b="100000" l="37383" r="100000">
                        <a14:backgroundMark x1="56484" y1="2226" x2="98281" y2="1465"/>
                        <a14:backgroundMark x1="98633" y1="44991" x2="97383" y2="5097"/>
                        <a14:backgroundMark x1="95117" y1="42121" x2="63477" y2="10603"/>
                        <a14:backgroundMark x1="85313" y1="56532" x2="62227" y2="14587"/>
                        <a14:backgroundMark x1="60469" y1="21910" x2="73945" y2="56532"/>
                        <a14:backgroundMark x1="74492" y1="58641" x2="84609" y2="57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096733"/>
            <a:ext cx="3570716" cy="23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" y="0"/>
            <a:ext cx="899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>
                <a:solidFill>
                  <a:srgbClr val="00B050"/>
                </a:solidFill>
                <a:latin typeface="Candara" pitchFamily="34" charset="0"/>
              </a:rPr>
              <a:t>Najvažnije patogene </a:t>
            </a:r>
            <a:r>
              <a:rPr lang="de-DE" sz="3200" b="1" u="sng" dirty="0" smtClean="0">
                <a:solidFill>
                  <a:srgbClr val="00B050"/>
                </a:solidFill>
                <a:latin typeface="Candara" pitchFamily="34" charset="0"/>
              </a:rPr>
              <a:t>vrste</a:t>
            </a:r>
            <a:r>
              <a:rPr lang="sr-Latn-RS" sz="3200" b="1" u="sng" dirty="0">
                <a:solidFill>
                  <a:srgbClr val="00B050"/>
                </a:solidFill>
                <a:latin typeface="Candara" pitchFamily="34" charset="0"/>
              </a:rPr>
              <a:t>: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de-DE" sz="2400" dirty="0">
                <a:latin typeface="Candara" pitchFamily="34" charset="0"/>
              </a:rPr>
              <a:t> </a:t>
            </a:r>
            <a:r>
              <a:rPr lang="de-DE" sz="2400" b="1" i="1" dirty="0" smtClean="0">
                <a:solidFill>
                  <a:srgbClr val="00B050"/>
                </a:solidFill>
                <a:latin typeface="Candara" pitchFamily="34" charset="0"/>
              </a:rPr>
              <a:t>Pasteurella multocida</a:t>
            </a:r>
            <a:endParaRPr lang="sr-Latn-RS" sz="2400" dirty="0">
              <a:solidFill>
                <a:srgbClr val="00B050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latin typeface="Candara" pitchFamily="34" charset="0"/>
              </a:rPr>
              <a:t>K </a:t>
            </a:r>
            <a:r>
              <a:rPr lang="sr-Latn-RS" sz="2000" dirty="0" smtClean="0">
                <a:latin typeface="Candara" pitchFamily="34" charset="0"/>
              </a:rPr>
              <a:t>Ag: 5 </a:t>
            </a:r>
            <a:r>
              <a:rPr lang="de-DE" sz="2000" dirty="0" smtClean="0">
                <a:latin typeface="Candara" pitchFamily="34" charset="0"/>
              </a:rPr>
              <a:t>seroloških </a:t>
            </a:r>
            <a:r>
              <a:rPr lang="de-DE" sz="2000" dirty="0">
                <a:latin typeface="Candara" pitchFamily="34" charset="0"/>
              </a:rPr>
              <a:t>grupa (A, B, C, D i </a:t>
            </a:r>
            <a:r>
              <a:rPr lang="de-DE" sz="2000" dirty="0" smtClean="0">
                <a:latin typeface="Candara" pitchFamily="34" charset="0"/>
              </a:rPr>
              <a:t>F)</a:t>
            </a:r>
            <a:endParaRPr lang="sr-Latn-RS" sz="2000" dirty="0" smtClean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latin typeface="Candara" pitchFamily="34" charset="0"/>
              </a:rPr>
              <a:t>O </a:t>
            </a:r>
            <a:r>
              <a:rPr lang="sr-Latn-RS" sz="2000" dirty="0" smtClean="0">
                <a:latin typeface="Candara" pitchFamily="34" charset="0"/>
              </a:rPr>
              <a:t>Ag: 16 </a:t>
            </a:r>
            <a:r>
              <a:rPr lang="de-DE" sz="2000" dirty="0" smtClean="0">
                <a:latin typeface="Candara" pitchFamily="34" charset="0"/>
              </a:rPr>
              <a:t>serološk</a:t>
            </a:r>
            <a:r>
              <a:rPr lang="sr-Latn-RS" sz="2000" dirty="0" smtClean="0">
                <a:latin typeface="Candara" pitchFamily="34" charset="0"/>
              </a:rPr>
              <a:t>ih</a:t>
            </a:r>
            <a:r>
              <a:rPr lang="de-DE" sz="2000" dirty="0" smtClean="0">
                <a:latin typeface="Candara" pitchFamily="34" charset="0"/>
              </a:rPr>
              <a:t> tipov</a:t>
            </a:r>
            <a:r>
              <a:rPr lang="sr-Latn-RS" sz="2000" dirty="0" smtClean="0">
                <a:latin typeface="Candara" pitchFamily="34" charset="0"/>
              </a:rPr>
              <a:t>a</a:t>
            </a:r>
            <a:r>
              <a:rPr lang="de-DE" sz="2000" dirty="0" smtClean="0">
                <a:latin typeface="Candara" pitchFamily="34" charset="0"/>
              </a:rPr>
              <a:t> </a:t>
            </a:r>
            <a:r>
              <a:rPr lang="de-DE" sz="2000" dirty="0">
                <a:latin typeface="Candara" pitchFamily="34" charset="0"/>
              </a:rPr>
              <a:t>(od 1 do 16</a:t>
            </a:r>
            <a:r>
              <a:rPr lang="de-DE" sz="2000" dirty="0" smtClean="0">
                <a:latin typeface="Candara" pitchFamily="34" charset="0"/>
              </a:rPr>
              <a:t>)</a:t>
            </a:r>
            <a:endParaRPr lang="en-US" sz="2000" dirty="0">
              <a:latin typeface="Candara" pitchFamily="34" charset="0"/>
            </a:endParaRPr>
          </a:p>
          <a:p>
            <a:r>
              <a:rPr lang="de-DE" sz="2400" b="1" i="1" dirty="0" smtClean="0">
                <a:solidFill>
                  <a:srgbClr val="00B050"/>
                </a:solidFill>
                <a:latin typeface="Candara" pitchFamily="34" charset="0"/>
              </a:rPr>
              <a:t>Bibersteinia </a:t>
            </a:r>
            <a:r>
              <a:rPr lang="de-DE" sz="2400" b="1" i="1" dirty="0">
                <a:solidFill>
                  <a:srgbClr val="00B050"/>
                </a:solidFill>
                <a:latin typeface="Candara" pitchFamily="34" charset="0"/>
              </a:rPr>
              <a:t>trehalosi </a:t>
            </a:r>
            <a:r>
              <a:rPr lang="de-DE" sz="2000" dirty="0">
                <a:latin typeface="Candara" pitchFamily="34" charset="0"/>
              </a:rPr>
              <a:t>(stari naziv </a:t>
            </a:r>
            <a:r>
              <a:rPr lang="sr-Latn-RS" sz="2000" dirty="0" smtClean="0">
                <a:latin typeface="Candara" pitchFamily="34" charset="0"/>
              </a:rPr>
              <a:t>- </a:t>
            </a:r>
            <a:r>
              <a:rPr lang="de-DE" sz="2000" i="1" dirty="0" smtClean="0">
                <a:latin typeface="Candara" pitchFamily="34" charset="0"/>
              </a:rPr>
              <a:t>Pasteurella </a:t>
            </a:r>
            <a:r>
              <a:rPr lang="de-DE" sz="2000" i="1" dirty="0">
                <a:latin typeface="Candara" pitchFamily="34" charset="0"/>
              </a:rPr>
              <a:t>trehalosi</a:t>
            </a:r>
            <a:r>
              <a:rPr lang="de-DE" sz="2000" dirty="0">
                <a:latin typeface="Candara" pitchFamily="34" charset="0"/>
              </a:rPr>
              <a:t>) </a:t>
            </a:r>
            <a:endParaRPr lang="en-US" sz="2000" dirty="0">
              <a:latin typeface="Candara" pitchFamily="34" charset="0"/>
            </a:endParaRPr>
          </a:p>
          <a:p>
            <a:r>
              <a:rPr lang="de-DE" sz="2000" dirty="0">
                <a:latin typeface="Candara" pitchFamily="34" charset="0"/>
              </a:rPr>
              <a:t> </a:t>
            </a:r>
            <a:r>
              <a:rPr lang="de-DE" sz="2400" b="1" i="1" dirty="0" smtClean="0">
                <a:solidFill>
                  <a:srgbClr val="00B050"/>
                </a:solidFill>
                <a:latin typeface="Candara" pitchFamily="34" charset="0"/>
              </a:rPr>
              <a:t>Mannheimia </a:t>
            </a:r>
            <a:r>
              <a:rPr lang="de-DE" sz="2400" b="1" i="1" dirty="0">
                <a:solidFill>
                  <a:srgbClr val="00B050"/>
                </a:solidFill>
                <a:latin typeface="Candara" pitchFamily="34" charset="0"/>
              </a:rPr>
              <a:t>haemolytica</a:t>
            </a:r>
            <a:r>
              <a:rPr lang="de-DE" sz="2400" b="1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de-DE" sz="2000" dirty="0">
                <a:latin typeface="Candara" pitchFamily="34" charset="0"/>
              </a:rPr>
              <a:t>(stari naziv </a:t>
            </a:r>
            <a:r>
              <a:rPr lang="sr-Latn-RS" sz="2000" dirty="0" smtClean="0">
                <a:latin typeface="Candara" pitchFamily="34" charset="0"/>
              </a:rPr>
              <a:t>- </a:t>
            </a:r>
            <a:r>
              <a:rPr lang="de-DE" sz="2000" i="1" dirty="0" smtClean="0">
                <a:latin typeface="Candara" pitchFamily="34" charset="0"/>
              </a:rPr>
              <a:t>Pasteurella </a:t>
            </a:r>
            <a:r>
              <a:rPr lang="de-DE" sz="2000" i="1" dirty="0">
                <a:latin typeface="Candara" pitchFamily="34" charset="0"/>
              </a:rPr>
              <a:t>haemolytica</a:t>
            </a:r>
            <a:r>
              <a:rPr lang="de-DE" sz="2000" dirty="0">
                <a:latin typeface="Candara" pitchFamily="34" charset="0"/>
              </a:rPr>
              <a:t>)</a:t>
            </a:r>
            <a:endParaRPr lang="en-US" sz="2000" dirty="0"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399" y="2871731"/>
            <a:ext cx="867734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i="1" u="sng" dirty="0">
                <a:solidFill>
                  <a:srgbClr val="00B050"/>
                </a:solidFill>
                <a:latin typeface="Candara" pitchFamily="34" charset="0"/>
              </a:rPr>
              <a:t>P. </a:t>
            </a:r>
            <a:r>
              <a:rPr lang="sr-Latn-RS" sz="2800" b="1" i="1" u="sng" dirty="0">
                <a:solidFill>
                  <a:srgbClr val="00B050"/>
                </a:solidFill>
                <a:latin typeface="Candara" pitchFamily="34" charset="0"/>
              </a:rPr>
              <a:t>m</a:t>
            </a:r>
            <a:r>
              <a:rPr lang="sr-Latn-RS" sz="2800" b="1" i="1" u="sng" dirty="0" smtClean="0">
                <a:solidFill>
                  <a:srgbClr val="00B050"/>
                </a:solidFill>
                <a:latin typeface="Candara" pitchFamily="34" charset="0"/>
              </a:rPr>
              <a:t>ultocida</a:t>
            </a:r>
          </a:p>
          <a:p>
            <a:r>
              <a:rPr lang="sr-Latn-RS" sz="2400" b="1" dirty="0" smtClean="0">
                <a:latin typeface="Candara" pitchFamily="34" charset="0"/>
              </a:rPr>
              <a:t>Goveda: </a:t>
            </a:r>
            <a:r>
              <a:rPr lang="sr-Latn-RS" sz="2400" dirty="0" smtClean="0">
                <a:latin typeface="Candara" pitchFamily="34" charset="0"/>
              </a:rPr>
              <a:t>jedan </a:t>
            </a:r>
            <a:r>
              <a:rPr lang="sr-Latn-RS" sz="2400" dirty="0">
                <a:latin typeface="Candara" pitchFamily="34" charset="0"/>
              </a:rPr>
              <a:t>od uzročnika </a:t>
            </a:r>
            <a:r>
              <a:rPr lang="sr-Latn-RS" sz="2400" dirty="0">
                <a:solidFill>
                  <a:srgbClr val="FF0000"/>
                </a:solidFill>
                <a:latin typeface="Candara" pitchFamily="34" charset="0"/>
              </a:rPr>
              <a:t>transportne groznice </a:t>
            </a:r>
            <a:r>
              <a:rPr lang="sr-Latn-RS" sz="2400" dirty="0">
                <a:latin typeface="Candara" pitchFamily="34" charset="0"/>
              </a:rPr>
              <a:t>i enzootske </a:t>
            </a:r>
            <a:r>
              <a:rPr lang="sr-Latn-RS" sz="2400" dirty="0" smtClean="0">
                <a:latin typeface="Candara" pitchFamily="34" charset="0"/>
              </a:rPr>
              <a:t>pneumonije (serogrupa A), epizootska </a:t>
            </a:r>
            <a:r>
              <a:rPr lang="sr-Latn-RS" sz="2400" dirty="0">
                <a:latin typeface="Candara" pitchFamily="34" charset="0"/>
              </a:rPr>
              <a:t>hemoragična septikemija </a:t>
            </a:r>
            <a:r>
              <a:rPr lang="sr-Latn-RS" sz="2400" dirty="0" smtClean="0">
                <a:latin typeface="Candara" pitchFamily="34" charset="0"/>
              </a:rPr>
              <a:t>(</a:t>
            </a:r>
            <a:r>
              <a:rPr lang="sr-Latn-RS" sz="2400" dirty="0">
                <a:latin typeface="Candara" pitchFamily="34" charset="0"/>
              </a:rPr>
              <a:t>serogrupa B</a:t>
            </a:r>
            <a:r>
              <a:rPr lang="sr-Latn-RS" sz="2400" dirty="0" smtClean="0">
                <a:latin typeface="Candara" pitchFamily="34" charset="0"/>
              </a:rPr>
              <a:t>)</a:t>
            </a:r>
            <a:endParaRPr lang="sr-Latn-RS" sz="2400" dirty="0">
              <a:latin typeface="Candara" pitchFamily="34" charset="0"/>
            </a:endParaRPr>
          </a:p>
          <a:p>
            <a:r>
              <a:rPr lang="sr-Latn-RS" sz="2400" b="1" dirty="0" smtClean="0">
                <a:latin typeface="Candara" pitchFamily="34" charset="0"/>
              </a:rPr>
              <a:t>Svinje: </a:t>
            </a:r>
            <a:r>
              <a:rPr lang="sr-Latn-RS" sz="2400" dirty="0">
                <a:solidFill>
                  <a:srgbClr val="FF0000"/>
                </a:solidFill>
                <a:latin typeface="Candara" pitchFamily="34" charset="0"/>
              </a:rPr>
              <a:t>a</a:t>
            </a:r>
            <a:r>
              <a:rPr lang="sr-Latn-RS" sz="2400" dirty="0" smtClean="0">
                <a:solidFill>
                  <a:srgbClr val="FF0000"/>
                </a:solidFill>
                <a:latin typeface="Candara" pitchFamily="34" charset="0"/>
              </a:rPr>
              <a:t>trofični rinitis </a:t>
            </a:r>
            <a:r>
              <a:rPr lang="sr-Latn-RS" sz="2400" dirty="0" smtClean="0">
                <a:latin typeface="Candara" pitchFamily="34" charset="0"/>
              </a:rPr>
              <a:t>- sa </a:t>
            </a:r>
            <a:r>
              <a:rPr lang="sr-Latn-RS" sz="2400" dirty="0">
                <a:latin typeface="Candara" pitchFamily="34" charset="0"/>
              </a:rPr>
              <a:t>ili </a:t>
            </a:r>
            <a:r>
              <a:rPr lang="sr-Latn-RS" sz="2400" dirty="0" smtClean="0">
                <a:latin typeface="Candara" pitchFamily="34" charset="0"/>
              </a:rPr>
              <a:t>bez </a:t>
            </a:r>
            <a:r>
              <a:rPr lang="sr-Latn-RS" sz="2400" i="1" dirty="0">
                <a:latin typeface="Candara" pitchFamily="34" charset="0"/>
              </a:rPr>
              <a:t>Bordetella </a:t>
            </a:r>
            <a:r>
              <a:rPr lang="sr-Latn-RS" sz="2400" i="1" dirty="0" smtClean="0">
                <a:latin typeface="Candara" pitchFamily="34" charset="0"/>
              </a:rPr>
              <a:t>brochiseptica</a:t>
            </a:r>
            <a:r>
              <a:rPr lang="sr-Latn-RS" sz="2400" dirty="0" smtClean="0">
                <a:latin typeface="Candara" pitchFamily="34" charset="0"/>
              </a:rPr>
              <a:t> (</a:t>
            </a:r>
            <a:r>
              <a:rPr lang="sr-Latn-RS" sz="2400" dirty="0">
                <a:latin typeface="Candara" pitchFamily="34" charset="0"/>
              </a:rPr>
              <a:t>serogrupa D</a:t>
            </a:r>
            <a:r>
              <a:rPr lang="sr-Latn-RS" sz="2400" dirty="0" smtClean="0">
                <a:latin typeface="Candara" pitchFamily="34" charset="0"/>
              </a:rPr>
              <a:t>)</a:t>
            </a:r>
            <a:endParaRPr lang="en-US" sz="2400" dirty="0">
              <a:latin typeface="Candara" pitchFamily="34" charset="0"/>
            </a:endParaRPr>
          </a:p>
          <a:p>
            <a:r>
              <a:rPr lang="sr-Latn-RS" sz="2400" b="1" dirty="0" smtClean="0">
                <a:latin typeface="Candara" pitchFamily="34" charset="0"/>
              </a:rPr>
              <a:t>Živina: </a:t>
            </a:r>
            <a:r>
              <a:rPr lang="sr-Latn-RS" sz="2400" dirty="0" smtClean="0">
                <a:solidFill>
                  <a:srgbClr val="FF0000"/>
                </a:solidFill>
                <a:latin typeface="Candara" pitchFamily="34" charset="0"/>
              </a:rPr>
              <a:t>kolera </a:t>
            </a:r>
            <a:r>
              <a:rPr lang="sr-Latn-RS" sz="2400" dirty="0">
                <a:solidFill>
                  <a:srgbClr val="FF0000"/>
                </a:solidFill>
                <a:latin typeface="Candara" pitchFamily="34" charset="0"/>
              </a:rPr>
              <a:t>živine </a:t>
            </a:r>
            <a:r>
              <a:rPr lang="sr-Latn-RS" sz="2400" dirty="0">
                <a:latin typeface="Candara" pitchFamily="34" charset="0"/>
              </a:rPr>
              <a:t>(serogrupa A</a:t>
            </a:r>
            <a:r>
              <a:rPr lang="sr-Latn-RS" sz="2400" dirty="0" smtClean="0">
                <a:latin typeface="Candara" pitchFamily="34" charset="0"/>
              </a:rPr>
              <a:t>)</a:t>
            </a:r>
            <a:endParaRPr lang="en-US" sz="2400" dirty="0">
              <a:latin typeface="Candara" pitchFamily="34" charset="0"/>
            </a:endParaRPr>
          </a:p>
          <a:p>
            <a:r>
              <a:rPr lang="sr-Latn-RS" sz="2000" dirty="0">
                <a:latin typeface="Candara" pitchFamily="34" charset="0"/>
              </a:rPr>
              <a:t> </a:t>
            </a:r>
            <a:endParaRPr lang="en-US" sz="2000" dirty="0">
              <a:latin typeface="Candara" pitchFamily="34" charset="0"/>
            </a:endParaRPr>
          </a:p>
          <a:p>
            <a:r>
              <a:rPr lang="sr-Latn-RS" sz="2000" dirty="0">
                <a:latin typeface="Candara" pitchFamily="34" charset="0"/>
              </a:rPr>
              <a:t> </a:t>
            </a:r>
            <a:endParaRPr lang="sr-Latn-R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sidora\Desktop\1-brucella-bacterium-roger-harrisscience-photo-librar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50" b="90000" l="9908" r="89908">
                        <a14:foregroundMark x1="47156" y1="84500" x2="57431" y2="84000"/>
                        <a14:foregroundMark x1="69908" y1="77250" x2="81284" y2="56500"/>
                        <a14:foregroundMark x1="73761" y1="72250" x2="77248" y2="64250"/>
                        <a14:foregroundMark x1="80183" y1="37500" x2="69174" y2="22000"/>
                        <a14:foregroundMark x1="67523" y1="23250" x2="58532" y2="15500"/>
                        <a14:foregroundMark x1="52294" y1="13500" x2="44771" y2="13250"/>
                        <a14:foregroundMark x1="40000" y1="15250" x2="42385" y2="13500"/>
                        <a14:foregroundMark x1="28073" y1="73000" x2="21651" y2="62750"/>
                        <a14:foregroundMark x1="19266" y1="39500" x2="25688" y2="2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2" y="62941"/>
            <a:ext cx="66421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473" y="7354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bg1"/>
                </a:solidFill>
                <a:latin typeface="Candara" pitchFamily="34" charset="0"/>
              </a:rPr>
              <a:t>Obligatno</a:t>
            </a:r>
            <a:r>
              <a:rPr lang="en-US" sz="2800" u="sng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Candara" pitchFamily="34" charset="0"/>
              </a:rPr>
              <a:t>intracelularna</a:t>
            </a:r>
            <a:endParaRPr lang="en-US" sz="2800" u="sng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0" y="1073727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peroralno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polnim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putem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kontaktom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preko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kože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aerogeno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urinom</a:t>
            </a:r>
            <a:r>
              <a:rPr lang="en-GB" sz="2400" dirty="0" smtClean="0">
                <a:solidFill>
                  <a:schemeClr val="bg1"/>
                </a:solidFill>
                <a:latin typeface="Candara" pitchFamily="34" charset="0"/>
              </a:rPr>
              <a:t>…</a:t>
            </a:r>
          </a:p>
          <a:p>
            <a:pPr algn="ctr"/>
            <a:r>
              <a:rPr lang="en-GB" sz="2400" b="1" dirty="0" err="1" smtClean="0">
                <a:solidFill>
                  <a:schemeClr val="bg1"/>
                </a:solidFill>
                <a:latin typeface="Candara" pitchFamily="34" charset="0"/>
              </a:rPr>
              <a:t>Kontakt</a:t>
            </a:r>
            <a:r>
              <a:rPr lang="en-GB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Candara" pitchFamily="34" charset="0"/>
              </a:rPr>
              <a:t>sa</a:t>
            </a:r>
            <a:r>
              <a:rPr lang="en-GB" sz="24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andara" pitchFamily="34" charset="0"/>
              </a:rPr>
              <a:t>pobačenim</a:t>
            </a:r>
            <a:r>
              <a:rPr lang="en-GB" sz="24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Candara" pitchFamily="34" charset="0"/>
              </a:rPr>
              <a:t>plodovima</a:t>
            </a:r>
            <a:r>
              <a:rPr lang="en-GB" sz="2400" b="1" dirty="0" smtClean="0">
                <a:solidFill>
                  <a:schemeClr val="bg1"/>
                </a:solidFill>
                <a:latin typeface="Candara" pitchFamily="34" charset="0"/>
              </a:rPr>
              <a:t> -  </a:t>
            </a:r>
            <a:r>
              <a:rPr lang="en-GB" sz="2400" b="1" dirty="0" err="1">
                <a:solidFill>
                  <a:schemeClr val="bg1"/>
                </a:solidFill>
                <a:latin typeface="Candara" pitchFamily="34" charset="0"/>
              </a:rPr>
              <a:t>najznačajniji</a:t>
            </a:r>
            <a:r>
              <a:rPr lang="en-GB" sz="2400" b="1" dirty="0">
                <a:solidFill>
                  <a:schemeClr val="bg1"/>
                </a:solidFill>
                <a:latin typeface="Candara" pitchFamily="34" charset="0"/>
              </a:rPr>
              <a:t> put </a:t>
            </a:r>
            <a:r>
              <a:rPr lang="en-GB" sz="2400" b="1" dirty="0" err="1">
                <a:solidFill>
                  <a:schemeClr val="bg1"/>
                </a:solidFill>
                <a:latin typeface="Candara" pitchFamily="34" charset="0"/>
              </a:rPr>
              <a:t>prenošenja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32218" y="1073727"/>
            <a:ext cx="3810000" cy="2819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4684068"/>
            <a:ext cx="8839200" cy="64993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73458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PER OS  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      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LIMFNI 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ČVOR         </a:t>
            </a:r>
            <a:r>
              <a:rPr lang="sr-Latn-RS" sz="2800" b="1" dirty="0" smtClean="0">
                <a:solidFill>
                  <a:schemeClr val="bg1"/>
                </a:solidFill>
                <a:latin typeface="Candara" pitchFamily="34" charset="0"/>
              </a:rPr>
              <a:t>GENITALNI TRAKT 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RES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24445" y="4953000"/>
            <a:ext cx="450273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53346" y="4953000"/>
            <a:ext cx="450273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52400" y="5638800"/>
            <a:ext cx="2057400" cy="6858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57251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ERITRITOL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truck-transport-beef-cattle-cow-livestock-truck-transport-beef-cattle-cow-livestock-146641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3" y="152400"/>
            <a:ext cx="4768134" cy="31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hepoultrysite.com/publications/images/image_Page_017_Image_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005" y="136478"/>
            <a:ext cx="3571875" cy="238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thepigsite.com/pighealth/contents/Rhinitis%20-%20Pig%20with%2096d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36" y="3434366"/>
            <a:ext cx="3357764" cy="304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81448" y="3610441"/>
            <a:ext cx="3313113" cy="2201863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</p:pic>
      <p:pic>
        <p:nvPicPr>
          <p:cNvPr id="8" name="Picture 11" descr="C:\Documents and Settings\Ely\Desktop\pasterella\26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9525" y="4711373"/>
            <a:ext cx="2362200" cy="155251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9" name="Picture 4" descr="FOWLCHO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8100" y="2525385"/>
            <a:ext cx="2755900" cy="2185988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</p:pic>
      <p:pic>
        <p:nvPicPr>
          <p:cNvPr id="10" name="Picture 6" descr="C:\Documents and Settings\Ely\Desktop\rinite atrofica\ra4.jpg"/>
          <p:cNvPicPr>
            <a:picLocks noChangeAspect="1" noChangeArrowheads="1"/>
          </p:cNvPicPr>
          <p:nvPr/>
        </p:nvPicPr>
        <p:blipFill>
          <a:blip r:embed="rId8" cstate="print"/>
          <a:srcRect l="7683" r="25090"/>
          <a:stretch>
            <a:fillRect/>
          </a:stretch>
        </p:blipFill>
        <p:spPr bwMode="auto">
          <a:xfrm>
            <a:off x="2095500" y="3873500"/>
            <a:ext cx="2667000" cy="2603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2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457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i="1" dirty="0">
                <a:solidFill>
                  <a:srgbClr val="00B050"/>
                </a:solidFill>
                <a:latin typeface="Candara" pitchFamily="34" charset="0"/>
              </a:rPr>
              <a:t>P. canis</a:t>
            </a:r>
          </a:p>
          <a:p>
            <a:r>
              <a:rPr lang="sr-Latn-RS" sz="2400" dirty="0">
                <a:latin typeface="Candara" pitchFamily="34" charset="0"/>
              </a:rPr>
              <a:t>Komensal usne duplje pasa </a:t>
            </a:r>
          </a:p>
          <a:p>
            <a:r>
              <a:rPr lang="sr-Latn-RS" sz="2400" dirty="0">
                <a:latin typeface="Candara" pitchFamily="34" charset="0"/>
              </a:rPr>
              <a:t>P</a:t>
            </a:r>
            <a:r>
              <a:rPr lang="en-US" sz="2400" dirty="0" err="1">
                <a:latin typeface="Candara" pitchFamily="34" charset="0"/>
              </a:rPr>
              <a:t>si</a:t>
            </a:r>
            <a:r>
              <a:rPr lang="en-US" sz="2400" dirty="0">
                <a:latin typeface="Candara" pitchFamily="34" charset="0"/>
              </a:rPr>
              <a:t> – otitis, </a:t>
            </a:r>
            <a:r>
              <a:rPr lang="en-US" sz="2400" dirty="0" err="1">
                <a:latin typeface="Candara" pitchFamily="34" charset="0"/>
              </a:rPr>
              <a:t>rinitis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dirty="0" err="1">
                <a:latin typeface="Candara" pitchFamily="34" charset="0"/>
              </a:rPr>
              <a:t>bronhopneumonija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dirty="0" err="1" smtClean="0">
                <a:latin typeface="Candara" pitchFamily="34" charset="0"/>
              </a:rPr>
              <a:t>osteomijelitis</a:t>
            </a:r>
            <a:endParaRPr lang="sr-Latn-RS" sz="2400" dirty="0" smtClean="0">
              <a:latin typeface="Candara" pitchFamily="34" charset="0"/>
            </a:endParaRPr>
          </a:p>
          <a:p>
            <a:r>
              <a:rPr lang="sr-Latn-RS" sz="2400" dirty="0" smtClean="0">
                <a:latin typeface="Candara" pitchFamily="34" charset="0"/>
              </a:rPr>
              <a:t>Ljudi... </a:t>
            </a:r>
            <a:r>
              <a:rPr lang="sr-Latn-RS" sz="2400" i="1" dirty="0" smtClean="0">
                <a:latin typeface="Candara" pitchFamily="34" charset="0"/>
              </a:rPr>
              <a:t>P</a:t>
            </a:r>
            <a:r>
              <a:rPr lang="sr-Latn-RS" sz="2400" dirty="0" smtClean="0">
                <a:latin typeface="Candara" pitchFamily="34" charset="0"/>
              </a:rPr>
              <a:t>. </a:t>
            </a:r>
            <a:r>
              <a:rPr lang="sr-Latn-RS" sz="2400" i="1" dirty="0" smtClean="0">
                <a:latin typeface="Candara" pitchFamily="34" charset="0"/>
              </a:rPr>
              <a:t>Multocida/P. canis</a:t>
            </a:r>
            <a:endParaRPr lang="en-US" sz="2400" i="1" dirty="0">
              <a:latin typeface="Candara" pitchFamily="34" charset="0"/>
            </a:endParaRPr>
          </a:p>
          <a:p>
            <a:r>
              <a:rPr lang="sr-Latn-RS" sz="2400" dirty="0">
                <a:latin typeface="Candara" pitchFamily="34" charset="0"/>
              </a:rPr>
              <a:t>                                  </a:t>
            </a:r>
          </a:p>
          <a:p>
            <a:r>
              <a:rPr lang="sr-Latn-RS" sz="2800" b="1" i="1" dirty="0">
                <a:solidFill>
                  <a:srgbClr val="00B050"/>
                </a:solidFill>
                <a:latin typeface="Candara" pitchFamily="34" charset="0"/>
              </a:rPr>
              <a:t>B. trehalosi</a:t>
            </a:r>
            <a:r>
              <a:rPr lang="sr-Latn-RS" sz="2400" b="1" i="1" dirty="0">
                <a:latin typeface="Candara" pitchFamily="34" charset="0"/>
              </a:rPr>
              <a:t>		</a:t>
            </a:r>
          </a:p>
          <a:p>
            <a:r>
              <a:rPr lang="sr-Latn-RS" sz="2400" dirty="0">
                <a:latin typeface="Candara" pitchFamily="34" charset="0"/>
              </a:rPr>
              <a:t>Ovce – septikemija</a:t>
            </a:r>
          </a:p>
          <a:p>
            <a:endParaRPr lang="en-US" sz="2400" dirty="0">
              <a:latin typeface="Candara" pitchFamily="34" charset="0"/>
            </a:endParaRPr>
          </a:p>
          <a:p>
            <a:r>
              <a:rPr lang="sr-Latn-RS" sz="2800" b="1" i="1" dirty="0">
                <a:solidFill>
                  <a:srgbClr val="00B050"/>
                </a:solidFill>
                <a:latin typeface="Candara" pitchFamily="34" charset="0"/>
              </a:rPr>
              <a:t>M. haemolytica            </a:t>
            </a:r>
          </a:p>
          <a:p>
            <a:r>
              <a:rPr lang="sr-Latn-RS" sz="2400" i="1" dirty="0">
                <a:latin typeface="Candara" pitchFamily="34" charset="0"/>
              </a:rPr>
              <a:t>G</a:t>
            </a:r>
            <a:r>
              <a:rPr lang="sr-Latn-RS" sz="2400" dirty="0">
                <a:latin typeface="Candara" pitchFamily="34" charset="0"/>
              </a:rPr>
              <a:t>oveda: jedan od uzročnika transportne groznice i pneumonije</a:t>
            </a:r>
            <a:endParaRPr lang="en-US" sz="2400" dirty="0">
              <a:latin typeface="Candara" pitchFamily="34" charset="0"/>
            </a:endParaRPr>
          </a:p>
          <a:p>
            <a:r>
              <a:rPr lang="sr-Latn-RS" sz="2400" dirty="0">
                <a:latin typeface="Candara" pitchFamily="34" charset="0"/>
              </a:rPr>
              <a:t>Ovce – enzootska pneumonija septikemija jagnjadi, gangrenozni  mastitis</a:t>
            </a:r>
            <a:endParaRPr lang="en-US" sz="2400" dirty="0"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3" name="Picture 4" descr="https://www.sdstate.edu/vs/extension/case-reports/upload/ovpne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05200"/>
            <a:ext cx="3810000" cy="285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Isidora\Desktop\Left-Bite-laceration-infected-with-Pasteurella-multocida-Right-Haemorrhaging-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59" y="0"/>
            <a:ext cx="4727575" cy="251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117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>
                <a:solidFill>
                  <a:srgbClr val="00B050"/>
                </a:solidFill>
                <a:latin typeface="Candara" pitchFamily="34" charset="0"/>
              </a:rPr>
              <a:t>M</a:t>
            </a:r>
            <a:r>
              <a:rPr lang="sr-Latn-RS" sz="3200" b="1" u="sng" dirty="0" smtClean="0">
                <a:solidFill>
                  <a:srgbClr val="00B050"/>
                </a:solidFill>
                <a:latin typeface="Candara" pitchFamily="34" charset="0"/>
              </a:rPr>
              <a:t>orfološke i tinktorijalne osobine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124" y="635952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Candara" pitchFamily="34" charset="0"/>
              </a:rPr>
              <a:t>Gram </a:t>
            </a:r>
            <a:r>
              <a:rPr lang="fr-FR" sz="2400" dirty="0">
                <a:latin typeface="Candara" pitchFamily="34" charset="0"/>
              </a:rPr>
              <a:t>- </a:t>
            </a:r>
            <a:r>
              <a:rPr lang="fr-FR" sz="2400" dirty="0" err="1">
                <a:latin typeface="Candara" pitchFamily="34" charset="0"/>
              </a:rPr>
              <a:t>negativni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bacili</a:t>
            </a:r>
            <a:r>
              <a:rPr lang="fr-FR" sz="2400" b="1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ili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kokobacili</a:t>
            </a:r>
            <a:r>
              <a:rPr lang="fr-FR" sz="2400" dirty="0">
                <a:latin typeface="Candara" pitchFamily="34" charset="0"/>
              </a:rPr>
              <a:t> </a:t>
            </a:r>
            <a:endParaRPr lang="sr-Latn-RS" sz="2400" dirty="0" smtClean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Direktni </a:t>
            </a:r>
            <a:r>
              <a:rPr lang="fr-FR" sz="2400" dirty="0" err="1" smtClean="0">
                <a:latin typeface="Candara" pitchFamily="34" charset="0"/>
              </a:rPr>
              <a:t>mikroskopski</a:t>
            </a:r>
            <a:r>
              <a:rPr lang="fr-FR" sz="2400" dirty="0" smtClean="0">
                <a:latin typeface="Candara" pitchFamily="34" charset="0"/>
              </a:rPr>
              <a:t> </a:t>
            </a:r>
            <a:r>
              <a:rPr lang="fr-FR" sz="2400" dirty="0" err="1" smtClean="0">
                <a:latin typeface="Candara" pitchFamily="34" charset="0"/>
              </a:rPr>
              <a:t>preparati</a:t>
            </a:r>
            <a:r>
              <a:rPr lang="fr-FR" sz="2400" dirty="0" smtClean="0">
                <a:latin typeface="Candara" pitchFamily="34" charset="0"/>
              </a:rPr>
              <a:t> </a:t>
            </a:r>
            <a:r>
              <a:rPr lang="sr-Latn-RS" sz="2400" dirty="0" smtClean="0">
                <a:latin typeface="Candara" pitchFamily="34" charset="0"/>
              </a:rPr>
              <a:t>- </a:t>
            </a:r>
            <a:r>
              <a:rPr lang="fr-FR" sz="2400" dirty="0" err="1" smtClean="0">
                <a:latin typeface="Candara" pitchFamily="34" charset="0"/>
              </a:rPr>
              <a:t>Gimz</a:t>
            </a:r>
            <a:r>
              <a:rPr lang="sr-Latn-RS" sz="2400" dirty="0" smtClean="0">
                <a:latin typeface="Candara" pitchFamily="34" charset="0"/>
              </a:rPr>
              <a:t>a/</a:t>
            </a:r>
            <a:r>
              <a:rPr lang="fr-FR" sz="2400" dirty="0" err="1" smtClean="0">
                <a:latin typeface="Candara" pitchFamily="34" charset="0"/>
              </a:rPr>
              <a:t>metilensk</a:t>
            </a:r>
            <a:r>
              <a:rPr lang="sr-Latn-RS" sz="2400" dirty="0" smtClean="0">
                <a:latin typeface="Candara" pitchFamily="34" charset="0"/>
              </a:rPr>
              <a:t>o</a:t>
            </a:r>
            <a:r>
              <a:rPr lang="fr-FR" sz="2400" dirty="0" smtClean="0">
                <a:latin typeface="Candara" pitchFamily="34" charset="0"/>
              </a:rPr>
              <a:t> </a:t>
            </a:r>
            <a:r>
              <a:rPr lang="fr-FR" sz="2400" dirty="0" err="1" smtClean="0">
                <a:latin typeface="Candara" pitchFamily="34" charset="0"/>
              </a:rPr>
              <a:t>plav</a:t>
            </a:r>
            <a:r>
              <a:rPr lang="sr-Latn-RS" sz="2400" dirty="0" smtClean="0">
                <a:latin typeface="Candara" pitchFamily="34" charset="0"/>
              </a:rPr>
              <a:t>o</a:t>
            </a:r>
            <a:r>
              <a:rPr lang="sr-Latn-RS" sz="2400" dirty="0">
                <a:latin typeface="Candara" pitchFamily="34" charset="0"/>
              </a:rPr>
              <a:t> </a:t>
            </a:r>
            <a:r>
              <a:rPr lang="sr-Latn-RS" sz="2400" dirty="0" smtClean="0">
                <a:latin typeface="Candara" pitchFamily="34" charset="0"/>
              </a:rPr>
              <a:t>– </a:t>
            </a:r>
            <a:r>
              <a:rPr lang="sr-Latn-RS" sz="2400" b="1" dirty="0" smtClean="0">
                <a:latin typeface="Candara" pitchFamily="34" charset="0"/>
              </a:rPr>
              <a:t>BIPOLARNO BOJENJE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NEMAJU:</a:t>
            </a:r>
            <a:r>
              <a:rPr lang="fr-FR" sz="2400" dirty="0" smtClean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flagele</a:t>
            </a:r>
            <a:r>
              <a:rPr lang="fr-FR" sz="2400" dirty="0">
                <a:latin typeface="Candara" pitchFamily="34" charset="0"/>
              </a:rPr>
              <a:t> i </a:t>
            </a:r>
            <a:r>
              <a:rPr lang="fr-FR" sz="2400" dirty="0" smtClean="0">
                <a:latin typeface="Candara" pitchFamily="34" charset="0"/>
              </a:rPr>
              <a:t>spore</a:t>
            </a:r>
            <a:endParaRPr lang="sr-Latn-RS" sz="2400" dirty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latin typeface="Candara" pitchFamily="34" charset="0"/>
              </a:rPr>
              <a:t>većina</a:t>
            </a:r>
            <a:r>
              <a:rPr lang="fr-FR" sz="2400" dirty="0" smtClean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vrsta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poseduje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 smtClean="0">
                <a:latin typeface="Candara" pitchFamily="34" charset="0"/>
              </a:rPr>
              <a:t>kapsulu</a:t>
            </a:r>
            <a:endParaRPr lang="en-US" sz="2400" dirty="0"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4" name="Picture 4" descr="C:\Users\Andrea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920" y="2823368"/>
            <a:ext cx="4371975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6247262" y="4093191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24015" y="4474191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5" descr="C:\Users\Andrea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51943"/>
            <a:ext cx="4191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7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B050"/>
                </a:solidFill>
                <a:latin typeface="Candara" pitchFamily="34" charset="0"/>
              </a:rPr>
              <a:t>Kulturelne</a:t>
            </a:r>
            <a:r>
              <a:rPr lang="sr-Latn-RS" sz="2800" b="1" u="sng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Latn-RS" sz="3200" b="1" u="sng" dirty="0" smtClean="0">
                <a:solidFill>
                  <a:srgbClr val="00B050"/>
                </a:solidFill>
                <a:latin typeface="Candara" pitchFamily="34" charset="0"/>
              </a:rPr>
              <a:t>osobine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325" y="740924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Candara" pitchFamily="34" charset="0"/>
              </a:rPr>
              <a:t>K</a:t>
            </a:r>
            <a:r>
              <a:rPr lang="de-DE" sz="2400" dirty="0" smtClean="0">
                <a:latin typeface="Candara" pitchFamily="34" charset="0"/>
              </a:rPr>
              <a:t>apsula</a:t>
            </a:r>
            <a:r>
              <a:rPr lang="sr-Latn-RS" sz="2400" dirty="0">
                <a:latin typeface="Candara" pitchFamily="34" charset="0"/>
              </a:rPr>
              <a:t>,</a:t>
            </a:r>
            <a:r>
              <a:rPr lang="sr-Latn-RS" sz="2400" dirty="0" smtClean="0">
                <a:latin typeface="Candara" pitchFamily="34" charset="0"/>
              </a:rPr>
              <a:t> </a:t>
            </a:r>
            <a:r>
              <a:rPr lang="de-DE" sz="2400" dirty="0" smtClean="0">
                <a:latin typeface="Candara" pitchFamily="34" charset="0"/>
              </a:rPr>
              <a:t>adhezini, lipopolisaharid</a:t>
            </a:r>
            <a:r>
              <a:rPr lang="sr-Latn-RS" sz="2400" dirty="0" smtClean="0">
                <a:latin typeface="Candara" pitchFamily="34" charset="0"/>
              </a:rPr>
              <a:t>,</a:t>
            </a:r>
            <a:r>
              <a:rPr lang="de-DE" sz="2400" dirty="0" smtClean="0">
                <a:latin typeface="Candara" pitchFamily="34" charset="0"/>
              </a:rPr>
              <a:t> toksini</a:t>
            </a:r>
            <a:r>
              <a:rPr lang="sr-Latn-RS" sz="2400" dirty="0" smtClean="0">
                <a:latin typeface="Candara" pitchFamily="34" charset="0"/>
              </a:rPr>
              <a:t>,</a:t>
            </a:r>
            <a:r>
              <a:rPr lang="de-DE" sz="2400" dirty="0" smtClean="0">
                <a:latin typeface="Candara" pitchFamily="34" charset="0"/>
              </a:rPr>
              <a:t> </a:t>
            </a:r>
            <a:r>
              <a:rPr lang="de-DE" sz="2400" dirty="0">
                <a:latin typeface="Candara" pitchFamily="34" charset="0"/>
              </a:rPr>
              <a:t>enzimi</a:t>
            </a:r>
            <a:r>
              <a:rPr lang="de-DE" sz="2400" dirty="0" smtClean="0">
                <a:latin typeface="Candara" pitchFamily="34" charset="0"/>
              </a:rPr>
              <a:t>.</a:t>
            </a:r>
            <a:r>
              <a:rPr lang="sr-Latn-RS" sz="2400" dirty="0" smtClean="0">
                <a:latin typeface="Candara" pitchFamily="34" charset="0"/>
              </a:rPr>
              <a:t>..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B050"/>
                </a:solidFill>
                <a:latin typeface="Candara" pitchFamily="34" charset="0"/>
              </a:rPr>
              <a:t>Faktori virulencije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  <p:pic>
        <p:nvPicPr>
          <p:cNvPr id="4098" name="Picture 2" descr="C:\Users\Isidora\Desktop\41684_2008_Article_BFlaban010818_Fig1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" y="2068969"/>
            <a:ext cx="2286000" cy="22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4958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B050"/>
                </a:solidFill>
                <a:latin typeface="Candara" pitchFamily="34" charset="0"/>
              </a:rPr>
              <a:t>Fiziološko-biohemijske</a:t>
            </a:r>
            <a:r>
              <a:rPr lang="sr-Latn-RS" sz="2800" b="1" u="sng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sr-Latn-RS" sz="3200" b="1" u="sng" dirty="0" smtClean="0">
                <a:solidFill>
                  <a:srgbClr val="00B050"/>
                </a:solidFill>
                <a:latin typeface="Candara" pitchFamily="34" charset="0"/>
              </a:rPr>
              <a:t>osobine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Fakultativno anaerobne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Candara" pitchFamily="34" charset="0"/>
              </a:rPr>
              <a:t>Oksidaza: razlika od </a:t>
            </a:r>
            <a:r>
              <a:rPr lang="sr-Latn-RS" sz="2400" i="1" dirty="0" smtClean="0">
                <a:latin typeface="Candara" pitchFamily="34" charset="0"/>
              </a:rPr>
              <a:t>Enterobacteriaceae</a:t>
            </a:r>
            <a:endParaRPr lang="en-US" sz="2400" i="1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B050"/>
                </a:solidFill>
                <a:latin typeface="Candara" pitchFamily="34" charset="0"/>
              </a:rPr>
              <a:t>Dijagnoza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57" y="751344"/>
            <a:ext cx="8915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u="sng" dirty="0" smtClean="0">
                <a:latin typeface="Candara" pitchFamily="34" charset="0"/>
              </a:rPr>
              <a:t>Žive životinje: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latin typeface="Candara" pitchFamily="34" charset="0"/>
              </a:rPr>
              <a:t>gnoj</a:t>
            </a:r>
            <a:r>
              <a:rPr lang="fr-FR" sz="2400" dirty="0">
                <a:latin typeface="Candara" pitchFamily="34" charset="0"/>
              </a:rPr>
              <a:t>, bris </a:t>
            </a:r>
            <a:r>
              <a:rPr lang="fr-FR" sz="2400" dirty="0" err="1">
                <a:latin typeface="Candara" pitchFamily="34" charset="0"/>
              </a:rPr>
              <a:t>nosa</a:t>
            </a:r>
            <a:r>
              <a:rPr lang="fr-FR" sz="2400" dirty="0">
                <a:latin typeface="Candara" pitchFamily="34" charset="0"/>
              </a:rPr>
              <a:t>, </a:t>
            </a:r>
            <a:r>
              <a:rPr lang="fr-FR" sz="2400" dirty="0" err="1">
                <a:latin typeface="Candara" pitchFamily="34" charset="0"/>
              </a:rPr>
              <a:t>tečnost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nakon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traheobronhijalne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lavaže</a:t>
            </a:r>
            <a:r>
              <a:rPr lang="fr-FR" sz="2400" dirty="0">
                <a:latin typeface="Candara" pitchFamily="34" charset="0"/>
              </a:rPr>
              <a:t>, </a:t>
            </a:r>
            <a:r>
              <a:rPr lang="fr-FR" sz="2400" dirty="0" err="1">
                <a:latin typeface="Candara" pitchFamily="34" charset="0"/>
              </a:rPr>
              <a:t>mleko</a:t>
            </a:r>
            <a:r>
              <a:rPr lang="fr-FR" sz="2400" dirty="0">
                <a:latin typeface="Candara" pitchFamily="34" charset="0"/>
              </a:rPr>
              <a:t>, </a:t>
            </a:r>
            <a:r>
              <a:rPr lang="fr-FR" sz="2400" dirty="0" err="1">
                <a:latin typeface="Candara" pitchFamily="34" charset="0"/>
              </a:rPr>
              <a:t>krv</a:t>
            </a:r>
            <a:r>
              <a:rPr lang="fr-FR" sz="2400" dirty="0" smtClean="0">
                <a:latin typeface="Candara" pitchFamily="34" charset="0"/>
              </a:rPr>
              <a:t>.</a:t>
            </a:r>
            <a:r>
              <a:rPr lang="sr-Latn-RS" sz="2400" dirty="0" smtClean="0">
                <a:latin typeface="Candara" pitchFamily="34" charset="0"/>
              </a:rPr>
              <a:t>..</a:t>
            </a:r>
            <a:r>
              <a:rPr lang="fr-FR" sz="2400" dirty="0" smtClean="0">
                <a:latin typeface="Candara" pitchFamily="34" charset="0"/>
              </a:rPr>
              <a:t> </a:t>
            </a:r>
            <a:endParaRPr lang="sr-Latn-RS" sz="2400" dirty="0" smtClean="0">
              <a:latin typeface="Candara" pitchFamily="34" charset="0"/>
            </a:endParaRPr>
          </a:p>
          <a:p>
            <a:r>
              <a:rPr lang="sr-Latn-RS" sz="2400" u="sng" dirty="0" smtClean="0">
                <a:latin typeface="Candara" pitchFamily="34" charset="0"/>
              </a:rPr>
              <a:t>Životinje </a:t>
            </a:r>
            <a:r>
              <a:rPr lang="fr-FR" sz="2400" u="sng" dirty="0" err="1" smtClean="0">
                <a:latin typeface="Candara" pitchFamily="34" charset="0"/>
              </a:rPr>
              <a:t>uginul</a:t>
            </a:r>
            <a:r>
              <a:rPr lang="sr-Latn-RS" sz="2400" u="sng" dirty="0" smtClean="0">
                <a:latin typeface="Candara" pitchFamily="34" charset="0"/>
              </a:rPr>
              <a:t>e</a:t>
            </a:r>
            <a:r>
              <a:rPr lang="fr-FR" sz="2400" u="sng" dirty="0" smtClean="0">
                <a:latin typeface="Candara" pitchFamily="34" charset="0"/>
              </a:rPr>
              <a:t> </a:t>
            </a:r>
            <a:r>
              <a:rPr lang="fr-FR" sz="2400" u="sng" dirty="0" err="1">
                <a:latin typeface="Candara" pitchFamily="34" charset="0"/>
              </a:rPr>
              <a:t>od</a:t>
            </a:r>
            <a:r>
              <a:rPr lang="fr-FR" sz="2400" u="sng" dirty="0">
                <a:latin typeface="Candara" pitchFamily="34" charset="0"/>
              </a:rPr>
              <a:t> </a:t>
            </a:r>
            <a:r>
              <a:rPr lang="fr-FR" sz="2400" u="sng" dirty="0" err="1" smtClean="0">
                <a:latin typeface="Candara" pitchFamily="34" charset="0"/>
              </a:rPr>
              <a:t>pneumonije</a:t>
            </a:r>
            <a:r>
              <a:rPr lang="sr-Latn-RS" sz="2400" dirty="0" smtClean="0">
                <a:latin typeface="Candara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Candara" pitchFamily="34" charset="0"/>
              </a:rPr>
              <a:t> </a:t>
            </a:r>
            <a:r>
              <a:rPr lang="fr-FR" sz="2400" dirty="0" err="1" smtClean="0">
                <a:latin typeface="Candara" pitchFamily="34" charset="0"/>
              </a:rPr>
              <a:t>delovi</a:t>
            </a:r>
            <a:r>
              <a:rPr lang="fr-FR" sz="2400" dirty="0" smtClean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pluća</a:t>
            </a:r>
            <a:r>
              <a:rPr lang="fr-FR" sz="2400" dirty="0">
                <a:latin typeface="Candara" pitchFamily="34" charset="0"/>
              </a:rPr>
              <a:t> sa </a:t>
            </a:r>
            <a:r>
              <a:rPr lang="fr-FR" sz="2400" dirty="0" err="1">
                <a:latin typeface="Candara" pitchFamily="34" charset="0"/>
              </a:rPr>
              <a:t>ivice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 smtClean="0">
                <a:latin typeface="Candara" pitchFamily="34" charset="0"/>
              </a:rPr>
              <a:t>promene</a:t>
            </a:r>
            <a:r>
              <a:rPr lang="fr-FR" sz="2400" dirty="0" smtClean="0">
                <a:latin typeface="Candara" pitchFamily="34" charset="0"/>
              </a:rPr>
              <a:t> </a:t>
            </a:r>
            <a:endParaRPr lang="sr-Latn-RS" sz="2400" dirty="0" smtClean="0">
              <a:latin typeface="Candara" pitchFamily="34" charset="0"/>
            </a:endParaRPr>
          </a:p>
          <a:p>
            <a:r>
              <a:rPr lang="sr-Latn-RS" sz="2400" u="sng" dirty="0" smtClean="0">
                <a:latin typeface="Candara" pitchFamily="34" charset="0"/>
              </a:rPr>
              <a:t>Ž</a:t>
            </a:r>
            <a:r>
              <a:rPr lang="fr-FR" sz="2400" u="sng" dirty="0" err="1" smtClean="0">
                <a:latin typeface="Candara" pitchFamily="34" charset="0"/>
              </a:rPr>
              <a:t>ivotinje</a:t>
            </a:r>
            <a:r>
              <a:rPr lang="fr-FR" sz="2400" u="sng" dirty="0" smtClean="0">
                <a:latin typeface="Candara" pitchFamily="34" charset="0"/>
              </a:rPr>
              <a:t> </a:t>
            </a:r>
            <a:r>
              <a:rPr lang="fr-FR" sz="2400" u="sng" dirty="0" err="1">
                <a:latin typeface="Candara" pitchFamily="34" charset="0"/>
              </a:rPr>
              <a:t>uginule</a:t>
            </a:r>
            <a:r>
              <a:rPr lang="fr-FR" sz="2400" u="sng" dirty="0">
                <a:latin typeface="Candara" pitchFamily="34" charset="0"/>
              </a:rPr>
              <a:t> </a:t>
            </a:r>
            <a:r>
              <a:rPr lang="fr-FR" sz="2400" u="sng" dirty="0" err="1">
                <a:latin typeface="Candara" pitchFamily="34" charset="0"/>
              </a:rPr>
              <a:t>od</a:t>
            </a:r>
            <a:r>
              <a:rPr lang="fr-FR" sz="2400" u="sng" dirty="0">
                <a:latin typeface="Candara" pitchFamily="34" charset="0"/>
              </a:rPr>
              <a:t> </a:t>
            </a:r>
            <a:r>
              <a:rPr lang="fr-FR" sz="2400" u="sng" dirty="0" err="1" smtClean="0">
                <a:latin typeface="Candara" pitchFamily="34" charset="0"/>
              </a:rPr>
              <a:t>septikemije</a:t>
            </a:r>
            <a:r>
              <a:rPr lang="sr-Latn-RS" sz="2400" dirty="0">
                <a:latin typeface="Candara" pitchFamily="34" charset="0"/>
              </a:rPr>
              <a:t>:</a:t>
            </a:r>
            <a:r>
              <a:rPr lang="fr-FR" sz="2400" dirty="0" smtClean="0">
                <a:latin typeface="Candara" pitchFamily="34" charset="0"/>
              </a:rPr>
              <a:t> </a:t>
            </a:r>
            <a:endParaRPr lang="sr-Latn-RS" sz="2400" dirty="0" smtClean="0"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err="1" smtClean="0">
                <a:latin typeface="Candara" pitchFamily="34" charset="0"/>
              </a:rPr>
              <a:t>promenjeni</a:t>
            </a:r>
            <a:r>
              <a:rPr lang="fr-FR" sz="2400" dirty="0" smtClean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delovi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unutrašnjih</a:t>
            </a:r>
            <a:r>
              <a:rPr lang="fr-FR" sz="2400" dirty="0">
                <a:latin typeface="Candara" pitchFamily="34" charset="0"/>
              </a:rPr>
              <a:t> </a:t>
            </a:r>
            <a:r>
              <a:rPr lang="fr-FR" sz="2400" dirty="0" err="1">
                <a:latin typeface="Candara" pitchFamily="34" charset="0"/>
              </a:rPr>
              <a:t>organa</a:t>
            </a:r>
            <a:r>
              <a:rPr lang="fr-FR" sz="2400" dirty="0">
                <a:latin typeface="Candara" pitchFamily="34" charset="0"/>
              </a:rPr>
              <a:t> </a:t>
            </a:r>
            <a:endParaRPr lang="sr-Latn-RS" sz="2400" dirty="0" smtClean="0">
              <a:latin typeface="Candara" pitchFamily="34" charset="0"/>
            </a:endParaRPr>
          </a:p>
          <a:p>
            <a:endParaRPr lang="sr-Latn-RS" sz="2400" dirty="0">
              <a:latin typeface="Candara" pitchFamily="34" charset="0"/>
            </a:endParaRPr>
          </a:p>
          <a:p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B050"/>
                </a:solidFill>
                <a:latin typeface="Candara" pitchFamily="34" charset="0"/>
              </a:rPr>
              <a:t>Materijal za pregled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  <p:pic>
        <p:nvPicPr>
          <p:cNvPr id="5122" name="Picture 2" descr="C:\Users\Isidora\Desktop\amies-transport-medium-678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33984"/>
            <a:ext cx="4784725" cy="26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029200" y="3833984"/>
            <a:ext cx="762000" cy="1343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1027" y="3782943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solidFill>
                  <a:srgbClr val="00B050"/>
                </a:solidFill>
                <a:latin typeface="Candara" pitchFamily="34" charset="0"/>
              </a:rPr>
              <a:t>Terapija</a:t>
            </a:r>
            <a:endParaRPr lang="en-US" sz="3200" b="1" u="sng" dirty="0">
              <a:solidFill>
                <a:srgbClr val="00B05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Isidora\Desktop\parque-con-cerdas-con-abortos_38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28" y="457200"/>
            <a:ext cx="584459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Severe-balanopostitis-orcititis-and-scrotum-dermatitis-in-dog-No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70" y="3581400"/>
            <a:ext cx="4781550" cy="33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Examination-of-the-testicles-in-a-21-months-old-Border-Collie-revealed-an-enlarged-right_Q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299408" cy="32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askjpc.org/wsco/wsc/images/2011/110902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7709" y="3560618"/>
            <a:ext cx="4393979" cy="329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6200" y="125704"/>
            <a:ext cx="8991600" cy="56009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74919"/>
            <a:ext cx="971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andara" pitchFamily="34" charset="0"/>
              </a:rPr>
              <a:t>Najčešće</a:t>
            </a:r>
            <a:r>
              <a:rPr lang="en-GB" sz="2400" b="1" dirty="0">
                <a:latin typeface="Candara" pitchFamily="34" charset="0"/>
              </a:rPr>
              <a:t> </a:t>
            </a:r>
            <a:r>
              <a:rPr lang="en-GB" sz="2400" b="1" dirty="0" err="1" smtClean="0">
                <a:latin typeface="Candara" pitchFamily="34" charset="0"/>
              </a:rPr>
              <a:t>klin</a:t>
            </a:r>
            <a:r>
              <a:rPr lang="sr-Latn-RS" sz="2400" b="1" dirty="0" smtClean="0">
                <a:latin typeface="Candara" pitchFamily="34" charset="0"/>
              </a:rPr>
              <a:t>.</a:t>
            </a:r>
            <a:r>
              <a:rPr lang="en-GB" sz="2400" b="1" dirty="0" smtClean="0">
                <a:latin typeface="Candara" pitchFamily="34" charset="0"/>
              </a:rPr>
              <a:t> </a:t>
            </a:r>
            <a:r>
              <a:rPr lang="en-GB" sz="2400" b="1" dirty="0" err="1" smtClean="0">
                <a:latin typeface="Candara" pitchFamily="34" charset="0"/>
              </a:rPr>
              <a:t>manifestacije</a:t>
            </a:r>
            <a:r>
              <a:rPr lang="en-GB" sz="2400" b="1" dirty="0">
                <a:latin typeface="Candara" pitchFamily="34" charset="0"/>
              </a:rPr>
              <a:t> </a:t>
            </a:r>
            <a:r>
              <a:rPr lang="en-GB" sz="2400" b="1" dirty="0" err="1" smtClean="0">
                <a:latin typeface="Candara" pitchFamily="34" charset="0"/>
              </a:rPr>
              <a:t>oboljenja</a:t>
            </a:r>
            <a:r>
              <a:rPr lang="en-GB" sz="2400" b="1" dirty="0" smtClean="0">
                <a:latin typeface="Candara" pitchFamily="34" charset="0"/>
              </a:rPr>
              <a:t>: </a:t>
            </a:r>
            <a:r>
              <a:rPr lang="en-GB" sz="2400" b="1" dirty="0" err="1" smtClean="0">
                <a:latin typeface="Candara" pitchFamily="34" charset="0"/>
              </a:rPr>
              <a:t>abortus</a:t>
            </a:r>
            <a:r>
              <a:rPr lang="en-GB" sz="2400" b="1" dirty="0" smtClean="0">
                <a:latin typeface="Candara" pitchFamily="34" charset="0"/>
              </a:rPr>
              <a:t>, </a:t>
            </a:r>
            <a:r>
              <a:rPr lang="en-GB" sz="2400" b="1" dirty="0" err="1" smtClean="0">
                <a:latin typeface="Candara" pitchFamily="34" charset="0"/>
              </a:rPr>
              <a:t>epididimitis</a:t>
            </a:r>
            <a:r>
              <a:rPr lang="en-GB" sz="2400" b="1" dirty="0" smtClean="0">
                <a:latin typeface="Candara" pitchFamily="34" charset="0"/>
              </a:rPr>
              <a:t> </a:t>
            </a:r>
            <a:r>
              <a:rPr lang="en-GB" sz="2400" b="1" dirty="0">
                <a:latin typeface="Candara" pitchFamily="34" charset="0"/>
              </a:rPr>
              <a:t>i </a:t>
            </a:r>
            <a:r>
              <a:rPr lang="en-GB" sz="2400" b="1" dirty="0" err="1">
                <a:latin typeface="Candara" pitchFamily="34" charset="0"/>
              </a:rPr>
              <a:t>orhitis</a:t>
            </a:r>
            <a:r>
              <a:rPr lang="en-GB" sz="2400" b="1" dirty="0">
                <a:latin typeface="Candara" pitchFamily="34" charset="0"/>
              </a:rPr>
              <a:t> 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6034585"/>
            <a:ext cx="2667000" cy="63629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615267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Candara" pitchFamily="34" charset="0"/>
              </a:rPr>
              <a:t>Posledica: sterilitet </a:t>
            </a:r>
            <a:endParaRPr lang="en-US" sz="20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C:\Users\Isidora\Desktop\brucellosi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84" y="914400"/>
            <a:ext cx="6828631" cy="26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Re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đe:           HIGROMI                RETENCIJA POSTELJICE                    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0891" y="3787775"/>
            <a:ext cx="6690916" cy="52322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1673" y="3787775"/>
            <a:ext cx="667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HRONIČNI TOK (ČESTO)        BRUCELOMI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03963" y="4049385"/>
            <a:ext cx="450273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Isidora\Desktop\Fig-3-Boar-Unilateral-testicular-enlargement-due-to-Brucella-suis-infection_Q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05084"/>
            <a:ext cx="2473036" cy="23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sidora\Desktop\Brucella_granuloma_with_necros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477376"/>
            <a:ext cx="4572001" cy="24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546349" y="4477376"/>
            <a:ext cx="0" cy="3717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1673" y="48768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err="1">
                <a:solidFill>
                  <a:schemeClr val="bg1"/>
                </a:solidFill>
                <a:latin typeface="Candara" pitchFamily="34" charset="0"/>
              </a:rPr>
              <a:t>P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rilikom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narednog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graviditeta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dolazi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do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ponovne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invazije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uterusa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izlučivanj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Candara" pitchFamily="34" charset="0"/>
              </a:rPr>
              <a:t>Brucella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spp.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putem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lohija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!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763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Ž</a:t>
            </a: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enke</a:t>
            </a:r>
            <a:r>
              <a:rPr lang="en-GB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mogu da </a:t>
            </a: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abortiraju</a:t>
            </a:r>
            <a:r>
              <a:rPr lang="en-GB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samo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jednom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nakon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čega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razvijaju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određeni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stepen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imuniteta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(</a:t>
            </a: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abortusi</a:t>
            </a:r>
            <a:r>
              <a:rPr lang="en-GB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izostaju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u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narednim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graviditetima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O</a:t>
            </a:r>
            <a:r>
              <a:rPr lang="en-GB" sz="2400" dirty="0" err="1" smtClean="0">
                <a:solidFill>
                  <a:schemeClr val="bg1"/>
                </a:solidFill>
                <a:latin typeface="Candara" pitchFamily="34" charset="0"/>
              </a:rPr>
              <a:t>vakve</a:t>
            </a:r>
            <a:r>
              <a:rPr lang="en-GB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životinje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nastavljaju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da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izlučuju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bakterije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putem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fetalnih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tečnosti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tokom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narednih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porođaja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kao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putem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mleka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bakterije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mogu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perzistirati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u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organizmu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inficiranih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životinja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čak</a:t>
            </a:r>
            <a:r>
              <a:rPr lang="en-GB" sz="24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400" dirty="0" err="1">
                <a:solidFill>
                  <a:schemeClr val="bg1"/>
                </a:solidFill>
                <a:latin typeface="Candara" pitchFamily="34" charset="0"/>
              </a:rPr>
              <a:t>doživotno</a:t>
            </a:r>
            <a:r>
              <a:rPr lang="en-GB" sz="2400" dirty="0" smtClean="0">
                <a:solidFill>
                  <a:schemeClr val="bg1"/>
                </a:solidFill>
                <a:latin typeface="Candara" pitchFamily="34" charset="0"/>
              </a:rPr>
              <a:t>)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sr-Latn-RS" sz="6600" dirty="0" smtClean="0">
                <a:solidFill>
                  <a:schemeClr val="bg1"/>
                </a:solidFill>
                <a:latin typeface="Candara" pitchFamily="34" charset="0"/>
              </a:rPr>
              <a:t>+</a:t>
            </a:r>
          </a:p>
          <a:p>
            <a:pPr algn="ctr"/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OPASNA ZOONOZA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andara" pitchFamily="34" charset="0"/>
              </a:rPr>
              <a:t>=</a:t>
            </a:r>
          </a:p>
          <a:p>
            <a:pPr algn="ctr"/>
            <a:r>
              <a:rPr lang="sr-Latn-R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Pravilo: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kod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pojave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pobačaja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uvek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prvo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treba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isključiti</a:t>
            </a:r>
            <a:r>
              <a:rPr lang="fr-F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brucelozu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!!!</a:t>
            </a:r>
            <a:endParaRPr lang="en-US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http://ramaekersnutrition.com/equine/downloads/fistulous-withers-8_1_2009.jpg"/>
          <p:cNvPicPr>
            <a:picLocks noChangeAspect="1" noChangeArrowheads="1"/>
          </p:cNvPicPr>
          <p:nvPr/>
        </p:nvPicPr>
        <p:blipFill>
          <a:blip r:embed="rId2"/>
          <a:srcRect b="10400"/>
          <a:stretch>
            <a:fillRect/>
          </a:stretch>
        </p:blipFill>
        <p:spPr bwMode="auto">
          <a:xfrm>
            <a:off x="4765230" y="685800"/>
            <a:ext cx="407784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Isidora\Desktop\Må_d'_waero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" y="3664527"/>
            <a:ext cx="4733925" cy="313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5-Figure2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47" y="4025157"/>
            <a:ext cx="3738026" cy="27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1" y="152400"/>
            <a:ext cx="4152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Candara" pitchFamily="34" charset="0"/>
              </a:rPr>
              <a:t>Konji</a:t>
            </a:r>
            <a:r>
              <a:rPr lang="en-US" sz="2800" dirty="0" smtClean="0">
                <a:solidFill>
                  <a:srgbClr val="FFFF00"/>
                </a:solidFill>
                <a:latin typeface="Candara" pitchFamily="34" charset="0"/>
              </a:rPr>
              <a:t>: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izuzetak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pPr algn="just"/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Brucele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 se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obično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nastanjuju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u </a:t>
            </a:r>
            <a:r>
              <a:rPr lang="en-GB" sz="2800" i="1" dirty="0" err="1">
                <a:solidFill>
                  <a:schemeClr val="bg1"/>
                </a:solidFill>
                <a:latin typeface="Candara" pitchFamily="34" charset="0"/>
              </a:rPr>
              <a:t>ligamentum</a:t>
            </a:r>
            <a:r>
              <a:rPr lang="en-GB" sz="2800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Candara" pitchFamily="34" charset="0"/>
              </a:rPr>
              <a:t>nuche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burzama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tetivama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zglobovima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i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dovode</a:t>
            </a:r>
            <a:r>
              <a:rPr lang="en-GB" sz="2800" dirty="0" smtClean="0">
                <a:solidFill>
                  <a:schemeClr val="bg1"/>
                </a:solidFill>
                <a:latin typeface="Candara" pitchFamily="34" charset="0"/>
              </a:rPr>
              <a:t> do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supurativnog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burzitisa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i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fistule</a:t>
            </a:r>
            <a:r>
              <a:rPr lang="en-GB" sz="28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andara" pitchFamily="34" charset="0"/>
              </a:rPr>
              <a:t>grebena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" y="152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Candara" pitchFamily="34" charset="0"/>
              </a:rPr>
              <a:t>Ljudi</a:t>
            </a:r>
            <a:r>
              <a:rPr lang="en-US" sz="2800" dirty="0" smtClean="0">
                <a:solidFill>
                  <a:srgbClr val="FFFF00"/>
                </a:solidFill>
                <a:latin typeface="Candara" pitchFamily="34" charset="0"/>
              </a:rPr>
              <a:t>: </a:t>
            </a:r>
            <a:r>
              <a:rPr lang="en-GB" sz="2800" dirty="0" err="1" smtClean="0">
                <a:solidFill>
                  <a:schemeClr val="bg1"/>
                </a:solidFill>
                <a:latin typeface="Candara" pitchFamily="34" charset="0"/>
              </a:rPr>
              <a:t>prijem</a:t>
            </a:r>
            <a:r>
              <a:rPr lang="sr-Latn-RS" sz="2800" dirty="0" smtClean="0">
                <a:solidFill>
                  <a:schemeClr val="bg1"/>
                </a:solidFill>
                <a:latin typeface="Candara" pitchFamily="34" charset="0"/>
              </a:rPr>
              <a:t>čivi za: </a:t>
            </a:r>
            <a:r>
              <a:rPr lang="sr-Latn-RS" sz="2800" i="1" dirty="0" smtClean="0">
                <a:solidFill>
                  <a:schemeClr val="bg1"/>
                </a:solidFill>
                <a:latin typeface="Candara" pitchFamily="34" charset="0"/>
              </a:rPr>
              <a:t>B. abortus, B. melitensis, B. suis i B. canis</a:t>
            </a:r>
            <a:endParaRPr lang="en-GB" sz="2800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6147" name="Picture 3" descr="C:\Users\Isidora\Desktop\MMBR.00048-20-f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9" y="1150216"/>
            <a:ext cx="8087741" cy="53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sidora\Desktop\slide_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1"/>
            <a:ext cx="838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Isidora\Desktop\IndianJDermatol_2011_56_3_339_82505_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2100557" cy="9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Isidora\Desktop\human_brucellosis_arthrit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36" y="5605693"/>
            <a:ext cx="1773237" cy="11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0"/>
            <a:ext cx="8991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>
                <a:solidFill>
                  <a:schemeClr val="bg1"/>
                </a:solidFill>
              </a:rPr>
              <a:t>B. abortus</a:t>
            </a:r>
            <a:r>
              <a:rPr lang="sr-Latn-RS" i="1" dirty="0">
                <a:solidFill>
                  <a:schemeClr val="bg1"/>
                </a:solidFill>
              </a:rPr>
              <a:t>		</a:t>
            </a:r>
            <a:r>
              <a:rPr lang="sr-Latn-RS" dirty="0">
                <a:solidFill>
                  <a:schemeClr val="bg1"/>
                </a:solidFill>
              </a:rPr>
              <a:t>-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u="sng" dirty="0">
                <a:solidFill>
                  <a:srgbClr val="FFC000"/>
                </a:solidFill>
              </a:rPr>
              <a:t>goveda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– abortus i orhitis </a:t>
            </a:r>
            <a:r>
              <a:rPr lang="sr-Latn-RS" dirty="0">
                <a:solidFill>
                  <a:srgbClr val="00B0F0"/>
                </a:solidFill>
              </a:rPr>
              <a:t>(Bangova bolest</a:t>
            </a:r>
            <a:r>
              <a:rPr lang="sr-Latn-RS" dirty="0" smtClean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ovce – </a:t>
            </a:r>
            <a:r>
              <a:rPr lang="sr-Latn-RS" dirty="0" smtClean="0">
                <a:solidFill>
                  <a:schemeClr val="bg1"/>
                </a:solidFill>
              </a:rPr>
              <a:t>abortus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koze – </a:t>
            </a:r>
            <a:r>
              <a:rPr lang="sr-Latn-RS" dirty="0" smtClean="0">
                <a:solidFill>
                  <a:schemeClr val="bg1"/>
                </a:solidFill>
              </a:rPr>
              <a:t>abortus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svinje – </a:t>
            </a:r>
            <a:r>
              <a:rPr lang="sr-Latn-RS" dirty="0" smtClean="0">
                <a:solidFill>
                  <a:schemeClr val="bg1"/>
                </a:solidFill>
              </a:rPr>
              <a:t>abortus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 smtClean="0">
                <a:solidFill>
                  <a:schemeClr val="bg1"/>
                </a:solidFill>
              </a:rPr>
              <a:t>               			- </a:t>
            </a:r>
            <a:r>
              <a:rPr lang="sr-Latn-RS" dirty="0">
                <a:solidFill>
                  <a:schemeClr val="bg1"/>
                </a:solidFill>
              </a:rPr>
              <a:t>konji – burzitis – fistule u regiji </a:t>
            </a:r>
            <a:r>
              <a:rPr lang="sr-Latn-RS" dirty="0" smtClean="0">
                <a:solidFill>
                  <a:schemeClr val="bg1"/>
                </a:solidFill>
              </a:rPr>
              <a:t>grebena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</a:t>
            </a:r>
            <a:r>
              <a:rPr lang="sr-Latn-RS" dirty="0">
                <a:solidFill>
                  <a:srgbClr val="FF0000"/>
                </a:solidFill>
              </a:rPr>
              <a:t>ljudi</a:t>
            </a:r>
            <a:r>
              <a:rPr lang="sr-Latn-RS" dirty="0">
                <a:solidFill>
                  <a:schemeClr val="bg1"/>
                </a:solidFill>
              </a:rPr>
              <a:t> – sistemska </a:t>
            </a:r>
            <a:r>
              <a:rPr lang="sr-Latn-RS" dirty="0" smtClean="0">
                <a:solidFill>
                  <a:schemeClr val="bg1"/>
                </a:solidFill>
              </a:rPr>
              <a:t>bruceloza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B. melitensis		</a:t>
            </a:r>
            <a:r>
              <a:rPr lang="sr-Latn-RS" b="1" dirty="0">
                <a:solidFill>
                  <a:schemeClr val="bg1"/>
                </a:solidFill>
              </a:rPr>
              <a:t>- </a:t>
            </a:r>
            <a:r>
              <a:rPr lang="sr-Latn-RS" dirty="0">
                <a:solidFill>
                  <a:schemeClr val="bg1"/>
                </a:solidFill>
              </a:rPr>
              <a:t>goveda – retko </a:t>
            </a:r>
            <a:r>
              <a:rPr lang="sr-Latn-RS" dirty="0" smtClean="0">
                <a:solidFill>
                  <a:schemeClr val="bg1"/>
                </a:solidFill>
              </a:rPr>
              <a:t>abortusi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u="sng" dirty="0">
                <a:solidFill>
                  <a:srgbClr val="FFC000"/>
                </a:solidFill>
              </a:rPr>
              <a:t>ovce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– </a:t>
            </a:r>
            <a:r>
              <a:rPr lang="sr-Latn-RS" dirty="0" smtClean="0">
                <a:solidFill>
                  <a:schemeClr val="bg1"/>
                </a:solidFill>
              </a:rPr>
              <a:t>abortus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</a:t>
            </a:r>
            <a:r>
              <a:rPr lang="sr-Latn-RS" u="sng" dirty="0">
                <a:solidFill>
                  <a:srgbClr val="FFC000"/>
                </a:solidFill>
              </a:rPr>
              <a:t>koze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– </a:t>
            </a:r>
            <a:r>
              <a:rPr lang="sr-Latn-RS" dirty="0" smtClean="0">
                <a:solidFill>
                  <a:schemeClr val="bg1"/>
                </a:solidFill>
              </a:rPr>
              <a:t>abortus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</a:t>
            </a:r>
            <a:r>
              <a:rPr lang="sr-Latn-RS" dirty="0">
                <a:solidFill>
                  <a:srgbClr val="FF0000"/>
                </a:solidFill>
              </a:rPr>
              <a:t>ljudi</a:t>
            </a:r>
            <a:r>
              <a:rPr lang="sr-Latn-RS" dirty="0">
                <a:solidFill>
                  <a:schemeClr val="bg1"/>
                </a:solidFill>
              </a:rPr>
              <a:t> – </a:t>
            </a:r>
            <a:r>
              <a:rPr lang="sr-Latn-RS" dirty="0">
                <a:solidFill>
                  <a:srgbClr val="00B0F0"/>
                </a:solidFill>
              </a:rPr>
              <a:t>malteška/mediteranska/ondulentna </a:t>
            </a:r>
            <a:r>
              <a:rPr lang="sr-Latn-RS" dirty="0" smtClean="0">
                <a:solidFill>
                  <a:srgbClr val="00B0F0"/>
                </a:solidFill>
              </a:rPr>
              <a:t>groznica </a:t>
            </a:r>
            <a:r>
              <a:rPr lang="sr-Latn-RS" dirty="0" smtClean="0">
                <a:solidFill>
                  <a:schemeClr val="bg1"/>
                </a:solidFill>
              </a:rPr>
              <a:t>- </a:t>
            </a:r>
            <a:r>
              <a:rPr lang="sr-Latn-RS" dirty="0">
                <a:solidFill>
                  <a:schemeClr val="bg1"/>
                </a:solidFill>
              </a:rPr>
              <a:t>težak </a:t>
            </a:r>
            <a:r>
              <a:rPr lang="sr-Latn-RS" dirty="0" smtClean="0">
                <a:solidFill>
                  <a:schemeClr val="bg1"/>
                </a:solidFill>
              </a:rPr>
              <a:t>			   klinički </a:t>
            </a:r>
            <a:r>
              <a:rPr lang="sr-Latn-RS" dirty="0">
                <a:solidFill>
                  <a:schemeClr val="bg1"/>
                </a:solidFill>
              </a:rPr>
              <a:t>tok sistemske </a:t>
            </a:r>
            <a:r>
              <a:rPr lang="sr-Latn-RS" dirty="0" smtClean="0">
                <a:solidFill>
                  <a:schemeClr val="bg1"/>
                </a:solidFill>
              </a:rPr>
              <a:t>bruceloze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B. suis</a:t>
            </a:r>
            <a:r>
              <a:rPr lang="sr-Latn-RS" i="1" dirty="0">
                <a:solidFill>
                  <a:schemeClr val="bg1"/>
                </a:solidFill>
              </a:rPr>
              <a:t> 			</a:t>
            </a:r>
            <a:r>
              <a:rPr lang="sr-Latn-RS" i="1" dirty="0">
                <a:solidFill>
                  <a:srgbClr val="FFC000"/>
                </a:solidFill>
              </a:rPr>
              <a:t>- </a:t>
            </a:r>
            <a:r>
              <a:rPr lang="sr-Latn-RS" u="sng" dirty="0">
                <a:solidFill>
                  <a:srgbClr val="FFC000"/>
                </a:solidFill>
              </a:rPr>
              <a:t>svinje</a:t>
            </a:r>
            <a:r>
              <a:rPr lang="sr-Latn-RS" i="1" dirty="0">
                <a:solidFill>
                  <a:srgbClr val="FFC000"/>
                </a:solidFill>
              </a:rPr>
              <a:t> </a:t>
            </a:r>
            <a:r>
              <a:rPr lang="sr-Latn-RS" i="1" dirty="0">
                <a:solidFill>
                  <a:schemeClr val="bg1"/>
                </a:solidFill>
              </a:rPr>
              <a:t>- </a:t>
            </a:r>
            <a:r>
              <a:rPr lang="fr-FR" dirty="0" err="1">
                <a:solidFill>
                  <a:schemeClr val="bg1"/>
                </a:solidFill>
              </a:rPr>
              <a:t>abortus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orhitis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spondiloza</a:t>
            </a:r>
            <a:r>
              <a:rPr lang="fr-FR" dirty="0">
                <a:solidFill>
                  <a:schemeClr val="bg1"/>
                </a:solidFill>
              </a:rPr>
              <a:t> i </a:t>
            </a:r>
            <a:r>
              <a:rPr lang="fr-FR" dirty="0" err="1" smtClean="0">
                <a:solidFill>
                  <a:schemeClr val="bg1"/>
                </a:solidFill>
              </a:rPr>
              <a:t>sterilitet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 </a:t>
            </a:r>
            <a:r>
              <a:rPr lang="sr-Latn-RS" dirty="0">
                <a:solidFill>
                  <a:srgbClr val="FF0000"/>
                </a:solidFill>
              </a:rPr>
              <a:t>ljudi </a:t>
            </a:r>
            <a:r>
              <a:rPr lang="sr-Latn-RS" dirty="0">
                <a:solidFill>
                  <a:schemeClr val="bg1"/>
                </a:solidFill>
              </a:rPr>
              <a:t>- sistemska </a:t>
            </a:r>
            <a:r>
              <a:rPr lang="sr-Latn-RS" dirty="0" smtClean="0">
                <a:solidFill>
                  <a:schemeClr val="bg1"/>
                </a:solidFill>
              </a:rPr>
              <a:t>bruceloza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 </a:t>
            </a:r>
            <a:r>
              <a:rPr lang="sr-Latn-RS" i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B. ovis			- </a:t>
            </a:r>
            <a:r>
              <a:rPr lang="sr-Latn-RS" dirty="0">
                <a:solidFill>
                  <a:schemeClr val="bg1"/>
                </a:solidFill>
              </a:rPr>
              <a:t> </a:t>
            </a:r>
            <a:r>
              <a:rPr lang="sr-Latn-RS" u="sng" dirty="0">
                <a:solidFill>
                  <a:srgbClr val="FFC000"/>
                </a:solidFill>
              </a:rPr>
              <a:t>ovce</a:t>
            </a:r>
            <a:r>
              <a:rPr lang="sr-Latn-RS" dirty="0">
                <a:solidFill>
                  <a:schemeClr val="bg1"/>
                </a:solidFill>
              </a:rPr>
              <a:t> - </a:t>
            </a:r>
            <a:r>
              <a:rPr lang="fr-FR" dirty="0" err="1">
                <a:solidFill>
                  <a:schemeClr val="bg1"/>
                </a:solidFill>
              </a:rPr>
              <a:t>epididimitis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ovnova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sporadični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abortusi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ovaca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B. canis			</a:t>
            </a:r>
            <a:r>
              <a:rPr lang="sr-Latn-RS" i="1" dirty="0">
                <a:solidFill>
                  <a:schemeClr val="bg1"/>
                </a:solidFill>
              </a:rPr>
              <a:t>- </a:t>
            </a:r>
            <a:r>
              <a:rPr lang="sr-Latn-RS" u="sng" dirty="0">
                <a:solidFill>
                  <a:srgbClr val="FFC000"/>
                </a:solidFill>
              </a:rPr>
              <a:t>psi</a:t>
            </a:r>
            <a:r>
              <a:rPr lang="sr-Latn-RS" dirty="0">
                <a:solidFill>
                  <a:srgbClr val="FFC000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- </a:t>
            </a:r>
            <a:r>
              <a:rPr lang="fr-FR" dirty="0" err="1">
                <a:solidFill>
                  <a:schemeClr val="bg1"/>
                </a:solidFill>
              </a:rPr>
              <a:t>abortus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epididimitis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diskospondiloza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sterilitet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okularni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>			  </a:t>
            </a:r>
            <a:r>
              <a:rPr lang="fr-FR" dirty="0" err="1" smtClean="0">
                <a:solidFill>
                  <a:schemeClr val="bg1"/>
                </a:solidFill>
              </a:rPr>
              <a:t>problemi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nekad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prvi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znak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	-</a:t>
            </a:r>
            <a:r>
              <a:rPr lang="sr-Latn-RS" dirty="0">
                <a:solidFill>
                  <a:srgbClr val="FF0000"/>
                </a:solidFill>
              </a:rPr>
              <a:t> ljudi </a:t>
            </a:r>
            <a:r>
              <a:rPr lang="sr-Latn-RS" dirty="0">
                <a:solidFill>
                  <a:schemeClr val="bg1"/>
                </a:solidFill>
              </a:rPr>
              <a:t>- sistemska </a:t>
            </a:r>
            <a:r>
              <a:rPr lang="sr-Latn-RS" dirty="0" smtClean="0">
                <a:solidFill>
                  <a:schemeClr val="bg1"/>
                </a:solidFill>
              </a:rPr>
              <a:t>bruceloza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	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sr-Latn-RS" b="1" i="1" dirty="0">
                <a:solidFill>
                  <a:schemeClr val="bg1"/>
                </a:solidFill>
              </a:rPr>
              <a:t>B. neotomae		- </a:t>
            </a:r>
            <a:r>
              <a:rPr lang="sr-Latn-RS" dirty="0">
                <a:solidFill>
                  <a:schemeClr val="bg1"/>
                </a:solidFill>
              </a:rPr>
              <a:t>vodeni pacov – </a:t>
            </a:r>
            <a:r>
              <a:rPr lang="sr-Latn-RS" dirty="0" smtClean="0">
                <a:solidFill>
                  <a:schemeClr val="bg1"/>
                </a:solidFill>
              </a:rPr>
              <a:t>bruceloza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934200" y="609600"/>
            <a:ext cx="838200" cy="58674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6200" y="3124200"/>
            <a:ext cx="2514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 smtClean="0">
                <a:solidFill>
                  <a:srgbClr val="00B050"/>
                </a:solidFill>
                <a:latin typeface="Candara" pitchFamily="34" charset="0"/>
              </a:rPr>
              <a:t>Abortus</a:t>
            </a:r>
          </a:p>
          <a:p>
            <a:r>
              <a:rPr lang="sr-Latn-RS" sz="1600" b="1" dirty="0" smtClean="0">
                <a:solidFill>
                  <a:srgbClr val="00B050"/>
                </a:solidFill>
                <a:latin typeface="Candara" pitchFamily="34" charset="0"/>
              </a:rPr>
              <a:t>Orhitis</a:t>
            </a:r>
          </a:p>
          <a:p>
            <a:r>
              <a:rPr lang="sr-Latn-RS" sz="1600" b="1" dirty="0" smtClean="0">
                <a:solidFill>
                  <a:srgbClr val="00B050"/>
                </a:solidFill>
                <a:latin typeface="Candara" pitchFamily="34" charset="0"/>
              </a:rPr>
              <a:t>Epididimitis</a:t>
            </a:r>
          </a:p>
          <a:p>
            <a:r>
              <a:rPr lang="sr-Latn-RS" sz="1600" b="1" dirty="0" smtClean="0">
                <a:solidFill>
                  <a:srgbClr val="00B050"/>
                </a:solidFill>
                <a:latin typeface="Candara" pitchFamily="34" charset="0"/>
              </a:rPr>
              <a:t>Ljudi:sistemska</a:t>
            </a:r>
          </a:p>
          <a:p>
            <a:r>
              <a:rPr lang="sr-Latn-RS" sz="1600" b="1" dirty="0" smtClean="0">
                <a:solidFill>
                  <a:srgbClr val="00B050"/>
                </a:solidFill>
                <a:latin typeface="Candara" pitchFamily="34" charset="0"/>
              </a:rPr>
              <a:t>Konji: ...</a:t>
            </a:r>
            <a:endParaRPr lang="en-US" sz="1600" b="1" dirty="0">
              <a:solidFill>
                <a:srgbClr val="00B05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 smtClean="0">
                <a:solidFill>
                  <a:srgbClr val="FFFF00"/>
                </a:solidFill>
                <a:latin typeface="Candara" pitchFamily="34" charset="0"/>
              </a:rPr>
              <a:t>Morfološke i tinktorijalne osobine</a:t>
            </a:r>
            <a:endParaRPr lang="en-US" sz="2800" u="sng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838200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Gram 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-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negativni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bacili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kokobacili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NEMAJU: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kapsulu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flagele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fimbrije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i </a:t>
            </a:r>
            <a:r>
              <a:rPr lang="fr-FR" sz="2400" dirty="0" err="1" smtClean="0">
                <a:solidFill>
                  <a:schemeClr val="bg1"/>
                </a:solidFill>
                <a:latin typeface="Candara" pitchFamily="34" charset="0"/>
              </a:rPr>
              <a:t>spor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e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i="1" dirty="0" smtClean="0">
                <a:solidFill>
                  <a:schemeClr val="bg1"/>
                </a:solidFill>
                <a:latin typeface="Candara" pitchFamily="34" charset="0"/>
              </a:rPr>
              <a:t>A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cidoalkohorezistentni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mikroorgani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z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mi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(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modifikovano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bojenje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po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Zeihl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-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Neelsen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-u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) -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crveni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andara" pitchFamily="34" charset="0"/>
              </a:rPr>
              <a:t>kokobacili</a:t>
            </a:r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andara" pitchFamily="34" charset="0"/>
              </a:rPr>
              <a:t>na plavoj pozadini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7" descr="C:\Users\proka\AppData\Local\Microsoft\Windows\INetCache\Content.Word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5357177" cy="38422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881255" y="5184358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andara" pitchFamily="34" charset="0"/>
              </a:rPr>
              <a:t>U </a:t>
            </a:r>
            <a:r>
              <a:rPr lang="fr-FR" dirty="0" err="1">
                <a:solidFill>
                  <a:schemeClr val="bg1"/>
                </a:solidFill>
                <a:latin typeface="Candara" pitchFamily="34" charset="0"/>
              </a:rPr>
              <a:t>preparatima</a:t>
            </a:r>
            <a:r>
              <a:rPr lang="fr-FR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andara" pitchFamily="34" charset="0"/>
              </a:rPr>
              <a:t>iz</a:t>
            </a:r>
            <a:r>
              <a:rPr lang="fr-FR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andara" pitchFamily="34" charset="0"/>
              </a:rPr>
              <a:t>tkiva</a:t>
            </a:r>
            <a:r>
              <a:rPr lang="fr-FR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Candara" pitchFamily="34" charset="0"/>
              </a:rPr>
              <a:t>često se vide u gomilicama, usled nagomilavanja bakterija u inficiranim ćelijama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1026</Words>
  <Application>Microsoft Office PowerPoint</Application>
  <PresentationFormat>On-screen Show (4:3)</PresentationFormat>
  <Paragraphs>201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41</cp:revision>
  <dcterms:created xsi:type="dcterms:W3CDTF">2006-08-16T00:00:00Z</dcterms:created>
  <dcterms:modified xsi:type="dcterms:W3CDTF">2022-04-05T18:55:27Z</dcterms:modified>
</cp:coreProperties>
</file>