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0" r:id="rId8"/>
    <p:sldId id="261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8" r:id="rId17"/>
    <p:sldId id="277" r:id="rId18"/>
    <p:sldId id="262" r:id="rId19"/>
    <p:sldId id="267" r:id="rId20"/>
    <p:sldId id="281" r:id="rId21"/>
    <p:sldId id="283" r:id="rId22"/>
    <p:sldId id="284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4A206A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Isidora\Desktop\gettyimages-120144126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038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Berlin Sans FB" pitchFamily="34" charset="0"/>
              </a:rPr>
              <a:t>Fam. </a:t>
            </a:r>
            <a:r>
              <a:rPr lang="en-US" sz="5400" i="1" dirty="0" err="1" smtClean="0">
                <a:solidFill>
                  <a:srgbClr val="7030A0"/>
                </a:solidFill>
                <a:latin typeface="Berlin Sans FB" pitchFamily="34" charset="0"/>
              </a:rPr>
              <a:t>Enterobacteriaceae</a:t>
            </a:r>
            <a:endParaRPr lang="en-US" sz="5400" i="1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20192"/>
            <a:ext cx="7952509" cy="706640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357" y="685800"/>
            <a:ext cx="6413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885" y="3480716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66"/>
                </a:solidFill>
                <a:latin typeface="Berlin Sans FB" pitchFamily="34" charset="0"/>
              </a:rPr>
              <a:t>KLIICONO</a:t>
            </a:r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ŠTVO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rgbClr val="FFFF66"/>
                </a:solidFill>
                <a:latin typeface="Berlin Sans FB" pitchFamily="34" charset="0"/>
              </a:rPr>
              <a:t>Aktivne kliconoše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rgbClr val="FFFF66"/>
                </a:solidFill>
                <a:latin typeface="Berlin Sans FB" pitchFamily="34" charset="0"/>
              </a:rPr>
              <a:t>Pasivne kliconoše</a:t>
            </a:r>
            <a:endParaRPr lang="en-US" sz="2800" dirty="0">
              <a:solidFill>
                <a:srgbClr val="FFFF66"/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rgbClr val="FFFF66"/>
                </a:solidFill>
                <a:latin typeface="Berlin Sans FB" pitchFamily="34" charset="0"/>
              </a:rPr>
              <a:t>Latentne </a:t>
            </a:r>
            <a:r>
              <a:rPr lang="sr-Latn-RS" sz="2800" dirty="0" smtClean="0">
                <a:solidFill>
                  <a:srgbClr val="FFFF66"/>
                </a:solidFill>
                <a:latin typeface="Berlin Sans FB" pitchFamily="34" charset="0"/>
              </a:rPr>
              <a:t>kliconoše</a:t>
            </a:r>
            <a:endParaRPr lang="en-US" sz="2800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64" y="3810000"/>
            <a:ext cx="5334000" cy="27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"/>
            <a:ext cx="8832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M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lade i gravidne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L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ipopolisaharid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i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T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ri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glavne forme: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gastroenteritis, septikemija i </a:t>
            </a:r>
            <a:r>
              <a:rPr lang="sr-Latn-RS" sz="2400" dirty="0" smtClean="0">
                <a:solidFill>
                  <a:srgbClr val="FFFF66"/>
                </a:solidFill>
                <a:latin typeface="Berlin Sans FB" pitchFamily="34" charset="0"/>
              </a:rPr>
              <a:t>abortus</a:t>
            </a:r>
            <a:endParaRPr lang="sr-Latn-R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M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eningitis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, pneumonija, osteomijelitis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...</a:t>
            </a:r>
            <a:r>
              <a:rPr lang="sr-Latn-RS" sz="2000" dirty="0" smtClean="0">
                <a:latin typeface="Berlin Sans FB" pitchFamily="34" charset="0"/>
              </a:rPr>
              <a:t>i</a:t>
            </a:r>
            <a:endParaRPr lang="en-US" sz="2000" dirty="0" smtClean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Striktno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patogene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latin typeface="Berlin Sans FB" pitchFamily="34" charset="0"/>
              </a:rPr>
              <a:t>dr. 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2050" name="Picture 2" descr="C:\Users\Isidora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51" y="1676400"/>
            <a:ext cx="3465513" cy="1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4637" y="8145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u="sng" dirty="0">
                <a:solidFill>
                  <a:srgbClr val="FF0066"/>
                </a:solidFill>
              </a:rPr>
              <a:t>Klasifikacija roda </a:t>
            </a:r>
            <a:r>
              <a:rPr lang="sr-Latn-RS" sz="3200" b="1" i="1" u="sng" dirty="0">
                <a:solidFill>
                  <a:srgbClr val="FF0066"/>
                </a:solidFill>
              </a:rPr>
              <a:t>Salmonella</a:t>
            </a:r>
            <a:endParaRPr lang="en-US" sz="3200" u="sng" dirty="0">
              <a:solidFill>
                <a:srgbClr val="FF0066"/>
              </a:solidFill>
            </a:endParaRPr>
          </a:p>
          <a:p>
            <a:pPr algn="ctr"/>
            <a:r>
              <a:rPr lang="sr-Latn-RS" sz="2400" u="sng" dirty="0" smtClean="0">
                <a:solidFill>
                  <a:srgbClr val="FFFF66"/>
                </a:solidFill>
                <a:latin typeface="Berlin Sans FB" pitchFamily="34" charset="0"/>
              </a:rPr>
              <a:t>VRSTE</a:t>
            </a:r>
          </a:p>
          <a:p>
            <a:pPr algn="ctr"/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Salmonella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</a:p>
          <a:p>
            <a:pPr algn="ctr"/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Salmonella bongori</a:t>
            </a:r>
          </a:p>
          <a:p>
            <a:endParaRPr lang="sr-Latn-RS" sz="2400" i="1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u="sng" dirty="0" smtClean="0">
                <a:solidFill>
                  <a:srgbClr val="FFFF66"/>
                </a:solidFill>
                <a:latin typeface="Berlin Sans FB" pitchFamily="34" charset="0"/>
              </a:rPr>
              <a:t>PODVRSTE</a:t>
            </a:r>
          </a:p>
          <a:p>
            <a:pPr algn="ctr"/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Salmonella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 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subspecies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salamae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arizonae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subspecies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diarizonae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Salmonella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 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houtenae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Salmonella enterica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subspecies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indica</a:t>
            </a:r>
          </a:p>
          <a:p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u="sng" dirty="0" smtClean="0">
                <a:solidFill>
                  <a:srgbClr val="FFFF66"/>
                </a:solidFill>
                <a:latin typeface="Berlin Sans FB" pitchFamily="34" charset="0"/>
              </a:rPr>
              <a:t>SEROVARIJETETI (SEROTIPOVI)</a:t>
            </a:r>
          </a:p>
          <a:p>
            <a:pPr algn="ctr"/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Salmonella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serovar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Typhimurium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                                                      </a:t>
            </a:r>
            <a:r>
              <a:rPr lang="en-US" sz="3600" dirty="0" smtClean="0">
                <a:solidFill>
                  <a:schemeClr val="bg1"/>
                </a:solidFill>
                <a:latin typeface="Berlin Sans FB" pitchFamily="34" charset="0"/>
              </a:rPr>
              <a:t> =</a:t>
            </a:r>
            <a:endParaRPr lang="sr-Latn-RS" sz="36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Typhimurium</a:t>
            </a:r>
          </a:p>
          <a:p>
            <a:endParaRPr lang="sr-Latn-R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u="sng" dirty="0">
                <a:solidFill>
                  <a:srgbClr val="FF0066"/>
                </a:solidFill>
                <a:latin typeface="Berlin Sans FB" pitchFamily="34" charset="0"/>
              </a:rPr>
              <a:t>Na osnovu adaptiranosti na vrstu domaćina serovarijeteti </a:t>
            </a:r>
            <a:r>
              <a:rPr lang="sr-Latn-RS" sz="2800" i="1" u="sng" dirty="0">
                <a:solidFill>
                  <a:srgbClr val="FF0066"/>
                </a:solidFill>
                <a:latin typeface="Berlin Sans FB" pitchFamily="34" charset="0"/>
              </a:rPr>
              <a:t>Salmonella</a:t>
            </a:r>
            <a:r>
              <a:rPr lang="sr-Latn-RS" sz="2800" u="sng" dirty="0">
                <a:solidFill>
                  <a:srgbClr val="FF0066"/>
                </a:solidFill>
                <a:latin typeface="Berlin Sans FB" pitchFamily="34" charset="0"/>
              </a:rPr>
              <a:t> podeljeni su u tri grupe</a:t>
            </a:r>
            <a:r>
              <a:rPr lang="sr-Latn-RS" sz="2800" u="sng" dirty="0" smtClean="0">
                <a:solidFill>
                  <a:srgbClr val="FF0066"/>
                </a:solidFill>
                <a:latin typeface="Berlin Sans FB" pitchFamily="34" charset="0"/>
              </a:rPr>
              <a:t>:</a:t>
            </a:r>
            <a:endParaRPr lang="en-US" sz="2800" u="sng" dirty="0" smtClean="0">
              <a:solidFill>
                <a:srgbClr val="FF0066"/>
              </a:solidFill>
              <a:latin typeface="Berlin Sans FB" pitchFamily="34" charset="0"/>
            </a:endParaRPr>
          </a:p>
          <a:p>
            <a:pPr algn="ctr"/>
            <a:endParaRPr lang="en-US" sz="2400" u="sng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en-US" sz="2400" dirty="0" smtClean="0">
                <a:solidFill>
                  <a:srgbClr val="FFFF66"/>
                </a:solidFill>
                <a:latin typeface="Berlin Sans FB" pitchFamily="34" charset="0"/>
              </a:rPr>
              <a:t>1. </a:t>
            </a:r>
            <a:r>
              <a:rPr lang="sr-Latn-RS" sz="2400" dirty="0" smtClean="0">
                <a:solidFill>
                  <a:srgbClr val="FFFF66"/>
                </a:solidFill>
                <a:latin typeface="Berlin Sans FB" pitchFamily="34" charset="0"/>
              </a:rPr>
              <a:t>Serovarijeteti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kojima su specifični domaćini ljudi:</a:t>
            </a:r>
            <a:endParaRPr lang="en-US" sz="24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Typhi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Paratyphi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en-US" sz="2400" dirty="0" smtClean="0">
                <a:solidFill>
                  <a:srgbClr val="FFFF66"/>
                </a:solidFill>
                <a:latin typeface="Berlin Sans FB" pitchFamily="34" charset="0"/>
              </a:rPr>
              <a:t>2. </a:t>
            </a:r>
            <a:r>
              <a:rPr lang="sr-Latn-RS" sz="2400" dirty="0" smtClean="0">
                <a:solidFill>
                  <a:srgbClr val="FFFF66"/>
                </a:solidFill>
                <a:latin typeface="Berlin Sans FB" pitchFamily="34" charset="0"/>
              </a:rPr>
              <a:t>Serovarijeteti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kojima su specifični domaćini životinje:</a:t>
            </a:r>
            <a:endParaRPr lang="en-US" sz="24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Dublin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– goveda i ovce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Cholerasuis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i </a:t>
            </a:r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Typhisuis – svinje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Pullorum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i </a:t>
            </a:r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Galinarum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– živina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Abortusovis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– ovce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Abortus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equi – konji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en-US" sz="2400" dirty="0" smtClean="0">
                <a:solidFill>
                  <a:srgbClr val="FFFF66"/>
                </a:solidFill>
                <a:latin typeface="Berlin Sans FB" pitchFamily="34" charset="0"/>
              </a:rPr>
              <a:t>3. </a:t>
            </a:r>
            <a:r>
              <a:rPr lang="sr-Latn-RS" sz="2400" dirty="0" smtClean="0">
                <a:solidFill>
                  <a:srgbClr val="FFFF66"/>
                </a:solidFill>
                <a:latin typeface="Berlin Sans FB" pitchFamily="34" charset="0"/>
              </a:rPr>
              <a:t>Neadaptirani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serovarijeteti koji mogu da izazovu infekcije i ljudi i životinja</a:t>
            </a:r>
            <a:endParaRPr lang="en-US" sz="24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Enteritidis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Typhimurium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2898" t="4798" r="21330" b="5303"/>
          <a:stretch/>
        </p:blipFill>
        <p:spPr bwMode="auto">
          <a:xfrm>
            <a:off x="6930336" y="2832945"/>
            <a:ext cx="2119745" cy="181401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30131" y="5178299"/>
            <a:ext cx="2180506" cy="174440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144077" y="5282903"/>
            <a:ext cx="1948276" cy="157420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4122" t="10204" r="19939"/>
          <a:stretch/>
        </p:blipFill>
        <p:spPr bwMode="auto">
          <a:xfrm>
            <a:off x="7410637" y="5243895"/>
            <a:ext cx="1784080" cy="161321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 descr="http://vmbulletin.com/wp-content/uploads/2014/09/cow1.pn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12943" t="2302" r="24242" b="28598"/>
          <a:stretch/>
        </p:blipFill>
        <p:spPr bwMode="auto">
          <a:xfrm>
            <a:off x="7023875" y="1238410"/>
            <a:ext cx="1932669" cy="159453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6968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08" y="76200"/>
            <a:ext cx="92686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Ljudi</a:t>
            </a:r>
            <a:r>
              <a:rPr lang="sr-Latn-RS" i="1" dirty="0">
                <a:solidFill>
                  <a:srgbClr val="FFFF66"/>
                </a:solidFill>
                <a:latin typeface="Berlin Sans FB" pitchFamily="34" charset="0"/>
              </a:rPr>
              <a:t> 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		Salmonella </a:t>
            </a:r>
            <a:r>
              <a:rPr lang="en-US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Typhi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– tifusna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groznica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Paratyphi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paratifus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Enteritidis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– alimentarne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infekcije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Typhimurium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alimentarne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infekcije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	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Goveda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Dublin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– supkliničke infekcije, enteritis,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septikemija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, meningitis,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				  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abortus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, osetomijelitis;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Typhimurium-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enteritis i septikemija;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Ovce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 		Salmonella </a:t>
            </a:r>
            <a:r>
              <a:rPr lang="en-US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Abortus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ovis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– dijareja i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abortusi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Montevideo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– dijareja i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abortusi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Dublin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– dijareja i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abortusi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Typhimurium-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enteritis i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septikemija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Svinje</a:t>
            </a:r>
            <a:r>
              <a:rPr lang="sr-Latn-RS" b="1" i="1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 smtClean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en-US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Cholerasuis – septikemija, pneumonija, enteritis,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				          </a:t>
            </a:r>
            <a:endParaRPr lang="sr-Latn-R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Typhimurium-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enteritis i septikemija, 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Konji </a:t>
            </a:r>
            <a:r>
              <a:rPr lang="sr-Latn-RS" b="1" i="1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 </a:t>
            </a:r>
            <a:r>
              <a:rPr lang="en-US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Abortus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equi -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abortus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Typhimurium-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enteritis i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septikemija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Živina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Pullorum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beli proliv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pilića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Gallinarum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tifus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živine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Typhimurium- paratifus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1329744"/>
            <a:ext cx="54102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3886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p</a:t>
            </a:r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romene na koži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21226" y="762000"/>
            <a:ext cx="955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Gram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– negativne,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štapićaste, </a:t>
            </a:r>
            <a:r>
              <a:rPr lang="en-US" sz="2000" dirty="0" err="1" smtClean="0">
                <a:solidFill>
                  <a:schemeClr val="bg1"/>
                </a:solidFill>
                <a:latin typeface="Berlin Sans FB" pitchFamily="34" charset="0"/>
              </a:rPr>
              <a:t>asporogene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Berlin Sans FB" pitchFamily="34" charset="0"/>
              </a:rPr>
              <a:t>Kapsula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– </a:t>
            </a:r>
            <a:r>
              <a:rPr lang="en-US" sz="2000" dirty="0" err="1" smtClean="0">
                <a:solidFill>
                  <a:schemeClr val="bg1"/>
                </a:solidFill>
                <a:latin typeface="Berlin Sans FB" pitchFamily="34" charset="0"/>
              </a:rPr>
              <a:t>varijabilno</a:t>
            </a:r>
            <a:endParaRPr lang="en-US" sz="20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C000"/>
                </a:solidFill>
                <a:latin typeface="Berlin Sans FB" pitchFamily="34" charset="0"/>
              </a:rPr>
              <a:t>Imaju</a:t>
            </a:r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sr-Latn-RS" sz="2800" dirty="0" smtClean="0">
                <a:solidFill>
                  <a:srgbClr val="FFC000"/>
                </a:solidFill>
                <a:latin typeface="Berlin Sans FB" pitchFamily="34" charset="0"/>
              </a:rPr>
              <a:t>flagele (sve osim </a:t>
            </a:r>
            <a:r>
              <a:rPr lang="sr-Latn-RS" sz="2800" i="1" dirty="0" smtClean="0">
                <a:solidFill>
                  <a:srgbClr val="FFC000"/>
                </a:solidFill>
                <a:latin typeface="Berlin Sans FB" pitchFamily="34" charset="0"/>
              </a:rPr>
              <a:t>S.</a:t>
            </a:r>
            <a:r>
              <a:rPr lang="sr-Latn-RS" sz="2800" dirty="0" smtClean="0">
                <a:solidFill>
                  <a:srgbClr val="FFC000"/>
                </a:solidFill>
                <a:latin typeface="Berlin Sans FB" pitchFamily="34" charset="0"/>
              </a:rPr>
              <a:t> Pullorum i </a:t>
            </a:r>
            <a:r>
              <a:rPr lang="sr-Latn-RS" sz="2800" i="1" dirty="0" smtClean="0">
                <a:solidFill>
                  <a:srgbClr val="FFC000"/>
                </a:solidFill>
                <a:latin typeface="Berlin Sans FB" pitchFamily="34" charset="0"/>
              </a:rPr>
              <a:t>S.</a:t>
            </a:r>
            <a:r>
              <a:rPr lang="sr-Latn-RS" sz="28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sr-Latn-RS" sz="2800" dirty="0" smtClean="0">
                <a:solidFill>
                  <a:srgbClr val="FFC000"/>
                </a:solidFill>
                <a:latin typeface="Berlin Sans FB" pitchFamily="34" charset="0"/>
              </a:rPr>
              <a:t>Gallinarum</a:t>
            </a:r>
            <a:r>
              <a:rPr lang="sr-Latn-RS" sz="2400" dirty="0" smtClean="0">
                <a:solidFill>
                  <a:srgbClr val="FFC000"/>
                </a:solidFill>
                <a:latin typeface="Berlin Sans FB" pitchFamily="34" charset="0"/>
              </a:rPr>
              <a:t>)</a:t>
            </a:r>
            <a:endParaRPr lang="en-US" sz="24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" y="8638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66"/>
                </a:solidFill>
                <a:latin typeface="Berlin Sans FB" pitchFamily="34" charset="0"/>
              </a:rPr>
              <a:t>Morfolo</a:t>
            </a:r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ške i tinktorijalne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07" y="198120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Kulturelne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525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Standardne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HP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elektivne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i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d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iferencijalne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HP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MacCokey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agar, </a:t>
            </a:r>
            <a:r>
              <a:rPr lang="sr-Latn-RS" sz="2400" dirty="0">
                <a:solidFill>
                  <a:srgbClr val="FFC000"/>
                </a:solidFill>
                <a:latin typeface="Berlin Sans FB" pitchFamily="34" charset="0"/>
              </a:rPr>
              <a:t>XLD agar,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Rappaport-Vassiliadis bujon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7" name="Picture 6" descr="C:\Users\Isidora\Desktop\novi praktikum\slike praktikum\Kolonije\salmonella typhi xld. 4jpeg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2027"/>
            <a:ext cx="4191000" cy="2641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465" y="419100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66"/>
                </a:solidFill>
                <a:latin typeface="Berlin Sans FB" pitchFamily="34" charset="0"/>
              </a:rPr>
              <a:t>Fiziolo</a:t>
            </a:r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ške i biohemijske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92" y="4648200"/>
            <a:ext cx="9017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akultativno anaerobne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N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e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fermentišu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laktozu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Oksidaza negativne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Pokretne 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(osim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S.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Pullorum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i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S.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Gallinarum)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Neke produkuju H</a:t>
            </a:r>
            <a:r>
              <a:rPr lang="sr-Latn-RS" sz="2400" baseline="-25000" dirty="0" smtClean="0">
                <a:solidFill>
                  <a:schemeClr val="bg1"/>
                </a:solidFill>
                <a:latin typeface="Berlin Sans FB" pitchFamily="34" charset="0"/>
              </a:rPr>
              <a:t>2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S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64" y="982176"/>
            <a:ext cx="9068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 smtClean="0">
                <a:solidFill>
                  <a:schemeClr val="bg1"/>
                </a:solidFill>
                <a:latin typeface="Berlin Sans FB" pitchFamily="34" charset="0"/>
              </a:rPr>
              <a:t>Gastroenteritis – feces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5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grama </a:t>
            </a:r>
            <a:endParaRPr lang="sr-Latn-R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Ponoviti postupak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Grupni feces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sa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poda kod živine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Rektalni bris nije adekvatan uzorak</a:t>
            </a:r>
          </a:p>
          <a:p>
            <a:r>
              <a:rPr lang="sr-Latn-RS" sz="2400" u="sng" dirty="0" smtClean="0">
                <a:solidFill>
                  <a:schemeClr val="bg1"/>
                </a:solidFill>
                <a:latin typeface="Berlin Sans FB" pitchFamily="34" charset="0"/>
              </a:rPr>
              <a:t>Sistemske infekcije – krv</a:t>
            </a:r>
            <a:endParaRPr lang="sr-Latn-RS" sz="2400" u="sng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u="sng" dirty="0" smtClean="0">
                <a:solidFill>
                  <a:schemeClr val="bg1"/>
                </a:solidFill>
                <a:latin typeface="Berlin Sans FB" pitchFamily="34" charset="0"/>
              </a:rPr>
              <a:t>Postmortalna dg –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parenhimatozni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organi </a:t>
            </a:r>
            <a:endParaRPr lang="sr-Latn-R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u="sng" dirty="0" smtClean="0">
                <a:solidFill>
                  <a:schemeClr val="bg1"/>
                </a:solidFill>
                <a:latin typeface="Berlin Sans FB" pitchFamily="34" charset="0"/>
              </a:rPr>
              <a:t>Abortus: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pobačeni plodovi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malih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životinja, delovi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organa pobačenih plodova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velikih životinja</a:t>
            </a:r>
          </a:p>
          <a:p>
            <a:endParaRPr lang="sr-Latn-R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B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risevi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podova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zidova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pojilica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hranilica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rektalni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bris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smatra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neadekvatnim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uzorkom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hranivo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prostirka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jaja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voda...</a:t>
            </a:r>
          </a:p>
          <a:p>
            <a:pPr marL="285750" indent="-285750">
              <a:buFont typeface="Arial" pitchFamily="34" charset="0"/>
              <a:buChar char="•"/>
            </a:pPr>
            <a:endParaRPr lang="sr-Latn-R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Nazuvci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07" y="12294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Materijal za pregled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pic>
        <p:nvPicPr>
          <p:cNvPr id="5" name="Picture 3" descr="C:\Users\Isidora\Desktop\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2940"/>
            <a:ext cx="2833032" cy="20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255" y="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Dijagnoza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586" y="52322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Klasične mb metode (bioheija važna)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utomatski identifikacioni sistemi (API i BBL Crystal)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PCR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Berlin Sans FB" pitchFamily="34" charset="0"/>
              </a:rPr>
              <a:t>Serologija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: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Serotipizacija (O,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H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i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Vi kapsularnog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antigena)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ELISA</a:t>
            </a: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 - </a:t>
            </a: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imuniteta stada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Ponoviti postupak</a:t>
            </a:r>
            <a:endParaRPr lang="sr-Latn-RS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255" y="2426160"/>
            <a:ext cx="8390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u="sng" dirty="0">
                <a:solidFill>
                  <a:srgbClr val="FFC000"/>
                </a:solidFill>
                <a:latin typeface="Berlin Sans FB" pitchFamily="34" charset="0"/>
              </a:rPr>
              <a:t>Procedura izolacije i identifikacije </a:t>
            </a:r>
            <a:r>
              <a:rPr lang="sr-Latn-RS" sz="2400" i="1" u="sng" dirty="0">
                <a:solidFill>
                  <a:srgbClr val="FFC000"/>
                </a:solidFill>
                <a:latin typeface="Berlin Sans FB" pitchFamily="34" charset="0"/>
              </a:rPr>
              <a:t>Salmonella</a:t>
            </a:r>
            <a:r>
              <a:rPr lang="sr-Latn-RS" sz="2400" u="sng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sr-Latn-RS" sz="2400" u="sng" dirty="0" smtClean="0">
                <a:solidFill>
                  <a:srgbClr val="FFC000"/>
                </a:solidFill>
                <a:latin typeface="Berlin Sans FB" pitchFamily="34" charset="0"/>
              </a:rPr>
              <a:t> spp</a:t>
            </a:r>
            <a:r>
              <a:rPr lang="sr-Latn-RS" sz="2400" u="sng" dirty="0">
                <a:solidFill>
                  <a:srgbClr val="FFC000"/>
                </a:solidFill>
                <a:latin typeface="Berlin Sans FB" pitchFamily="34" charset="0"/>
              </a:rPr>
              <a:t>. definisana je </a:t>
            </a:r>
            <a:r>
              <a:rPr lang="sr-Latn-RS" sz="2400" u="sng" dirty="0" smtClean="0">
                <a:solidFill>
                  <a:srgbClr val="FFC000"/>
                </a:solidFill>
                <a:latin typeface="Berlin Sans FB" pitchFamily="34" charset="0"/>
              </a:rPr>
              <a:t>standardom</a:t>
            </a:r>
            <a:endParaRPr lang="en-US" sz="2800" u="sng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392" y="3331448"/>
            <a:ext cx="929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Faza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predobogaćenja 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Faza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selektivnog obogaćenja 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Faza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izolacije 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Biohemijsko ispitivanje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5.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 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Faza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serološke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identifikacije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253" y="5410200"/>
            <a:ext cx="7834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66"/>
                </a:solidFill>
                <a:latin typeface="Berlin Sans FB" pitchFamily="34" charset="0"/>
              </a:rPr>
              <a:t>Terapija</a:t>
            </a:r>
            <a:endParaRPr lang="en-US" sz="2800" u="sng" dirty="0" smtClean="0">
              <a:solidFill>
                <a:srgbClr val="FFFF66"/>
              </a:solidFill>
              <a:latin typeface="Berlin Sans FB" pitchFamily="34" charset="0"/>
            </a:endParaRPr>
          </a:p>
          <a:p>
            <a:endParaRPr lang="en-US" sz="2800" u="sng" dirty="0" smtClean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AB -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LPS,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klicono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štvo, delotvornost?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336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C:\Users\Isidora\Desktop\Five-Facts-about-E-coli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52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  <a:latin typeface="Berlin Sans FB" pitchFamily="34" charset="0"/>
              </a:rPr>
              <a:t>Escherichia coli</a:t>
            </a:r>
            <a:endParaRPr lang="en-US" sz="6000" i="1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18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011" y="212501"/>
            <a:ext cx="861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C000"/>
                </a:solidFill>
                <a:latin typeface="Berlin Sans FB" pitchFamily="34" charset="0"/>
              </a:rPr>
              <a:t>Oportunisti</a:t>
            </a:r>
            <a:r>
              <a:rPr lang="sr-Latn-RS" sz="2800" u="sng" dirty="0" smtClean="0">
                <a:solidFill>
                  <a:srgbClr val="FFC000"/>
                </a:solidFill>
                <a:latin typeface="Berlin Sans FB" pitchFamily="34" charset="0"/>
              </a:rPr>
              <a:t>čki patogeni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 Endogene infekcije: cistitis, metritis, mastitis, septikemija...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Spoljašnja sredina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rgbClr val="FFC000"/>
              </a:solidFill>
              <a:latin typeface="Berlin Sans FB" pitchFamily="34" charset="0"/>
            </a:endParaRPr>
          </a:p>
          <a:p>
            <a:r>
              <a:rPr lang="sr-Latn-RS" sz="2800" u="sng" dirty="0" smtClean="0">
                <a:solidFill>
                  <a:srgbClr val="FF0000"/>
                </a:solidFill>
                <a:latin typeface="Berlin Sans FB" pitchFamily="34" charset="0"/>
              </a:rPr>
              <a:t>Striktni patogeni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GASTROENTERITIS</a:t>
            </a:r>
            <a:endParaRPr lang="sr-Latn-RS" sz="20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ETEC  </a:t>
            </a:r>
            <a:endParaRPr lang="sr-Latn-RS" sz="2400" dirty="0" smtClean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EPEC</a:t>
            </a:r>
            <a:endParaRPr lang="sr-Latn-RS" sz="2400" dirty="0" smtClean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EHEC </a:t>
            </a:r>
            <a:endParaRPr lang="sr-Latn-RS" sz="24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EIEC </a:t>
            </a:r>
            <a:endParaRPr lang="sr-Latn-RS" sz="2400" dirty="0" smtClean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EAggEC</a:t>
            </a:r>
            <a:endParaRPr lang="en-US" sz="2400" u="sng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4" y="4648200"/>
            <a:ext cx="8976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Mladi: neonatalne dijareje, kolibaciloza, koliseptikemija,  endotoksični šok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Odlučena prasad: edemska bolest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Odrasli: mastitis, MMA sindrom krmača, piometra i urinarne infekcije (kuje)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Živina: omfalitis, koliseptikemija, koligranulomatoza</a:t>
            </a:r>
          </a:p>
          <a:p>
            <a:endParaRPr lang="en-US" dirty="0"/>
          </a:p>
        </p:txBody>
      </p:sp>
      <p:pic>
        <p:nvPicPr>
          <p:cNvPr id="1026" name="Picture 2" descr="C:\Users\Isidora\Desktop\dg_lait_phot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01" y="1295400"/>
            <a:ext cx="4266899" cy="30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-33218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chemeClr val="bg1"/>
                </a:solidFill>
                <a:latin typeface="Berlin Sans FB" pitchFamily="34" charset="0"/>
              </a:rPr>
              <a:t>Podela</a:t>
            </a:r>
            <a:r>
              <a:rPr lang="en-US" sz="4400" u="sng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Berlin Sans FB" pitchFamily="34" charset="0"/>
              </a:rPr>
              <a:t>n</a:t>
            </a:r>
            <a:r>
              <a:rPr lang="sr-Latn-RS" sz="4400" u="sng" dirty="0" smtClean="0">
                <a:solidFill>
                  <a:schemeClr val="bg1"/>
                </a:solidFill>
                <a:latin typeface="Berlin Sans FB" pitchFamily="34" charset="0"/>
              </a:rPr>
              <a:t>a </a:t>
            </a:r>
            <a:r>
              <a:rPr lang="sr-Latn-RS" sz="4400" u="sng" dirty="0">
                <a:solidFill>
                  <a:schemeClr val="bg1"/>
                </a:solidFill>
                <a:latin typeface="Berlin Sans FB" pitchFamily="34" charset="0"/>
              </a:rPr>
              <a:t>osnovu patogenosti </a:t>
            </a:r>
            <a:r>
              <a:rPr lang="sr-Latn-RS" sz="4400" u="sng" dirty="0" smtClean="0">
                <a:solidFill>
                  <a:schemeClr val="bg1"/>
                </a:solidFill>
                <a:latin typeface="Berlin Sans FB" pitchFamily="34" charset="0"/>
              </a:rPr>
              <a:t>:</a:t>
            </a:r>
            <a:endParaRPr lang="en-US" sz="4400" u="sng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en-US" sz="3600" dirty="0" err="1" smtClean="0">
                <a:solidFill>
                  <a:srgbClr val="FFFF66"/>
                </a:solidFill>
                <a:latin typeface="Berlin Sans FB" pitchFamily="34" charset="0"/>
              </a:rPr>
              <a:t>Saprofitske</a:t>
            </a:r>
            <a:r>
              <a:rPr lang="en-US" sz="3600" dirty="0" smtClean="0">
                <a:solidFill>
                  <a:srgbClr val="FFFF66"/>
                </a:solidFill>
                <a:latin typeface="Berlin Sans FB" pitchFamily="34" charset="0"/>
              </a:rPr>
              <a:t>, </a:t>
            </a:r>
            <a:r>
              <a:rPr lang="sr-Latn-RS" sz="3600" dirty="0" smtClean="0">
                <a:solidFill>
                  <a:srgbClr val="FFFF66"/>
                </a:solidFill>
                <a:latin typeface="Berlin Sans FB" pitchFamily="34" charset="0"/>
              </a:rPr>
              <a:t>komensalne bakterije</a:t>
            </a:r>
            <a:endParaRPr lang="sr-Latn-RS" sz="36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     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antagonisti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čko delovanje</a:t>
            </a:r>
            <a:endParaRPr lang="en-US" sz="20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rgbClr val="FFFF00"/>
                </a:solidFill>
                <a:latin typeface="Berlin Sans FB" pitchFamily="34" charset="0"/>
              </a:rPr>
              <a:t> </a:t>
            </a:r>
            <a:endParaRPr lang="en-US" sz="2400" dirty="0">
              <a:solidFill>
                <a:srgbClr val="FFFF00"/>
              </a:solidFill>
              <a:latin typeface="Berlin Sans FB" pitchFamily="34" charset="0"/>
            </a:endParaRPr>
          </a:p>
          <a:p>
            <a:pPr lvl="0"/>
            <a:r>
              <a:rPr lang="sr-Latn-RS" sz="3600" dirty="0" smtClean="0">
                <a:solidFill>
                  <a:srgbClr val="FFFF66"/>
                </a:solidFill>
                <a:latin typeface="Berlin Sans FB" pitchFamily="34" charset="0"/>
              </a:rPr>
              <a:t>2. Patogene bakterije</a:t>
            </a:r>
          </a:p>
          <a:p>
            <a:pPr lvl="0"/>
            <a:r>
              <a:rPr lang="sr-Latn-RS" sz="2000" i="1" dirty="0" smtClean="0">
                <a:solidFill>
                  <a:schemeClr val="bg1"/>
                </a:solidFill>
                <a:latin typeface="Berlin Sans FB" pitchFamily="34" charset="0"/>
              </a:rPr>
              <a:t>   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- Salmonella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 vrste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, patogeni sojevi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Escherichia coli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i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Yersinia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vrste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sr-Latn-RS" sz="3600" dirty="0" smtClean="0">
                <a:solidFill>
                  <a:srgbClr val="FFFF66"/>
                </a:solidFill>
                <a:latin typeface="Berlin Sans FB" pitchFamily="34" charset="0"/>
              </a:rPr>
              <a:t>3. Oportunističk</a:t>
            </a:r>
            <a:r>
              <a:rPr lang="en-US" sz="3600" dirty="0" smtClean="0">
                <a:solidFill>
                  <a:srgbClr val="FFFF66"/>
                </a:solidFill>
                <a:latin typeface="Berlin Sans FB" pitchFamily="34" charset="0"/>
              </a:rPr>
              <a:t>i</a:t>
            </a:r>
            <a:r>
              <a:rPr lang="sr-Latn-RS" sz="3600" dirty="0" smtClean="0">
                <a:solidFill>
                  <a:srgbClr val="FFFF66"/>
                </a:solidFill>
                <a:latin typeface="Berlin Sans FB" pitchFamily="34" charset="0"/>
              </a:rPr>
              <a:t> </a:t>
            </a:r>
            <a:r>
              <a:rPr lang="sr-Latn-RS" sz="3600" dirty="0">
                <a:solidFill>
                  <a:srgbClr val="FFFF66"/>
                </a:solidFill>
                <a:latin typeface="Berlin Sans FB" pitchFamily="34" charset="0"/>
              </a:rPr>
              <a:t>patogene </a:t>
            </a:r>
            <a:r>
              <a:rPr lang="sr-Latn-RS" sz="3600" dirty="0" smtClean="0">
                <a:solidFill>
                  <a:srgbClr val="FFFF66"/>
                </a:solidFill>
                <a:latin typeface="Berlin Sans FB" pitchFamily="34" charset="0"/>
              </a:rPr>
              <a:t>bakterije</a:t>
            </a:r>
          </a:p>
          <a:p>
            <a:pPr lvl="0" algn="just"/>
            <a:r>
              <a:rPr lang="sr-Latn-RS" sz="2000" dirty="0" smtClean="0">
                <a:solidFill>
                  <a:schemeClr val="bg1"/>
                </a:solidFill>
                <a:latin typeface="Berlin Sans FB" pitchFamily="34" charset="0"/>
              </a:rPr>
              <a:t>   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oportunistički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sojevi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E. coli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Klebsiella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spp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.,  </a:t>
            </a:r>
            <a:r>
              <a:rPr lang="en-US" sz="2400" i="1" dirty="0" err="1" smtClean="0">
                <a:solidFill>
                  <a:schemeClr val="bg1"/>
                </a:solidFill>
                <a:latin typeface="Berlin Sans FB" pitchFamily="34" charset="0"/>
              </a:rPr>
              <a:t>Enterobacter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spp., 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Proteus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spp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.,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Serratia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spp.,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Edwardsiella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spp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.,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Citrobacter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 spp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.,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Morganella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spp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.,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Shigella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spp., itd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1026" name="Picture 2" descr="C:\Users\Isidora\Desktop\1-E-coli-f126fa63-2cf3-42d7-bbb4-90086f94f0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77073"/>
            <a:ext cx="2886075" cy="16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8149" y="617347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" pitchFamily="34" charset="0"/>
              </a:rPr>
              <a:t>KOLIFORMI</a:t>
            </a:r>
            <a:endParaRPr lang="en-US" sz="32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2987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itchFamily="34" charset="0"/>
              </a:rPr>
              <a:t>ENDOGENE INFEKCIJE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itchFamily="34" charset="0"/>
              </a:rPr>
              <a:t>EGZOGENE INFEKCIJE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5380" y="225379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C000"/>
                </a:solidFill>
                <a:latin typeface="Berlin Sans FB" pitchFamily="34" charset="0"/>
              </a:rPr>
              <a:t>Morfološke osobine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380" y="8813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C000"/>
                </a:solidFill>
                <a:latin typeface="Berlin Sans FB" pitchFamily="34" charset="0"/>
              </a:rPr>
              <a:t>Kulturelne osobine</a:t>
            </a:r>
          </a:p>
        </p:txBody>
      </p:sp>
      <p:pic>
        <p:nvPicPr>
          <p:cNvPr id="5" name="Picture 4" descr="C:\Users\Isidora\Desktop\novi praktikum\slike praktikum\Kolonije\laktoza + E coli na MacConkey agar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163712"/>
            <a:ext cx="5076825" cy="2352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2863265"/>
            <a:ext cx="1059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Kapsula (neki)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Adhezivne </a:t>
            </a: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pile ili fimbrije </a:t>
            </a:r>
            <a:endParaRPr lang="sr-Latn-RS" sz="2000" dirty="0" smtClean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A</a:t>
            </a:r>
            <a:r>
              <a:rPr lang="sr-Latn-RS" sz="20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lfa </a:t>
            </a: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i beta </a:t>
            </a:r>
            <a:r>
              <a:rPr lang="sr-Latn-RS" sz="20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hemolizini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</a:t>
            </a:r>
            <a:r>
              <a:rPr lang="sr-Latn-RS" sz="20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nterotoksin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Siderofore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Endotoksin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7843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C000"/>
                </a:solidFill>
                <a:latin typeface="Berlin Sans FB" pitchFamily="34" charset="0"/>
              </a:rPr>
              <a:t>Faktori virulencije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C000"/>
                </a:solidFill>
                <a:latin typeface="Berlin Sans FB" pitchFamily="34" charset="0"/>
              </a:rPr>
              <a:t>Materijal za pregled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17" y="6172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C000"/>
                </a:solidFill>
                <a:latin typeface="Berlin Sans FB" pitchFamily="34" charset="0"/>
              </a:rPr>
              <a:t>Terapija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17" y="56489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C000"/>
                </a:solidFill>
                <a:latin typeface="Berlin Sans FB" pitchFamily="34" charset="0"/>
              </a:rPr>
              <a:t>Dijagnoza</a:t>
            </a:r>
          </a:p>
        </p:txBody>
      </p:sp>
    </p:spTree>
    <p:extLst>
      <p:ext uri="{BB962C8B-B14F-4D97-AF65-F5344CB8AC3E}">
        <p14:creationId xmlns:p14="http://schemas.microsoft.com/office/powerpoint/2010/main" val="33831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45640"/>
            <a:ext cx="4876800" cy="36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76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dirty="0" smtClean="0">
                <a:solidFill>
                  <a:schemeClr val="bg1"/>
                </a:solidFill>
                <a:latin typeface="Berlin Sans FB" pitchFamily="34" charset="0"/>
              </a:rPr>
              <a:t>Yersinia spp.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457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Y. </a:t>
            </a:r>
            <a:r>
              <a:rPr lang="en-US" sz="3200" i="1" dirty="0">
                <a:solidFill>
                  <a:schemeClr val="bg1"/>
                </a:solidFill>
                <a:latin typeface="Berlin Sans FB" pitchFamily="34" charset="0"/>
              </a:rPr>
              <a:t>e</a:t>
            </a:r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nterocolitica  </a:t>
            </a:r>
            <a:endParaRPr lang="en-US" sz="3200" i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- ljudi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– enterokolit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is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- životinje – latentn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o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generalizovano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enterokolitis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	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                                  			      		</a:t>
            </a:r>
            <a:endParaRPr lang="en-U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3200" i="1" dirty="0" smtClean="0">
                <a:solidFill>
                  <a:schemeClr val="bg1"/>
                </a:solidFill>
                <a:latin typeface="Berlin Sans FB" pitchFamily="34" charset="0"/>
              </a:rPr>
              <a:t>Y</a:t>
            </a:r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en-US" sz="3200" i="1" dirty="0">
                <a:solidFill>
                  <a:schemeClr val="bg1"/>
                </a:solidFill>
                <a:latin typeface="Berlin Sans FB" pitchFamily="34" charset="0"/>
              </a:rPr>
              <a:t>p</a:t>
            </a:r>
            <a:r>
              <a:rPr lang="sr-Latn-RS" sz="3200" i="1" dirty="0" smtClean="0">
                <a:solidFill>
                  <a:schemeClr val="bg1"/>
                </a:solidFill>
                <a:latin typeface="Berlin Sans FB" pitchFamily="34" charset="0"/>
              </a:rPr>
              <a:t>seudotuberculosis</a:t>
            </a:r>
            <a:endParaRPr lang="en-US" sz="3200" i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ljudi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– mezenterijalni limfadentis, akutni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ileitis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septikemija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ovce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– orhitis,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epididimitis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glodari – pseudotuberkuloza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europe-black-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54" y="3656364"/>
            <a:ext cx="4114801" cy="32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Symptomsplaguetypes6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7106"/>
            <a:ext cx="650965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fsc2x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6364"/>
            <a:ext cx="4267200" cy="32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376"/>
            <a:ext cx="1074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i="1" dirty="0">
                <a:solidFill>
                  <a:schemeClr val="bg1"/>
                </a:solidFill>
                <a:latin typeface="Berlin Sans FB" pitchFamily="34" charset="0"/>
              </a:rPr>
              <a:t>Y</a:t>
            </a:r>
            <a:r>
              <a:rPr lang="sr-Latn-RS" sz="3600" i="1" dirty="0" smtClean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pestis</a:t>
            </a:r>
            <a:r>
              <a:rPr lang="sr-Latn-RS" sz="3600" i="1" dirty="0">
                <a:solidFill>
                  <a:schemeClr val="bg1"/>
                </a:solidFill>
                <a:latin typeface="Berlin Sans FB" pitchFamily="34" charset="0"/>
              </a:rPr>
              <a:t>  </a:t>
            </a:r>
            <a:endParaRPr lang="en-US" sz="3600" i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Tx/>
              <a:buChar char="-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ljudi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–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kuga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Tx/>
              <a:buChar char="-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mačke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– submandibularni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limfadenitis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			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sz="2400" dirty="0"/>
          </a:p>
        </p:txBody>
      </p:sp>
      <p:pic>
        <p:nvPicPr>
          <p:cNvPr id="1026" name="Picture 2" descr="C:\Users\Isidor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376"/>
            <a:ext cx="2463614" cy="14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63" y="1497107"/>
            <a:ext cx="2605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sidora\Desktop\possible_cat_flea_shutterstock_14968607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16" y="1074194"/>
            <a:ext cx="1600201" cy="10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927" y="0"/>
            <a:ext cx="9150927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6927" y="762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dirty="0">
                <a:latin typeface="Berlin Sans FB" pitchFamily="34" charset="0"/>
              </a:rPr>
              <a:t>	</a:t>
            </a:r>
            <a:r>
              <a:rPr lang="sr-Latn-RS" sz="3200" u="sng" dirty="0">
                <a:solidFill>
                  <a:srgbClr val="FFFF66"/>
                </a:solidFill>
                <a:latin typeface="Berlin Sans FB" pitchFamily="34" charset="0"/>
              </a:rPr>
              <a:t>O</a:t>
            </a:r>
            <a:r>
              <a:rPr lang="sr-Latn-RS" sz="3200" u="sng" dirty="0" smtClean="0">
                <a:solidFill>
                  <a:srgbClr val="FFFF66"/>
                </a:solidFill>
                <a:latin typeface="Berlin Sans FB" pitchFamily="34" charset="0"/>
              </a:rPr>
              <a:t>portunističke </a:t>
            </a:r>
            <a:r>
              <a:rPr lang="sr-Latn-RS" sz="3200" u="sng" dirty="0">
                <a:solidFill>
                  <a:srgbClr val="FFFF66"/>
                </a:solidFill>
                <a:latin typeface="Berlin Sans FB" pitchFamily="34" charset="0"/>
              </a:rPr>
              <a:t>bakterije iz familije </a:t>
            </a:r>
            <a:r>
              <a:rPr lang="sr-Latn-RS" sz="3200" i="1" u="sng" dirty="0">
                <a:solidFill>
                  <a:srgbClr val="FFFF66"/>
                </a:solidFill>
                <a:latin typeface="Berlin Sans FB" pitchFamily="34" charset="0"/>
              </a:rPr>
              <a:t>Enterobacteriaceae </a:t>
            </a:r>
            <a:endParaRPr lang="sr-Latn-RS" sz="3200" i="1" u="sng" dirty="0" smtClean="0">
              <a:solidFill>
                <a:srgbClr val="FFFF66"/>
              </a:solidFill>
              <a:latin typeface="Berlin Sans FB" pitchFamily="34" charset="0"/>
            </a:endParaRPr>
          </a:p>
          <a:p>
            <a:endParaRPr lang="sr-Latn-RS" sz="2800" i="1" u="sng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  <a:p>
            <a:endParaRPr lang="en-US" sz="2400" dirty="0"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Klebsiella </a:t>
            </a:r>
            <a:r>
              <a:rPr lang="sr-Latn-R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pneumoniae</a:t>
            </a:r>
            <a:endParaRPr lang="sr-Latn-R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 smtClean="0">
                <a:latin typeface="Berlin Sans FB" pitchFamily="34" charset="0"/>
              </a:rPr>
              <a:t>Enterobacter spp.</a:t>
            </a:r>
            <a:r>
              <a:rPr lang="en-US" sz="3200" dirty="0">
                <a:latin typeface="Berlin Sans FB" pitchFamily="34" charset="0"/>
              </a:rPr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u="sng" dirty="0">
                <a:latin typeface="Berlin Sans FB" pitchFamily="34" charset="0"/>
              </a:rPr>
              <a:t>Proteus </a:t>
            </a:r>
            <a:r>
              <a:rPr lang="sr-Latn-RS" sz="3200" i="1" u="sng" dirty="0" smtClean="0">
                <a:latin typeface="Berlin Sans FB" pitchFamily="34" charset="0"/>
              </a:rPr>
              <a:t>vulgaris</a:t>
            </a:r>
            <a:endParaRPr lang="sr-Latn-RS" sz="3200" u="sng" dirty="0" smtClean="0"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u="sng" dirty="0" smtClean="0">
                <a:latin typeface="Berlin Sans FB" pitchFamily="34" charset="0"/>
              </a:rPr>
              <a:t>Proteus mirabilis</a:t>
            </a:r>
            <a:endParaRPr lang="sr-Latn-RS" sz="3200" u="sng" dirty="0"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>
                <a:latin typeface="Berlin Sans FB" pitchFamily="34" charset="0"/>
              </a:rPr>
              <a:t>S</a:t>
            </a:r>
            <a:r>
              <a:rPr lang="sr-Latn-RS" sz="3200" i="1" dirty="0" smtClean="0">
                <a:latin typeface="Berlin Sans FB" pitchFamily="34" charset="0"/>
              </a:rPr>
              <a:t>erratia </a:t>
            </a:r>
            <a:r>
              <a:rPr lang="sr-Latn-RS" sz="3200" i="1" dirty="0">
                <a:latin typeface="Berlin Sans FB" pitchFamily="34" charset="0"/>
              </a:rPr>
              <a:t>marcescens			</a:t>
            </a:r>
            <a:endParaRPr lang="en-US" sz="3200" dirty="0"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 smtClean="0">
                <a:latin typeface="Berlin Sans FB" pitchFamily="34" charset="0"/>
              </a:rPr>
              <a:t>Edwardsiella </a:t>
            </a:r>
            <a:r>
              <a:rPr lang="sr-Latn-RS" sz="3200" i="1" dirty="0">
                <a:latin typeface="Berlin Sans FB" pitchFamily="34" charset="0"/>
              </a:rPr>
              <a:t>tarda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 smtClean="0">
                <a:latin typeface="Berlin Sans FB" pitchFamily="34" charset="0"/>
              </a:rPr>
              <a:t>Citrobacter </a:t>
            </a:r>
            <a:r>
              <a:rPr lang="sr-Latn-RS" sz="3200" i="1" dirty="0">
                <a:latin typeface="Berlin Sans FB" pitchFamily="34" charset="0"/>
              </a:rPr>
              <a:t>diversus	</a:t>
            </a:r>
            <a:endParaRPr lang="sr-Latn-RS" sz="3200" i="1" dirty="0" smtClean="0"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 smtClean="0">
                <a:latin typeface="Berlin Sans FB" pitchFamily="34" charset="0"/>
              </a:rPr>
              <a:t>Morganella </a:t>
            </a:r>
            <a:r>
              <a:rPr lang="sr-Latn-RS" sz="3200" i="1" dirty="0">
                <a:latin typeface="Berlin Sans FB" pitchFamily="34" charset="0"/>
              </a:rPr>
              <a:t>morgani 	</a:t>
            </a:r>
            <a:endParaRPr lang="en-US" sz="3200" dirty="0"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 smtClean="0">
                <a:latin typeface="Berlin Sans FB" pitchFamily="34" charset="0"/>
              </a:rPr>
              <a:t>Shigella </a:t>
            </a:r>
            <a:r>
              <a:rPr lang="sr-Latn-RS" sz="3200" i="1" dirty="0">
                <a:latin typeface="Berlin Sans FB" pitchFamily="34" charset="0"/>
              </a:rPr>
              <a:t>dysenteriae </a:t>
            </a:r>
            <a:r>
              <a:rPr lang="sr-Latn-RS" sz="2000" b="1" i="1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5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" y="8638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66"/>
                </a:solidFill>
                <a:latin typeface="Berlin Sans FB" pitchFamily="34" charset="0"/>
              </a:rPr>
              <a:t>Morfolo</a:t>
            </a:r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ške i tinktorijalne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5" y="630382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rgbClr val="FF0066"/>
                </a:solidFill>
                <a:latin typeface="Berlin Sans FB" pitchFamily="34" charset="0"/>
              </a:rPr>
              <a:t>Gram- negativne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bakterije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Bacilaran ili kokobacilaran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oblik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Asporogene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55" y="1738378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Kulturelne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" y="2420541"/>
            <a:ext cx="897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Brzorastuće bakterije, nisu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nutritivno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zahtevn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e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(hranljivi agar, krvni agar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DIFERENCIJALNE HP </a:t>
            </a:r>
            <a:endParaRPr lang="sr-Latn-R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7" name="Picture 2" descr="C:\Users\Isidora\Desktop\prsktikum slike\bakteriologija slike\Kolonije\Razlika laktoza pozitivnih i negativnih -MacC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9109"/>
            <a:ext cx="3226898" cy="26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.slidesharecdn.com/copyofrevision2014-140501141600-phpapp02/95/revision-2014-61-638.jpg?cb=1398972082"/>
          <p:cNvPicPr>
            <a:picLocks noChangeAspect="1" noChangeArrowheads="1"/>
          </p:cNvPicPr>
          <p:nvPr/>
        </p:nvPicPr>
        <p:blipFill>
          <a:blip r:embed="rId3" cstate="print"/>
          <a:srcRect l="17555" t="21712" r="19749"/>
          <a:stretch>
            <a:fillRect/>
          </a:stretch>
        </p:blipFill>
        <p:spPr bwMode="auto">
          <a:xfrm>
            <a:off x="6560355" y="2887186"/>
            <a:ext cx="2507444" cy="2461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http://www.fda.gov/ucm/groups/fdagov-public/documents/image/ucm330255.jpg"/>
          <p:cNvPicPr>
            <a:picLocks noChangeAspect="1" noChangeArrowheads="1"/>
          </p:cNvPicPr>
          <p:nvPr/>
        </p:nvPicPr>
        <p:blipFill>
          <a:blip r:embed="rId4" cstate="print"/>
          <a:srcRect l="2941" r="5882"/>
          <a:stretch>
            <a:fillRect/>
          </a:stretch>
        </p:blipFill>
        <p:spPr bwMode="auto">
          <a:xfrm>
            <a:off x="3657600" y="2796608"/>
            <a:ext cx="2743200" cy="2770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48200" y="5631893"/>
            <a:ext cx="5943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Proteus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rojenje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E. coli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hemolizini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sz="2000" i="1" dirty="0" err="1">
                <a:solidFill>
                  <a:schemeClr val="bg1"/>
                </a:solidFill>
                <a:latin typeface="Berlin Sans FB" pitchFamily="34" charset="0"/>
              </a:rPr>
              <a:t>Klebsiella</a:t>
            </a:r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Berlin Sans FB" pitchFamily="34" charset="0"/>
              </a:rPr>
              <a:t>pneumoniae</a:t>
            </a:r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sluzave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kolonije</a:t>
            </a:r>
            <a:endParaRPr lang="en-US" sz="2000" i="1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31978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MacConkey agar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15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1" y="0"/>
            <a:ext cx="3810000" cy="2459410"/>
          </a:xfrm>
          <a:prstGeom prst="rect">
            <a:avLst/>
          </a:prstGeom>
          <a:noFill/>
        </p:spPr>
      </p:pic>
      <p:pic>
        <p:nvPicPr>
          <p:cNvPr id="14" name="Picture 2" descr="https://encrypted-tbn1.gstatic.com/images?q=tbn:ANd9GcQMZ5ZrEASzIQsXP7l6YL3czsqVhalAmoMY5agZQZkp4656g2ne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0770" y="0"/>
            <a:ext cx="1847916" cy="1229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1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636" y="1125141"/>
            <a:ext cx="90331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Sve su asporogene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okretljivost i prisustvo kaspule se razlikuju od vrste do vrste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Fakultativno anaerobne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4" y="13855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66"/>
                </a:solidFill>
                <a:latin typeface="Berlin Sans FB" pitchFamily="34" charset="0"/>
              </a:rPr>
              <a:t>Fiziološke i biohemijske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5028" y="227980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ve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fermentišu glukozu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ve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redukuju nitrate u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nitrite</a:t>
            </a:r>
            <a:endParaRPr lang="en-US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K+, 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O-</a:t>
            </a:r>
            <a:r>
              <a:rPr lang="en-US" sz="24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razlikovanje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Berlin Sans FB" pitchFamily="34" charset="0"/>
              </a:rPr>
              <a:t>Enterobacteriaceae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 od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Gram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negativn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ih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štapićast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ih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bakterij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npr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rodovi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Vibrio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Pasteurella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Pseud</a:t>
            </a:r>
            <a:r>
              <a:rPr lang="en-US" sz="2400" i="1" dirty="0" smtClean="0">
                <a:solidFill>
                  <a:schemeClr val="bg1"/>
                </a:solidFill>
                <a:latin typeface="Berlin Sans FB" pitchFamily="34" charset="0"/>
              </a:rPr>
              <a:t>o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monas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400" i="1" dirty="0" smtClean="0">
                <a:solidFill>
                  <a:schemeClr val="bg1"/>
                </a:solidFill>
                <a:latin typeface="Berlin Sans FB" pitchFamily="34" charset="0"/>
              </a:rPr>
              <a:t>Haemophilus</a:t>
            </a:r>
            <a:r>
              <a:rPr lang="sr-Latn-R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))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858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D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okazivanje </a:t>
            </a:r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prisustva enteropatogenih vrsta </a:t>
            </a:r>
            <a:r>
              <a:rPr lang="sr-Latn-RS" sz="28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800" i="1" dirty="0">
                <a:solidFill>
                  <a:schemeClr val="bg1"/>
                </a:solidFill>
                <a:latin typeface="Berlin Sans FB" pitchFamily="34" charset="0"/>
              </a:rPr>
              <a:t>Yersinia</a:t>
            </a:r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 ili različitih sojeva </a:t>
            </a:r>
            <a:r>
              <a:rPr lang="sr-Latn-RS" sz="2800" i="1" dirty="0">
                <a:solidFill>
                  <a:schemeClr val="bg1"/>
                </a:solidFill>
                <a:latin typeface="Berlin Sans FB" pitchFamily="34" charset="0"/>
              </a:rPr>
              <a:t>Escherichia </a:t>
            </a:r>
            <a:r>
              <a:rPr lang="sr-Latn-RS" sz="2800" i="1" dirty="0" smtClean="0">
                <a:solidFill>
                  <a:schemeClr val="bg1"/>
                </a:solidFill>
                <a:latin typeface="Berlin Sans FB" pitchFamily="34" charset="0"/>
              </a:rPr>
              <a:t>coli</a:t>
            </a:r>
            <a:endParaRPr lang="en-US" sz="2800" dirty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P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arenhimatozn</a:t>
            </a: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i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 organ</a:t>
            </a: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i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Berlin Sans FB" pitchFamily="34" charset="0"/>
              </a:rPr>
              <a:t>krv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Berlin Sans FB" pitchFamily="34" charset="0"/>
              </a:rPr>
              <a:t>urin</a:t>
            </a: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 – </a:t>
            </a:r>
            <a:r>
              <a:rPr lang="en-US" sz="2800" dirty="0" smtClean="0">
                <a:solidFill>
                  <a:srgbClr val="92D050"/>
                </a:solidFill>
                <a:latin typeface="Berlin Sans FB" pitchFamily="34" charset="0"/>
              </a:rPr>
              <a:t>ne </a:t>
            </a:r>
            <a:r>
              <a:rPr lang="en-US" sz="2800" dirty="0" err="1" smtClean="0">
                <a:solidFill>
                  <a:srgbClr val="92D050"/>
                </a:solidFill>
                <a:latin typeface="Berlin Sans FB" pitchFamily="34" charset="0"/>
              </a:rPr>
              <a:t>dokazuje</a:t>
            </a:r>
            <a:r>
              <a:rPr lang="en-US" sz="2800" dirty="0" smtClean="0">
                <a:solidFill>
                  <a:srgbClr val="92D050"/>
                </a:solidFill>
                <a:latin typeface="Berlin Sans FB" pitchFamily="34" charset="0"/>
              </a:rPr>
              <a:t> se </a:t>
            </a:r>
            <a:r>
              <a:rPr lang="en-US" sz="2800" dirty="0" err="1" smtClean="0">
                <a:solidFill>
                  <a:srgbClr val="92D050"/>
                </a:solidFill>
                <a:latin typeface="Berlin Sans FB" pitchFamily="34" charset="0"/>
              </a:rPr>
              <a:t>patogenost</a:t>
            </a:r>
            <a:endParaRPr lang="en-US" sz="2800" dirty="0">
              <a:solidFill>
                <a:srgbClr val="92D05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" y="13855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66"/>
                </a:solidFill>
                <a:latin typeface="Berlin Sans FB" pitchFamily="34" charset="0"/>
              </a:rPr>
              <a:t>Dijagnoza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" y="2501682"/>
            <a:ext cx="94349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Berlin Sans FB" pitchFamily="34" charset="0"/>
              </a:rPr>
              <a:t>Klasi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čne </a:t>
            </a:r>
            <a:r>
              <a:rPr lang="en-US" sz="2800" dirty="0" err="1" smtClean="0">
                <a:solidFill>
                  <a:schemeClr val="bg1"/>
                </a:solidFill>
                <a:latin typeface="Berlin Sans FB" pitchFamily="34" charset="0"/>
              </a:rPr>
              <a:t>mb</a:t>
            </a: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metode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A</a:t>
            </a:r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utomatski identifikacioni sistemi (API i BBL </a:t>
            </a:r>
            <a:r>
              <a:rPr lang="sr-Latn-RS" sz="2800" dirty="0" smtClean="0">
                <a:solidFill>
                  <a:schemeClr val="bg1"/>
                </a:solidFill>
                <a:latin typeface="Berlin Sans FB" pitchFamily="34" charset="0"/>
              </a:rPr>
              <a:t>Crystal)</a:t>
            </a:r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Berlin Sans FB" pitchFamily="34" charset="0"/>
              </a:rPr>
              <a:t>Serologija</a:t>
            </a:r>
            <a:endParaRPr lang="en-US" sz="28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PCR</a:t>
            </a:r>
            <a:endParaRPr lang="en-US" sz="28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C:\Users\Isidora\Desktop\1200px-IMViC_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46" y="3962400"/>
            <a:ext cx="791395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4305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 smtClean="0">
                <a:solidFill>
                  <a:srgbClr val="FFFF66"/>
                </a:solidFill>
                <a:latin typeface="Berlin Sans FB" pitchFamily="34" charset="0"/>
              </a:rPr>
              <a:t>MIKROBIOM</a:t>
            </a:r>
            <a:endParaRPr lang="en-US" sz="36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pic>
        <p:nvPicPr>
          <p:cNvPr id="4" name="Picture 3" descr="C:\Users\Isidora\Desktop\439210_1_En_1_Fig1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6" y="1302103"/>
            <a:ext cx="7066228" cy="47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pic>
        <p:nvPicPr>
          <p:cNvPr id="3" name="Picture 2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4636"/>
            <a:ext cx="9144001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sidora\Desktop\can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" y="2237510"/>
            <a:ext cx="3891414" cy="19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275" y="2258292"/>
            <a:ext cx="3891414" cy="1981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53216" y="2237509"/>
            <a:ext cx="794296" cy="792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74290" y="5091656"/>
            <a:ext cx="166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Aggression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635" y="4553516"/>
            <a:ext cx="169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Anxiety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4290" y="3139765"/>
            <a:ext cx="178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Partner selection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8573" y="3029589"/>
            <a:ext cx="255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Alzheimer's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6003" y="3999518"/>
            <a:ext cx="181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</a:t>
            </a:r>
            <a:r>
              <a:rPr lang="en-US" dirty="0" err="1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utism</a:t>
            </a:r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 spectrum disorder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1324" y="5667279"/>
            <a:ext cx="169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Parkinson's disease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9473" y="3593161"/>
            <a:ext cx="107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Aging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5" name="Picture 2" descr="C:\Users\Isidora\Desktop\gut-brain-connection-concept-enteric-nervous-system-human-body-small-large-intestine-signals-to-digestive-tract-male-228296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25" y="3462931"/>
            <a:ext cx="1746503" cy="25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11732" y="6327618"/>
            <a:ext cx="167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Behavior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4323" y="6373785"/>
            <a:ext cx="194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Deppresion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8204" y="5690460"/>
            <a:ext cx="232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M</a:t>
            </a:r>
            <a:r>
              <a:rPr lang="en-US" dirty="0" err="1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ultiple</a:t>
            </a:r>
            <a:r>
              <a:rPr lang="en-U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sclerosis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5098319"/>
            <a:ext cx="210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Stroke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074" name="Picture 2" descr="C:\Users\Isidora\Desktop\drosophila_melanoga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2237509"/>
            <a:ext cx="953595" cy="9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pic>
        <p:nvPicPr>
          <p:cNvPr id="6" name="Picture 2" descr="C:\Users\Isidora\Desktop\microbiome-o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62" y="457200"/>
            <a:ext cx="3062786" cy="20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sidora\Desktop\f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" y="609600"/>
            <a:ext cx="2362200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06639" y="1402314"/>
            <a:ext cx="3838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89093" y="1406588"/>
            <a:ext cx="32385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5" descr="C:\Users\Isidora\Desktop\Health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5" y="609600"/>
            <a:ext cx="2657383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Isidora\Desktop\UntitledNM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2" y="3090803"/>
            <a:ext cx="8361386" cy="37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1528488102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295778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000" i="1" dirty="0" smtClean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6000" dirty="0" smtClean="0">
                <a:solidFill>
                  <a:schemeClr val="bg1"/>
                </a:solidFill>
                <a:latin typeface="Berlin Sans FB" pitchFamily="34" charset="0"/>
              </a:rPr>
              <a:t>  spp</a:t>
            </a:r>
            <a:r>
              <a:rPr lang="sr-Latn-RS" sz="6000" dirty="0">
                <a:solidFill>
                  <a:schemeClr val="bg1"/>
                </a:solidFill>
                <a:latin typeface="Berlin Sans FB" pitchFamily="34" charset="0"/>
              </a:rPr>
              <a:t>.</a:t>
            </a:r>
            <a:endParaRPr lang="en-US" sz="60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</TotalTime>
  <Words>636</Words>
  <Application>Microsoft Office PowerPoint</Application>
  <PresentationFormat>On-screen Show (4:3)</PresentationFormat>
  <Paragraphs>212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73</cp:revision>
  <dcterms:created xsi:type="dcterms:W3CDTF">2006-08-16T00:00:00Z</dcterms:created>
  <dcterms:modified xsi:type="dcterms:W3CDTF">2022-04-14T09:28:01Z</dcterms:modified>
</cp:coreProperties>
</file>