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6" r:id="rId7"/>
    <p:sldId id="273" r:id="rId8"/>
    <p:sldId id="267" r:id="rId9"/>
    <p:sldId id="269" r:id="rId10"/>
    <p:sldId id="262" r:id="rId11"/>
    <p:sldId id="270" r:id="rId12"/>
    <p:sldId id="272" r:id="rId13"/>
    <p:sldId id="265" r:id="rId14"/>
    <p:sldId id="287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6" r:id="rId26"/>
    <p:sldId id="28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D60093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9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9014113"/>
              </p:ext>
            </p:extLst>
          </p:nvPr>
        </p:nvGraphicFramePr>
        <p:xfrm>
          <a:off x="221672" y="928255"/>
          <a:ext cx="8672945" cy="571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Bitmap Image" r:id="rId3" imgW="4381560" imgH="2457360" progId="Paint.Picture">
                  <p:embed/>
                </p:oleObj>
              </mc:Choice>
              <mc:Fallback>
                <p:oleObj name="Bitmap Image" r:id="rId3" imgW="4381560" imgH="245736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1672" y="928255"/>
                        <a:ext cx="8672945" cy="5716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2971800" y="152400"/>
            <a:ext cx="3048000" cy="685800"/>
          </a:xfrm>
          <a:prstGeom prst="roundRect">
            <a:avLst/>
          </a:prstGeom>
          <a:solidFill>
            <a:schemeClr val="tx1">
              <a:alpha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4200" y="253425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1"/>
                </a:solidFill>
                <a:latin typeface="Comic Sans MS" pitchFamily="66" charset="0"/>
              </a:rPr>
              <a:t>Bacillus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 spp.</a:t>
            </a:r>
            <a:endParaRPr lang="en-US" sz="32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1672" y="928255"/>
            <a:ext cx="2902528" cy="135774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9381" y="928255"/>
            <a:ext cx="503612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1"/>
                </a:solidFill>
                <a:latin typeface="Comic Sans MS" pitchFamily="66" charset="0"/>
              </a:rPr>
              <a:t>B. </a:t>
            </a:r>
            <a:r>
              <a:rPr lang="en-US" sz="3200" b="1" i="1" dirty="0" err="1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en-US" sz="3200" b="1" i="1" dirty="0" err="1" smtClean="0">
                <a:solidFill>
                  <a:schemeClr val="bg1"/>
                </a:solidFill>
                <a:latin typeface="Comic Sans MS" pitchFamily="66" charset="0"/>
              </a:rPr>
              <a:t>nthracis</a:t>
            </a:r>
            <a:endParaRPr lang="en-US" sz="3200" b="1" i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sz="2400" i="1" dirty="0" smtClean="0">
                <a:solidFill>
                  <a:schemeClr val="bg1"/>
                </a:solidFill>
                <a:latin typeface="Comic Sans MS" pitchFamily="66" charset="0"/>
              </a:rPr>
              <a:t>B. </a:t>
            </a:r>
            <a:r>
              <a:rPr lang="sr-Latn-RS" sz="2400" i="1" dirty="0" smtClean="0">
                <a:solidFill>
                  <a:schemeClr val="bg1"/>
                </a:solidFill>
                <a:latin typeface="Comic Sans MS" pitchFamily="66" charset="0"/>
              </a:rPr>
              <a:t>c</a:t>
            </a:r>
            <a:r>
              <a:rPr lang="en-US" sz="2400" i="1" dirty="0" err="1" smtClean="0">
                <a:solidFill>
                  <a:schemeClr val="bg1"/>
                </a:solidFill>
                <a:latin typeface="Comic Sans MS" pitchFamily="66" charset="0"/>
              </a:rPr>
              <a:t>ereus</a:t>
            </a:r>
            <a:endParaRPr lang="sr-Latn-RS" sz="2400" i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sz="2400" i="1" dirty="0">
                <a:solidFill>
                  <a:schemeClr val="bg1"/>
                </a:solidFill>
                <a:latin typeface="Comic Sans MS" pitchFamily="66" charset="0"/>
              </a:rPr>
              <a:t>B. </a:t>
            </a:r>
            <a:r>
              <a:rPr lang="en-US" sz="2400" i="1" dirty="0" err="1">
                <a:solidFill>
                  <a:schemeClr val="bg1"/>
                </a:solidFill>
                <a:latin typeface="Comic Sans MS" pitchFamily="66" charset="0"/>
              </a:rPr>
              <a:t>licheniformis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en-US" sz="2400" i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5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2400" y="762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 smtClean="0">
                <a:solidFill>
                  <a:schemeClr val="bg1"/>
                </a:solidFill>
                <a:latin typeface="Comic Sans MS" pitchFamily="66" charset="0"/>
              </a:rPr>
              <a:t>B. </a:t>
            </a:r>
            <a:r>
              <a:rPr lang="en-US" sz="3600" b="1" i="1" u="sng" dirty="0" err="1" smtClean="0">
                <a:solidFill>
                  <a:schemeClr val="bg1"/>
                </a:solidFill>
                <a:latin typeface="Comic Sans MS" pitchFamily="66" charset="0"/>
              </a:rPr>
              <a:t>anthracis</a:t>
            </a:r>
            <a:endParaRPr lang="en-US" sz="2400" b="1" u="sng" dirty="0"/>
          </a:p>
        </p:txBody>
      </p:sp>
      <p:pic>
        <p:nvPicPr>
          <p:cNvPr id="3074" name="Picture 2" descr="C:\Users\Isidora\Desktop\anthrax_we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7400"/>
            <a:ext cx="4800600" cy="420052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Isidora\Desktop\downloa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454" y="175376"/>
            <a:ext cx="3134591" cy="282910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Isidora\Desktop\54-4-col_MAIN-PHOTO-AnthraxDeadCattleMN-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00400"/>
            <a:ext cx="4762500" cy="33337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3964" y="838200"/>
            <a:ext cx="5645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chemeClr val="bg1"/>
                </a:solidFill>
                <a:latin typeface="Comic Sans MS" pitchFamily="66" charset="0"/>
              </a:rPr>
              <a:t>Pre</a:t>
            </a:r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ž</a:t>
            </a:r>
            <a:r>
              <a:rPr lang="en-US" sz="2400" u="sng" dirty="0" err="1" smtClean="0">
                <a:solidFill>
                  <a:schemeClr val="bg1"/>
                </a:solidFill>
                <a:latin typeface="Comic Sans MS" pitchFamily="66" charset="0"/>
              </a:rPr>
              <a:t>ivari</a:t>
            </a:r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: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perakutna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i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akutna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septikemi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čna) forma: </a:t>
            </a:r>
            <a:r>
              <a:rPr lang="sr-Latn-RS" sz="2400" b="1" dirty="0" smtClean="0">
                <a:solidFill>
                  <a:srgbClr val="FF0000"/>
                </a:solidFill>
                <a:latin typeface="Comic Sans MS" pitchFamily="66" charset="0"/>
              </a:rPr>
              <a:t>prostrel</a:t>
            </a:r>
            <a:endParaRPr lang="en-US" sz="24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Comic Sans MS" pitchFamily="66" charset="0"/>
              </a:rPr>
              <a:t>                       </a:t>
            </a:r>
            <a:r>
              <a:rPr lang="en-US" sz="2400" b="1" dirty="0" err="1" smtClean="0">
                <a:solidFill>
                  <a:srgbClr val="FF0000"/>
                </a:solidFill>
                <a:latin typeface="Comic Sans MS" pitchFamily="66" charset="0"/>
              </a:rPr>
              <a:t>bedrenica</a:t>
            </a:r>
            <a:endParaRPr lang="sr-Latn-RS" sz="2400" b="1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41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:\Users\Isidora\Desktop\image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52400"/>
            <a:ext cx="2005445" cy="165187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Isidora\Desktop\download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678" y="3733800"/>
            <a:ext cx="3081922" cy="298730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Isidora\Desktop\download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607862"/>
            <a:ext cx="1752600" cy="116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7000" y="216651"/>
            <a:ext cx="8864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Svinje: </a:t>
            </a:r>
            <a:r>
              <a:rPr lang="sr-Latn-RS" sz="2400" dirty="0" smtClean="0">
                <a:solidFill>
                  <a:srgbClr val="FF0000"/>
                </a:solidFill>
                <a:latin typeface="Comic Sans MS" pitchFamily="66" charset="0"/>
              </a:rPr>
              <a:t>gronica</a:t>
            </a: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-lokalni oblik</a:t>
            </a: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-otok faringealne regije</a:t>
            </a:r>
          </a:p>
          <a:p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Konji: 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subakutna forma sa otocima i kolikama</a:t>
            </a:r>
          </a:p>
          <a:p>
            <a:endParaRPr lang="sr-Latn-RS" sz="28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Svinje i konji: manje osetljivi od preživara</a:t>
            </a:r>
          </a:p>
          <a:p>
            <a:pPr marL="342900" indent="-342900">
              <a:buFont typeface="Arial" pitchFamily="34" charset="0"/>
              <a:buChar char="•"/>
            </a:pPr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Mesojedi: 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retko – lokalni oblik: orofaringitis, crevna forma</a:t>
            </a:r>
          </a:p>
          <a:p>
            <a:endParaRPr lang="sr-Latn-RS" sz="28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Ljudi: </a:t>
            </a:r>
            <a:r>
              <a:rPr lang="sr-Latn-RS" sz="2400" dirty="0" smtClean="0">
                <a:solidFill>
                  <a:srgbClr val="FF0000"/>
                </a:solidFill>
                <a:latin typeface="Comic Sans MS" pitchFamily="66" charset="0"/>
              </a:rPr>
              <a:t>crni prišt</a:t>
            </a: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3 forme</a:t>
            </a:r>
          </a:p>
          <a:p>
            <a:endParaRPr lang="sr-Latn-RS" sz="2800" dirty="0">
              <a:solidFill>
                <a:srgbClr val="FF0000"/>
              </a:solidFill>
              <a:latin typeface="Comic Sans MS" pitchFamily="66" charset="0"/>
            </a:endParaRPr>
          </a:p>
          <a:p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Ptice: 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refraktarne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ali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…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667000" y="4191000"/>
            <a:ext cx="1219200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447800" y="4648200"/>
            <a:ext cx="4267200" cy="762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093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3964" y="147568"/>
            <a:ext cx="7883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u="sng" dirty="0" smtClean="0">
                <a:solidFill>
                  <a:schemeClr val="bg1"/>
                </a:solidFill>
                <a:latin typeface="Comic Sans MS" pitchFamily="66" charset="0"/>
              </a:rPr>
              <a:t>Morfološke i tinktorijalne osobine</a:t>
            </a:r>
            <a:endParaRPr lang="en-US" sz="2400" u="sng" dirty="0"/>
          </a:p>
        </p:txBody>
      </p:sp>
      <p:pic>
        <p:nvPicPr>
          <p:cNvPr id="5122" name="Picture 2" descr="C:\Users\Isidora\Desktop\antraxImage.jpgcdd19a58-0f13-4d55-b655-fa9706133f23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873" y="1745397"/>
            <a:ext cx="2866502" cy="2636034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Isidora\Desktop\download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7326" y="1846434"/>
            <a:ext cx="2884363" cy="263603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theglobaldispatch.com/wp-content/uploads/2013/11/PHIL_2105_lor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1619" y="1745397"/>
            <a:ext cx="3051889" cy="27370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59328" y="762000"/>
            <a:ext cx="82642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rgbClr val="7030A0"/>
                </a:solidFill>
                <a:latin typeface="Comic Sans MS" pitchFamily="66" charset="0"/>
              </a:rPr>
              <a:t>Gram + 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štapići (pravilan oblik)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Preparat iz kulture: </a:t>
            </a:r>
            <a:r>
              <a:rPr lang="sr-Latn-RS" sz="2400" dirty="0" smtClean="0">
                <a:solidFill>
                  <a:srgbClr val="FF0000"/>
                </a:solidFill>
                <a:latin typeface="Comic Sans MS" pitchFamily="66" charset="0"/>
              </a:rPr>
              <a:t>bambusov štap</a:t>
            </a:r>
          </a:p>
          <a:p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Nemaju flagele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rgbClr val="FF0000"/>
                </a:solidFill>
                <a:latin typeface="Comic Sans MS" pitchFamily="66" charset="0"/>
              </a:rPr>
              <a:t>IMAJU SPORE </a:t>
            </a:r>
            <a:endParaRPr lang="sr-Latn-RS" sz="2400" dirty="0">
              <a:solidFill>
                <a:srgbClr val="FF0000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rgbClr val="FF0000"/>
                </a:solidFill>
                <a:latin typeface="Comic Sans MS" pitchFamily="66" charset="0"/>
              </a:rPr>
              <a:t>IMAJU KAPSULU</a:t>
            </a:r>
            <a:endParaRPr lang="en-US" sz="2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562600"/>
            <a:ext cx="67575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b="1" dirty="0" smtClean="0">
                <a:solidFill>
                  <a:srgbClr val="FF0000"/>
                </a:solidFill>
                <a:latin typeface="Comic Sans MS" pitchFamily="66" charset="0"/>
              </a:rPr>
              <a:t>Spore: 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- bactridium tip</a:t>
            </a: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Ne boje se po Gramu</a:t>
            </a:r>
          </a:p>
          <a:p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bojnje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po </a:t>
            </a:r>
            <a:r>
              <a:rPr lang="en-US" sz="2400" i="1" dirty="0" err="1" smtClean="0">
                <a:solidFill>
                  <a:schemeClr val="bg1"/>
                </a:solidFill>
                <a:latin typeface="Comic Sans MS" pitchFamily="66" charset="0"/>
              </a:rPr>
              <a:t>Wirtz</a:t>
            </a:r>
            <a:r>
              <a:rPr lang="sr-Cyrl-RS" sz="2400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u</a:t>
            </a:r>
            <a:r>
              <a:rPr lang="sr-Cyrl-RS" sz="2400" dirty="0" smtClean="0">
                <a:solidFill>
                  <a:schemeClr val="bg1"/>
                </a:solidFill>
                <a:latin typeface="Comic Sans MS" pitchFamily="66" charset="0"/>
              </a:rPr>
              <a:t>/</a:t>
            </a:r>
            <a:r>
              <a:rPr lang="en-US" sz="2400" i="1" dirty="0" smtClean="0">
                <a:solidFill>
                  <a:schemeClr val="bg1"/>
                </a:solidFill>
                <a:latin typeface="Comic Sans MS" pitchFamily="66" charset="0"/>
              </a:rPr>
              <a:t>Schaeffer-Fulton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u</a:t>
            </a:r>
            <a:endParaRPr lang="sr-Cyrl-R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" name="Picture 2" descr="C:\Users\Isidora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078" y="4482468"/>
            <a:ext cx="3391297" cy="225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66898" y="909568"/>
            <a:ext cx="838200" cy="15723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6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96189" y="152400"/>
            <a:ext cx="4751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800" b="1" dirty="0" smtClean="0">
                <a:solidFill>
                  <a:srgbClr val="FF0000"/>
                </a:solidFill>
                <a:latin typeface="Comic Sans MS" pitchFamily="66" charset="0"/>
              </a:rPr>
              <a:t>Kapsula: </a:t>
            </a:r>
            <a:r>
              <a:rPr lang="sr-Latn-RS" sz="2800" b="1" dirty="0" smtClean="0">
                <a:solidFill>
                  <a:schemeClr val="bg1"/>
                </a:solidFill>
                <a:latin typeface="Comic Sans MS" pitchFamily="66" charset="0"/>
              </a:rPr>
              <a:t>po </a:t>
            </a:r>
            <a:r>
              <a:rPr lang="sr-Latn-RS" sz="2800" b="1" i="1" dirty="0" smtClean="0">
                <a:solidFill>
                  <a:schemeClr val="bg1"/>
                </a:solidFill>
                <a:latin typeface="Comic Sans MS" pitchFamily="66" charset="0"/>
              </a:rPr>
              <a:t>Giemsi ili Oltu</a:t>
            </a:r>
            <a:endParaRPr lang="sr-Cyrl-RS" sz="2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149" name="Picture 5" descr="C:\Users\Isidora\Desktop\anthrax-bacillus-anthrac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799"/>
            <a:ext cx="5777345" cy="40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6472" y="5562600"/>
            <a:ext cx="88726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Samo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iz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svežeg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materijala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ili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podloge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koja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indukuje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stvaranje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Comic Sans MS" pitchFamily="66" charset="0"/>
              </a:rPr>
              <a:t>kapsule</a:t>
            </a: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805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4190"/>
            <a:ext cx="7883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u="sng" dirty="0" smtClean="0">
                <a:solidFill>
                  <a:schemeClr val="bg1"/>
                </a:solidFill>
                <a:latin typeface="Comic Sans MS" pitchFamily="66" charset="0"/>
              </a:rPr>
              <a:t>Faktori virulencije</a:t>
            </a:r>
            <a:endParaRPr lang="en-US" sz="24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652147"/>
            <a:ext cx="845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sr-Latn-RS" sz="2800" b="1" dirty="0" smtClean="0">
                <a:solidFill>
                  <a:schemeClr val="bg1"/>
                </a:solidFill>
                <a:latin typeface="Comic Sans MS" pitchFamily="66" charset="0"/>
              </a:rPr>
              <a:t>Kapsula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polipeptidne</a:t>
            </a:r>
            <a:r>
              <a:rPr lang="en-US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strukture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en-US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omic Sans MS" pitchFamily="66" charset="0"/>
              </a:rPr>
              <a:t>poli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Comic Sans MS" pitchFamily="66" charset="0"/>
              </a:rPr>
              <a:t>D-</a:t>
            </a:r>
            <a:r>
              <a:rPr lang="en-US" sz="2800" dirty="0" err="1" smtClean="0">
                <a:solidFill>
                  <a:schemeClr val="bg1"/>
                </a:solidFill>
                <a:latin typeface="Comic Sans MS" pitchFamily="66" charset="0"/>
              </a:rPr>
              <a:t>glutaminsk</a:t>
            </a: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en-US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Comic Sans MS" pitchFamily="66" charset="0"/>
              </a:rPr>
              <a:t>kis</a:t>
            </a: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samo u organizmu inficirane životinje!</a:t>
            </a:r>
          </a:p>
          <a:p>
            <a:pPr marL="457200" indent="-457200">
              <a:buFont typeface="Arial" pitchFamily="34" charset="0"/>
              <a:buChar char="•"/>
            </a:pPr>
            <a:endParaRPr lang="sr-Latn-RS" sz="28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2. Egzotoksin</a:t>
            </a:r>
            <a:endParaRPr lang="en-US" sz="2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098" name="Picture 2" descr="C:\Users\Isidora\Desktop\34492_L_vvs_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2" y="2590800"/>
            <a:ext cx="3419475" cy="4144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32766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u="sng" dirty="0" smtClean="0">
                <a:solidFill>
                  <a:srgbClr val="00B0F0"/>
                </a:solidFill>
                <a:latin typeface="Comic Sans MS" pitchFamily="66" charset="0"/>
              </a:rPr>
              <a:t>Šterneov soj</a:t>
            </a:r>
            <a:endParaRPr lang="en-US" sz="3200" b="1" u="sng" dirty="0">
              <a:solidFill>
                <a:srgbClr val="00B0F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14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438811"/>
            <a:ext cx="789016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sz="3200" b="1" u="sng" dirty="0" smtClean="0">
              <a:solidFill>
                <a:srgbClr val="00B050"/>
              </a:solidFill>
              <a:latin typeface="Comic Sans MS" pitchFamily="66" charset="0"/>
            </a:endParaRPr>
          </a:p>
          <a:p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Bactridium tip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Izuzetno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otporne</a:t>
            </a:r>
            <a:endParaRPr lang="sr-Latn-RS" sz="2800" dirty="0">
              <a:solidFill>
                <a:schemeClr val="bg1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r-Latn-RS" sz="2800" b="1" dirty="0" smtClean="0">
                <a:solidFill>
                  <a:schemeClr val="bg1"/>
                </a:solidFill>
                <a:latin typeface="Comic Sans MS" pitchFamily="66" charset="0"/>
              </a:rPr>
              <a:t>Vegetativni </a:t>
            </a:r>
            <a:r>
              <a:rPr lang="sr-Latn-RS" sz="2800" b="1" dirty="0">
                <a:solidFill>
                  <a:schemeClr val="bg1"/>
                </a:solidFill>
                <a:latin typeface="Comic Sans MS" pitchFamily="66" charset="0"/>
              </a:rPr>
              <a:t>oblici </a:t>
            </a: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– organizam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2800" b="1" dirty="0" smtClean="0">
                <a:solidFill>
                  <a:schemeClr val="bg1"/>
                </a:solidFill>
                <a:latin typeface="Comic Sans MS" pitchFamily="66" charset="0"/>
              </a:rPr>
              <a:t>Spore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-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prilikom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kontakta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vegetativnih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formi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bakterija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sa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kiseonikom</a:t>
            </a:r>
            <a:endParaRPr lang="sr-Latn-RS" sz="2800" dirty="0">
              <a:solidFill>
                <a:schemeClr val="bg1"/>
              </a:solidFill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sr-Latn-RS" sz="2800" b="1" dirty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en-GB" sz="2800" b="1" dirty="0" err="1" smtClean="0">
                <a:solidFill>
                  <a:schemeClr val="bg1"/>
                </a:solidFill>
                <a:latin typeface="Comic Sans MS" pitchFamily="66" charset="0"/>
              </a:rPr>
              <a:t>ntraksni</a:t>
            </a:r>
            <a:r>
              <a:rPr lang="en-GB" sz="2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dirty="0" err="1" smtClean="0">
                <a:solidFill>
                  <a:schemeClr val="bg1"/>
                </a:solidFill>
                <a:latin typeface="Comic Sans MS" pitchFamily="66" charset="0"/>
              </a:rPr>
              <a:t>distrikt</a:t>
            </a:r>
            <a:endParaRPr lang="sr-Latn-RS" sz="28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sz="3200" u="sng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85160" y="990600"/>
            <a:ext cx="1676400" cy="304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663142" y="990600"/>
            <a:ext cx="670560" cy="3048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67600" y="731490"/>
            <a:ext cx="1524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9900" dirty="0" smtClean="0">
                <a:solidFill>
                  <a:schemeClr val="bg1"/>
                </a:solidFill>
                <a:latin typeface="Comic Sans MS" pitchFamily="66" charset="0"/>
              </a:rPr>
              <a:t>!</a:t>
            </a:r>
            <a:endParaRPr lang="en-US" sz="199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7818" y="203353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u="sng" dirty="0">
                <a:solidFill>
                  <a:srgbClr val="00B050"/>
                </a:solidFill>
                <a:latin typeface="Comic Sans MS" pitchFamily="66" charset="0"/>
              </a:rPr>
              <a:t>SPORE</a:t>
            </a:r>
          </a:p>
          <a:p>
            <a:endParaRPr lang="en-US" dirty="0"/>
          </a:p>
        </p:txBody>
      </p:sp>
      <p:pic>
        <p:nvPicPr>
          <p:cNvPr id="5122" name="Picture 2" descr="C:\Users\Isidora\Desktop\fmicb-07-00018-g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070" y="3886200"/>
            <a:ext cx="5209460" cy="28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81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2509" y="193395"/>
            <a:ext cx="8382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Znaci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koji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ukazuju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da je </a:t>
            </a:r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životinja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potencijalno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uginula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od </a:t>
            </a:r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infekcije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3200" b="1" u="sng" dirty="0" err="1">
                <a:solidFill>
                  <a:srgbClr val="C00000"/>
                </a:solidFill>
                <a:latin typeface="Comic Sans MS" pitchFamily="66" charset="0"/>
              </a:rPr>
              <a:t>sa</a:t>
            </a:r>
            <a:r>
              <a:rPr lang="en-GB" sz="3200" b="1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GB" sz="3200" b="1" i="1" u="sng" dirty="0">
                <a:solidFill>
                  <a:srgbClr val="C00000"/>
                </a:solidFill>
                <a:latin typeface="Comic Sans MS" pitchFamily="66" charset="0"/>
              </a:rPr>
              <a:t>B. </a:t>
            </a:r>
            <a:r>
              <a:rPr lang="en-GB" sz="3200" b="1" i="1" u="sng" dirty="0" err="1" smtClean="0">
                <a:solidFill>
                  <a:srgbClr val="C00000"/>
                </a:solidFill>
                <a:latin typeface="Comic Sans MS" pitchFamily="66" charset="0"/>
              </a:rPr>
              <a:t>anthracis</a:t>
            </a:r>
            <a:r>
              <a:rPr lang="en-GB" sz="3200" b="1" u="sng" dirty="0" smtClean="0">
                <a:solidFill>
                  <a:srgbClr val="C00000"/>
                </a:solidFill>
                <a:latin typeface="Comic Sans MS" pitchFamily="66" charset="0"/>
              </a:rPr>
              <a:t>:</a:t>
            </a:r>
          </a:p>
          <a:p>
            <a:pPr algn="ctr"/>
            <a:endParaRPr lang="en-US" sz="2800" b="1" u="sng" dirty="0">
              <a:solidFill>
                <a:srgbClr val="C00000"/>
              </a:solidFill>
              <a:latin typeface="Comic Sans MS" pitchFamily="66" charset="0"/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Comic Sans MS" pitchFamily="66" charset="0"/>
              </a:rPr>
              <a:t> </a:t>
            </a:r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1.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izostanak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i="1" dirty="0">
                <a:solidFill>
                  <a:schemeClr val="bg1"/>
                </a:solidFill>
                <a:latin typeface="Comic Sans MS" pitchFamily="66" charset="0"/>
              </a:rPr>
              <a:t>rigor mortis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-a, </a:t>
            </a:r>
            <a:endParaRPr lang="en-US" sz="28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2.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prisustvo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Comic Sans MS" pitchFamily="66" charset="0"/>
              </a:rPr>
              <a:t>katranaste</a:t>
            </a:r>
            <a:r>
              <a:rPr lang="en-GB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Comic Sans MS" pitchFamily="66" charset="0"/>
              </a:rPr>
              <a:t>krvi</a:t>
            </a:r>
            <a:r>
              <a:rPr lang="en-GB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Comic Sans MS" pitchFamily="66" charset="0"/>
              </a:rPr>
              <a:t>koja</a:t>
            </a:r>
            <a:r>
              <a:rPr lang="en-GB" sz="2800" b="1" dirty="0">
                <a:solidFill>
                  <a:schemeClr val="bg1"/>
                </a:solidFill>
                <a:latin typeface="Comic Sans MS" pitchFamily="66" charset="0"/>
              </a:rPr>
              <a:t> ne </a:t>
            </a:r>
            <a:r>
              <a:rPr lang="en-GB" sz="2800" b="1" dirty="0" err="1">
                <a:solidFill>
                  <a:schemeClr val="bg1"/>
                </a:solidFill>
                <a:latin typeface="Comic Sans MS" pitchFamily="66" charset="0"/>
              </a:rPr>
              <a:t>zgrušava</a:t>
            </a:r>
            <a:r>
              <a:rPr lang="en-GB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sr-Latn-RS" sz="2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3.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leš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koji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se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brzo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i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neprirodno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Comic Sans MS" pitchFamily="66" charset="0"/>
              </a:rPr>
              <a:t>naduva</a:t>
            </a:r>
            <a:endParaRPr lang="en-US" sz="2800" b="1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sr-Latn-RS" sz="2800" dirty="0" smtClean="0">
                <a:solidFill>
                  <a:schemeClr val="bg1"/>
                </a:solidFill>
                <a:latin typeface="Comic Sans MS" pitchFamily="66" charset="0"/>
              </a:rPr>
              <a:t>4. </a:t>
            </a:r>
            <a:r>
              <a:rPr lang="en-GB" sz="2800" dirty="0" err="1" smtClean="0">
                <a:solidFill>
                  <a:schemeClr val="bg1"/>
                </a:solidFill>
                <a:latin typeface="Comic Sans MS" pitchFamily="66" charset="0"/>
              </a:rPr>
              <a:t>uginule</a:t>
            </a:r>
            <a:r>
              <a:rPr lang="en-GB" sz="2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životinje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potiču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dirty="0" err="1">
                <a:solidFill>
                  <a:schemeClr val="bg1"/>
                </a:solidFill>
                <a:latin typeface="Comic Sans MS" pitchFamily="66" charset="0"/>
              </a:rPr>
              <a:t>iz</a:t>
            </a:r>
            <a:r>
              <a:rPr lang="en-GB" sz="2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Comic Sans MS" pitchFamily="66" charset="0"/>
              </a:rPr>
              <a:t>antraksnih</a:t>
            </a:r>
            <a:r>
              <a:rPr lang="en-GB" sz="28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GB" sz="2800" b="1" dirty="0" err="1">
                <a:solidFill>
                  <a:schemeClr val="bg1"/>
                </a:solidFill>
                <a:latin typeface="Comic Sans MS" pitchFamily="66" charset="0"/>
              </a:rPr>
              <a:t>distrikta</a:t>
            </a:r>
            <a:endParaRPr lang="en-US" sz="2800" b="1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sz="3200" dirty="0"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3871326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 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GB" sz="2800" b="1" dirty="0" err="1" smtClean="0">
                <a:solidFill>
                  <a:srgbClr val="FFC000"/>
                </a:solidFill>
                <a:latin typeface="Comic Sans MS" pitchFamily="66" charset="0"/>
              </a:rPr>
              <a:t>otvaranje</a:t>
            </a:r>
            <a:r>
              <a:rPr lang="en-GB" sz="28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GB" sz="2800" b="1" dirty="0" err="1">
                <a:solidFill>
                  <a:srgbClr val="FFC000"/>
                </a:solidFill>
                <a:latin typeface="Comic Sans MS" pitchFamily="66" charset="0"/>
              </a:rPr>
              <a:t>leša</a:t>
            </a:r>
            <a:r>
              <a:rPr lang="en-GB" sz="2800" b="1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sr-Latn-RS" sz="2800" b="1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sr-Latn-RS" sz="2800" b="1" dirty="0" smtClean="0">
                <a:solidFill>
                  <a:srgbClr val="FFC000"/>
                </a:solidFill>
                <a:latin typeface="Comic Sans MS" pitchFamily="66" charset="0"/>
              </a:rPr>
              <a:t>- s</a:t>
            </a:r>
            <a:r>
              <a:rPr lang="en-GB" sz="2800" b="1" dirty="0" err="1" smtClean="0">
                <a:solidFill>
                  <a:srgbClr val="FFC000"/>
                </a:solidFill>
                <a:latin typeface="Comic Sans MS" pitchFamily="66" charset="0"/>
              </a:rPr>
              <a:t>tručn</a:t>
            </a:r>
            <a:r>
              <a:rPr lang="sr-Latn-RS" sz="2800" b="1" dirty="0" smtClean="0">
                <a:solidFill>
                  <a:srgbClr val="FFC000"/>
                </a:solidFill>
                <a:latin typeface="Comic Sans MS" pitchFamily="66" charset="0"/>
              </a:rPr>
              <a:t>a</a:t>
            </a:r>
            <a:r>
              <a:rPr lang="en-GB" sz="28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GB" sz="2800" b="1" dirty="0" err="1" smtClean="0">
                <a:solidFill>
                  <a:srgbClr val="FFC000"/>
                </a:solidFill>
                <a:latin typeface="Comic Sans MS" pitchFamily="66" charset="0"/>
              </a:rPr>
              <a:t>grešk</a:t>
            </a:r>
            <a:r>
              <a:rPr lang="sr-Latn-RS" sz="2800" b="1" dirty="0" smtClean="0">
                <a:solidFill>
                  <a:srgbClr val="FFC000"/>
                </a:solidFill>
                <a:latin typeface="Comic Sans MS" pitchFamily="66" charset="0"/>
              </a:rPr>
              <a:t>a</a:t>
            </a:r>
          </a:p>
          <a:p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447800" y="4038600"/>
            <a:ext cx="6096000" cy="762000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rved Right Arrow 13"/>
          <p:cNvSpPr/>
          <p:nvPr/>
        </p:nvSpPr>
        <p:spPr>
          <a:xfrm>
            <a:off x="76200" y="3276600"/>
            <a:ext cx="609600" cy="1133335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>
            <a:off x="8156171" y="3193782"/>
            <a:ext cx="731520" cy="1216152"/>
          </a:xfrm>
          <a:prstGeom prst="curvedLef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410" name="Picture 2" descr="C:\Users\Isidora\Desktop\ordinacija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5012532"/>
            <a:ext cx="4930776" cy="187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Isidora\Desktop\gbcebc0680d1979a1384b3475c2d4aea5801593bd1a4609a5972a546387e1ed7aed106f83949ef80953178bf3a1a0b53f_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76" y="5012532"/>
            <a:ext cx="2460624" cy="184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14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http://veterinaryextension.colostate.edu/images/animals/AntraxBleed.jpg"/>
          <p:cNvPicPr/>
          <p:nvPr/>
        </p:nvPicPr>
        <p:blipFill rotWithShape="1">
          <a:blip r:embed="rId2" cstate="print"/>
          <a:srcRect l="3646" t="4636" r="13052" b="4110"/>
          <a:stretch/>
        </p:blipFill>
        <p:spPr bwMode="auto">
          <a:xfrm>
            <a:off x="242454" y="330387"/>
            <a:ext cx="3681584" cy="2999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  <a:softEdge rad="63500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Users\Isidora\Desktop\Signs-of-anthrax-in-infected-animals-A-C-and-humans-D-G-Bhutan-2010-A-The-carca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5379" y="290585"/>
            <a:ext cx="4836221" cy="303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Isidora\Desktop\download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3449782"/>
            <a:ext cx="3695439" cy="31126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agri.huji.ac.il/~eladd/bacteriology&amp;mycology/images/anthrax%20spleen%20edge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520219"/>
            <a:ext cx="3429000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7" descr="C:\Users\Isidora\Desktop\kjflkdjwkal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599"/>
            <a:ext cx="9171709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9" descr="C:\Users\Isidora\Desktop\mfw.mf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0" y="4838700"/>
            <a:ext cx="9145839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4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3964" y="147568"/>
            <a:ext cx="7883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u="sng" dirty="0" smtClean="0">
                <a:solidFill>
                  <a:schemeClr val="bg1"/>
                </a:solidFill>
                <a:latin typeface="Comic Sans MS" pitchFamily="66" charset="0"/>
              </a:rPr>
              <a:t>Kulturelne osobine</a:t>
            </a:r>
            <a:endParaRPr lang="en-US" sz="24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12106" y="847635"/>
            <a:ext cx="893189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i="1" dirty="0">
                <a:solidFill>
                  <a:schemeClr val="bg1"/>
                </a:solidFill>
                <a:latin typeface="Comic Sans MS" pitchFamily="66" charset="0"/>
              </a:rPr>
              <a:t>N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ije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nutritivno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zahtevna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vrsta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 -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hranljivi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i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krvni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agar</a:t>
            </a:r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  <a:latin typeface="Comic Sans MS" pitchFamily="66" charset="0"/>
              </a:rPr>
              <a:t>I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nkubacije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24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časa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, u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aerobnim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uslovima</a:t>
            </a:r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V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irulentni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sojevi</a:t>
            </a:r>
            <a:r>
              <a:rPr lang="sr-Latn-RS" sz="2400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: </a:t>
            </a:r>
            <a:r>
              <a:rPr lang="en-US" sz="2400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kolonije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R </a:t>
            </a:r>
            <a:r>
              <a:rPr lang="en-US" sz="2400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tipa</a:t>
            </a:r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–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velike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,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ravne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sivkas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te</a:t>
            </a:r>
            <a:r>
              <a:rPr lang="fr-FR" sz="2400" dirty="0" smtClean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suve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sjajne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puteraste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latin typeface="Comic Sans MS" pitchFamily="66" charset="0"/>
              </a:rPr>
              <a:t>konzistencije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,</a:t>
            </a:r>
            <a:r>
              <a:rPr lang="fr-FR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sa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nepravilnim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chemeClr val="bg1"/>
                </a:solidFill>
                <a:latin typeface="Comic Sans MS" pitchFamily="66" charset="0"/>
              </a:rPr>
              <a:t>ivicama</a:t>
            </a:r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A</a:t>
            </a:r>
            <a:r>
              <a:rPr lang="fr-FR" sz="2400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virulentni</a:t>
            </a:r>
            <a:r>
              <a:rPr lang="fr-FR" sz="2400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i </a:t>
            </a:r>
            <a:r>
              <a:rPr lang="fr-FR" sz="2400" dirty="0" err="1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vakcinalni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sojevi</a:t>
            </a:r>
            <a:r>
              <a:rPr lang="fr-FR" sz="2400" dirty="0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: S 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tip </a:t>
            </a:r>
            <a:r>
              <a:rPr lang="fr-FR" sz="2400" dirty="0" err="1" smtClean="0">
                <a:solidFill>
                  <a:schemeClr val="bg2">
                    <a:lumMod val="50000"/>
                  </a:schemeClr>
                </a:solidFill>
                <a:latin typeface="Comic Sans MS" pitchFamily="66" charset="0"/>
              </a:rPr>
              <a:t>kolonija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 – izuzetak u bakteriologiji</a:t>
            </a:r>
          </a:p>
          <a:p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pic>
        <p:nvPicPr>
          <p:cNvPr id="7" name="Picture 18" descr="Bacillus anthracis growing in nutrient agar; 24 hour culture. : Stock 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634" y="3570253"/>
            <a:ext cx="4527418" cy="2962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C:\Users\Isidora\Desktop\prsktikum slike\praktikum slike koje sam skidala\15644_lores kolonje anatrak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052" y="3632977"/>
            <a:ext cx="3953741" cy="2836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60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42500"/>
            <a:ext cx="4267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>
                <a:solidFill>
                  <a:schemeClr val="bg1"/>
                </a:solidFill>
                <a:latin typeface="Comic Sans MS" pitchFamily="66" charset="0"/>
              </a:rPr>
              <a:t>K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olonije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pod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malim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uveličanjem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dirty="0" err="1">
                <a:solidFill>
                  <a:schemeClr val="bg1"/>
                </a:solidFill>
                <a:latin typeface="Comic Sans MS" pitchFamily="66" charset="0"/>
              </a:rPr>
              <a:t>mikroskopa</a:t>
            </a:r>
            <a:r>
              <a:rPr lang="sr-Latn-RS" sz="2400" dirty="0">
                <a:solidFill>
                  <a:schemeClr val="bg1"/>
                </a:solidFill>
                <a:latin typeface="Comic Sans MS" pitchFamily="66" charset="0"/>
              </a:rPr>
              <a:t>:</a:t>
            </a:r>
            <a:r>
              <a:rPr lang="fr-FR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Comic Sans MS" pitchFamily="66" charset="0"/>
              </a:rPr>
              <a:t>pramenov</a:t>
            </a:r>
            <a:r>
              <a:rPr lang="sr-Latn-RS" sz="2400" b="1" dirty="0">
                <a:solidFill>
                  <a:schemeClr val="bg1"/>
                </a:solidFill>
                <a:latin typeface="Comic Sans MS" pitchFamily="66" charset="0"/>
              </a:rPr>
              <a:t>i</a:t>
            </a:r>
            <a:r>
              <a:rPr lang="fr-FR" sz="24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Comic Sans MS" pitchFamily="66" charset="0"/>
              </a:rPr>
              <a:t>vune</a:t>
            </a:r>
            <a:r>
              <a:rPr lang="fr-FR" sz="2400" b="1" dirty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fr-FR" sz="2400" b="1" dirty="0" err="1">
                <a:solidFill>
                  <a:schemeClr val="bg1"/>
                </a:solidFill>
                <a:latin typeface="Comic Sans MS" pitchFamily="66" charset="0"/>
              </a:rPr>
              <a:t>lavlj</a:t>
            </a:r>
            <a:r>
              <a:rPr lang="sr-Latn-RS" sz="2400" b="1" dirty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fr-FR" sz="24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Comic Sans MS" pitchFamily="66" charset="0"/>
              </a:rPr>
              <a:t>griv</a:t>
            </a:r>
            <a:r>
              <a:rPr lang="sr-Latn-RS" sz="2400" b="1" dirty="0">
                <a:solidFill>
                  <a:schemeClr val="bg1"/>
                </a:solidFill>
                <a:latin typeface="Comic Sans MS" pitchFamily="66" charset="0"/>
              </a:rPr>
              <a:t>a, </a:t>
            </a:r>
            <a:r>
              <a:rPr lang="fr-FR" sz="2400" b="1" dirty="0" err="1">
                <a:solidFill>
                  <a:schemeClr val="bg1"/>
                </a:solidFill>
                <a:latin typeface="Comic Sans MS" pitchFamily="66" charset="0"/>
              </a:rPr>
              <a:t>meduzin</a:t>
            </a:r>
            <a:r>
              <a:rPr lang="sr-Latn-RS" sz="2400" b="1" dirty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fr-FR" sz="24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400" b="1" dirty="0" err="1">
                <a:solidFill>
                  <a:schemeClr val="bg1"/>
                </a:solidFill>
                <a:latin typeface="Comic Sans MS" pitchFamily="66" charset="0"/>
              </a:rPr>
              <a:t>glav</a:t>
            </a:r>
            <a:r>
              <a:rPr lang="sr-Latn-RS" sz="2400" b="1" dirty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fr-FR" sz="2400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fr-FR" sz="24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sr-Latn-RS" sz="2400" b="1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fr-FR" sz="2400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fr-FR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6" name="Picture 19" descr="D:\ANDREA FAX\FAX\Infektivne bolesti\medusa he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746" y="193778"/>
            <a:ext cx="2990108" cy="1982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132608" y="2286000"/>
            <a:ext cx="9677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000" b="1" i="1" dirty="0">
                <a:solidFill>
                  <a:schemeClr val="bg1"/>
                </a:solidFill>
                <a:latin typeface="Comic Sans MS" pitchFamily="66" charset="0"/>
              </a:rPr>
              <a:t>i</a:t>
            </a:r>
            <a:r>
              <a:rPr lang="sr-Latn-RS" sz="2000" b="1" i="1" dirty="0" smtClean="0">
                <a:solidFill>
                  <a:schemeClr val="bg1"/>
                </a:solidFill>
                <a:latin typeface="Comic Sans MS" pitchFamily="66" charset="0"/>
              </a:rPr>
              <a:t>n vitro </a:t>
            </a:r>
            <a:r>
              <a:rPr lang="sr-Latn-RS" sz="2000" b="1" dirty="0" smtClean="0">
                <a:solidFill>
                  <a:schemeClr val="bg1"/>
                </a:solidFill>
                <a:latin typeface="Comic Sans MS" pitchFamily="66" charset="0"/>
              </a:rPr>
              <a:t>indukcija stvaranja kapsule</a:t>
            </a:r>
            <a:r>
              <a:rPr lang="sr-Latn-RS" sz="2000" dirty="0" smtClean="0">
                <a:solidFill>
                  <a:schemeClr val="bg1"/>
                </a:solidFill>
                <a:latin typeface="Comic Sans MS" pitchFamily="66" charset="0"/>
              </a:rPr>
              <a:t>: </a:t>
            </a:r>
            <a:r>
              <a:rPr lang="en-US" sz="2000" dirty="0" err="1">
                <a:solidFill>
                  <a:schemeClr val="bg1"/>
                </a:solidFill>
                <a:latin typeface="Comic Sans MS" pitchFamily="66" charset="0"/>
              </a:rPr>
              <a:t>podlog</a:t>
            </a:r>
            <a:r>
              <a:rPr lang="sr-Latn-RS" sz="2000" dirty="0">
                <a:solidFill>
                  <a:schemeClr val="bg1"/>
                </a:solidFill>
                <a:latin typeface="Comic Sans MS" pitchFamily="66" charset="0"/>
              </a:rPr>
              <a:t>a</a:t>
            </a:r>
            <a:r>
              <a:rPr lang="en-US" sz="20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2000" dirty="0" smtClean="0">
                <a:solidFill>
                  <a:schemeClr val="bg1"/>
                </a:solidFill>
                <a:latin typeface="Comic Sans MS" pitchFamily="66" charset="0"/>
              </a:rPr>
              <a:t>sa 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bikarbonati</a:t>
            </a:r>
            <a:r>
              <a:rPr lang="sr-Latn-RS" sz="2000" dirty="0" smtClean="0">
                <a:solidFill>
                  <a:schemeClr val="bg1"/>
                </a:solidFill>
                <a:latin typeface="Comic Sans MS" pitchFamily="66" charset="0"/>
              </a:rPr>
              <a:t>ma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/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difibrin</a:t>
            </a:r>
            <a:r>
              <a:rPr lang="sr-Latn-RS" sz="20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r>
              <a:rPr lang="sr-Latn-RS" sz="20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20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ov</a:t>
            </a:r>
            <a:r>
              <a:rPr lang="sr-Latn-RS" sz="2000" dirty="0" smtClean="0">
                <a:solidFill>
                  <a:schemeClr val="bg1"/>
                </a:solidFill>
                <a:latin typeface="Comic Sans MS" pitchFamily="66" charset="0"/>
              </a:rPr>
              <a:t>čija krv, 5-10% CO2-</a:t>
            </a:r>
            <a:r>
              <a:rPr lang="en-US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Comic Sans MS" pitchFamily="66" charset="0"/>
              </a:rPr>
              <a:t>mikroaerofilni</a:t>
            </a:r>
            <a:r>
              <a:rPr lang="sr-Latn-RS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it-IT" sz="2000" dirty="0" smtClean="0">
                <a:solidFill>
                  <a:schemeClr val="bg1"/>
                </a:solidFill>
                <a:latin typeface="Comic Sans MS" pitchFamily="66" charset="0"/>
              </a:rPr>
              <a:t>uslovi</a:t>
            </a:r>
            <a:endParaRPr lang="en-US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463" y="3276600"/>
            <a:ext cx="7961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RS" b="1" dirty="0">
                <a:solidFill>
                  <a:schemeClr val="bg1"/>
                </a:solidFill>
                <a:latin typeface="Comic Sans MS" pitchFamily="66" charset="0"/>
              </a:rPr>
              <a:t>S</a:t>
            </a:r>
            <a:r>
              <a:rPr lang="en-US" b="1" dirty="0" err="1">
                <a:solidFill>
                  <a:schemeClr val="bg1"/>
                </a:solidFill>
                <a:latin typeface="Comic Sans MS" pitchFamily="66" charset="0"/>
              </a:rPr>
              <a:t>elektivna</a:t>
            </a: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Comic Sans MS" pitchFamily="66" charset="0"/>
              </a:rPr>
              <a:t>podloga</a:t>
            </a:r>
            <a:r>
              <a:rPr lang="en-US" b="1" dirty="0">
                <a:solidFill>
                  <a:schemeClr val="bg1"/>
                </a:solidFill>
                <a:latin typeface="Comic Sans MS" pitchFamily="66" charset="0"/>
              </a:rPr>
              <a:t> - PLET agar 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sadr</a:t>
            </a:r>
            <a:r>
              <a:rPr lang="sr-Latn-RS" dirty="0">
                <a:solidFill>
                  <a:schemeClr val="bg1"/>
                </a:solidFill>
                <a:latin typeface="Comic Sans MS" pitchFamily="66" charset="0"/>
              </a:rPr>
              <a:t>ži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penicilin</a:t>
            </a:r>
            <a:r>
              <a:rPr lang="sr-Latn-RS" dirty="0">
                <a:solidFill>
                  <a:schemeClr val="bg1"/>
                </a:solidFill>
                <a:latin typeface="Comic Sans MS" pitchFamily="66" charset="0"/>
              </a:rPr>
              <a:t>)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dirty="0">
                <a:solidFill>
                  <a:schemeClr val="bg1"/>
                </a:solidFill>
                <a:latin typeface="Comic Sans MS" pitchFamily="66" charset="0"/>
              </a:rPr>
              <a:t>-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osetljivost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na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ovaj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antibiotik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dirty="0" smtClean="0">
                <a:solidFill>
                  <a:schemeClr val="bg1"/>
                </a:solidFill>
                <a:latin typeface="Comic Sans MS" pitchFamily="66" charset="0"/>
              </a:rPr>
              <a:t>- </a:t>
            </a:r>
            <a:r>
              <a:rPr lang="en-US" dirty="0" err="1" smtClean="0">
                <a:solidFill>
                  <a:schemeClr val="bg1"/>
                </a:solidFill>
                <a:latin typeface="Comic Sans MS" pitchFamily="66" charset="0"/>
              </a:rPr>
              <a:t>raste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u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kokobacilarnom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obliku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i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izgleda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poput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nizova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perli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ili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itchFamily="66" charset="0"/>
              </a:rPr>
              <a:t>bisera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827" y="3843486"/>
            <a:ext cx="9067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Podloga sa želatinom – rast u vidu obrnute jelke</a:t>
            </a: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5380672"/>
            <a:ext cx="72862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Na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krvnom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agaru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i="1" dirty="0">
                <a:solidFill>
                  <a:schemeClr val="bg1"/>
                </a:solidFill>
                <a:latin typeface="Comic Sans MS" pitchFamily="66" charset="0"/>
              </a:rPr>
              <a:t>B. </a:t>
            </a:r>
            <a:r>
              <a:rPr lang="fr-FR" i="1" dirty="0" err="1">
                <a:solidFill>
                  <a:schemeClr val="bg1"/>
                </a:solidFill>
                <a:latin typeface="Comic Sans MS" pitchFamily="66" charset="0"/>
              </a:rPr>
              <a:t>anthracis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ne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dovodi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do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hemolize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eritrocita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što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je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značajan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dijagnostički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parameter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jer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je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većina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drugih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vrsta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hemolitično</a:t>
            </a:r>
            <a:r>
              <a:rPr lang="sr-Latn-RS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dirty="0" smtClean="0">
                <a:solidFill>
                  <a:schemeClr val="bg1"/>
                </a:solidFill>
                <a:latin typeface="Comic Sans MS" pitchFamily="66" charset="0"/>
              </a:rPr>
              <a:t>(ipak, </a:t>
            </a:r>
            <a:r>
              <a:rPr lang="fr-FR" dirty="0" err="1" smtClean="0">
                <a:solidFill>
                  <a:schemeClr val="bg1"/>
                </a:solidFill>
                <a:latin typeface="Comic Sans MS" pitchFamily="66" charset="0"/>
              </a:rPr>
              <a:t>oko</a:t>
            </a:r>
            <a:r>
              <a:rPr lang="fr-FR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kolonija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starih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nekoliko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dana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može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se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pojaviti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zona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nepotpune</a:t>
            </a:r>
            <a:r>
              <a:rPr lang="fr-FR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Comic Sans MS" pitchFamily="66" charset="0"/>
              </a:rPr>
              <a:t>hemolize</a:t>
            </a:r>
            <a:r>
              <a:rPr lang="sr-Latn-RS" dirty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endParaRPr lang="en-US" dirty="0"/>
          </a:p>
        </p:txBody>
      </p:sp>
      <p:pic>
        <p:nvPicPr>
          <p:cNvPr id="11" name="Picture 2" descr="https://classconnection.s3.amazonaws.com/95/flashcards/1466095/jpg/cardimage_2783914_01338743764548.jpg"/>
          <p:cNvPicPr>
            <a:picLocks noChangeAspect="1" noChangeArrowheads="1"/>
          </p:cNvPicPr>
          <p:nvPr/>
        </p:nvPicPr>
        <p:blipFill>
          <a:blip r:embed="rId3"/>
          <a:srcRect l="53750"/>
          <a:stretch>
            <a:fillRect/>
          </a:stretch>
        </p:blipFill>
        <p:spPr bwMode="auto">
          <a:xfrm>
            <a:off x="7443562" y="3972559"/>
            <a:ext cx="1572075" cy="2816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208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52400" y="925470"/>
            <a:ext cx="8504238" cy="4572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Nepokretni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 (</a:t>
            </a:r>
            <a:r>
              <a:rPr lang="sr-Latn-RS" sz="2400" i="1" dirty="0" smtClean="0">
                <a:solidFill>
                  <a:schemeClr val="bg1"/>
                </a:solidFill>
                <a:latin typeface="Comic Sans MS" pitchFamily="66" charset="0"/>
              </a:rPr>
              <a:t>B. anthracis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Aerobi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/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fakultativni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anaerobi</a:t>
            </a: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N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e hidrolizuje želatin</a:t>
            </a:r>
            <a:endParaRPr lang="en-US" sz="2400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964" y="147568"/>
            <a:ext cx="78832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u="sng" dirty="0" smtClean="0">
                <a:solidFill>
                  <a:schemeClr val="bg1"/>
                </a:solidFill>
                <a:latin typeface="Comic Sans MS" pitchFamily="66" charset="0"/>
              </a:rPr>
              <a:t>Fiziološke i biohemijske osobine</a:t>
            </a:r>
          </a:p>
          <a:p>
            <a:endParaRPr lang="sr-Latn-RS" sz="3600" u="sng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sz="24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34636" y="2644170"/>
            <a:ext cx="78832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u="sng" dirty="0" smtClean="0">
                <a:solidFill>
                  <a:srgbClr val="FF0000"/>
                </a:solidFill>
                <a:latin typeface="Comic Sans MS" pitchFamily="66" charset="0"/>
              </a:rPr>
              <a:t>Materijal za pregled</a:t>
            </a:r>
          </a:p>
          <a:p>
            <a:endParaRPr lang="sr-Latn-RS" sz="3600" u="sng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34636" y="3382483"/>
            <a:ext cx="102493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>
                <a:solidFill>
                  <a:schemeClr val="bg2">
                    <a:lumMod val="75000"/>
                  </a:schemeClr>
                </a:solidFill>
                <a:latin typeface="Comic Sans MS" pitchFamily="66" charset="0"/>
              </a:rPr>
              <a:t>Posebne mere opreza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err="1">
                <a:solidFill>
                  <a:schemeClr val="bg1"/>
                </a:solidFill>
                <a:latin typeface="Comic Sans MS" pitchFamily="66" charset="0"/>
              </a:rPr>
              <a:t>K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rv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iz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repne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ili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ušne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vene</a:t>
            </a:r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Uho sa bazom muskulature (termokauter)</a:t>
            </a:r>
          </a:p>
          <a:p>
            <a:r>
              <a:rPr lang="en-US" sz="2400" u="sng" dirty="0" err="1" smtClean="0">
                <a:solidFill>
                  <a:schemeClr val="bg1"/>
                </a:solidFill>
                <a:latin typeface="Comic Sans MS" pitchFamily="66" charset="0"/>
              </a:rPr>
              <a:t>Otvaranje</a:t>
            </a:r>
            <a:r>
              <a:rPr lang="en-US" sz="2400" u="sng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u="sng" dirty="0" err="1" smtClean="0">
                <a:solidFill>
                  <a:schemeClr val="bg1"/>
                </a:solidFill>
                <a:latin typeface="Comic Sans MS" pitchFamily="66" charset="0"/>
              </a:rPr>
              <a:t>leša</a:t>
            </a:r>
            <a:r>
              <a:rPr lang="en-US" sz="2400" u="sng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sz="2400" u="sng" dirty="0" smtClean="0">
                <a:solidFill>
                  <a:schemeClr val="bg1"/>
                </a:solidFill>
                <a:latin typeface="Comic Sans MS" pitchFamily="66" charset="0"/>
              </a:rPr>
              <a:t>u </a:t>
            </a:r>
            <a:r>
              <a:rPr lang="en-US" sz="2400" u="sng" dirty="0" err="1">
                <a:solidFill>
                  <a:schemeClr val="bg1"/>
                </a:solidFill>
                <a:latin typeface="Comic Sans MS" pitchFamily="66" charset="0"/>
              </a:rPr>
              <a:t>obdukcionim</a:t>
            </a:r>
            <a:r>
              <a:rPr lang="en-US" sz="2400" u="sng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u="sng" dirty="0" err="1" smtClean="0">
                <a:solidFill>
                  <a:schemeClr val="bg1"/>
                </a:solidFill>
                <a:latin typeface="Comic Sans MS" pitchFamily="66" charset="0"/>
              </a:rPr>
              <a:t>salama</a:t>
            </a:r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):</a:t>
            </a:r>
            <a:r>
              <a:rPr lang="en-US" sz="2400" u="sng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sr-Latn-RS" sz="2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komadić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slezine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limfni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čvorovi</a:t>
            </a:r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2400" u="sng" dirty="0" smtClean="0">
                <a:solidFill>
                  <a:schemeClr val="bg1"/>
                </a:solidFill>
                <a:latin typeface="Comic Sans MS" pitchFamily="66" charset="0"/>
              </a:rPr>
              <a:t>Svinje: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i="1" dirty="0" err="1" smtClean="0">
                <a:solidFill>
                  <a:schemeClr val="bg1"/>
                </a:solidFill>
                <a:latin typeface="Comic Sans MS" pitchFamily="66" charset="0"/>
              </a:rPr>
              <a:t>Lnn</a:t>
            </a:r>
            <a:r>
              <a:rPr lang="en-US" sz="2400" i="1" dirty="0" smtClean="0">
                <a:solidFill>
                  <a:schemeClr val="bg1"/>
                </a:solidFill>
                <a:latin typeface="Comic Sans MS" pitchFamily="66" charset="0"/>
              </a:rPr>
              <a:t>. </a:t>
            </a:r>
            <a:r>
              <a:rPr lang="sr-Latn-RS" sz="2400" i="1" dirty="0" err="1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sz="2400" i="1" dirty="0" err="1" smtClean="0">
                <a:solidFill>
                  <a:schemeClr val="bg1"/>
                </a:solidFill>
                <a:latin typeface="Comic Sans MS" pitchFamily="66" charset="0"/>
              </a:rPr>
              <a:t>etropharyngeales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punktat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abdominalne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šupljine</a:t>
            </a:r>
            <a:endParaRPr lang="sr-Latn-RS" sz="24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0782" y="5777805"/>
            <a:ext cx="944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2400" dirty="0">
                <a:solidFill>
                  <a:srgbClr val="FFC000"/>
                </a:solidFill>
                <a:latin typeface="Comic Sans MS" pitchFamily="66" charset="0"/>
              </a:rPr>
              <a:t>PAKOVANJE: </a:t>
            </a:r>
            <a:r>
              <a:rPr lang="en-US" sz="2400" dirty="0" err="1">
                <a:solidFill>
                  <a:srgbClr val="FFC000"/>
                </a:solidFill>
                <a:latin typeface="Comic Sans MS" pitchFamily="66" charset="0"/>
              </a:rPr>
              <a:t>trostruk</a:t>
            </a:r>
            <a:r>
              <a:rPr lang="sr-Latn-RS" sz="2400" dirty="0">
                <a:solidFill>
                  <a:srgbClr val="FFC000"/>
                </a:solidFill>
                <a:latin typeface="Comic Sans MS" pitchFamily="66" charset="0"/>
              </a:rPr>
              <a:t>a</a:t>
            </a:r>
            <a:r>
              <a:rPr lang="en-US" sz="2400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omic Sans MS" pitchFamily="66" charset="0"/>
              </a:rPr>
              <a:t>zaštit</a:t>
            </a:r>
            <a:r>
              <a:rPr lang="sr-Latn-RS" sz="2400" dirty="0">
                <a:solidFill>
                  <a:srgbClr val="FFC000"/>
                </a:solidFill>
                <a:latin typeface="Comic Sans MS" pitchFamily="66" charset="0"/>
              </a:rPr>
              <a:t>ita</a:t>
            </a:r>
          </a:p>
          <a:p>
            <a:r>
              <a:rPr lang="sr-Latn-RS" sz="2400" dirty="0" err="1" smtClean="0">
                <a:solidFill>
                  <a:srgbClr val="FFC000"/>
                </a:solidFill>
                <a:latin typeface="Comic Sans MS" pitchFamily="66" charset="0"/>
              </a:rPr>
              <a:t>P</a:t>
            </a:r>
            <a:r>
              <a:rPr lang="en-US" sz="2400" dirty="0" err="1" smtClean="0">
                <a:solidFill>
                  <a:srgbClr val="FFC000"/>
                </a:solidFill>
                <a:latin typeface="Comic Sans MS" pitchFamily="66" charset="0"/>
              </a:rPr>
              <a:t>ropratni</a:t>
            </a:r>
            <a:r>
              <a:rPr lang="en-US" sz="24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omic Sans MS" pitchFamily="66" charset="0"/>
              </a:rPr>
              <a:t>akt</a:t>
            </a:r>
            <a:r>
              <a:rPr lang="sr-Latn-RS" sz="2400" dirty="0">
                <a:solidFill>
                  <a:srgbClr val="FFC000"/>
                </a:solidFill>
                <a:latin typeface="Comic Sans MS" pitchFamily="66" charset="0"/>
              </a:rPr>
              <a:t>:</a:t>
            </a:r>
            <a:r>
              <a:rPr lang="en-US" sz="2400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2400" dirty="0" err="1" smtClean="0">
                <a:solidFill>
                  <a:srgbClr val="FFC000"/>
                </a:solidFill>
                <a:latin typeface="Comic Sans MS" pitchFamily="66" charset="0"/>
              </a:rPr>
              <a:t>nagla</a:t>
            </a:r>
            <a:r>
              <a:rPr lang="sr-Latn-RS" sz="2400" dirty="0" smtClean="0">
                <a:solidFill>
                  <a:srgbClr val="FFC000"/>
                </a:solidFill>
                <a:latin typeface="Comic Sans MS" pitchFamily="66" charset="0"/>
              </a:rPr>
              <a:t>siti </a:t>
            </a:r>
            <a:r>
              <a:rPr lang="en-US" sz="2400" dirty="0" smtClean="0">
                <a:solidFill>
                  <a:srgbClr val="FFC000"/>
                </a:solidFill>
                <a:latin typeface="Comic Sans MS" pitchFamily="66" charset="0"/>
              </a:rPr>
              <a:t>da </a:t>
            </a:r>
            <a:r>
              <a:rPr lang="en-US" sz="2400" dirty="0">
                <a:solidFill>
                  <a:srgbClr val="FFC000"/>
                </a:solidFill>
                <a:latin typeface="Comic Sans MS" pitchFamily="66" charset="0"/>
              </a:rPr>
              <a:t>se </a:t>
            </a:r>
            <a:r>
              <a:rPr lang="en-US" sz="2400" dirty="0" err="1">
                <a:solidFill>
                  <a:srgbClr val="FFC000"/>
                </a:solidFill>
                <a:latin typeface="Comic Sans MS" pitchFamily="66" charset="0"/>
              </a:rPr>
              <a:t>radi</a:t>
            </a:r>
            <a:r>
              <a:rPr lang="en-US" sz="2400" dirty="0">
                <a:solidFill>
                  <a:srgbClr val="FFC000"/>
                </a:solidFill>
                <a:latin typeface="Comic Sans MS" pitchFamily="66" charset="0"/>
              </a:rPr>
              <a:t> o </a:t>
            </a:r>
            <a:r>
              <a:rPr lang="en-US" sz="2400" dirty="0" err="1">
                <a:solidFill>
                  <a:srgbClr val="FFC000"/>
                </a:solidFill>
                <a:latin typeface="Comic Sans MS" pitchFamily="66" charset="0"/>
              </a:rPr>
              <a:t>sumnji</a:t>
            </a:r>
            <a:r>
              <a:rPr lang="en-US" sz="2400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omic Sans MS" pitchFamily="66" charset="0"/>
              </a:rPr>
              <a:t>na</a:t>
            </a:r>
            <a:r>
              <a:rPr lang="en-US" sz="2400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rgbClr val="FFC000"/>
                </a:solidFill>
                <a:latin typeface="Comic Sans MS" pitchFamily="66" charset="0"/>
              </a:rPr>
              <a:t>antraks</a:t>
            </a:r>
            <a:endParaRPr lang="en-US" sz="2400" dirty="0">
              <a:solidFill>
                <a:srgbClr val="FFC000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pic>
        <p:nvPicPr>
          <p:cNvPr id="10" name="Picture 2" descr="C:\Users\Isidora\Desktop\indonesia-jpeg-1643985964-1643-6596-3518-16439862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91517"/>
            <a:ext cx="2819400" cy="183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91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784830"/>
            <a:ext cx="8991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1. K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lasične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mikrobiološke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Comic Sans MS" pitchFamily="66" charset="0"/>
              </a:rPr>
              <a:t>metode</a:t>
            </a:r>
            <a:r>
              <a:rPr lang="en-US" sz="24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–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morfološk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kultureln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e, </a:t>
            </a:r>
            <a:r>
              <a:rPr lang="en-US" sz="2400" dirty="0" err="1" smtClean="0">
                <a:solidFill>
                  <a:schemeClr val="bg1"/>
                </a:solidFill>
                <a:latin typeface="Comic Sans MS" pitchFamily="66" charset="0"/>
              </a:rPr>
              <a:t>tinktorijaln</a:t>
            </a:r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e...</a:t>
            </a: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2. </a:t>
            </a:r>
            <a:r>
              <a:rPr lang="en-US" sz="2400" dirty="0" smtClean="0">
                <a:solidFill>
                  <a:schemeClr val="bg1"/>
                </a:solidFill>
                <a:latin typeface="Comic Sans MS" pitchFamily="66" charset="0"/>
              </a:rPr>
              <a:t>PCR</a:t>
            </a:r>
            <a:endParaRPr lang="sr-Latn-RS" sz="24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3. Serološke metode</a:t>
            </a:r>
          </a:p>
          <a:p>
            <a:r>
              <a:rPr lang="sr-Latn-RS" sz="2400" dirty="0" smtClean="0">
                <a:solidFill>
                  <a:schemeClr val="bg1"/>
                </a:solidFill>
                <a:latin typeface="Comic Sans MS" pitchFamily="66" charset="0"/>
              </a:rPr>
              <a:t>4. Biološki ogled</a:t>
            </a:r>
            <a:endParaRPr lang="en-US" sz="24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en-US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3855" y="0"/>
            <a:ext cx="78832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u="sng" dirty="0" smtClean="0">
                <a:solidFill>
                  <a:schemeClr val="bg1"/>
                </a:solidFill>
                <a:latin typeface="Comic Sans MS" pitchFamily="66" charset="0"/>
              </a:rPr>
              <a:t>Dijagnoza</a:t>
            </a:r>
          </a:p>
          <a:p>
            <a:endParaRPr lang="sr-Latn-RS" sz="3600" u="sng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en-US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267718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u="sng" dirty="0" smtClean="0">
                <a:solidFill>
                  <a:schemeClr val="bg1"/>
                </a:solidFill>
                <a:latin typeface="Comic Sans MS" pitchFamily="66" charset="0"/>
              </a:rPr>
              <a:t>Askolijeva reakcija precipitacije</a:t>
            </a:r>
            <a:endParaRPr lang="en-US" sz="2800" u="sng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9" name="Picture 18" descr="Pulmonary Anthrax (Bacillus anthracis) - Stepward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7" t="1789" r="1702" b="11494"/>
          <a:stretch/>
        </p:blipFill>
        <p:spPr bwMode="auto">
          <a:xfrm>
            <a:off x="6676390" y="3778827"/>
            <a:ext cx="1477010" cy="30029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593072" y="3132496"/>
            <a:ext cx="215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chemeClr val="bg1"/>
                </a:solidFill>
                <a:latin typeface="Comic Sans MS" pitchFamily="66" charset="0"/>
              </a:rPr>
              <a:t>Pozitivna reakcija - precipitat</a:t>
            </a:r>
            <a:endParaRPr 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3414" y="3455661"/>
            <a:ext cx="5562600" cy="30861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Isidora\Desktop\771-7717519_test-tube-icon-test-tubes-siwat-v-classroo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336" y="3462588"/>
            <a:ext cx="3087872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Isidora\Desktop\771-7717519_test-tube-icon-test-tubes-siwat-v-classroom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00" y="3525982"/>
            <a:ext cx="3087872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Isidora\Desktop\771-7717519_test-tube-icon-test-tubes-siwat-v-classroom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559" y="3543300"/>
            <a:ext cx="3087872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43000" y="5702877"/>
            <a:ext cx="70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Comic Sans MS" pitchFamily="66" charset="0"/>
              </a:rPr>
              <a:t>At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9964" y="5716731"/>
            <a:ext cx="70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Comic Sans MS" pitchFamily="66" charset="0"/>
              </a:rPr>
              <a:t>At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9719" y="533573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Comic Sans MS" pitchFamily="66" charset="0"/>
              </a:rPr>
              <a:t>+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18136" y="531039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Comic Sans MS" pitchFamily="66" charset="0"/>
              </a:rPr>
              <a:t> -</a:t>
            </a:r>
            <a:endParaRPr lang="en-US" dirty="0">
              <a:latin typeface="Comic Sans MS" pitchFamily="66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141228" y="5702877"/>
            <a:ext cx="4277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007242" y="5679725"/>
            <a:ext cx="4277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943667" y="5349587"/>
            <a:ext cx="4277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57740" y="5335732"/>
            <a:ext cx="4277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35276" y="5744440"/>
            <a:ext cx="70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Comic Sans MS" pitchFamily="66" charset="0"/>
              </a:rPr>
              <a:t>At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1995" y="531039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Comic Sans MS" pitchFamily="66" charset="0"/>
              </a:rPr>
              <a:t>?</a:t>
            </a:r>
            <a:endParaRPr lang="en-US" dirty="0">
              <a:latin typeface="Comic Sans MS" pitchFamily="66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911093" y="5737513"/>
            <a:ext cx="4277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916287" y="5335732"/>
            <a:ext cx="42771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682477" y="5461516"/>
            <a:ext cx="1007073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8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2" descr="C:\Users\Isidora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" y="0"/>
            <a:ext cx="4952999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Isidora\Desktop\fileARIj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457" y="0"/>
            <a:ext cx="47244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C:\Users\Isidora\Desktop\.amdaskldmas;ld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4045527"/>
            <a:ext cx="4652110" cy="281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Isidora\Desktop\img2_anthrax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910" y="4045527"/>
            <a:ext cx="4549947" cy="281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10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Isidora\Desktop\depositphotos_78115136-stock-photo-bacteria-clostridium-tetani-or-ot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38200" y="228600"/>
            <a:ext cx="7620000" cy="990600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1600" y="762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7200" b="1" i="1" dirty="0" smtClean="0">
                <a:solidFill>
                  <a:srgbClr val="0070C0"/>
                </a:solidFill>
                <a:latin typeface="Garamond" pitchFamily="18" charset="0"/>
              </a:rPr>
              <a:t>Clostridium </a:t>
            </a:r>
            <a:r>
              <a:rPr lang="sr-Latn-RS" sz="7200" b="1" dirty="0" smtClean="0">
                <a:solidFill>
                  <a:srgbClr val="0070C0"/>
                </a:solidFill>
                <a:latin typeface="Garamond" pitchFamily="18" charset="0"/>
              </a:rPr>
              <a:t>spp.</a:t>
            </a:r>
            <a:endParaRPr lang="en-US" sz="7200" b="1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19200" y="1828800"/>
            <a:ext cx="6858000" cy="609600"/>
          </a:xfrm>
          <a:prstGeom prst="roundRect">
            <a:avLst/>
          </a:prstGeom>
          <a:solidFill>
            <a:schemeClr val="bg1">
              <a:alpha val="7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0" y="1866781"/>
            <a:ext cx="7848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Garamond" pitchFamily="18" charset="0"/>
              </a:rPr>
              <a:t>Striktno</a:t>
            </a:r>
            <a:r>
              <a:rPr lang="en-US" sz="2800" b="1" dirty="0">
                <a:latin typeface="Garamond" pitchFamily="18" charset="0"/>
              </a:rPr>
              <a:t> </a:t>
            </a:r>
            <a:r>
              <a:rPr lang="en-US" sz="2800" b="1" dirty="0" err="1">
                <a:latin typeface="Garamond" pitchFamily="18" charset="0"/>
              </a:rPr>
              <a:t>anaerobne</a:t>
            </a:r>
            <a:r>
              <a:rPr lang="en-US" sz="2800" b="1" dirty="0">
                <a:latin typeface="Garamond" pitchFamily="18" charset="0"/>
              </a:rPr>
              <a:t>, </a:t>
            </a:r>
            <a:r>
              <a:rPr lang="en-US" sz="2800" b="1" dirty="0" err="1">
                <a:latin typeface="Garamond" pitchFamily="18" charset="0"/>
              </a:rPr>
              <a:t>sporogene</a:t>
            </a:r>
            <a:r>
              <a:rPr lang="en-US" sz="2800" b="1" dirty="0">
                <a:latin typeface="Garamond" pitchFamily="18" charset="0"/>
              </a:rPr>
              <a:t> </a:t>
            </a:r>
            <a:r>
              <a:rPr lang="en-US" sz="2800" b="1" dirty="0" err="1">
                <a:latin typeface="Garamond" pitchFamily="18" charset="0"/>
              </a:rPr>
              <a:t>bakterije</a:t>
            </a:r>
            <a:endParaRPr lang="en-US" sz="2800" b="1" dirty="0">
              <a:latin typeface="Garamond" pitchFamily="18" charset="0"/>
            </a:endParaRPr>
          </a:p>
          <a:p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28600" y="2971800"/>
            <a:ext cx="8534400" cy="3657600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3172691"/>
            <a:ext cx="80010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err="1" smtClean="0">
                <a:latin typeface="Garamond" pitchFamily="18" charset="0"/>
              </a:rPr>
              <a:t>Podela</a:t>
            </a:r>
            <a:r>
              <a:rPr lang="en-US" sz="2400" b="1" u="sng" dirty="0" smtClean="0">
                <a:latin typeface="Garamond" pitchFamily="18" charset="0"/>
              </a:rPr>
              <a:t> </a:t>
            </a:r>
            <a:r>
              <a:rPr lang="en-US" sz="2400" b="1" u="sng" dirty="0" err="1" smtClean="0">
                <a:latin typeface="Garamond" pitchFamily="18" charset="0"/>
              </a:rPr>
              <a:t>patogenih</a:t>
            </a:r>
            <a:r>
              <a:rPr lang="en-US" sz="2400" b="1" u="sng" dirty="0" smtClean="0">
                <a:latin typeface="Garamond" pitchFamily="18" charset="0"/>
              </a:rPr>
              <a:t> </a:t>
            </a:r>
            <a:r>
              <a:rPr lang="en-US" sz="2400" b="1" i="1" u="sng" dirty="0">
                <a:latin typeface="Garamond" pitchFamily="18" charset="0"/>
              </a:rPr>
              <a:t>Clostridium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smtClean="0">
                <a:latin typeface="Garamond" pitchFamily="18" charset="0"/>
              </a:rPr>
              <a:t>spp. </a:t>
            </a:r>
            <a:r>
              <a:rPr lang="en-US" sz="2400" b="1" u="sng" dirty="0">
                <a:latin typeface="Garamond" pitchFamily="18" charset="0"/>
              </a:rPr>
              <a:t>(</a:t>
            </a:r>
            <a:r>
              <a:rPr lang="en-US" sz="2400" b="1" u="sng" dirty="0" smtClean="0">
                <a:latin typeface="Garamond" pitchFamily="18" charset="0"/>
              </a:rPr>
              <a:t>u </a:t>
            </a:r>
            <a:r>
              <a:rPr lang="en-US" sz="2400" b="1" u="sng" dirty="0" err="1">
                <a:latin typeface="Garamond" pitchFamily="18" charset="0"/>
              </a:rPr>
              <a:t>zavisnosti</a:t>
            </a:r>
            <a:r>
              <a:rPr lang="en-US" sz="2400" b="1" u="sng" dirty="0">
                <a:latin typeface="Garamond" pitchFamily="18" charset="0"/>
              </a:rPr>
              <a:t> od </a:t>
            </a:r>
            <a:r>
              <a:rPr lang="en-US" sz="2400" b="1" u="sng" dirty="0" err="1">
                <a:latin typeface="Garamond" pitchFamily="18" charset="0"/>
              </a:rPr>
              <a:t>vrste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>
                <a:latin typeface="Garamond" pitchFamily="18" charset="0"/>
              </a:rPr>
              <a:t>toksina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>
                <a:latin typeface="Garamond" pitchFamily="18" charset="0"/>
              </a:rPr>
              <a:t>koje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>
                <a:latin typeface="Garamond" pitchFamily="18" charset="0"/>
              </a:rPr>
              <a:t>produkuju</a:t>
            </a:r>
            <a:r>
              <a:rPr lang="en-US" sz="2400" b="1" u="sng" dirty="0">
                <a:latin typeface="Garamond" pitchFamily="18" charset="0"/>
              </a:rPr>
              <a:t>, </a:t>
            </a:r>
            <a:r>
              <a:rPr lang="en-US" sz="2400" b="1" u="sng" dirty="0" err="1">
                <a:latin typeface="Garamond" pitchFamily="18" charset="0"/>
              </a:rPr>
              <a:t>invazivnosti</a:t>
            </a:r>
            <a:r>
              <a:rPr lang="en-US" sz="2400" b="1" u="sng" dirty="0">
                <a:latin typeface="Garamond" pitchFamily="18" charset="0"/>
              </a:rPr>
              <a:t> (</a:t>
            </a:r>
            <a:r>
              <a:rPr lang="en-US" sz="2400" b="1" u="sng" dirty="0" err="1">
                <a:latin typeface="Garamond" pitchFamily="18" charset="0"/>
              </a:rPr>
              <a:t>stepena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>
                <a:latin typeface="Garamond" pitchFamily="18" charset="0"/>
              </a:rPr>
              <a:t>prodora</a:t>
            </a:r>
            <a:r>
              <a:rPr lang="en-US" sz="2400" b="1" u="sng" dirty="0">
                <a:latin typeface="Garamond" pitchFamily="18" charset="0"/>
              </a:rPr>
              <a:t> u </a:t>
            </a:r>
            <a:r>
              <a:rPr lang="en-US" sz="2400" b="1" u="sng" dirty="0" err="1">
                <a:latin typeface="Garamond" pitchFamily="18" charset="0"/>
              </a:rPr>
              <a:t>tkiva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>
                <a:latin typeface="Garamond" pitchFamily="18" charset="0"/>
              </a:rPr>
              <a:t>domaćina</a:t>
            </a:r>
            <a:r>
              <a:rPr lang="en-US" sz="2400" b="1" u="sng" dirty="0">
                <a:latin typeface="Garamond" pitchFamily="18" charset="0"/>
              </a:rPr>
              <a:t>) i </a:t>
            </a:r>
            <a:r>
              <a:rPr lang="en-US" sz="2400" b="1" u="sng" dirty="0" err="1">
                <a:latin typeface="Garamond" pitchFamily="18" charset="0"/>
              </a:rPr>
              <a:t>načina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>
                <a:latin typeface="Garamond" pitchFamily="18" charset="0"/>
              </a:rPr>
              <a:t>nastanka</a:t>
            </a:r>
            <a:r>
              <a:rPr lang="en-US" sz="2400" b="1" u="sng" dirty="0">
                <a:latin typeface="Garamond" pitchFamily="18" charset="0"/>
              </a:rPr>
              <a:t> </a:t>
            </a:r>
            <a:r>
              <a:rPr lang="en-US" sz="2400" b="1" u="sng" dirty="0" err="1" smtClean="0">
                <a:latin typeface="Garamond" pitchFamily="18" charset="0"/>
              </a:rPr>
              <a:t>infekcije</a:t>
            </a:r>
            <a:r>
              <a:rPr lang="en-US" sz="2400" b="1" u="sng" dirty="0" smtClean="0">
                <a:latin typeface="Garamond" pitchFamily="18" charset="0"/>
              </a:rPr>
              <a:t>:</a:t>
            </a:r>
          </a:p>
          <a:p>
            <a:endParaRPr lang="en-US" sz="2400" b="1" dirty="0" smtClean="0">
              <a:latin typeface="Garamond" pitchFamily="18" charset="0"/>
            </a:endParaRPr>
          </a:p>
          <a:p>
            <a:pPr marL="457200" indent="-457200">
              <a:buAutoNum type="arabicPeriod"/>
            </a:pPr>
            <a:r>
              <a:rPr lang="en-US" sz="2400" b="1" dirty="0" err="1" smtClean="0">
                <a:solidFill>
                  <a:srgbClr val="FF0066"/>
                </a:solidFill>
                <a:latin typeface="Garamond" pitchFamily="18" charset="0"/>
              </a:rPr>
              <a:t>Neurotoksi</a:t>
            </a:r>
            <a:r>
              <a:rPr lang="sr-Latn-RS" sz="2400" b="1" dirty="0" smtClean="0">
                <a:solidFill>
                  <a:srgbClr val="FF0066"/>
                </a:solidFill>
                <a:latin typeface="Garamond" pitchFamily="18" charset="0"/>
              </a:rPr>
              <a:t>čne</a:t>
            </a:r>
          </a:p>
          <a:p>
            <a:pPr marL="457200" indent="-457200">
              <a:buAutoNum type="arabicPeriod"/>
            </a:pPr>
            <a:r>
              <a:rPr lang="sr-Latn-RS" sz="2400" b="1" dirty="0" smtClean="0">
                <a:solidFill>
                  <a:srgbClr val="FF0066"/>
                </a:solidFill>
                <a:latin typeface="Garamond" pitchFamily="18" charset="0"/>
              </a:rPr>
              <a:t>Histotoksične</a:t>
            </a:r>
          </a:p>
          <a:p>
            <a:pPr marL="457200" indent="-457200">
              <a:buAutoNum type="arabicPeriod"/>
            </a:pPr>
            <a:r>
              <a:rPr lang="sr-Latn-RS" sz="2400" b="1" dirty="0" smtClean="0">
                <a:solidFill>
                  <a:srgbClr val="FF0066"/>
                </a:solidFill>
                <a:latin typeface="Garamond" pitchFamily="18" charset="0"/>
              </a:rPr>
              <a:t>Enteropatogene</a:t>
            </a:r>
          </a:p>
          <a:p>
            <a:r>
              <a:rPr lang="sr-Latn-RS" sz="2400" b="1" dirty="0" smtClean="0">
                <a:solidFill>
                  <a:srgbClr val="FF0066"/>
                </a:solidFill>
                <a:latin typeface="Garamond" pitchFamily="18" charset="0"/>
              </a:rPr>
              <a:t>4.   </a:t>
            </a:r>
            <a:r>
              <a:rPr lang="sr-Latn-RS" sz="2400" b="1" i="1" dirty="0" smtClean="0">
                <a:solidFill>
                  <a:srgbClr val="FF0066"/>
                </a:solidFill>
                <a:latin typeface="Garamond" pitchFamily="18" charset="0"/>
              </a:rPr>
              <a:t>C</a:t>
            </a:r>
            <a:r>
              <a:rPr lang="en-US" sz="2400" b="1" i="1" dirty="0" err="1" smtClean="0">
                <a:solidFill>
                  <a:srgbClr val="FF0066"/>
                </a:solidFill>
                <a:latin typeface="Garamond" pitchFamily="18" charset="0"/>
              </a:rPr>
              <a:t>lostridium</a:t>
            </a:r>
            <a:r>
              <a:rPr lang="en-US" sz="2400" b="1" dirty="0" smtClean="0">
                <a:solidFill>
                  <a:srgbClr val="FF0066"/>
                </a:solidFill>
                <a:latin typeface="Garamond" pitchFamily="18" charset="0"/>
              </a:rPr>
              <a:t> </a:t>
            </a:r>
            <a:r>
              <a:rPr lang="sr-Latn-RS" sz="2400" b="1" dirty="0" smtClean="0">
                <a:solidFill>
                  <a:srgbClr val="FF0066"/>
                </a:solidFill>
                <a:latin typeface="Garamond" pitchFamily="18" charset="0"/>
              </a:rPr>
              <a:t>vrste </a:t>
            </a:r>
            <a:r>
              <a:rPr lang="en-US" sz="2400" b="1" dirty="0" err="1" smtClean="0">
                <a:solidFill>
                  <a:srgbClr val="FF0066"/>
                </a:solidFill>
                <a:latin typeface="Garamond" pitchFamily="18" charset="0"/>
              </a:rPr>
              <a:t>čije</a:t>
            </a:r>
            <a:r>
              <a:rPr lang="en-US" sz="2400" b="1" dirty="0" smtClean="0">
                <a:solidFill>
                  <a:srgbClr val="FF0066"/>
                </a:solidFill>
                <a:latin typeface="Garamond" pitchFamily="18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Garamond" pitchFamily="18" charset="0"/>
              </a:rPr>
              <a:t>su</a:t>
            </a:r>
            <a:r>
              <a:rPr lang="en-US" sz="2400" b="1" dirty="0">
                <a:solidFill>
                  <a:srgbClr val="FF0066"/>
                </a:solidFill>
                <a:latin typeface="Garamond" pitchFamily="18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Garamond" pitchFamily="18" charset="0"/>
              </a:rPr>
              <a:t>infekcije</a:t>
            </a:r>
            <a:r>
              <a:rPr lang="en-US" sz="2400" b="1" dirty="0">
                <a:solidFill>
                  <a:srgbClr val="FF0066"/>
                </a:solidFill>
                <a:latin typeface="Garamond" pitchFamily="18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Garamond" pitchFamily="18" charset="0"/>
              </a:rPr>
              <a:t>indukovane</a:t>
            </a:r>
            <a:r>
              <a:rPr lang="en-US" sz="2400" b="1" dirty="0">
                <a:solidFill>
                  <a:srgbClr val="FF0066"/>
                </a:solidFill>
                <a:latin typeface="Garamond" pitchFamily="18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Garamond" pitchFamily="18" charset="0"/>
              </a:rPr>
              <a:t>primenom</a:t>
            </a:r>
            <a:r>
              <a:rPr lang="en-US" sz="2400" b="1" dirty="0">
                <a:solidFill>
                  <a:srgbClr val="FF0066"/>
                </a:solidFill>
                <a:latin typeface="Garamond" pitchFamily="18" charset="0"/>
              </a:rPr>
              <a:t> </a:t>
            </a:r>
            <a:r>
              <a:rPr lang="en-US" sz="2400" b="1" dirty="0" err="1">
                <a:solidFill>
                  <a:srgbClr val="FF0066"/>
                </a:solidFill>
                <a:latin typeface="Garamond" pitchFamily="18" charset="0"/>
              </a:rPr>
              <a:t>antibiotika</a:t>
            </a:r>
            <a:endParaRPr lang="en-US" sz="2400" dirty="0">
              <a:solidFill>
                <a:srgbClr val="FF0066"/>
              </a:solidFill>
              <a:latin typeface="Garamond" pitchFamily="18" charset="0"/>
            </a:endParaRPr>
          </a:p>
          <a:p>
            <a:pPr marL="457200" indent="-457200">
              <a:buAutoNum type="arabicPeriod"/>
            </a:pPr>
            <a:endParaRPr lang="en-US" sz="2400" b="1" dirty="0" smtClean="0">
              <a:latin typeface="Garamond" pitchFamily="18" charset="0"/>
            </a:endParaRPr>
          </a:p>
          <a:p>
            <a:endParaRPr lang="en-US" sz="2000" dirty="0">
              <a:latin typeface="Garamond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18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8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97970" y="152400"/>
            <a:ext cx="7131629" cy="584775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189058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NEUROTOKSIČNE </a:t>
            </a:r>
            <a:r>
              <a:rPr lang="sr-Latn-RS" sz="3200" b="1" i="1" dirty="0" smtClean="0">
                <a:solidFill>
                  <a:srgbClr val="0070C0"/>
                </a:solidFill>
                <a:latin typeface="Garamond" pitchFamily="18" charset="0"/>
              </a:rPr>
              <a:t>Clostridium</a:t>
            </a:r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 vrste</a:t>
            </a:r>
            <a:endParaRPr lang="en-US" sz="3200" b="1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370157"/>
            <a:ext cx="90999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latin typeface="Garamond" pitchFamily="18" charset="0"/>
              </a:rPr>
              <a:t>C. </a:t>
            </a:r>
            <a:r>
              <a:rPr lang="en-US" sz="3200" b="1" i="1" dirty="0" err="1">
                <a:latin typeface="Garamond" pitchFamily="18" charset="0"/>
              </a:rPr>
              <a:t>tetani</a:t>
            </a:r>
            <a:r>
              <a:rPr lang="en-US" sz="3200" i="1" dirty="0">
                <a:latin typeface="Garamond" pitchFamily="18" charset="0"/>
              </a:rPr>
              <a:t> </a:t>
            </a:r>
            <a:r>
              <a:rPr lang="en-US" sz="3200" dirty="0">
                <a:latin typeface="Garamond" pitchFamily="18" charset="0"/>
              </a:rPr>
              <a:t>- </a:t>
            </a:r>
            <a:r>
              <a:rPr lang="sr-Latn-RS" sz="3200" dirty="0" smtClean="0">
                <a:latin typeface="Garamond" pitchFamily="18" charset="0"/>
              </a:rPr>
              <a:t>TETANUS</a:t>
            </a:r>
            <a:r>
              <a:rPr lang="en-US" sz="3200" dirty="0" smtClean="0">
                <a:latin typeface="Garamond" pitchFamily="18" charset="0"/>
              </a:rPr>
              <a:t> </a:t>
            </a:r>
            <a:r>
              <a:rPr lang="sr-Latn-RS" sz="3200" dirty="0" smtClean="0">
                <a:latin typeface="Garamond" pitchFamily="18" charset="0"/>
              </a:rPr>
              <a:t>(</a:t>
            </a:r>
            <a:r>
              <a:rPr lang="en-US" sz="3200" dirty="0" err="1" smtClean="0">
                <a:latin typeface="Garamond" pitchFamily="18" charset="0"/>
              </a:rPr>
              <a:t>konji</a:t>
            </a:r>
            <a:r>
              <a:rPr lang="en-US" sz="3200" dirty="0">
                <a:latin typeface="Garamond" pitchFamily="18" charset="0"/>
              </a:rPr>
              <a:t>, </a:t>
            </a:r>
            <a:r>
              <a:rPr lang="en-US" sz="3200" dirty="0" err="1">
                <a:latin typeface="Garamond" pitchFamily="18" charset="0"/>
              </a:rPr>
              <a:t>preživari</a:t>
            </a:r>
            <a:r>
              <a:rPr lang="en-US" sz="3200" dirty="0">
                <a:latin typeface="Garamond" pitchFamily="18" charset="0"/>
              </a:rPr>
              <a:t>, </a:t>
            </a:r>
            <a:r>
              <a:rPr lang="en-US" sz="3200" dirty="0" err="1">
                <a:latin typeface="Garamond" pitchFamily="18" charset="0"/>
              </a:rPr>
              <a:t>ljudi</a:t>
            </a:r>
            <a:r>
              <a:rPr lang="en-US" sz="3200" dirty="0">
                <a:latin typeface="Garamond" pitchFamily="18" charset="0"/>
              </a:rPr>
              <a:t> i dr. </a:t>
            </a:r>
            <a:r>
              <a:rPr lang="sr-Latn-RS" sz="3200" dirty="0" err="1">
                <a:latin typeface="Garamond" pitchFamily="18" charset="0"/>
              </a:rPr>
              <a:t>s</a:t>
            </a:r>
            <a:r>
              <a:rPr lang="en-US" sz="3200" dirty="0" err="1" smtClean="0">
                <a:latin typeface="Garamond" pitchFamily="18" charset="0"/>
              </a:rPr>
              <a:t>isari</a:t>
            </a:r>
            <a:r>
              <a:rPr lang="sr-Latn-RS" sz="3200" dirty="0" smtClean="0">
                <a:latin typeface="Garamond" pitchFamily="18" charset="0"/>
              </a:rPr>
              <a:t>)</a:t>
            </a:r>
            <a:endParaRPr lang="en-US" sz="3200" dirty="0">
              <a:latin typeface="Garamond" pitchFamily="18" charset="0"/>
            </a:endParaRPr>
          </a:p>
        </p:txBody>
      </p:sp>
      <p:pic>
        <p:nvPicPr>
          <p:cNvPr id="12" name="Picture 2" descr="http://www.vin.com/ImageDBPub/VP05000/IMG0276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274" y="4525241"/>
            <a:ext cx="4249592" cy="2305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 descr="http://images.fineartamerica.com/images-medium-large/tetanus-lockjaw-victim-the-contracted-everet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727" y="2061057"/>
            <a:ext cx="4396957" cy="2735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6" descr="http://t1.gstatic.com/images?q=tbn:ANd9GcSzWhr19f0el1cGTIrKzw8L-rFdvFFTu5Tv03DW1CPaLymuA3H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608" y="2106508"/>
            <a:ext cx="4905377" cy="246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24274" y="818281"/>
            <a:ext cx="9525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solidFill>
                  <a:srgbClr val="0070C0"/>
                </a:solidFill>
                <a:latin typeface="Garamond" pitchFamily="18" charset="0"/>
              </a:rPr>
              <a:t>produkuju</a:t>
            </a:r>
            <a:r>
              <a:rPr lang="en-US" sz="2800" dirty="0" smtClean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jake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neurotoksine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;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nisu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 smtClean="0">
                <a:solidFill>
                  <a:srgbClr val="0070C0"/>
                </a:solidFill>
                <a:latin typeface="Garamond" pitchFamily="18" charset="0"/>
              </a:rPr>
              <a:t>invazivne</a:t>
            </a:r>
            <a:endParaRPr lang="en-US" sz="2800" b="1" dirty="0">
              <a:solidFill>
                <a:srgbClr val="0070C0"/>
              </a:solidFill>
              <a:latin typeface="Garamond" pitchFamily="18" charset="0"/>
            </a:endParaRPr>
          </a:p>
          <a:p>
            <a:endParaRPr lang="en-US" dirty="0"/>
          </a:p>
        </p:txBody>
      </p:sp>
      <p:pic>
        <p:nvPicPr>
          <p:cNvPr id="10241" name="Picture 1" descr="C:\Users\Isidora\Desktop\download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866" y="4746313"/>
            <a:ext cx="1341134" cy="202269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Isidora\Desktop\G9nWsapT_400x4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896" y="4949007"/>
            <a:ext cx="1819999" cy="181999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Isidora\Desktop\download (2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067" y="5506597"/>
            <a:ext cx="1897063" cy="126240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Isidora\Desktop\Risus_sardonicus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874952"/>
            <a:ext cx="1215030" cy="19489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68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www.zoetis.com.au/images/e/448/1727,botuli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1853706"/>
            <a:ext cx="2895600" cy="3640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194" name="Picture 2" descr="C:\Users\Isidora\Desktop\eyJidWNrZXQiOiJsYWJyb290cy1hc3NldHMiLCJrZXkiOiJfcHVibGljXC9fZmlsZXNcL3N5c3RlbVwvY2tcL3RyZW5kaW5nXC9IeXBvdG9uaWMtSW5mYW50XzE2OGZiZmY2NWQ5YmU2ZjZkZGRlYTgyYTQxODI0MmMyLmpwZyIsImVkaXRzIjp7InJlc2l6ZSI6eyJ3aWR0aCI6NzAwL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2979"/>
            <a:ext cx="4267200" cy="341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Isidora\Desktop\baby-pacifier-honey-botulism-warn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57082"/>
            <a:ext cx="3603625" cy="203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Isidora\Desktop\honey_928px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25" y="5352437"/>
            <a:ext cx="2438400" cy="143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100" y="776488"/>
            <a:ext cx="92583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latin typeface="Garamond" pitchFamily="18" charset="0"/>
              </a:rPr>
              <a:t>C. </a:t>
            </a:r>
            <a:r>
              <a:rPr lang="en-US" sz="3200" b="1" i="1" dirty="0" err="1">
                <a:latin typeface="Garamond" pitchFamily="18" charset="0"/>
              </a:rPr>
              <a:t>botulinum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en-US" sz="3200" dirty="0" smtClean="0">
                <a:latin typeface="Garamond" pitchFamily="18" charset="0"/>
              </a:rPr>
              <a:t>– </a:t>
            </a:r>
            <a:r>
              <a:rPr lang="sr-Latn-RS" sz="3200" dirty="0" smtClean="0">
                <a:latin typeface="Garamond" pitchFamily="18" charset="0"/>
              </a:rPr>
              <a:t>BOTULIZAM – ljudi i </a:t>
            </a:r>
            <a:r>
              <a:rPr lang="en-US" sz="3200" dirty="0" err="1" smtClean="0">
                <a:latin typeface="Garamond" pitchFamily="18" charset="0"/>
              </a:rPr>
              <a:t>veliki</a:t>
            </a:r>
            <a:r>
              <a:rPr lang="en-US" sz="3200" dirty="0" smtClean="0">
                <a:latin typeface="Garamond" pitchFamily="18" charset="0"/>
              </a:rPr>
              <a:t> </a:t>
            </a:r>
            <a:r>
              <a:rPr lang="en-US" sz="3200" dirty="0" err="1">
                <a:latin typeface="Garamond" pitchFamily="18" charset="0"/>
              </a:rPr>
              <a:t>broj</a:t>
            </a:r>
            <a:r>
              <a:rPr lang="en-US" sz="3200" dirty="0">
                <a:latin typeface="Garamond" pitchFamily="18" charset="0"/>
              </a:rPr>
              <a:t> </a:t>
            </a:r>
            <a:r>
              <a:rPr lang="sr-Latn-RS" sz="3200" dirty="0" smtClean="0">
                <a:latin typeface="Garamond" pitchFamily="18" charset="0"/>
              </a:rPr>
              <a:t>razl.  						</a:t>
            </a:r>
            <a:r>
              <a:rPr lang="en-US" sz="3200" dirty="0" err="1" smtClean="0">
                <a:latin typeface="Garamond" pitchFamily="18" charset="0"/>
              </a:rPr>
              <a:t>životinj</a:t>
            </a:r>
            <a:r>
              <a:rPr lang="sr-Latn-RS" sz="3200" dirty="0" smtClean="0">
                <a:latin typeface="Garamond" pitchFamily="18" charset="0"/>
              </a:rPr>
              <a:t>a</a:t>
            </a:r>
            <a:endParaRPr lang="en-US" sz="3200" dirty="0">
              <a:latin typeface="Garamond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97970" y="152400"/>
            <a:ext cx="7131629" cy="584775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200" y="189058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NEUROTOKSIČNE </a:t>
            </a:r>
            <a:r>
              <a:rPr lang="sr-Latn-RS" sz="3200" b="1" i="1" dirty="0" smtClean="0">
                <a:solidFill>
                  <a:srgbClr val="0070C0"/>
                </a:solidFill>
                <a:latin typeface="Garamond" pitchFamily="18" charset="0"/>
              </a:rPr>
              <a:t>Clostridium</a:t>
            </a:r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 vrste</a:t>
            </a:r>
            <a:endParaRPr lang="en-US" sz="3200" b="1" dirty="0">
              <a:solidFill>
                <a:srgbClr val="0070C0"/>
              </a:solidFill>
              <a:latin typeface="Garamond" pitchFamily="18" charset="0"/>
            </a:endParaRPr>
          </a:p>
        </p:txBody>
      </p:sp>
      <p:pic>
        <p:nvPicPr>
          <p:cNvPr id="8197" name="Picture 5" descr="C:\Users\Isidora\Desktop\botoks-lica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804" y="5514671"/>
            <a:ext cx="2582710" cy="135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Isidora\Desktop\downloa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282" y="1447800"/>
            <a:ext cx="1152525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Isidora\Desktop\download (3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1291" y="3581400"/>
            <a:ext cx="1856509" cy="185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97970" y="76200"/>
            <a:ext cx="7131629" cy="584775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762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HISTOTOKSIČNE </a:t>
            </a:r>
            <a:r>
              <a:rPr lang="sr-Latn-RS" sz="3200" b="1" i="1" dirty="0" smtClean="0">
                <a:solidFill>
                  <a:srgbClr val="0070C0"/>
                </a:solidFill>
                <a:latin typeface="Garamond" pitchFamily="18" charset="0"/>
              </a:rPr>
              <a:t>Clostridium</a:t>
            </a:r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 vrste</a:t>
            </a:r>
            <a:endParaRPr lang="en-US" sz="3200" b="1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1175034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Garamond" pitchFamily="18" charset="0"/>
              </a:rPr>
              <a:t>C. </a:t>
            </a:r>
            <a:r>
              <a:rPr lang="en-US" sz="2400" b="1" i="1" dirty="0" err="1">
                <a:latin typeface="Garamond" pitchFamily="18" charset="0"/>
              </a:rPr>
              <a:t>chauvoei</a:t>
            </a:r>
            <a:r>
              <a:rPr lang="en-US" sz="2400" b="1" i="1" dirty="0">
                <a:latin typeface="Garamond" pitchFamily="18" charset="0"/>
              </a:rPr>
              <a:t> </a:t>
            </a:r>
            <a:r>
              <a:rPr lang="en-US" sz="2400" b="1" dirty="0">
                <a:latin typeface="Garamond" pitchFamily="18" charset="0"/>
              </a:rPr>
              <a:t>- 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šuštavac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 (</a:t>
            </a:r>
            <a:r>
              <a:rPr lang="en-US" sz="2400" i="1" dirty="0" err="1">
                <a:solidFill>
                  <a:srgbClr val="FF0000"/>
                </a:solidFill>
                <a:latin typeface="Garamond" pitchFamily="18" charset="0"/>
              </a:rPr>
              <a:t>eng.</a:t>
            </a:r>
            <a:r>
              <a:rPr lang="en-US" sz="2400" i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blackleg); </a:t>
            </a:r>
            <a:r>
              <a:rPr lang="en-US" sz="2400" dirty="0" err="1">
                <a:latin typeface="Garamond" pitchFamily="18" charset="0"/>
              </a:rPr>
              <a:t>goveda</a:t>
            </a:r>
            <a:r>
              <a:rPr lang="en-US" sz="2400" dirty="0">
                <a:latin typeface="Garamond" pitchFamily="18" charset="0"/>
              </a:rPr>
              <a:t>, </a:t>
            </a:r>
            <a:r>
              <a:rPr lang="en-US" sz="2400" dirty="0" err="1">
                <a:latin typeface="Garamond" pitchFamily="18" charset="0"/>
              </a:rPr>
              <a:t>ovce</a:t>
            </a:r>
            <a:endParaRPr lang="en-US" sz="2400" dirty="0">
              <a:latin typeface="Garamond" pitchFamily="18" charset="0"/>
            </a:endParaRPr>
          </a:p>
          <a:p>
            <a:r>
              <a:rPr lang="en-US" sz="2400" b="1" i="1" dirty="0">
                <a:latin typeface="Garamond" pitchFamily="18" charset="0"/>
              </a:rPr>
              <a:t>C. </a:t>
            </a:r>
            <a:r>
              <a:rPr lang="en-US" sz="2400" b="1" i="1" dirty="0" err="1">
                <a:latin typeface="Garamond" pitchFamily="18" charset="0"/>
              </a:rPr>
              <a:t>septicum</a:t>
            </a:r>
            <a:r>
              <a:rPr lang="en-US" sz="2400" dirty="0">
                <a:latin typeface="Garamond" pitchFamily="18" charset="0"/>
              </a:rPr>
              <a:t>  -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maligni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edem</a:t>
            </a:r>
            <a:r>
              <a:rPr lang="en-US" sz="2400" dirty="0">
                <a:latin typeface="Garamond" pitchFamily="18" charset="0"/>
              </a:rPr>
              <a:t>; </a:t>
            </a:r>
            <a:r>
              <a:rPr lang="en-US" sz="2400" dirty="0" err="1">
                <a:latin typeface="Garamond" pitchFamily="18" charset="0"/>
              </a:rPr>
              <a:t>goveda</a:t>
            </a:r>
            <a:r>
              <a:rPr lang="en-US" sz="2400" dirty="0">
                <a:latin typeface="Garamond" pitchFamily="18" charset="0"/>
              </a:rPr>
              <a:t>, </a:t>
            </a:r>
            <a:r>
              <a:rPr lang="en-US" sz="2400" dirty="0" err="1">
                <a:latin typeface="Garamond" pitchFamily="18" charset="0"/>
              </a:rPr>
              <a:t>ovce</a:t>
            </a:r>
            <a:r>
              <a:rPr lang="en-US" sz="2400" dirty="0">
                <a:latin typeface="Garamond" pitchFamily="18" charset="0"/>
              </a:rPr>
              <a:t> i </a:t>
            </a:r>
            <a:r>
              <a:rPr lang="en-US" sz="2400" dirty="0" err="1">
                <a:latin typeface="Garamond" pitchFamily="18" charset="0"/>
              </a:rPr>
              <a:t>svinje</a:t>
            </a:r>
            <a:r>
              <a:rPr lang="en-US" sz="2400" dirty="0">
                <a:latin typeface="Garamond" pitchFamily="18" charset="0"/>
              </a:rPr>
              <a:t> </a:t>
            </a:r>
          </a:p>
          <a:p>
            <a:r>
              <a:rPr lang="en-US" sz="2400" dirty="0">
                <a:latin typeface="Garamond" pitchFamily="18" charset="0"/>
              </a:rPr>
              <a:t>	      </a:t>
            </a:r>
            <a:r>
              <a:rPr lang="sr-Latn-RS" sz="2400" dirty="0" smtClean="0">
                <a:latin typeface="Garamond" pitchFamily="18" charset="0"/>
              </a:rPr>
              <a:t>    </a:t>
            </a:r>
            <a:r>
              <a:rPr lang="en-US" sz="2400" dirty="0" smtClean="0">
                <a:latin typeface="Garamond" pitchFamily="18" charset="0"/>
              </a:rPr>
              <a:t> </a:t>
            </a:r>
            <a:r>
              <a:rPr lang="sr-Latn-RS" sz="2400" dirty="0" smtClean="0">
                <a:latin typeface="Garamond" pitchFamily="18" charset="0"/>
              </a:rPr>
              <a:t> </a:t>
            </a:r>
            <a:r>
              <a:rPr lang="en-US" sz="2400" dirty="0" smtClean="0">
                <a:latin typeface="Garamond" pitchFamily="18" charset="0"/>
              </a:rPr>
              <a:t>-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abomazitis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tzv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bradsot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 (</a:t>
            </a:r>
            <a:r>
              <a:rPr lang="en-US" sz="2400" i="1" dirty="0" err="1">
                <a:solidFill>
                  <a:srgbClr val="FF0000"/>
                </a:solidFill>
                <a:latin typeface="Garamond" pitchFamily="18" charset="0"/>
              </a:rPr>
              <a:t>eng.</a:t>
            </a:r>
            <a:r>
              <a:rPr lang="en-US" sz="2400" i="1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braxy)</a:t>
            </a:r>
            <a:r>
              <a:rPr lang="en-US" sz="2400" dirty="0">
                <a:latin typeface="Garamond" pitchFamily="18" charset="0"/>
              </a:rPr>
              <a:t>; </a:t>
            </a:r>
            <a:r>
              <a:rPr lang="en-US" sz="2400" dirty="0" err="1" smtClean="0">
                <a:latin typeface="Garamond" pitchFamily="18" charset="0"/>
              </a:rPr>
              <a:t>ovce</a:t>
            </a:r>
            <a:endParaRPr lang="en-US" sz="2400" dirty="0">
              <a:latin typeface="Garamond" pitchFamily="18" charset="0"/>
            </a:endParaRPr>
          </a:p>
          <a:p>
            <a:r>
              <a:rPr lang="en-US" sz="2400" b="1" i="1" dirty="0">
                <a:latin typeface="Garamond" pitchFamily="18" charset="0"/>
              </a:rPr>
              <a:t>C. </a:t>
            </a:r>
            <a:r>
              <a:rPr lang="en-US" sz="2400" b="1" i="1" dirty="0" err="1">
                <a:latin typeface="Garamond" pitchFamily="18" charset="0"/>
              </a:rPr>
              <a:t>novyi</a:t>
            </a:r>
            <a:r>
              <a:rPr lang="en-US" sz="2400" b="1" i="1" dirty="0">
                <a:latin typeface="Garamond" pitchFamily="18" charset="0"/>
              </a:rPr>
              <a:t> -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bolest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velike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glave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ovnova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;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ovce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Garamond" pitchFamily="18" charset="0"/>
              </a:rPr>
              <a:t>-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gasna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gangrena</a:t>
            </a:r>
            <a:r>
              <a:rPr lang="en-US" sz="2400" dirty="0">
                <a:latin typeface="Garamond" pitchFamily="18" charset="0"/>
              </a:rPr>
              <a:t>; </a:t>
            </a:r>
            <a:endParaRPr lang="sr-Latn-RS" sz="2400" dirty="0" smtClean="0">
              <a:latin typeface="Garamond" pitchFamily="18" charset="0"/>
            </a:endParaRPr>
          </a:p>
          <a:p>
            <a:r>
              <a:rPr lang="sr-Latn-RS" sz="2400" dirty="0">
                <a:latin typeface="Garamond" pitchFamily="18" charset="0"/>
              </a:rPr>
              <a:t> </a:t>
            </a:r>
            <a:r>
              <a:rPr lang="sr-Latn-RS" sz="2400" dirty="0" smtClean="0">
                <a:latin typeface="Garamond" pitchFamily="18" charset="0"/>
              </a:rPr>
              <a:t>         </a:t>
            </a:r>
            <a:r>
              <a:rPr lang="en-US" sz="2400" dirty="0">
                <a:latin typeface="Garamond" pitchFamily="18" charset="0"/>
              </a:rPr>
              <a:t>	</a:t>
            </a:r>
            <a:r>
              <a:rPr lang="sr-Latn-RS" sz="2400" dirty="0">
                <a:latin typeface="Garamond" pitchFamily="18" charset="0"/>
              </a:rPr>
              <a:t> </a:t>
            </a:r>
            <a:r>
              <a:rPr lang="sr-Latn-RS" sz="2400" dirty="0" smtClean="0">
                <a:latin typeface="Garamond" pitchFamily="18" charset="0"/>
              </a:rPr>
              <a:t>    </a:t>
            </a:r>
            <a:r>
              <a:rPr lang="en-US" sz="2400" dirty="0" smtClean="0">
                <a:latin typeface="Garamond" pitchFamily="18" charset="0"/>
              </a:rPr>
              <a:t>- 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infektivni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nekro</a:t>
            </a:r>
            <a:r>
              <a:rPr lang="en-US" sz="2400" dirty="0" err="1">
                <a:solidFill>
                  <a:srgbClr val="00B050"/>
                </a:solidFill>
                <a:latin typeface="Garamond" pitchFamily="18" charset="0"/>
              </a:rPr>
              <a:t>tični</a:t>
            </a:r>
            <a:r>
              <a:rPr lang="en-US" sz="2400" dirty="0">
                <a:solidFill>
                  <a:srgbClr val="00B050"/>
                </a:solidFill>
                <a:latin typeface="Garamond" pitchFamily="18" charset="0"/>
              </a:rPr>
              <a:t> hepatitis</a:t>
            </a:r>
            <a:r>
              <a:rPr lang="en-US" sz="2400" dirty="0">
                <a:latin typeface="Garamond" pitchFamily="18" charset="0"/>
              </a:rPr>
              <a:t>; </a:t>
            </a:r>
            <a:r>
              <a:rPr lang="en-US" sz="2400" dirty="0" err="1">
                <a:latin typeface="Garamond" pitchFamily="18" charset="0"/>
              </a:rPr>
              <a:t>ovce</a:t>
            </a:r>
            <a:r>
              <a:rPr lang="en-US" sz="2400" dirty="0">
                <a:latin typeface="Garamond" pitchFamily="18" charset="0"/>
              </a:rPr>
              <a:t> i </a:t>
            </a:r>
            <a:r>
              <a:rPr lang="en-US" sz="2400" dirty="0" err="1">
                <a:latin typeface="Garamond" pitchFamily="18" charset="0"/>
              </a:rPr>
              <a:t>goveda</a:t>
            </a:r>
            <a:r>
              <a:rPr lang="en-US" sz="2400" dirty="0">
                <a:latin typeface="Garamond" pitchFamily="18" charset="0"/>
              </a:rPr>
              <a:t>   </a:t>
            </a:r>
            <a:r>
              <a:rPr lang="en-US" sz="2400" b="1" i="1" dirty="0" err="1" smtClean="0">
                <a:latin typeface="Garamond" pitchFamily="18" charset="0"/>
              </a:rPr>
              <a:t>C.haemolyticum</a:t>
            </a:r>
            <a:r>
              <a:rPr lang="en-US" sz="2400" dirty="0" smtClean="0">
                <a:latin typeface="Garamond" pitchFamily="18" charset="0"/>
              </a:rPr>
              <a:t> </a:t>
            </a:r>
            <a:r>
              <a:rPr lang="en-US" sz="2400" dirty="0">
                <a:latin typeface="Garamond" pitchFamily="18" charset="0"/>
              </a:rPr>
              <a:t>- 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bacilarna</a:t>
            </a:r>
            <a:r>
              <a:rPr lang="en-US" sz="2400" dirty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Garamond" pitchFamily="18" charset="0"/>
              </a:rPr>
              <a:t>hemoglobinurija</a:t>
            </a:r>
            <a:r>
              <a:rPr lang="en-US" sz="2400" dirty="0">
                <a:latin typeface="Garamond" pitchFamily="18" charset="0"/>
              </a:rPr>
              <a:t>; </a:t>
            </a:r>
            <a:r>
              <a:rPr lang="en-US" sz="2400" dirty="0" err="1">
                <a:latin typeface="Garamond" pitchFamily="18" charset="0"/>
              </a:rPr>
              <a:t>goveda</a:t>
            </a:r>
            <a:r>
              <a:rPr lang="en-US" sz="2400" dirty="0">
                <a:latin typeface="Garamond" pitchFamily="18" charset="0"/>
              </a:rPr>
              <a:t>, </a:t>
            </a:r>
            <a:r>
              <a:rPr lang="en-US" sz="2400" dirty="0" err="1" smtClean="0">
                <a:latin typeface="Garamond" pitchFamily="18" charset="0"/>
              </a:rPr>
              <a:t>ovce</a:t>
            </a:r>
            <a:endParaRPr lang="en-US" sz="2400" dirty="0">
              <a:latin typeface="Garamond" pitchFamily="18" charset="0"/>
            </a:endParaRPr>
          </a:p>
          <a:p>
            <a:r>
              <a:rPr lang="en-US" sz="2400" b="1" i="1" dirty="0">
                <a:latin typeface="Garamond" pitchFamily="18" charset="0"/>
              </a:rPr>
              <a:t>C. </a:t>
            </a:r>
            <a:r>
              <a:rPr lang="en-US" sz="2400" b="1" i="1" dirty="0" err="1">
                <a:latin typeface="Garamond" pitchFamily="18" charset="0"/>
              </a:rPr>
              <a:t>perfringens</a:t>
            </a:r>
            <a:r>
              <a:rPr lang="en-US" sz="2400" b="1" i="1" dirty="0">
                <a:latin typeface="Garamond" pitchFamily="18" charset="0"/>
              </a:rPr>
              <a:t> </a:t>
            </a:r>
            <a:r>
              <a:rPr lang="en-US" sz="2400" b="1" dirty="0">
                <a:latin typeface="Garamond" pitchFamily="18" charset="0"/>
              </a:rPr>
              <a:t>tip A</a:t>
            </a:r>
            <a:r>
              <a:rPr lang="en-US" sz="2400" dirty="0">
                <a:latin typeface="Garamond" pitchFamily="18" charset="0"/>
              </a:rPr>
              <a:t> - </a:t>
            </a:r>
            <a:r>
              <a:rPr lang="en-US" sz="2400" dirty="0" err="1">
                <a:latin typeface="Garamond" pitchFamily="18" charset="0"/>
              </a:rPr>
              <a:t>nekrotični</a:t>
            </a:r>
            <a:r>
              <a:rPr lang="en-US" sz="2400" dirty="0">
                <a:latin typeface="Garamond" pitchFamily="18" charset="0"/>
              </a:rPr>
              <a:t> enteritis; </a:t>
            </a:r>
            <a:r>
              <a:rPr lang="en-US" sz="2400" dirty="0" err="1">
                <a:latin typeface="Garamond" pitchFamily="18" charset="0"/>
              </a:rPr>
              <a:t>živina</a:t>
            </a:r>
            <a:r>
              <a:rPr lang="en-US" sz="2400" dirty="0">
                <a:latin typeface="Garamond" pitchFamily="18" charset="0"/>
              </a:rPr>
              <a:t> </a:t>
            </a:r>
          </a:p>
          <a:p>
            <a:r>
              <a:rPr lang="en-US" sz="2400" dirty="0">
                <a:latin typeface="Garamond" pitchFamily="18" charset="0"/>
              </a:rPr>
              <a:t>		    </a:t>
            </a:r>
            <a:r>
              <a:rPr lang="sr-Latn-RS" sz="2400" dirty="0" smtClean="0">
                <a:latin typeface="Garamond" pitchFamily="18" charset="0"/>
              </a:rPr>
              <a:t>     </a:t>
            </a:r>
            <a:r>
              <a:rPr lang="en-US" sz="2400" dirty="0" smtClean="0">
                <a:latin typeface="Garamond" pitchFamily="18" charset="0"/>
              </a:rPr>
              <a:t> </a:t>
            </a:r>
            <a:r>
              <a:rPr lang="sr-Latn-RS" sz="2400" dirty="0" smtClean="0">
                <a:latin typeface="Garamond" pitchFamily="18" charset="0"/>
              </a:rPr>
              <a:t>    </a:t>
            </a:r>
            <a:r>
              <a:rPr lang="en-US" sz="2400" dirty="0" smtClean="0">
                <a:latin typeface="Garamond" pitchFamily="18" charset="0"/>
              </a:rPr>
              <a:t>-</a:t>
            </a:r>
            <a:r>
              <a:rPr lang="en-US" sz="2400" dirty="0" err="1">
                <a:latin typeface="Garamond" pitchFamily="18" charset="0"/>
              </a:rPr>
              <a:t>nekrotični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enterokolitis</a:t>
            </a:r>
            <a:r>
              <a:rPr lang="en-US" sz="2400" dirty="0">
                <a:latin typeface="Garamond" pitchFamily="18" charset="0"/>
              </a:rPr>
              <a:t>; </a:t>
            </a:r>
            <a:r>
              <a:rPr lang="en-US" sz="2400" dirty="0" err="1">
                <a:latin typeface="Garamond" pitchFamily="18" charset="0"/>
              </a:rPr>
              <a:t>svinje</a:t>
            </a:r>
            <a:endParaRPr lang="en-US" sz="2400" dirty="0">
              <a:latin typeface="Garamond" pitchFamily="18" charset="0"/>
            </a:endParaRPr>
          </a:p>
          <a:p>
            <a:r>
              <a:rPr lang="en-US" sz="2400" dirty="0">
                <a:latin typeface="Garamond" pitchFamily="18" charset="0"/>
              </a:rPr>
              <a:t>	                   </a:t>
            </a:r>
            <a:r>
              <a:rPr lang="sr-Latn-RS" sz="2400" dirty="0" smtClean="0">
                <a:latin typeface="Garamond" pitchFamily="18" charset="0"/>
              </a:rPr>
              <a:t>  </a:t>
            </a:r>
            <a:r>
              <a:rPr lang="en-US" sz="2400" dirty="0" smtClean="0">
                <a:latin typeface="Garamond" pitchFamily="18" charset="0"/>
              </a:rPr>
              <a:t> </a:t>
            </a:r>
            <a:r>
              <a:rPr lang="sr-Latn-RS" sz="2400" dirty="0" smtClean="0">
                <a:latin typeface="Garamond" pitchFamily="18" charset="0"/>
              </a:rPr>
              <a:t>  </a:t>
            </a:r>
            <a:r>
              <a:rPr lang="en-US" sz="2400" dirty="0" smtClean="0">
                <a:latin typeface="Garamond" pitchFamily="18" charset="0"/>
              </a:rPr>
              <a:t>-</a:t>
            </a:r>
            <a:r>
              <a:rPr lang="en-US" sz="2400" dirty="0" err="1">
                <a:latin typeface="Garamond" pitchFamily="18" charset="0"/>
              </a:rPr>
              <a:t>infekcije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rana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većeg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broja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vrsta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životinja</a:t>
            </a:r>
            <a:endParaRPr lang="en-US" sz="2400" dirty="0">
              <a:latin typeface="Garamond" pitchFamily="18" charset="0"/>
            </a:endParaRPr>
          </a:p>
          <a:p>
            <a:r>
              <a:rPr lang="en-US" sz="2400" b="1" i="1" dirty="0">
                <a:latin typeface="Garamond" pitchFamily="18" charset="0"/>
              </a:rPr>
              <a:t>C. </a:t>
            </a:r>
            <a:r>
              <a:rPr lang="en-US" sz="2400" b="1" i="1" dirty="0" err="1">
                <a:latin typeface="Garamond" pitchFamily="18" charset="0"/>
              </a:rPr>
              <a:t>sordellii</a:t>
            </a:r>
            <a:r>
              <a:rPr lang="en-US" sz="2400" dirty="0">
                <a:latin typeface="Garamond" pitchFamily="18" charset="0"/>
              </a:rPr>
              <a:t> - </a:t>
            </a:r>
            <a:r>
              <a:rPr lang="en-US" sz="2400" dirty="0" err="1">
                <a:latin typeface="Garamond" pitchFamily="18" charset="0"/>
              </a:rPr>
              <a:t>gasna</a:t>
            </a:r>
            <a:r>
              <a:rPr lang="en-US" sz="2400" dirty="0">
                <a:latin typeface="Garamond" pitchFamily="18" charset="0"/>
              </a:rPr>
              <a:t> </a:t>
            </a:r>
            <a:r>
              <a:rPr lang="en-US" sz="2400" dirty="0" err="1">
                <a:latin typeface="Garamond" pitchFamily="18" charset="0"/>
              </a:rPr>
              <a:t>gangrena</a:t>
            </a:r>
            <a:r>
              <a:rPr lang="en-US" sz="2400" dirty="0">
                <a:latin typeface="Garamond" pitchFamily="18" charset="0"/>
              </a:rPr>
              <a:t>; </a:t>
            </a:r>
            <a:r>
              <a:rPr lang="en-US" sz="2400" dirty="0" err="1">
                <a:latin typeface="Garamond" pitchFamily="18" charset="0"/>
              </a:rPr>
              <a:t>goveda,ovce</a:t>
            </a:r>
            <a:r>
              <a:rPr lang="en-US" sz="2400" dirty="0">
                <a:latin typeface="Garamond" pitchFamily="18" charset="0"/>
              </a:rPr>
              <a:t> i </a:t>
            </a:r>
            <a:r>
              <a:rPr lang="en-US" sz="2400" dirty="0" err="1" smtClean="0">
                <a:latin typeface="Garamond" pitchFamily="18" charset="0"/>
              </a:rPr>
              <a:t>konji</a:t>
            </a:r>
            <a:endParaRPr lang="en-US" sz="2400" dirty="0" smtClean="0">
              <a:latin typeface="Garamond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en-US" sz="2400" b="1" i="1" dirty="0" smtClean="0">
                <a:latin typeface="Garamond" pitchFamily="18" charset="0"/>
              </a:rPr>
              <a:t>C</a:t>
            </a:r>
            <a:r>
              <a:rPr lang="sl-SI" sz="2400" b="1" i="1" dirty="0" smtClean="0">
                <a:latin typeface="Garamond" pitchFamily="18" charset="0"/>
              </a:rPr>
              <a:t>.piliforme</a:t>
            </a:r>
            <a:r>
              <a:rPr lang="sl-SI" sz="2400" dirty="0" smtClean="0">
                <a:solidFill>
                  <a:srgbClr val="FF5050"/>
                </a:solidFill>
              </a:rPr>
              <a:t> </a:t>
            </a:r>
            <a:r>
              <a:rPr lang="sl-SI" sz="2400" dirty="0">
                <a:latin typeface="Garamond" pitchFamily="18" charset="0"/>
              </a:rPr>
              <a:t>– Tyzzer-ova bolest – kunići, zamorci,</a:t>
            </a:r>
          </a:p>
          <a:p>
            <a:pPr>
              <a:spcBef>
                <a:spcPts val="0"/>
              </a:spcBef>
              <a:defRPr/>
            </a:pPr>
            <a:r>
              <a:rPr lang="sl-SI" sz="2400" dirty="0">
                <a:latin typeface="Garamond" pitchFamily="18" charset="0"/>
              </a:rPr>
              <a:t>   laboratorijske životinje, fatalna bolest ždrebadi</a:t>
            </a:r>
            <a:endParaRPr lang="en-US" sz="2400" dirty="0">
              <a:latin typeface="Garamond" pitchFamily="18" charset="0"/>
            </a:endParaRPr>
          </a:p>
          <a:p>
            <a:endParaRPr lang="en-US" sz="2800" dirty="0">
              <a:latin typeface="Garamond" pitchFamily="18" charset="0"/>
            </a:endParaRPr>
          </a:p>
          <a:p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28600" y="1175034"/>
            <a:ext cx="8610600" cy="4449604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4745" y="58674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Garamond" pitchFamily="18" charset="0"/>
              </a:rPr>
              <a:t>ENDOGENE INFEKCIJE – </a:t>
            </a:r>
            <a:r>
              <a:rPr lang="en-US" sz="2400" dirty="0" err="1" smtClean="0">
                <a:solidFill>
                  <a:srgbClr val="FF0000"/>
                </a:solidFill>
                <a:latin typeface="Garamond" pitchFamily="18" charset="0"/>
              </a:rPr>
              <a:t>traume</a:t>
            </a:r>
            <a:r>
              <a:rPr lang="en-US" sz="2400" dirty="0" smtClean="0">
                <a:solidFill>
                  <a:srgbClr val="FF0000"/>
                </a:solidFill>
                <a:latin typeface="Garamond" pitchFamily="18" charset="0"/>
              </a:rPr>
              <a:t>…</a:t>
            </a:r>
          </a:p>
          <a:p>
            <a:r>
              <a:rPr lang="en-US" sz="2400" dirty="0" smtClean="0">
                <a:solidFill>
                  <a:srgbClr val="00B050"/>
                </a:solidFill>
                <a:latin typeface="Garamond" pitchFamily="18" charset="0"/>
              </a:rPr>
              <a:t>EGZOGENE INFEKCIJE – </a:t>
            </a:r>
            <a:r>
              <a:rPr lang="en-US" sz="2400" dirty="0" err="1" smtClean="0">
                <a:solidFill>
                  <a:srgbClr val="00B050"/>
                </a:solidFill>
                <a:latin typeface="Garamond" pitchFamily="18" charset="0"/>
              </a:rPr>
              <a:t>infekcije</a:t>
            </a:r>
            <a:r>
              <a:rPr lang="en-US" sz="2400" dirty="0" smtClean="0">
                <a:solidFill>
                  <a:srgbClr val="00B050"/>
                </a:solidFill>
                <a:latin typeface="Garamond" pitchFamily="18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Garamond" pitchFamily="18" charset="0"/>
              </a:rPr>
              <a:t>rana</a:t>
            </a:r>
            <a:r>
              <a:rPr lang="en-US" sz="2400" dirty="0" smtClean="0">
                <a:solidFill>
                  <a:srgbClr val="00B050"/>
                </a:solidFill>
                <a:latin typeface="Garamond" pitchFamily="18" charset="0"/>
              </a:rPr>
              <a:t>…</a:t>
            </a:r>
            <a:endParaRPr lang="en-US" sz="2400" dirty="0">
              <a:solidFill>
                <a:srgbClr val="00B050"/>
              </a:solidFill>
              <a:latin typeface="Garamond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" y="651814"/>
            <a:ext cx="8243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invazivne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dovode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do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opsežnih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destrukcija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tkiva</a:t>
            </a:r>
            <a:endParaRPr lang="en-US" sz="2800" dirty="0">
              <a:solidFill>
                <a:srgbClr val="0070C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92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fao.org/docrep/003/t0756e/T0756E1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669267"/>
            <a:ext cx="2333047" cy="318873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" name="Picture 2" descr="http://t2.gstatic.com/images?q=tbn:ANd9GcTBK_htJx4ZCtwVgI1eFTFgA95vTRuVMYLv5FQ9pSbAbli7esd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71493"/>
            <a:ext cx="3986757" cy="28956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Picture 2" descr="http://www.vetnext.com/fotos/Image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671493"/>
            <a:ext cx="4083626" cy="2895600"/>
          </a:xfrm>
          <a:prstGeom prst="rect">
            <a:avLst/>
          </a:prstGeom>
          <a:noFill/>
        </p:spPr>
      </p:pic>
      <p:pic>
        <p:nvPicPr>
          <p:cNvPr id="7" name="Picture 2" descr="http://t2.gstatic.com/images?q=tbn:ANd9GcTBBLpW_8wt_uCRbSYAwX7QtUzKjdHe0Wpc-G8ozUY9mbdNvNp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0999" y="4040350"/>
            <a:ext cx="3986757" cy="27414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410200" y="1524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Garamond" pitchFamily="18" charset="0"/>
              </a:rPr>
              <a:t>MALIGNI EDEM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8527" y="152400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latin typeface="Garamond" pitchFamily="18" charset="0"/>
              </a:rPr>
              <a:t>ŠUŠTAVAC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8527" y="366926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latin typeface="Garamond" pitchFamily="18" charset="0"/>
              </a:rPr>
              <a:t>GASNA GANGRENA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24699" y="4663468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b="1" dirty="0" smtClean="0">
                <a:latin typeface="Garamond" pitchFamily="18" charset="0"/>
              </a:rPr>
              <a:t>BOLEST</a:t>
            </a:r>
          </a:p>
          <a:p>
            <a:pPr algn="just"/>
            <a:r>
              <a:rPr lang="sr-Latn-RS" b="1" dirty="0" smtClean="0">
                <a:latin typeface="Garamond" pitchFamily="18" charset="0"/>
              </a:rPr>
              <a:t>VELIKE</a:t>
            </a:r>
          </a:p>
          <a:p>
            <a:pPr algn="just"/>
            <a:r>
              <a:rPr lang="sr-Latn-RS" b="1" dirty="0" smtClean="0">
                <a:latin typeface="Garamond" pitchFamily="18" charset="0"/>
              </a:rPr>
              <a:t>GLAVE</a:t>
            </a:r>
          </a:p>
          <a:p>
            <a:pPr algn="just"/>
            <a:r>
              <a:rPr lang="sr-Latn-RS" b="1" dirty="0" smtClean="0">
                <a:latin typeface="Garamond" pitchFamily="18" charset="0"/>
              </a:rPr>
              <a:t>OVNOVA</a:t>
            </a:r>
            <a:endParaRPr lang="en-US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8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76200"/>
            <a:ext cx="7391400" cy="584775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762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Garamond" pitchFamily="18" charset="0"/>
              </a:rPr>
              <a:t>ENTEROPATOGENE</a:t>
            </a:r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sr-Latn-RS" sz="3200" b="1" i="1" dirty="0" smtClean="0">
                <a:solidFill>
                  <a:srgbClr val="0070C0"/>
                </a:solidFill>
                <a:latin typeface="Garamond" pitchFamily="18" charset="0"/>
              </a:rPr>
              <a:t>Clostridium</a:t>
            </a:r>
            <a:r>
              <a:rPr lang="sr-Latn-RS" sz="3200" b="1" dirty="0" smtClean="0">
                <a:solidFill>
                  <a:srgbClr val="0070C0"/>
                </a:solidFill>
                <a:latin typeface="Garamond" pitchFamily="18" charset="0"/>
              </a:rPr>
              <a:t> vrste</a:t>
            </a:r>
            <a:endParaRPr lang="en-US" sz="3200" b="1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676400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latin typeface="Garamond" pitchFamily="18" charset="0"/>
              </a:rPr>
              <a:t>C. </a:t>
            </a:r>
            <a:r>
              <a:rPr lang="en-US" sz="2800" b="1" i="1" dirty="0" err="1">
                <a:latin typeface="Garamond" pitchFamily="18" charset="0"/>
              </a:rPr>
              <a:t>perfringens</a:t>
            </a:r>
            <a:endParaRPr lang="en-US" sz="2800" dirty="0">
              <a:latin typeface="Garamond" pitchFamily="18" charset="0"/>
            </a:endParaRPr>
          </a:p>
          <a:p>
            <a:r>
              <a:rPr lang="en-US" sz="2800" b="1" dirty="0">
                <a:latin typeface="Garamond" pitchFamily="18" charset="0"/>
              </a:rPr>
              <a:t>tip A</a:t>
            </a:r>
            <a:r>
              <a:rPr lang="en-US" sz="2800" dirty="0">
                <a:latin typeface="Garamond" pitchFamily="18" charset="0"/>
              </a:rPr>
              <a:t>     -</a:t>
            </a:r>
            <a:r>
              <a:rPr lang="en-US" sz="2800" dirty="0" err="1">
                <a:latin typeface="Garamond" pitchFamily="18" charset="0"/>
              </a:rPr>
              <a:t>nekrotični</a:t>
            </a:r>
            <a:r>
              <a:rPr lang="en-US" sz="2800" dirty="0">
                <a:latin typeface="Garamond" pitchFamily="18" charset="0"/>
              </a:rPr>
              <a:t> enteritis; </a:t>
            </a:r>
            <a:r>
              <a:rPr lang="en-US" sz="2800" dirty="0" err="1">
                <a:latin typeface="Garamond" pitchFamily="18" charset="0"/>
              </a:rPr>
              <a:t>živina</a:t>
            </a:r>
            <a:r>
              <a:rPr lang="en-US" sz="2800" dirty="0">
                <a:latin typeface="Garamond" pitchFamily="18" charset="0"/>
              </a:rPr>
              <a:t> </a:t>
            </a:r>
          </a:p>
          <a:p>
            <a:r>
              <a:rPr lang="en-US" sz="2800" dirty="0">
                <a:latin typeface="Garamond" pitchFamily="18" charset="0"/>
              </a:rPr>
              <a:t>	</a:t>
            </a:r>
            <a:r>
              <a:rPr lang="en-US" sz="2800" dirty="0" smtClean="0">
                <a:latin typeface="Garamond" pitchFamily="18" charset="0"/>
              </a:rPr>
              <a:t>   -</a:t>
            </a:r>
            <a:r>
              <a:rPr lang="en-US" sz="2800" dirty="0" err="1">
                <a:latin typeface="Garamond" pitchFamily="18" charset="0"/>
              </a:rPr>
              <a:t>nekrotični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2800" dirty="0" err="1">
                <a:latin typeface="Garamond" pitchFamily="18" charset="0"/>
              </a:rPr>
              <a:t>enterokolitis</a:t>
            </a:r>
            <a:r>
              <a:rPr lang="en-US" sz="2800" dirty="0">
                <a:latin typeface="Garamond" pitchFamily="18" charset="0"/>
              </a:rPr>
              <a:t>; </a:t>
            </a:r>
            <a:r>
              <a:rPr lang="en-US" sz="2800" dirty="0" err="1">
                <a:latin typeface="Garamond" pitchFamily="18" charset="0"/>
              </a:rPr>
              <a:t>svinje</a:t>
            </a:r>
            <a:endParaRPr lang="en-US" sz="2800" dirty="0">
              <a:latin typeface="Garamond" pitchFamily="18" charset="0"/>
            </a:endParaRPr>
          </a:p>
          <a:p>
            <a:r>
              <a:rPr lang="en-US" sz="2800" dirty="0">
                <a:latin typeface="Garamond" pitchFamily="18" charset="0"/>
              </a:rPr>
              <a:t>	</a:t>
            </a:r>
            <a:r>
              <a:rPr lang="en-US" sz="2800" dirty="0" smtClean="0">
                <a:latin typeface="Garamond" pitchFamily="18" charset="0"/>
              </a:rPr>
              <a:t>   -</a:t>
            </a:r>
            <a:r>
              <a:rPr lang="en-US" sz="2800" dirty="0" err="1">
                <a:latin typeface="Garamond" pitchFamily="18" charset="0"/>
              </a:rPr>
              <a:t>hemoragični</a:t>
            </a:r>
            <a:r>
              <a:rPr lang="en-US" sz="2800" dirty="0">
                <a:latin typeface="Garamond" pitchFamily="18" charset="0"/>
              </a:rPr>
              <a:t> enteritis; psi</a:t>
            </a:r>
          </a:p>
          <a:p>
            <a:r>
              <a:rPr lang="en-US" sz="2800" b="1" dirty="0">
                <a:latin typeface="Garamond" pitchFamily="18" charset="0"/>
              </a:rPr>
              <a:t>tip B     </a:t>
            </a:r>
            <a:r>
              <a:rPr lang="en-US" sz="2800" dirty="0">
                <a:latin typeface="Garamond" pitchFamily="18" charset="0"/>
              </a:rPr>
              <a:t>-</a:t>
            </a:r>
            <a:r>
              <a:rPr lang="en-US" sz="2800" dirty="0" err="1">
                <a:latin typeface="Garamond" pitchFamily="18" charset="0"/>
              </a:rPr>
              <a:t>dizenterija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2800" dirty="0" err="1">
                <a:latin typeface="Garamond" pitchFamily="18" charset="0"/>
              </a:rPr>
              <a:t>jagnjadi</a:t>
            </a:r>
            <a:r>
              <a:rPr lang="en-US" sz="2800" dirty="0">
                <a:latin typeface="Garamond" pitchFamily="18" charset="0"/>
              </a:rPr>
              <a:t>; </a:t>
            </a:r>
            <a:r>
              <a:rPr lang="en-US" sz="2800" dirty="0" err="1">
                <a:latin typeface="Garamond" pitchFamily="18" charset="0"/>
              </a:rPr>
              <a:t>jagnjad</a:t>
            </a:r>
            <a:r>
              <a:rPr lang="en-US" sz="2800" dirty="0">
                <a:latin typeface="Garamond" pitchFamily="18" charset="0"/>
              </a:rPr>
              <a:t>- </a:t>
            </a:r>
            <a:r>
              <a:rPr lang="en-US" sz="2800" dirty="0" err="1">
                <a:latin typeface="Garamond" pitchFamily="18" charset="0"/>
              </a:rPr>
              <a:t>mlađa</a:t>
            </a:r>
            <a:r>
              <a:rPr lang="en-US" sz="2800" dirty="0">
                <a:latin typeface="Garamond" pitchFamily="18" charset="0"/>
              </a:rPr>
              <a:t> od 3 </a:t>
            </a:r>
            <a:r>
              <a:rPr lang="en-US" sz="2800" dirty="0" err="1">
                <a:latin typeface="Garamond" pitchFamily="18" charset="0"/>
              </a:rPr>
              <a:t>nedelje</a:t>
            </a:r>
            <a:r>
              <a:rPr lang="en-US" sz="2800" dirty="0">
                <a:latin typeface="Garamond" pitchFamily="18" charset="0"/>
              </a:rPr>
              <a:t>-</a:t>
            </a:r>
          </a:p>
          <a:p>
            <a:r>
              <a:rPr lang="en-US" sz="2800" dirty="0">
                <a:latin typeface="Garamond" pitchFamily="18" charset="0"/>
              </a:rPr>
              <a:t> 	</a:t>
            </a:r>
            <a:r>
              <a:rPr lang="en-US" sz="2800" dirty="0" smtClean="0">
                <a:latin typeface="Garamond" pitchFamily="18" charset="0"/>
              </a:rPr>
              <a:t>   -</a:t>
            </a:r>
            <a:r>
              <a:rPr lang="en-US" sz="2800" dirty="0" err="1">
                <a:latin typeface="Garamond" pitchFamily="18" charset="0"/>
              </a:rPr>
              <a:t>hemoragični</a:t>
            </a:r>
            <a:r>
              <a:rPr lang="en-US" sz="2800" dirty="0">
                <a:latin typeface="Garamond" pitchFamily="18" charset="0"/>
              </a:rPr>
              <a:t> enteritis; </a:t>
            </a:r>
            <a:r>
              <a:rPr lang="en-US" sz="2800" dirty="0" err="1">
                <a:latin typeface="Garamond" pitchFamily="18" charset="0"/>
              </a:rPr>
              <a:t>novorođena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2800" dirty="0" err="1">
                <a:latin typeface="Garamond" pitchFamily="18" charset="0"/>
              </a:rPr>
              <a:t>telad</a:t>
            </a:r>
            <a:r>
              <a:rPr lang="en-US" sz="2800" dirty="0">
                <a:latin typeface="Garamond" pitchFamily="18" charset="0"/>
              </a:rPr>
              <a:t> i </a:t>
            </a:r>
            <a:r>
              <a:rPr lang="en-US" sz="2800" dirty="0" err="1">
                <a:latin typeface="Garamond" pitchFamily="18" charset="0"/>
              </a:rPr>
              <a:t>ždrebad</a:t>
            </a:r>
            <a:endParaRPr lang="en-US" sz="2800" dirty="0">
              <a:latin typeface="Garamond" pitchFamily="18" charset="0"/>
            </a:endParaRPr>
          </a:p>
          <a:p>
            <a:r>
              <a:rPr lang="en-US" sz="2800" b="1" dirty="0">
                <a:latin typeface="Garamond" pitchFamily="18" charset="0"/>
              </a:rPr>
              <a:t>tip C     </a:t>
            </a:r>
            <a:r>
              <a:rPr lang="en-US" sz="2800" dirty="0">
                <a:latin typeface="Garamond" pitchFamily="18" charset="0"/>
              </a:rPr>
              <a:t>-</a:t>
            </a:r>
            <a:r>
              <a:rPr lang="en-US" sz="2800" dirty="0" err="1">
                <a:latin typeface="Garamond" pitchFamily="18" charset="0"/>
              </a:rPr>
              <a:t>hemoragični</a:t>
            </a:r>
            <a:r>
              <a:rPr lang="en-US" sz="2800" dirty="0">
                <a:latin typeface="Garamond" pitchFamily="18" charset="0"/>
              </a:rPr>
              <a:t> enteritis; </a:t>
            </a:r>
            <a:r>
              <a:rPr lang="en-US" sz="2800" dirty="0" err="1">
                <a:latin typeface="Garamond" pitchFamily="18" charset="0"/>
              </a:rPr>
              <a:t>prasad</a:t>
            </a:r>
            <a:r>
              <a:rPr lang="en-US" sz="2800" dirty="0">
                <a:latin typeface="Garamond" pitchFamily="18" charset="0"/>
              </a:rPr>
              <a:t>, </a:t>
            </a:r>
            <a:r>
              <a:rPr lang="en-US" sz="2800" dirty="0" err="1">
                <a:latin typeface="Garamond" pitchFamily="18" charset="0"/>
              </a:rPr>
              <a:t>jagnjad</a:t>
            </a:r>
            <a:r>
              <a:rPr lang="en-US" sz="2800" dirty="0">
                <a:latin typeface="Garamond" pitchFamily="18" charset="0"/>
              </a:rPr>
              <a:t>, </a:t>
            </a:r>
            <a:r>
              <a:rPr lang="en-US" sz="2800" dirty="0" err="1">
                <a:latin typeface="Garamond" pitchFamily="18" charset="0"/>
              </a:rPr>
              <a:t>telad</a:t>
            </a:r>
            <a:r>
              <a:rPr lang="en-US" sz="2800" dirty="0">
                <a:latin typeface="Garamond" pitchFamily="18" charset="0"/>
              </a:rPr>
              <a:t> i </a:t>
            </a:r>
            <a:r>
              <a:rPr lang="en-US" sz="2800" dirty="0" err="1">
                <a:latin typeface="Garamond" pitchFamily="18" charset="0"/>
              </a:rPr>
              <a:t>ždrebad</a:t>
            </a:r>
            <a:endParaRPr lang="en-US" sz="2800" dirty="0">
              <a:latin typeface="Garamond" pitchFamily="18" charset="0"/>
            </a:endParaRPr>
          </a:p>
          <a:p>
            <a:r>
              <a:rPr lang="en-US" sz="2800" dirty="0">
                <a:latin typeface="Garamond" pitchFamily="18" charset="0"/>
              </a:rPr>
              <a:t>	</a:t>
            </a:r>
            <a:r>
              <a:rPr lang="en-US" sz="2800" dirty="0" smtClean="0">
                <a:latin typeface="Garamond" pitchFamily="18" charset="0"/>
              </a:rPr>
              <a:t>   -“</a:t>
            </a:r>
            <a:r>
              <a:rPr lang="en-US" sz="2800" dirty="0">
                <a:latin typeface="Garamond" pitchFamily="18" charset="0"/>
              </a:rPr>
              <a:t>Struck”; </a:t>
            </a:r>
            <a:r>
              <a:rPr lang="en-US" sz="2800" dirty="0" err="1">
                <a:latin typeface="Garamond" pitchFamily="18" charset="0"/>
              </a:rPr>
              <a:t>ovce</a:t>
            </a:r>
            <a:endParaRPr lang="en-US" sz="2800" dirty="0">
              <a:latin typeface="Garamond" pitchFamily="18" charset="0"/>
            </a:endParaRPr>
          </a:p>
          <a:p>
            <a:r>
              <a:rPr lang="en-US" sz="2800" b="1" dirty="0">
                <a:latin typeface="Garamond" pitchFamily="18" charset="0"/>
              </a:rPr>
              <a:t>tip D</a:t>
            </a:r>
            <a:r>
              <a:rPr lang="en-US" sz="2800" dirty="0">
                <a:latin typeface="Garamond" pitchFamily="18" charset="0"/>
              </a:rPr>
              <a:t>     -</a:t>
            </a:r>
            <a:r>
              <a:rPr lang="en-US" sz="2800" dirty="0" err="1">
                <a:latin typeface="Garamond" pitchFamily="18" charset="0"/>
              </a:rPr>
              <a:t>oštećenje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2800" dirty="0" err="1">
                <a:latin typeface="Garamond" pitchFamily="18" charset="0"/>
              </a:rPr>
              <a:t>bubrega</a:t>
            </a:r>
            <a:r>
              <a:rPr lang="en-US" sz="2800" dirty="0">
                <a:latin typeface="Garamond" pitchFamily="18" charset="0"/>
              </a:rPr>
              <a:t> (</a:t>
            </a:r>
            <a:r>
              <a:rPr lang="en-US" sz="2800" i="1" dirty="0" err="1">
                <a:latin typeface="Garamond" pitchFamily="18" charset="0"/>
              </a:rPr>
              <a:t>eng.</a:t>
            </a:r>
            <a:r>
              <a:rPr lang="en-US" sz="2800" dirty="0">
                <a:latin typeface="Garamond" pitchFamily="18" charset="0"/>
              </a:rPr>
              <a:t> pulpy kidney disease); </a:t>
            </a:r>
            <a:r>
              <a:rPr lang="en-US" sz="2800" dirty="0" err="1">
                <a:latin typeface="Garamond" pitchFamily="18" charset="0"/>
              </a:rPr>
              <a:t>ovce</a:t>
            </a:r>
            <a:r>
              <a:rPr lang="en-US" sz="2800" dirty="0">
                <a:latin typeface="Garamond" pitchFamily="18" charset="0"/>
              </a:rPr>
              <a:t> </a:t>
            </a:r>
          </a:p>
          <a:p>
            <a:r>
              <a:rPr lang="en-US" sz="2800" b="1" dirty="0">
                <a:latin typeface="Garamond" pitchFamily="18" charset="0"/>
              </a:rPr>
              <a:t>tip E     </a:t>
            </a:r>
            <a:r>
              <a:rPr lang="en-US" sz="2800" dirty="0">
                <a:latin typeface="Garamond" pitchFamily="18" charset="0"/>
              </a:rPr>
              <a:t>-</a:t>
            </a:r>
            <a:r>
              <a:rPr lang="en-US" sz="2800" dirty="0" err="1">
                <a:latin typeface="Garamond" pitchFamily="18" charset="0"/>
              </a:rPr>
              <a:t>hemoragični</a:t>
            </a:r>
            <a:r>
              <a:rPr lang="en-US" sz="2800" dirty="0">
                <a:latin typeface="Garamond" pitchFamily="18" charset="0"/>
              </a:rPr>
              <a:t> enteritis; </a:t>
            </a:r>
            <a:r>
              <a:rPr lang="en-US" sz="2800" dirty="0" err="1">
                <a:latin typeface="Garamond" pitchFamily="18" charset="0"/>
              </a:rPr>
              <a:t>telad</a:t>
            </a:r>
            <a:endParaRPr lang="en-US" sz="2800" dirty="0">
              <a:latin typeface="Garamond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" y="1676400"/>
            <a:ext cx="9067800" cy="440120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-19050" y="686728"/>
            <a:ext cx="9182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oslobađanje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enterotoksina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u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crevima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koji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nakon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resorpcije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i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širenja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putem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krvotoka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dovode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do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generalizovanih</a:t>
            </a:r>
            <a:r>
              <a:rPr lang="en-US" sz="2800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Garamond" pitchFamily="18" charset="0"/>
              </a:rPr>
              <a:t>toksemija</a:t>
            </a:r>
            <a:endParaRPr lang="en-US" sz="2800" dirty="0">
              <a:solidFill>
                <a:srgbClr val="0070C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5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859339"/>
            <a:ext cx="3962400" cy="2722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fi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0376" y="854830"/>
            <a:ext cx="4261624" cy="272656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600" y="36021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latin typeface="Garamond" pitchFamily="18" charset="0"/>
              </a:rPr>
              <a:t>HEMORAGIČNI ENETERITIS PRASADI</a:t>
            </a:r>
            <a:endParaRPr lang="en-US" b="1" dirty="0"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360218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latin typeface="Garamond" pitchFamily="18" charset="0"/>
              </a:rPr>
              <a:t>NEKROTIČNI ENTERITIS</a:t>
            </a:r>
            <a:endParaRPr lang="en-US" b="1" dirty="0">
              <a:latin typeface="Garamond" pitchFamily="18" charset="0"/>
            </a:endParaRPr>
          </a:p>
        </p:txBody>
      </p:sp>
      <p:pic>
        <p:nvPicPr>
          <p:cNvPr id="4098" name="Picture 2" descr="C:\Users\Isidora\Desktop\r0_0_602_451_w1200_h678_fma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481" y="3607625"/>
            <a:ext cx="4338638" cy="325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30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52400"/>
            <a:ext cx="8839200" cy="111387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89058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70C0"/>
                </a:solidFill>
                <a:latin typeface="Garamond" pitchFamily="18" charset="0"/>
              </a:rPr>
              <a:t>Clostridium </a:t>
            </a:r>
            <a:r>
              <a:rPr lang="en-US" sz="3200" b="1" dirty="0">
                <a:solidFill>
                  <a:srgbClr val="0070C0"/>
                </a:solidFill>
                <a:latin typeface="Garamond" pitchFamily="18" charset="0"/>
              </a:rPr>
              <a:t>spp. </a:t>
            </a:r>
            <a:r>
              <a:rPr lang="en-US" sz="3200" b="1" dirty="0" err="1">
                <a:solidFill>
                  <a:srgbClr val="0070C0"/>
                </a:solidFill>
                <a:latin typeface="Garamond" pitchFamily="18" charset="0"/>
              </a:rPr>
              <a:t>čije</a:t>
            </a:r>
            <a:r>
              <a:rPr lang="en-US" sz="3200" b="1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Garamond" pitchFamily="18" charset="0"/>
              </a:rPr>
              <a:t>su</a:t>
            </a:r>
            <a:r>
              <a:rPr lang="en-US" sz="3200" b="1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Garamond" pitchFamily="18" charset="0"/>
              </a:rPr>
              <a:t>infekcije</a:t>
            </a:r>
            <a:r>
              <a:rPr lang="en-US" sz="3200" b="1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Garamond" pitchFamily="18" charset="0"/>
              </a:rPr>
              <a:t>indukovane</a:t>
            </a:r>
            <a:r>
              <a:rPr lang="en-US" sz="3200" b="1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Garamond" pitchFamily="18" charset="0"/>
              </a:rPr>
              <a:t>primenom</a:t>
            </a:r>
            <a:r>
              <a:rPr lang="en-US" sz="3200" b="1" dirty="0">
                <a:solidFill>
                  <a:srgbClr val="0070C0"/>
                </a:solidFill>
                <a:latin typeface="Garamond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Garamond" pitchFamily="18" charset="0"/>
              </a:rPr>
              <a:t>antibiotika</a:t>
            </a:r>
            <a:endParaRPr lang="en-US" sz="3200" b="1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1486697"/>
            <a:ext cx="52231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Garamond" pitchFamily="18" charset="0"/>
              </a:rPr>
              <a:t>C</a:t>
            </a:r>
            <a:r>
              <a:rPr lang="en-US" sz="2800" b="1" i="1" dirty="0">
                <a:latin typeface="Garamond" pitchFamily="18" charset="0"/>
              </a:rPr>
              <a:t>. </a:t>
            </a:r>
            <a:r>
              <a:rPr lang="en-US" sz="2800" b="1" i="1" dirty="0" err="1">
                <a:latin typeface="Garamond" pitchFamily="18" charset="0"/>
              </a:rPr>
              <a:t>difficile</a:t>
            </a:r>
            <a:r>
              <a:rPr lang="en-US" sz="2800" b="1" i="1" dirty="0">
                <a:latin typeface="Garamond" pitchFamily="18" charset="0"/>
              </a:rPr>
              <a:t>  </a:t>
            </a:r>
            <a:r>
              <a:rPr lang="en-US" sz="2800" dirty="0" smtClean="0">
                <a:latin typeface="Garamond" pitchFamily="18" charset="0"/>
              </a:rPr>
              <a:t>- </a:t>
            </a:r>
            <a:r>
              <a:rPr lang="en-US" sz="2800" dirty="0" err="1">
                <a:latin typeface="Garamond" pitchFamily="18" charset="0"/>
              </a:rPr>
              <a:t>antibioticima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2800" dirty="0" err="1">
                <a:latin typeface="Garamond" pitchFamily="18" charset="0"/>
              </a:rPr>
              <a:t>indukovan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2800" dirty="0" err="1">
                <a:latin typeface="Garamond" pitchFamily="18" charset="0"/>
              </a:rPr>
              <a:t>enterokolitis</a:t>
            </a:r>
            <a:r>
              <a:rPr lang="en-US" sz="2800" dirty="0">
                <a:latin typeface="Garamond" pitchFamily="18" charset="0"/>
              </a:rPr>
              <a:t>; </a:t>
            </a:r>
            <a:r>
              <a:rPr lang="en-US" sz="2800" dirty="0" err="1">
                <a:latin typeface="Garamond" pitchFamily="18" charset="0"/>
              </a:rPr>
              <a:t>ljudi</a:t>
            </a:r>
            <a:r>
              <a:rPr lang="en-US" sz="2800" dirty="0">
                <a:latin typeface="Garamond" pitchFamily="18" charset="0"/>
              </a:rPr>
              <a:t>, </a:t>
            </a:r>
            <a:r>
              <a:rPr lang="en-US" sz="2800" dirty="0" err="1" smtClean="0">
                <a:latin typeface="Garamond" pitchFamily="18" charset="0"/>
              </a:rPr>
              <a:t>kunići</a:t>
            </a:r>
            <a:r>
              <a:rPr lang="en-US" sz="2800" dirty="0" smtClean="0">
                <a:latin typeface="Garamond" pitchFamily="18" charset="0"/>
              </a:rPr>
              <a:t>, </a:t>
            </a:r>
            <a:r>
              <a:rPr lang="en-US" sz="2800" dirty="0" err="1" smtClean="0">
                <a:latin typeface="Garamond" pitchFamily="18" charset="0"/>
              </a:rPr>
              <a:t>zamorci</a:t>
            </a:r>
            <a:endParaRPr lang="en-US" sz="2800" dirty="0">
              <a:latin typeface="Garamond" pitchFamily="18" charset="0"/>
            </a:endParaRPr>
          </a:p>
          <a:p>
            <a:r>
              <a:rPr lang="en-US" sz="2800" dirty="0" smtClean="0">
                <a:latin typeface="Garamond" pitchFamily="18" charset="0"/>
              </a:rPr>
              <a:t>-</a:t>
            </a:r>
            <a:r>
              <a:rPr lang="fr-FR" sz="2800" dirty="0">
                <a:latin typeface="Garamond" pitchFamily="18" charset="0"/>
              </a:rPr>
              <a:t>“</a:t>
            </a:r>
            <a:r>
              <a:rPr lang="fr-FR" sz="2800" dirty="0" err="1">
                <a:latin typeface="Garamond" pitchFamily="18" charset="0"/>
              </a:rPr>
              <a:t>spontani</a:t>
            </a:r>
            <a:r>
              <a:rPr lang="fr-FR" sz="2800" dirty="0">
                <a:latin typeface="Garamond" pitchFamily="18" charset="0"/>
              </a:rPr>
              <a:t>” </a:t>
            </a:r>
            <a:r>
              <a:rPr lang="fr-FR" sz="2800" dirty="0" err="1">
                <a:latin typeface="Garamond" pitchFamily="18" charset="0"/>
              </a:rPr>
              <a:t>prolivi</a:t>
            </a:r>
            <a:r>
              <a:rPr lang="fr-FR" sz="2800" dirty="0">
                <a:latin typeface="Garamond" pitchFamily="18" charset="0"/>
              </a:rPr>
              <a:t>; psi, </a:t>
            </a:r>
            <a:r>
              <a:rPr lang="fr-FR" sz="2800" dirty="0" err="1">
                <a:latin typeface="Garamond" pitchFamily="18" charset="0"/>
              </a:rPr>
              <a:t>ždrebad</a:t>
            </a:r>
            <a:r>
              <a:rPr lang="fr-FR" sz="2800" dirty="0">
                <a:latin typeface="Garamond" pitchFamily="18" charset="0"/>
              </a:rPr>
              <a:t>, </a:t>
            </a:r>
            <a:r>
              <a:rPr lang="fr-FR" sz="2800" dirty="0" err="1">
                <a:latin typeface="Garamond" pitchFamily="18" charset="0"/>
              </a:rPr>
              <a:t>svinje</a:t>
            </a:r>
            <a:r>
              <a:rPr lang="fr-FR" sz="2800" dirty="0">
                <a:latin typeface="Garamond" pitchFamily="18" charset="0"/>
              </a:rPr>
              <a:t>, </a:t>
            </a:r>
            <a:r>
              <a:rPr lang="fr-FR" sz="2800" dirty="0" err="1" smtClean="0">
                <a:latin typeface="Garamond" pitchFamily="18" charset="0"/>
              </a:rPr>
              <a:t>lab.životinje</a:t>
            </a:r>
            <a:endParaRPr lang="sr-Latn-RS" sz="2800" dirty="0" smtClean="0">
              <a:latin typeface="Garamond" pitchFamily="18" charset="0"/>
            </a:endParaRPr>
          </a:p>
          <a:p>
            <a:endParaRPr lang="fr-FR" sz="2800" dirty="0" smtClean="0">
              <a:latin typeface="Garamond" pitchFamily="18" charset="0"/>
            </a:endParaRPr>
          </a:p>
          <a:p>
            <a:r>
              <a:rPr lang="en-US" sz="2800" b="1" i="1" dirty="0">
                <a:latin typeface="Garamond" pitchFamily="18" charset="0"/>
              </a:rPr>
              <a:t>C. </a:t>
            </a:r>
            <a:r>
              <a:rPr lang="en-US" sz="2800" b="1" i="1" dirty="0" err="1" smtClean="0">
                <a:latin typeface="Garamond" pitchFamily="18" charset="0"/>
              </a:rPr>
              <a:t>spir</a:t>
            </a:r>
            <a:r>
              <a:rPr lang="sr-Latn-RS" sz="2800" b="1" i="1" dirty="0" smtClean="0">
                <a:latin typeface="Garamond" pitchFamily="18" charset="0"/>
              </a:rPr>
              <a:t>i</a:t>
            </a:r>
            <a:r>
              <a:rPr lang="en-US" sz="2800" b="1" i="1" dirty="0" err="1" smtClean="0">
                <a:latin typeface="Garamond" pitchFamily="18" charset="0"/>
              </a:rPr>
              <a:t>forme</a:t>
            </a:r>
            <a:r>
              <a:rPr lang="en-US" sz="2800" b="1" i="1" dirty="0" smtClean="0">
                <a:latin typeface="Garamond" pitchFamily="18" charset="0"/>
              </a:rPr>
              <a:t> </a:t>
            </a:r>
            <a:r>
              <a:rPr lang="en-US" sz="2800" dirty="0">
                <a:latin typeface="Garamond" pitchFamily="18" charset="0"/>
              </a:rPr>
              <a:t>-</a:t>
            </a:r>
            <a:r>
              <a:rPr lang="en-US" sz="2800" dirty="0" err="1">
                <a:latin typeface="Garamond" pitchFamily="18" charset="0"/>
              </a:rPr>
              <a:t>sluzavi</a:t>
            </a:r>
            <a:r>
              <a:rPr lang="en-US" sz="2800" dirty="0">
                <a:latin typeface="Garamond" pitchFamily="18" charset="0"/>
              </a:rPr>
              <a:t> enteritis; </a:t>
            </a:r>
            <a:r>
              <a:rPr lang="en-US" sz="2800" dirty="0" err="1" smtClean="0">
                <a:latin typeface="Garamond" pitchFamily="18" charset="0"/>
              </a:rPr>
              <a:t>kunići</a:t>
            </a:r>
            <a:r>
              <a:rPr lang="en-US" sz="2800" dirty="0" smtClean="0">
                <a:latin typeface="Garamond" pitchFamily="18" charset="0"/>
              </a:rPr>
              <a:t> </a:t>
            </a:r>
            <a:endParaRPr lang="sr-Latn-RS" sz="2800" dirty="0" smtClean="0">
              <a:latin typeface="Garamond" pitchFamily="18" charset="0"/>
            </a:endParaRPr>
          </a:p>
          <a:p>
            <a:r>
              <a:rPr lang="en-US" sz="2800" dirty="0" smtClean="0">
                <a:latin typeface="Garamond" pitchFamily="18" charset="0"/>
              </a:rPr>
              <a:t>-</a:t>
            </a:r>
            <a:r>
              <a:rPr lang="en-US" sz="2800" dirty="0" err="1">
                <a:latin typeface="Garamond" pitchFamily="18" charset="0"/>
              </a:rPr>
              <a:t>spontani</a:t>
            </a:r>
            <a:r>
              <a:rPr lang="en-US" sz="2800" dirty="0">
                <a:latin typeface="Garamond" pitchFamily="18" charset="0"/>
              </a:rPr>
              <a:t> i </a:t>
            </a:r>
            <a:r>
              <a:rPr lang="en-US" sz="2800" dirty="0" err="1" smtClean="0">
                <a:latin typeface="Garamond" pitchFamily="18" charset="0"/>
              </a:rPr>
              <a:t>antibioticima</a:t>
            </a:r>
            <a:r>
              <a:rPr lang="sr-Latn-RS" sz="2800" dirty="0" smtClean="0">
                <a:latin typeface="Garamond" pitchFamily="18" charset="0"/>
              </a:rPr>
              <a:t> </a:t>
            </a:r>
            <a:r>
              <a:rPr lang="en-US" sz="2800" dirty="0" err="1" smtClean="0">
                <a:latin typeface="Garamond" pitchFamily="18" charset="0"/>
              </a:rPr>
              <a:t>indukovani</a:t>
            </a:r>
            <a:r>
              <a:rPr lang="en-US" sz="2800" dirty="0" smtClean="0">
                <a:latin typeface="Garamond" pitchFamily="18" charset="0"/>
              </a:rPr>
              <a:t> </a:t>
            </a:r>
            <a:r>
              <a:rPr lang="en-US" sz="2800" dirty="0" err="1">
                <a:latin typeface="Garamond" pitchFamily="18" charset="0"/>
              </a:rPr>
              <a:t>prolivi</a:t>
            </a:r>
            <a:r>
              <a:rPr lang="en-US" sz="2800" dirty="0">
                <a:latin typeface="Garamond" pitchFamily="18" charset="0"/>
              </a:rPr>
              <a:t>; </a:t>
            </a:r>
            <a:r>
              <a:rPr lang="en-US" sz="2800" dirty="0" err="1">
                <a:latin typeface="Garamond" pitchFamily="18" charset="0"/>
              </a:rPr>
              <a:t>kunići</a:t>
            </a:r>
            <a:r>
              <a:rPr lang="en-US" sz="2800" dirty="0">
                <a:latin typeface="Garamond" pitchFamily="18" charset="0"/>
              </a:rPr>
              <a:t> </a:t>
            </a:r>
            <a:r>
              <a:rPr lang="en-US" sz="2800" dirty="0" smtClean="0">
                <a:latin typeface="Garamond" pitchFamily="18" charset="0"/>
              </a:rPr>
              <a:t>i </a:t>
            </a:r>
            <a:r>
              <a:rPr lang="en-US" sz="2800" dirty="0" err="1">
                <a:latin typeface="Garamond" pitchFamily="18" charset="0"/>
              </a:rPr>
              <a:t>zamorci</a:t>
            </a:r>
            <a:endParaRPr lang="en-US" sz="2800" dirty="0">
              <a:latin typeface="Garamond" pitchFamily="18" charset="0"/>
            </a:endParaRPr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14338" name="Picture 2" descr="C:\Users\Isidora\Desktop\F1.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655" y="1378375"/>
            <a:ext cx="3582490" cy="547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4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" y="31825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u="sng" dirty="0" smtClean="0">
                <a:solidFill>
                  <a:srgbClr val="0070C0"/>
                </a:solidFill>
                <a:latin typeface="Garamond" pitchFamily="18" charset="0"/>
              </a:rPr>
              <a:t>Morfološke i tinktorijalne osobine</a:t>
            </a:r>
            <a:endParaRPr lang="en-US" sz="3600" b="1" u="sng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878" y="678156"/>
            <a:ext cx="7772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Gram pozitivni, sporogeni štapići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Spore: Bojenje po Wirtz-u/</a:t>
            </a:r>
            <a:r>
              <a:rPr lang="en-US" sz="2800" dirty="0">
                <a:latin typeface="Garamond" pitchFamily="18" charset="0"/>
              </a:rPr>
              <a:t>Schaeffer-Fulton-</a:t>
            </a:r>
            <a:r>
              <a:rPr lang="sr-Latn-RS" sz="2800" dirty="0" smtClean="0">
                <a:latin typeface="Garamond" pitchFamily="18" charset="0"/>
              </a:rPr>
              <a:t>u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Imaju flagele (Osim </a:t>
            </a:r>
            <a:r>
              <a:rPr lang="sr-Latn-RS" sz="2800" i="1" dirty="0" smtClean="0">
                <a:latin typeface="Garamond" pitchFamily="18" charset="0"/>
              </a:rPr>
              <a:t>C. perfringens</a:t>
            </a:r>
            <a:r>
              <a:rPr lang="sr-Latn-RS" sz="2800" dirty="0" smtClean="0">
                <a:latin typeface="Garamond" pitchFamily="18" charset="0"/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Nemaju kapsulu (Osim </a:t>
            </a:r>
            <a:r>
              <a:rPr lang="sr-Latn-RS" sz="2800" i="1" dirty="0">
                <a:latin typeface="Garamond" pitchFamily="18" charset="0"/>
              </a:rPr>
              <a:t>C. </a:t>
            </a:r>
            <a:r>
              <a:rPr lang="sr-Latn-RS" sz="2800" i="1" dirty="0" smtClean="0">
                <a:latin typeface="Garamond" pitchFamily="18" charset="0"/>
              </a:rPr>
              <a:t>perfringens</a:t>
            </a:r>
            <a:r>
              <a:rPr lang="sr-Latn-RS" sz="2800" dirty="0">
                <a:latin typeface="Garamond" pitchFamily="18" charset="0"/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endParaRPr lang="sr-Cyrl-RS" sz="2800" dirty="0">
              <a:latin typeface="Garamond" pitchFamily="18" charset="0"/>
            </a:endParaRPr>
          </a:p>
          <a:p>
            <a:r>
              <a:rPr lang="sr-Latn-R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03909" y="5071782"/>
            <a:ext cx="599241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800" i="1" dirty="0" smtClean="0">
                <a:latin typeface="Garamond" pitchFamily="18" charset="0"/>
              </a:rPr>
              <a:t>C. </a:t>
            </a:r>
            <a:r>
              <a:rPr lang="sr-Latn-RS" sz="2800" i="1" dirty="0">
                <a:latin typeface="Garamond" pitchFamily="18" charset="0"/>
              </a:rPr>
              <a:t>t</a:t>
            </a:r>
            <a:r>
              <a:rPr lang="sr-Latn-RS" sz="2800" i="1" dirty="0" smtClean="0">
                <a:latin typeface="Garamond" pitchFamily="18" charset="0"/>
              </a:rPr>
              <a:t>etani </a:t>
            </a:r>
            <a:r>
              <a:rPr lang="sr-Latn-RS" sz="2800" dirty="0" smtClean="0">
                <a:latin typeface="Garamond" pitchFamily="18" charset="0"/>
              </a:rPr>
              <a:t>- </a:t>
            </a:r>
            <a:r>
              <a:rPr lang="fr-FR" sz="2800" dirty="0" err="1" smtClean="0">
                <a:latin typeface="Garamond" pitchFamily="18" charset="0"/>
              </a:rPr>
              <a:t>reket</a:t>
            </a:r>
            <a:r>
              <a:rPr lang="fr-FR" sz="2800" dirty="0" smtClean="0">
                <a:latin typeface="Garamond" pitchFamily="18" charset="0"/>
              </a:rPr>
              <a:t> </a:t>
            </a:r>
            <a:r>
              <a:rPr lang="fr-FR" sz="2800" dirty="0" err="1">
                <a:latin typeface="Garamond" pitchFamily="18" charset="0"/>
              </a:rPr>
              <a:t>za</a:t>
            </a:r>
            <a:r>
              <a:rPr lang="fr-FR" sz="2800" dirty="0">
                <a:latin typeface="Garamond" pitchFamily="18" charset="0"/>
              </a:rPr>
              <a:t> </a:t>
            </a:r>
            <a:r>
              <a:rPr lang="fr-FR" sz="2800" dirty="0" err="1">
                <a:latin typeface="Garamond" pitchFamily="18" charset="0"/>
              </a:rPr>
              <a:t>tenis</a:t>
            </a:r>
            <a:r>
              <a:rPr lang="fr-FR" sz="2800" dirty="0">
                <a:latin typeface="Garamond" pitchFamily="18" charset="0"/>
              </a:rPr>
              <a:t> </a:t>
            </a:r>
            <a:r>
              <a:rPr lang="fr-FR" sz="2800" dirty="0" err="1">
                <a:latin typeface="Garamond" pitchFamily="18" charset="0"/>
              </a:rPr>
              <a:t>ili</a:t>
            </a:r>
            <a:r>
              <a:rPr lang="fr-FR" sz="2800" dirty="0">
                <a:latin typeface="Garamond" pitchFamily="18" charset="0"/>
              </a:rPr>
              <a:t> </a:t>
            </a:r>
            <a:r>
              <a:rPr lang="fr-FR" sz="2800" dirty="0" err="1" smtClean="0">
                <a:latin typeface="Garamond" pitchFamily="18" charset="0"/>
              </a:rPr>
              <a:t>palic</a:t>
            </a:r>
            <a:r>
              <a:rPr lang="sr-Latn-RS" sz="2800" dirty="0" smtClean="0">
                <a:latin typeface="Garamond" pitchFamily="18" charset="0"/>
              </a:rPr>
              <a:t>a</a:t>
            </a:r>
            <a:r>
              <a:rPr lang="fr-FR" sz="2800" dirty="0" smtClean="0">
                <a:latin typeface="Garamond" pitchFamily="18" charset="0"/>
              </a:rPr>
              <a:t> </a:t>
            </a:r>
            <a:r>
              <a:rPr lang="fr-FR" sz="2800" dirty="0" err="1">
                <a:latin typeface="Garamond" pitchFamily="18" charset="0"/>
              </a:rPr>
              <a:t>za</a:t>
            </a:r>
            <a:r>
              <a:rPr lang="fr-FR" sz="2800" dirty="0">
                <a:latin typeface="Garamond" pitchFamily="18" charset="0"/>
              </a:rPr>
              <a:t> </a:t>
            </a:r>
            <a:r>
              <a:rPr lang="fr-FR" sz="2800" dirty="0" err="1" smtClean="0">
                <a:latin typeface="Garamond" pitchFamily="18" charset="0"/>
              </a:rPr>
              <a:t>bubanj</a:t>
            </a:r>
            <a:endParaRPr lang="sr-Latn-RS" sz="2800" dirty="0" smtClean="0">
              <a:latin typeface="Garamond" pitchFamily="18" charset="0"/>
            </a:endParaRPr>
          </a:p>
          <a:p>
            <a:r>
              <a:rPr lang="fr-FR" sz="2800" i="1" dirty="0" err="1" smtClean="0">
                <a:latin typeface="Garamond" pitchFamily="18" charset="0"/>
              </a:rPr>
              <a:t>C.chauvoei</a:t>
            </a:r>
            <a:r>
              <a:rPr lang="fr-FR" sz="2800" dirty="0" smtClean="0">
                <a:latin typeface="Garamond" pitchFamily="18" charset="0"/>
              </a:rPr>
              <a:t>  </a:t>
            </a:r>
            <a:r>
              <a:rPr lang="sr-Latn-RS" sz="2800" dirty="0" smtClean="0">
                <a:latin typeface="Garamond" pitchFamily="18" charset="0"/>
              </a:rPr>
              <a:t>- limun</a:t>
            </a:r>
          </a:p>
          <a:p>
            <a:r>
              <a:rPr lang="sr-Latn-RS" sz="2800" dirty="0" smtClean="0">
                <a:latin typeface="Garamond" pitchFamily="18" charset="0"/>
              </a:rPr>
              <a:t>...</a:t>
            </a:r>
            <a:endParaRPr lang="en-US" sz="2800" dirty="0">
              <a:latin typeface="Garamond" pitchFamily="18" charset="0"/>
            </a:endParaRPr>
          </a:p>
        </p:txBody>
      </p:sp>
      <p:pic>
        <p:nvPicPr>
          <p:cNvPr id="15362" name="Picture 2" descr="C:\Users\Isidora\Desktop\sdfcs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5624326"/>
            <a:ext cx="1656338" cy="96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Isidora\Desktop\1000_F_92014440_pJImT7hYA2oqBS0UcWkBUDcggMwah33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319" y="4519238"/>
            <a:ext cx="1656339" cy="11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Isidora\Desktop\Gram-stain-of-the-blood-culture-showing-Gram-positive-rods-with-spores_Q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67" y="3033867"/>
            <a:ext cx="2399583" cy="197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3909" y="2438400"/>
            <a:ext cx="502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u="sng" dirty="0" smtClean="0">
                <a:latin typeface="Garamond" pitchFamily="18" charset="0"/>
              </a:rPr>
              <a:t>Spore se ne boje po Gramu</a:t>
            </a:r>
            <a:endParaRPr lang="en-US" sz="2800" u="sng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76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" y="39653"/>
            <a:ext cx="8534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u="sng" dirty="0" smtClean="0">
                <a:solidFill>
                  <a:srgbClr val="0070C0"/>
                </a:solidFill>
                <a:latin typeface="Garamond" pitchFamily="18" charset="0"/>
              </a:rPr>
              <a:t>Kulturelne osobine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sr-Latn-RS" sz="3200" dirty="0" smtClean="0">
                <a:latin typeface="Garamond" pitchFamily="18" charset="0"/>
              </a:rPr>
              <a:t>Obogaćene hp</a:t>
            </a:r>
            <a:endParaRPr lang="en-US" sz="3200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6" y="1143000"/>
            <a:ext cx="9518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SPECIJALNE PODLOGE ZA ANAEROBE</a:t>
            </a:r>
            <a:endParaRPr lang="en-US" sz="2800" dirty="0">
              <a:latin typeface="Garamond" pitchFamily="18" charset="0"/>
            </a:endParaRPr>
          </a:p>
        </p:txBody>
      </p:sp>
      <p:pic>
        <p:nvPicPr>
          <p:cNvPr id="16386" name="Picture 2" descr="C:\Users\Isidora\Desktop\02226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640" y="3962400"/>
            <a:ext cx="347472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34636" y="4419600"/>
            <a:ext cx="5140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u="sng" dirty="0" err="1" smtClean="0">
                <a:latin typeface="Garamond" pitchFamily="18" charset="0"/>
              </a:rPr>
              <a:t>Kultivacija</a:t>
            </a:r>
            <a:endParaRPr lang="en-US" sz="2000" u="sng" dirty="0" smtClean="0">
              <a:latin typeface="Garamond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err="1" smtClean="0">
                <a:latin typeface="Garamond" pitchFamily="18" charset="0"/>
              </a:rPr>
              <a:t>Anaerobni</a:t>
            </a:r>
            <a:r>
              <a:rPr lang="en-US" sz="2000" dirty="0" smtClean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lonac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sa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ventilima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po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b="1" dirty="0" err="1">
                <a:latin typeface="Garamond" pitchFamily="18" charset="0"/>
              </a:rPr>
              <a:t>Mekintošu</a:t>
            </a:r>
            <a:endParaRPr lang="en-US" sz="2000" b="1" dirty="0">
              <a:latin typeface="Garamond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err="1">
                <a:latin typeface="Garamond" pitchFamily="18" charset="0"/>
              </a:rPr>
              <a:t>Anaerobni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lonac</a:t>
            </a:r>
            <a:r>
              <a:rPr lang="en-US" sz="2000" dirty="0">
                <a:latin typeface="Garamond" pitchFamily="18" charset="0"/>
              </a:rPr>
              <a:t> u </a:t>
            </a:r>
            <a:r>
              <a:rPr lang="en-US" sz="2000" dirty="0" err="1">
                <a:latin typeface="Garamond" pitchFamily="18" charset="0"/>
              </a:rPr>
              <a:t>koji</a:t>
            </a:r>
            <a:r>
              <a:rPr lang="en-US" sz="2000" dirty="0">
                <a:latin typeface="Garamond" pitchFamily="18" charset="0"/>
              </a:rPr>
              <a:t> se </a:t>
            </a:r>
            <a:r>
              <a:rPr lang="en-US" sz="2000" dirty="0" err="1">
                <a:latin typeface="Garamond" pitchFamily="18" charset="0"/>
              </a:rPr>
              <a:t>stavljaju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vrećice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za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obezbeđivanje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anaerobne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sredine</a:t>
            </a:r>
            <a:r>
              <a:rPr lang="en-US" sz="2000" dirty="0">
                <a:latin typeface="Garamond" pitchFamily="18" charset="0"/>
              </a:rPr>
              <a:t> – </a:t>
            </a:r>
            <a:r>
              <a:rPr lang="en-US" sz="2000" b="1" dirty="0">
                <a:latin typeface="Garamond" pitchFamily="18" charset="0"/>
              </a:rPr>
              <a:t>Gas Pak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err="1">
                <a:latin typeface="Garamond" pitchFamily="18" charset="0"/>
              </a:rPr>
              <a:t>Anaerobne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komore</a:t>
            </a:r>
            <a:endParaRPr lang="en-US" sz="2000" dirty="0">
              <a:latin typeface="Garamond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err="1">
                <a:latin typeface="Garamond" pitchFamily="18" charset="0"/>
              </a:rPr>
              <a:t>Bočice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sa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preredukovanom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anaerobnom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sterilnom</a:t>
            </a:r>
            <a:r>
              <a:rPr lang="en-US" sz="2000" dirty="0">
                <a:latin typeface="Garamond" pitchFamily="18" charset="0"/>
              </a:rPr>
              <a:t> </a:t>
            </a:r>
            <a:r>
              <a:rPr lang="en-US" sz="2000" dirty="0" err="1">
                <a:latin typeface="Garamond" pitchFamily="18" charset="0"/>
              </a:rPr>
              <a:t>podlogom</a:t>
            </a:r>
            <a:endParaRPr lang="en-US" sz="2000" dirty="0">
              <a:latin typeface="Garamond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4798" y="1666220"/>
            <a:ext cx="8504238" cy="16103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2400" b="1" u="sng" dirty="0" smtClean="0">
                <a:latin typeface="Garamond" pitchFamily="18" charset="0"/>
              </a:rPr>
              <a:t>Čvrste</a:t>
            </a:r>
            <a:r>
              <a:rPr lang="en-US" sz="2400" b="1" dirty="0" smtClean="0">
                <a:latin typeface="Garamond" pitchFamily="18" charset="0"/>
              </a:rPr>
              <a:t>: </a:t>
            </a:r>
            <a:r>
              <a:rPr lang="sr-Latn-RS" sz="2400" dirty="0" smtClean="0">
                <a:latin typeface="Garamond" pitchFamily="18" charset="0"/>
              </a:rPr>
              <a:t>Krvni agar</a:t>
            </a:r>
            <a:r>
              <a:rPr lang="en-US" sz="2400" dirty="0" smtClean="0">
                <a:latin typeface="Garamond" pitchFamily="18" charset="0"/>
              </a:rPr>
              <a:t>,</a:t>
            </a:r>
            <a:r>
              <a:rPr lang="sr-Latn-RS" sz="2400" dirty="0" smtClean="0">
                <a:latin typeface="Garamond" pitchFamily="18" charset="0"/>
              </a:rPr>
              <a:t> Eugon agar</a:t>
            </a:r>
            <a:r>
              <a:rPr lang="en-US" sz="2400" dirty="0" smtClean="0">
                <a:latin typeface="Garamond" pitchFamily="18" charset="0"/>
              </a:rPr>
              <a:t>, </a:t>
            </a:r>
            <a:r>
              <a:rPr lang="sr-Latn-RS" sz="2400" dirty="0" smtClean="0">
                <a:latin typeface="Garamond" pitchFamily="18" charset="0"/>
              </a:rPr>
              <a:t>Columbia agar</a:t>
            </a:r>
            <a:r>
              <a:rPr lang="en-US" sz="2400" dirty="0" smtClean="0">
                <a:latin typeface="Garamond" pitchFamily="18" charset="0"/>
              </a:rPr>
              <a:t>,</a:t>
            </a:r>
            <a:r>
              <a:rPr lang="sr-Latn-RS" sz="2400" dirty="0" smtClean="0">
                <a:latin typeface="Garamond" pitchFamily="18" charset="0"/>
              </a:rPr>
              <a:t> Triptikaza soja agar</a:t>
            </a:r>
            <a:r>
              <a:rPr lang="en-US" sz="2400" dirty="0" smtClean="0">
                <a:latin typeface="Garamond" pitchFamily="18" charset="0"/>
              </a:rPr>
              <a:t>, </a:t>
            </a:r>
            <a:r>
              <a:rPr lang="sr-Latn-RS" sz="2400" dirty="0" smtClean="0">
                <a:latin typeface="Garamond" pitchFamily="18" charset="0"/>
              </a:rPr>
              <a:t>BHI agar</a:t>
            </a:r>
            <a:endParaRPr lang="en-US" sz="2400" dirty="0" smtClean="0">
              <a:latin typeface="Garamond" pitchFamily="18" charset="0"/>
            </a:endParaRPr>
          </a:p>
          <a:p>
            <a:pPr marL="0" indent="0">
              <a:buNone/>
            </a:pPr>
            <a:r>
              <a:rPr lang="sr-Latn-RS" sz="2400" b="1" u="sng" dirty="0" smtClean="0">
                <a:latin typeface="Garamond" pitchFamily="18" charset="0"/>
              </a:rPr>
              <a:t>Tečne</a:t>
            </a:r>
            <a:r>
              <a:rPr lang="en-US" sz="2400" b="1" dirty="0" smtClean="0">
                <a:latin typeface="Garamond" pitchFamily="18" charset="0"/>
              </a:rPr>
              <a:t>: </a:t>
            </a:r>
            <a:r>
              <a:rPr lang="sr-Latn-RS" sz="2400" dirty="0" smtClean="0">
                <a:latin typeface="Garamond" pitchFamily="18" charset="0"/>
              </a:rPr>
              <a:t>Kit-Tarozzi</a:t>
            </a:r>
            <a:r>
              <a:rPr lang="en-US" sz="2400" dirty="0" smtClean="0">
                <a:latin typeface="Garamond" pitchFamily="18" charset="0"/>
              </a:rPr>
              <a:t>, </a:t>
            </a:r>
            <a:r>
              <a:rPr lang="sr-Latn-RS" sz="2400" dirty="0" smtClean="0">
                <a:latin typeface="Garamond" pitchFamily="18" charset="0"/>
              </a:rPr>
              <a:t>VF bujon</a:t>
            </a:r>
            <a:r>
              <a:rPr lang="en-US" sz="2400" dirty="0" smtClean="0">
                <a:latin typeface="Garamond" pitchFamily="18" charset="0"/>
              </a:rPr>
              <a:t>, </a:t>
            </a:r>
            <a:r>
              <a:rPr lang="sr-Latn-RS" sz="2400" dirty="0" smtClean="0">
                <a:latin typeface="Garamond" pitchFamily="18" charset="0"/>
              </a:rPr>
              <a:t>Tioglikolatni </a:t>
            </a:r>
            <a:r>
              <a:rPr lang="sr-Latn-RS" sz="2400" dirty="0">
                <a:latin typeface="Garamond" pitchFamily="18" charset="0"/>
              </a:rPr>
              <a:t>bujon</a:t>
            </a:r>
          </a:p>
          <a:p>
            <a:pPr marL="0" indent="0">
              <a:buNone/>
            </a:pPr>
            <a:endParaRPr lang="en-US" sz="2400" dirty="0" smtClean="0">
              <a:latin typeface="Garamond" pitchFamily="18" charset="0"/>
            </a:endParaRPr>
          </a:p>
          <a:p>
            <a:pPr marL="0" indent="0">
              <a:buNone/>
            </a:pPr>
            <a:endParaRPr lang="en-US" sz="2400" dirty="0"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0" y="3810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>
              <a:latin typeface="Garamond" pitchFamily="18" charset="0"/>
            </a:endParaRPr>
          </a:p>
          <a:p>
            <a:endParaRPr lang="sr-Latn-RS" b="1" dirty="0">
              <a:latin typeface="Garamond" pitchFamily="18" charset="0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2507" y="2907268"/>
            <a:ext cx="3886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latin typeface="Garamond" pitchFamily="18" charset="0"/>
              </a:rPr>
              <a:t>Inkubacija 5-6 dana</a:t>
            </a:r>
            <a:endParaRPr lang="en-US" sz="2400" dirty="0">
              <a:latin typeface="Garamond" pitchFamily="18" charset="0"/>
            </a:endParaRP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962" y="3276600"/>
            <a:ext cx="180591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7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u="sng" dirty="0" smtClean="0">
                <a:solidFill>
                  <a:srgbClr val="0070C0"/>
                </a:solidFill>
                <a:latin typeface="Garamond" pitchFamily="18" charset="0"/>
              </a:rPr>
              <a:t>Fiziološke i biohemijske osobine</a:t>
            </a:r>
            <a:endParaRPr lang="en-US" sz="3600" b="1" u="sng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6331"/>
            <a:ext cx="876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latin typeface="Garamond" pitchFamily="18" charset="0"/>
              </a:rPr>
              <a:t>Sve </a:t>
            </a:r>
            <a:r>
              <a:rPr lang="sr-Latn-RS" sz="2400" i="1" dirty="0" smtClean="0">
                <a:latin typeface="Garamond" pitchFamily="18" charset="0"/>
              </a:rPr>
              <a:t>Clostridium</a:t>
            </a:r>
            <a:r>
              <a:rPr lang="sr-Latn-RS" sz="2400" dirty="0" smtClean="0">
                <a:latin typeface="Garamond" pitchFamily="18" charset="0"/>
              </a:rPr>
              <a:t> vrste su striktni anaerobi (Osim </a:t>
            </a:r>
            <a:r>
              <a:rPr lang="sr-Latn-RS" sz="2400" i="1" dirty="0" smtClean="0">
                <a:latin typeface="Garamond" pitchFamily="18" charset="0"/>
              </a:rPr>
              <a:t>C. perfringens </a:t>
            </a:r>
            <a:r>
              <a:rPr lang="sr-Latn-RS" sz="2400" dirty="0" smtClean="0">
                <a:latin typeface="Garamond" pitchFamily="18" charset="0"/>
              </a:rPr>
              <a:t>koji je relativno aerotolerantan)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sr-Latn-RS" sz="2400" dirty="0" smtClean="0">
                <a:latin typeface="Garamond" pitchFamily="18" charset="0"/>
              </a:rPr>
              <a:t>Pokretni (Osim </a:t>
            </a:r>
            <a:r>
              <a:rPr lang="sr-Latn-RS" sz="2400" i="1" dirty="0">
                <a:latin typeface="Garamond" pitchFamily="18" charset="0"/>
              </a:rPr>
              <a:t>C. p</a:t>
            </a:r>
            <a:r>
              <a:rPr lang="sr-Latn-RS" sz="2400" i="1" dirty="0" smtClean="0">
                <a:latin typeface="Garamond" pitchFamily="18" charset="0"/>
              </a:rPr>
              <a:t>erfringens) </a:t>
            </a:r>
            <a:endParaRPr lang="sr-Latn-RS" sz="2400" dirty="0" smtClean="0">
              <a:latin typeface="Garamond" pitchFamily="18" charset="0"/>
            </a:endParaRPr>
          </a:p>
          <a:p>
            <a:endParaRPr lang="en-US" sz="2400" dirty="0">
              <a:latin typeface="Garamond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928" y="1892825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u="sng" dirty="0" smtClean="0">
                <a:solidFill>
                  <a:srgbClr val="0070C0"/>
                </a:solidFill>
                <a:latin typeface="Garamond" pitchFamily="18" charset="0"/>
              </a:rPr>
              <a:t>Materijal za pregled</a:t>
            </a:r>
            <a:endParaRPr lang="en-US" sz="3600" b="1" u="sng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0783" y="2539156"/>
            <a:ext cx="9164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latin typeface="Garamond" pitchFamily="18" charset="0"/>
              </a:rPr>
              <a:t>N</a:t>
            </a:r>
            <a:r>
              <a:rPr lang="sr-Latn-RS" sz="2400" b="1" dirty="0" smtClean="0">
                <a:solidFill>
                  <a:srgbClr val="C00000"/>
                </a:solidFill>
                <a:latin typeface="Garamond" pitchFamily="18" charset="0"/>
              </a:rPr>
              <a:t>eposredno </a:t>
            </a:r>
            <a:r>
              <a:rPr lang="sr-Latn-RS" sz="2400" b="1" dirty="0">
                <a:solidFill>
                  <a:srgbClr val="C00000"/>
                </a:solidFill>
                <a:latin typeface="Garamond" pitchFamily="18" charset="0"/>
              </a:rPr>
              <a:t>posle uginuća </a:t>
            </a:r>
            <a:r>
              <a:rPr lang="sr-Latn-RS" sz="2400" b="1" dirty="0" smtClean="0">
                <a:solidFill>
                  <a:srgbClr val="C00000"/>
                </a:solidFill>
                <a:latin typeface="Garamond" pitchFamily="18" charset="0"/>
              </a:rPr>
              <a:t>životinje</a:t>
            </a:r>
            <a:r>
              <a:rPr lang="en-US" sz="2400" b="1" dirty="0" smtClean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en-US" sz="2400" dirty="0" smtClean="0">
                <a:latin typeface="Garamond" pitchFamily="18" charset="0"/>
              </a:rPr>
              <a:t>(</a:t>
            </a:r>
            <a:r>
              <a:rPr lang="sr-Latn-RS" sz="2400" i="1" dirty="0" smtClean="0">
                <a:latin typeface="Garamond" pitchFamily="18" charset="0"/>
              </a:rPr>
              <a:t>Clostridium</a:t>
            </a:r>
            <a:r>
              <a:rPr lang="sr-Latn-RS" sz="2400" dirty="0" smtClean="0">
                <a:latin typeface="Garamond" pitchFamily="18" charset="0"/>
              </a:rPr>
              <a:t> </a:t>
            </a:r>
            <a:r>
              <a:rPr lang="sr-Latn-RS" sz="2400" dirty="0">
                <a:latin typeface="Garamond" pitchFamily="18" charset="0"/>
              </a:rPr>
              <a:t>spp. iz </a:t>
            </a:r>
            <a:r>
              <a:rPr lang="sr-Latn-RS" sz="2400" dirty="0" smtClean="0">
                <a:latin typeface="Garamond" pitchFamily="18" charset="0"/>
              </a:rPr>
              <a:t>creva </a:t>
            </a:r>
            <a:r>
              <a:rPr lang="sr-Latn-RS" sz="2400" dirty="0">
                <a:latin typeface="Garamond" pitchFamily="18" charset="0"/>
              </a:rPr>
              <a:t>invadiraju tkiva ubrzo posle smrti i </a:t>
            </a:r>
            <a:r>
              <a:rPr lang="en-US" sz="2400" dirty="0" err="1" smtClean="0">
                <a:latin typeface="Garamond" pitchFamily="18" charset="0"/>
              </a:rPr>
              <a:t>mogu</a:t>
            </a:r>
            <a:r>
              <a:rPr lang="en-US" sz="2400" dirty="0" smtClean="0">
                <a:latin typeface="Garamond" pitchFamily="18" charset="0"/>
              </a:rPr>
              <a:t> </a:t>
            </a:r>
            <a:r>
              <a:rPr lang="sr-Latn-RS" sz="2400" dirty="0" smtClean="0">
                <a:latin typeface="Garamond" pitchFamily="18" charset="0"/>
              </a:rPr>
              <a:t>da </a:t>
            </a:r>
            <a:r>
              <a:rPr lang="sr-Latn-RS" sz="2400" dirty="0">
                <a:latin typeface="Garamond" pitchFamily="18" charset="0"/>
              </a:rPr>
              <a:t>se nađu u unutrašnjim organima i u slučajevima kada nisu izazvali </a:t>
            </a:r>
            <a:r>
              <a:rPr lang="sr-Latn-RS" sz="2400" dirty="0" smtClean="0">
                <a:latin typeface="Garamond" pitchFamily="18" charset="0"/>
              </a:rPr>
              <a:t>infekciju</a:t>
            </a:r>
            <a:r>
              <a:rPr lang="en-US" sz="2400" dirty="0" smtClean="0">
                <a:latin typeface="Garamond" pitchFamily="18" charset="0"/>
              </a:rPr>
              <a:t>)</a:t>
            </a:r>
            <a:endParaRPr lang="en-US" sz="2400" dirty="0">
              <a:latin typeface="Garamond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Garamond" pitchFamily="18" charset="0"/>
              </a:rPr>
              <a:t>D</a:t>
            </a:r>
            <a:r>
              <a:rPr lang="sr-Latn-RS" sz="2400" dirty="0" smtClean="0">
                <a:latin typeface="Garamond" pitchFamily="18" charset="0"/>
              </a:rPr>
              <a:t>elovi tkiva (veliki komadi) </a:t>
            </a:r>
            <a:endParaRPr lang="en-US" sz="2400" dirty="0" smtClean="0">
              <a:latin typeface="Garamond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943600"/>
            <a:ext cx="45027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rgbClr val="C00000"/>
                </a:solidFill>
                <a:latin typeface="Garamond" pitchFamily="18" charset="0"/>
              </a:rPr>
              <a:t>Delovi</a:t>
            </a:r>
            <a:r>
              <a:rPr lang="en-US" sz="2000" b="1" dirty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Garamond" pitchFamily="18" charset="0"/>
              </a:rPr>
              <a:t>tkiva</a:t>
            </a:r>
            <a:r>
              <a:rPr lang="en-US" sz="2000" b="1" dirty="0">
                <a:solidFill>
                  <a:srgbClr val="C00000"/>
                </a:solidFill>
                <a:latin typeface="Garamond" pitchFamily="18" charset="0"/>
              </a:rPr>
              <a:t> u </a:t>
            </a:r>
            <a:r>
              <a:rPr lang="en-US" sz="2000" b="1" dirty="0" err="1">
                <a:solidFill>
                  <a:srgbClr val="C00000"/>
                </a:solidFill>
                <a:latin typeface="Garamond" pitchFamily="18" charset="0"/>
              </a:rPr>
              <a:t>posude</a:t>
            </a:r>
            <a:r>
              <a:rPr lang="en-US" sz="2000" b="1" dirty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Garamond" pitchFamily="18" charset="0"/>
              </a:rPr>
              <a:t>sa</a:t>
            </a:r>
            <a:r>
              <a:rPr lang="en-US" sz="2000" b="1" dirty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Garamond" pitchFamily="18" charset="0"/>
              </a:rPr>
              <a:t>transportnom</a:t>
            </a:r>
            <a:r>
              <a:rPr lang="en-US" sz="2000" b="1" dirty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Garamond" pitchFamily="18" charset="0"/>
              </a:rPr>
              <a:t>podlogom</a:t>
            </a:r>
            <a:r>
              <a:rPr lang="en-US" sz="2000" b="1" dirty="0">
                <a:solidFill>
                  <a:srgbClr val="C00000"/>
                </a:solidFill>
                <a:latin typeface="Garamond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Garamond" pitchFamily="18" charset="0"/>
              </a:rPr>
              <a:t>za</a:t>
            </a:r>
            <a:r>
              <a:rPr lang="en-US" sz="2000" b="1" dirty="0">
                <a:solidFill>
                  <a:srgbClr val="C00000"/>
                </a:solidFill>
                <a:latin typeface="Garamond" pitchFamily="18" charset="0"/>
              </a:rPr>
              <a:t> anaerobe – Cary – Blair</a:t>
            </a:r>
          </a:p>
          <a:p>
            <a:endParaRPr lang="en-US" dirty="0"/>
          </a:p>
        </p:txBody>
      </p:sp>
      <p:pic>
        <p:nvPicPr>
          <p:cNvPr id="3074" name="Picture 2" descr="C:\Users\Isidora\Desktop\Cary-Blair-Transport-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655" y="4163393"/>
            <a:ext cx="4582392" cy="240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0783" y="4038600"/>
            <a:ext cx="441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sr-Latn-RS" sz="2000" dirty="0">
                <a:latin typeface="Garamond" pitchFamily="18" charset="0"/>
              </a:rPr>
              <a:t>Kod suspektne enterotoksemije potrebno je dokazivanje </a:t>
            </a:r>
            <a:r>
              <a:rPr lang="sr-Latn-RS" sz="2000" b="1" dirty="0">
                <a:latin typeface="Garamond" pitchFamily="18" charset="0"/>
              </a:rPr>
              <a:t>toksina</a:t>
            </a:r>
            <a:r>
              <a:rPr lang="sr-Latn-RS" sz="2000" dirty="0">
                <a:latin typeface="Garamond" pitchFamily="18" charset="0"/>
              </a:rPr>
              <a:t> i šalju se na mikrobiološke analize </a:t>
            </a:r>
            <a:r>
              <a:rPr lang="sr-Latn-RS" sz="2000" b="1" dirty="0">
                <a:latin typeface="Garamond" pitchFamily="18" charset="0"/>
              </a:rPr>
              <a:t>podvezana creva</a:t>
            </a:r>
            <a:r>
              <a:rPr lang="sr-Latn-RS" sz="2000" dirty="0">
                <a:latin typeface="Garamond" pitchFamily="18" charset="0"/>
              </a:rPr>
              <a:t>, koja se moraju dostaviti do laboratorije u najkraćem mogućem vremenu </a:t>
            </a:r>
            <a:r>
              <a:rPr lang="sr-Latn-RS" sz="2000" b="1" dirty="0" smtClean="0">
                <a:latin typeface="Garamond" pitchFamily="18" charset="0"/>
              </a:rPr>
              <a:t>zbog</a:t>
            </a:r>
            <a:r>
              <a:rPr lang="en-US" sz="2000" b="1" dirty="0" smtClean="0">
                <a:latin typeface="Garamond" pitchFamily="18" charset="0"/>
              </a:rPr>
              <a:t> </a:t>
            </a:r>
            <a:r>
              <a:rPr lang="sr-Latn-RS" sz="2000" b="1" dirty="0">
                <a:latin typeface="Garamond" pitchFamily="18" charset="0"/>
              </a:rPr>
              <a:t>labilnosti toksina</a:t>
            </a:r>
            <a:endParaRPr lang="en-US" sz="2000" b="1" dirty="0">
              <a:latin typeface="Garamond" pitchFamily="18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8085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u="sng" dirty="0" smtClean="0">
                <a:solidFill>
                  <a:srgbClr val="0070C0"/>
                </a:solidFill>
                <a:latin typeface="Garamond" pitchFamily="18" charset="0"/>
              </a:rPr>
              <a:t>Dijagnoza</a:t>
            </a:r>
            <a:endParaRPr lang="en-US" sz="3600" b="1" u="sng" dirty="0">
              <a:solidFill>
                <a:srgbClr val="0070C0"/>
              </a:solidFill>
              <a:latin typeface="Garamon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46331"/>
            <a:ext cx="7543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err="1" smtClean="0">
                <a:latin typeface="Garamond" pitchFamily="18" charset="0"/>
              </a:rPr>
              <a:t>Klasi</a:t>
            </a:r>
            <a:r>
              <a:rPr lang="sr-Latn-RS" sz="2800" dirty="0" smtClean="0">
                <a:latin typeface="Garamond" pitchFamily="18" charset="0"/>
              </a:rPr>
              <a:t>čne mb metode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Biološki ogled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Molekularne metode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sr-Latn-RS" sz="2800" dirty="0" smtClean="0">
                <a:latin typeface="Garamond" pitchFamily="18" charset="0"/>
              </a:rPr>
              <a:t>Komercijalni biohemijski kitovi</a:t>
            </a:r>
            <a:endParaRPr lang="en-US" sz="2800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55" y="4292257"/>
            <a:ext cx="670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latin typeface="Garamond" pitchFamily="18" charset="0"/>
              </a:rPr>
              <a:t>Tetanusni antitoksin</a:t>
            </a:r>
          </a:p>
          <a:p>
            <a:r>
              <a:rPr lang="sr-Latn-RS" sz="3200" dirty="0" smtClean="0">
                <a:latin typeface="Garamond" pitchFamily="18" charset="0"/>
              </a:rPr>
              <a:t>Penicilini, ali</a:t>
            </a:r>
            <a:r>
              <a:rPr lang="en-US" sz="3200" dirty="0" smtClean="0">
                <a:latin typeface="Garamond" pitchFamily="18" charset="0"/>
              </a:rPr>
              <a:t>…</a:t>
            </a:r>
          </a:p>
          <a:p>
            <a:r>
              <a:rPr lang="en-US" sz="3200" dirty="0" smtClean="0">
                <a:latin typeface="Garamond" pitchFamily="18" charset="0"/>
              </a:rPr>
              <a:t>…</a:t>
            </a:r>
          </a:p>
          <a:p>
            <a:endParaRPr lang="en-US" sz="3200" dirty="0"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55" y="3645926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 smtClean="0">
                <a:solidFill>
                  <a:srgbClr val="0070C0"/>
                </a:solidFill>
                <a:latin typeface="Garamond" pitchFamily="18" charset="0"/>
              </a:rPr>
              <a:t>Terapija</a:t>
            </a:r>
            <a:endParaRPr lang="en-US" sz="3600" b="1" u="sng" dirty="0">
              <a:solidFill>
                <a:srgbClr val="0070C0"/>
              </a:solidFill>
              <a:latin typeface="Garamond" pitchFamily="18" charset="0"/>
            </a:endParaRPr>
          </a:p>
        </p:txBody>
      </p:sp>
      <p:pic>
        <p:nvPicPr>
          <p:cNvPr id="6" name="Picture 2" descr="https://microsite.biomerieux-usa.com/vitek2/images/vitekMach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98095" y="51668"/>
            <a:ext cx="4064454" cy="2343835"/>
          </a:xfrm>
          <a:prstGeom prst="rect">
            <a:avLst/>
          </a:prstGeom>
          <a:noFill/>
        </p:spPr>
      </p:pic>
      <p:pic>
        <p:nvPicPr>
          <p:cNvPr id="8" name="Picture 6" descr="http://www.managedcaremag.com/sites/default/files/imported/1310/MC_1310_tomorrow_fi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9999" y="2448358"/>
            <a:ext cx="2933175" cy="2395137"/>
          </a:xfrm>
          <a:prstGeom prst="rect">
            <a:avLst/>
          </a:prstGeom>
          <a:noFill/>
        </p:spPr>
      </p:pic>
      <p:pic>
        <p:nvPicPr>
          <p:cNvPr id="7" name="Picture 4" descr="http://www.biomerieux-diagnostics.com/sites/clinic/files/styles/original/public/vitek-2-card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3706886"/>
            <a:ext cx="1518749" cy="1285875"/>
          </a:xfrm>
          <a:prstGeom prst="rect">
            <a:avLst/>
          </a:prstGeom>
          <a:noFill/>
        </p:spPr>
      </p:pic>
      <p:pic>
        <p:nvPicPr>
          <p:cNvPr id="3074" name="Picture 2" descr="C:\Users\Isidora\Desktop\downlo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219" y="5323308"/>
            <a:ext cx="1231361" cy="123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34345" y="5103674"/>
            <a:ext cx="3900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microbiology_content</a:t>
            </a:r>
          </a:p>
          <a:p>
            <a:r>
              <a:rPr lang="sr-Latn-RS" dirty="0" smtClean="0"/>
              <a:t>medical.microbiology</a:t>
            </a:r>
          </a:p>
          <a:p>
            <a:r>
              <a:rPr lang="sr-Latn-RS" dirty="0"/>
              <a:t>m</a:t>
            </a:r>
            <a:r>
              <a:rPr lang="sr-Latn-RS" dirty="0" smtClean="0"/>
              <a:t>icro_clinica</a:t>
            </a:r>
          </a:p>
          <a:p>
            <a:r>
              <a:rPr lang="sr-Latn-RS" dirty="0"/>
              <a:t>b</a:t>
            </a:r>
            <a:r>
              <a:rPr lang="sr-Latn-RS" dirty="0" smtClean="0"/>
              <a:t>acteriagram</a:t>
            </a:r>
          </a:p>
          <a:p>
            <a:r>
              <a:rPr lang="sr-Latn-RS" dirty="0" smtClean="0"/>
              <a:t>clinical.bacteriology</a:t>
            </a:r>
          </a:p>
          <a:p>
            <a:r>
              <a:rPr lang="sr-Latn-RS" dirty="0" smtClean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8808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5541</TotalTime>
  <Words>986</Words>
  <Application>Microsoft Office PowerPoint</Application>
  <PresentationFormat>On-screen Show (4:3)</PresentationFormat>
  <Paragraphs>218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Isidora</dc:creator>
  <cp:lastModifiedBy>Isidora</cp:lastModifiedBy>
  <cp:revision>78</cp:revision>
  <dcterms:created xsi:type="dcterms:W3CDTF">2006-08-16T00:00:00Z</dcterms:created>
  <dcterms:modified xsi:type="dcterms:W3CDTF">2022-03-27T16:22:34Z</dcterms:modified>
</cp:coreProperties>
</file>