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73" r:id="rId8"/>
    <p:sldId id="267" r:id="rId9"/>
    <p:sldId id="269" r:id="rId10"/>
    <p:sldId id="262" r:id="rId11"/>
    <p:sldId id="270" r:id="rId12"/>
    <p:sldId id="272" r:id="rId13"/>
    <p:sldId id="265" r:id="rId14"/>
    <p:sldId id="28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14113"/>
              </p:ext>
            </p:extLst>
          </p:nvPr>
        </p:nvGraphicFramePr>
        <p:xfrm>
          <a:off x="221672" y="928255"/>
          <a:ext cx="8672945" cy="571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Bitmap Image" r:id="rId3" imgW="4381560" imgH="2457360" progId="Paint.Picture">
                  <p:embed/>
                </p:oleObj>
              </mc:Choice>
              <mc:Fallback>
                <p:oleObj name="Bitmap Image" r:id="rId3" imgW="4381560" imgH="2457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672" y="928255"/>
                        <a:ext cx="8672945" cy="571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971800" y="152400"/>
            <a:ext cx="3048000" cy="685800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534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mic Sans MS" pitchFamily="66" charset="0"/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672" y="928255"/>
            <a:ext cx="2902528" cy="1357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381" y="928255"/>
            <a:ext cx="50361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3200" b="1" i="1" dirty="0" err="1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en-US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nthracis</a:t>
            </a:r>
            <a:endParaRPr lang="en-US" sz="32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2400" i="1" dirty="0" err="1" smtClean="0">
                <a:solidFill>
                  <a:schemeClr val="bg1"/>
                </a:solidFill>
                <a:latin typeface="Comic Sans MS" pitchFamily="66" charset="0"/>
              </a:rPr>
              <a:t>ereus</a:t>
            </a:r>
            <a:endParaRPr lang="sr-Latn-RS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licheniformis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147568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chemeClr val="bg1"/>
                </a:solidFill>
                <a:latin typeface="Comic Sans MS" pitchFamily="66" charset="0"/>
              </a:rPr>
              <a:t>Kulturelne osobine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12106" y="847635"/>
            <a:ext cx="89318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ije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nutritivno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zahtevna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vrsta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hranljivi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krvni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agar</a:t>
            </a: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nkubacije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24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časa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u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aerobnim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uslovima</a:t>
            </a: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irulentni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sojevi</a:t>
            </a: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kolonije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tipa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velike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ravne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sivkas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te</a:t>
            </a:r>
            <a:r>
              <a:rPr lang="fr-FR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suve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sjajne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puteraste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omic Sans MS" pitchFamily="66" charset="0"/>
              </a:rPr>
              <a:t>konzistencije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fr-F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nepravilnim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omic Sans MS" pitchFamily="66" charset="0"/>
              </a:rPr>
              <a:t>ivicama</a:t>
            </a: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virulentni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vakcinalni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sojevi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S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tip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kolonija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– izuzetak u bakteriologiji</a:t>
            </a:r>
          </a:p>
          <a:p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7" name="Picture 18" descr="Bacillus anthracis growing in nutrient agar; 24 hour culture. :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34" y="3570253"/>
            <a:ext cx="4527418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Isidora\Desktop\prsktikum slike\praktikum slike koje sam skidala\15644_lores kolonje anatrak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2" y="3632977"/>
            <a:ext cx="3953741" cy="283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42500"/>
            <a:ext cx="426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olonije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pod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malim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uveličanjem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mikroskopa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pramenov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vune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lavlj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griv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a,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meduzin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glav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19" descr="D:\ANDREA FAX\FAX\Infektivne bolesti\medusa 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746" y="193778"/>
            <a:ext cx="2990108" cy="198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2608" y="2286000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b="1" i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sr-Latn-RS" sz="2000" b="1" i="1" dirty="0" smtClean="0">
                <a:solidFill>
                  <a:schemeClr val="bg1"/>
                </a:solidFill>
                <a:latin typeface="Comic Sans MS" pitchFamily="66" charset="0"/>
              </a:rPr>
              <a:t>n vitro </a:t>
            </a:r>
            <a:r>
              <a:rPr lang="sr-Latn-RS" sz="2000" b="1" dirty="0" smtClean="0">
                <a:solidFill>
                  <a:schemeClr val="bg1"/>
                </a:solidFill>
                <a:latin typeface="Comic Sans MS" pitchFamily="66" charset="0"/>
              </a:rPr>
              <a:t>indukcija stvaranja kapsule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podlog</a:t>
            </a: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bikarbonati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ma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difibrin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ov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čija krv, 5-10% CO2-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mikroaerofilni</a:t>
            </a:r>
            <a:r>
              <a:rPr lang="sr-Latn-R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uslovi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3" y="3276600"/>
            <a:ext cx="796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b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elektivna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podloga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- PLET agar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sadr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ži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penicilin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osetljivost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ovaj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antibiotik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raste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kokobacilarnom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obliku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izgleda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poput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nizova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perli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bisera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27" y="3843486"/>
            <a:ext cx="906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Podloga sa želatinom – rast u vidu obrnute jelke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80672"/>
            <a:ext cx="728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krvnom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agaru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i="1" dirty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fr-FR" i="1" dirty="0" err="1">
                <a:solidFill>
                  <a:schemeClr val="bg1"/>
                </a:solidFill>
                <a:latin typeface="Comic Sans MS" pitchFamily="66" charset="0"/>
              </a:rPr>
              <a:t>anthracis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ne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dovodi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do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hemolize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eritrocita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što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je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značajan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dijagnostički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parameter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jer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je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većina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drugih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vrsta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hemolitično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(ipak,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</a:rPr>
              <a:t>oko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kolonija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starih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nekoliko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dana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može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se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pojaviti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zona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nepotpune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hemolize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endParaRPr lang="en-US" dirty="0"/>
          </a:p>
        </p:txBody>
      </p:sp>
      <p:pic>
        <p:nvPicPr>
          <p:cNvPr id="11" name="Picture 2" descr="https://classconnection.s3.amazonaws.com/95/flashcards/1466095/jpg/cardimage_2783914_01338743764548.jpg"/>
          <p:cNvPicPr>
            <a:picLocks noChangeAspect="1" noChangeArrowheads="1"/>
          </p:cNvPicPr>
          <p:nvPr/>
        </p:nvPicPr>
        <p:blipFill>
          <a:blip r:embed="rId3"/>
          <a:srcRect l="53750"/>
          <a:stretch>
            <a:fillRect/>
          </a:stretch>
        </p:blipFill>
        <p:spPr bwMode="auto">
          <a:xfrm>
            <a:off x="7443562" y="3972559"/>
            <a:ext cx="1572075" cy="28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0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25470"/>
            <a:ext cx="850423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Nepokretni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sr-Latn-RS" sz="2400" i="1" dirty="0" smtClean="0">
                <a:solidFill>
                  <a:schemeClr val="bg1"/>
                </a:solidFill>
                <a:latin typeface="Comic Sans MS" pitchFamily="66" charset="0"/>
              </a:rPr>
              <a:t>B. anthracis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Aerobi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fakultativni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anaerobi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e hidrolizuje želatin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4" y="147568"/>
            <a:ext cx="7883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chemeClr val="bg1"/>
                </a:solidFill>
                <a:latin typeface="Comic Sans MS" pitchFamily="66" charset="0"/>
              </a:rPr>
              <a:t>Fiziološke i biohemijske osobine</a:t>
            </a:r>
          </a:p>
          <a:p>
            <a:endParaRPr lang="sr-Latn-RS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4636" y="2644170"/>
            <a:ext cx="7883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rgbClr val="FF0000"/>
                </a:solidFill>
                <a:latin typeface="Comic Sans MS" pitchFamily="66" charset="0"/>
              </a:rPr>
              <a:t>Materijal za pregled</a:t>
            </a:r>
          </a:p>
          <a:p>
            <a:endParaRPr lang="sr-Latn-RS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4636" y="3382483"/>
            <a:ext cx="10249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Posebne mere opreza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rv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repne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ušne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vene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Uho sa bazom muskulature (termokauter)</a:t>
            </a:r>
          </a:p>
          <a:p>
            <a:r>
              <a:rPr lang="en-US" sz="2400" u="sng" dirty="0" err="1" smtClean="0">
                <a:solidFill>
                  <a:schemeClr val="bg1"/>
                </a:solidFill>
                <a:latin typeface="Comic Sans MS" pitchFamily="66" charset="0"/>
              </a:rPr>
              <a:t>Otvaranje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Comic Sans MS" pitchFamily="66" charset="0"/>
              </a:rPr>
              <a:t>leša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en-US" sz="2400" u="sng" dirty="0" err="1">
                <a:solidFill>
                  <a:schemeClr val="bg1"/>
                </a:solidFill>
                <a:latin typeface="Comic Sans MS" pitchFamily="66" charset="0"/>
              </a:rPr>
              <a:t>obdukcionim</a:t>
            </a:r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Comic Sans MS" pitchFamily="66" charset="0"/>
              </a:rPr>
              <a:t>salama</a:t>
            </a:r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):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r-Latn-RS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komadić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slezine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limfni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čvorovi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Svinje: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err="1" smtClean="0">
                <a:solidFill>
                  <a:schemeClr val="bg1"/>
                </a:solidFill>
                <a:latin typeface="Comic Sans MS" pitchFamily="66" charset="0"/>
              </a:rPr>
              <a:t>Lnn</a:t>
            </a:r>
            <a:r>
              <a:rPr lang="en-US" sz="2400" i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sr-Latn-RS" sz="2400" i="1" dirty="0" err="1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400" i="1" dirty="0" err="1" smtClean="0">
                <a:solidFill>
                  <a:schemeClr val="bg1"/>
                </a:solidFill>
                <a:latin typeface="Comic Sans MS" pitchFamily="66" charset="0"/>
              </a:rPr>
              <a:t>etropharyngeales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punktat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abdominalne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šupljine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782" y="5777805"/>
            <a:ext cx="944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PAKOVANJE: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trostruk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zaštit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ita</a:t>
            </a:r>
          </a:p>
          <a:p>
            <a:r>
              <a:rPr lang="sr-Latn-RS" sz="2400" dirty="0" err="1" smtClean="0">
                <a:solidFill>
                  <a:srgbClr val="FFC000"/>
                </a:solidFill>
                <a:latin typeface="Comic Sans MS" pitchFamily="66" charset="0"/>
              </a:rPr>
              <a:t>P</a:t>
            </a:r>
            <a:r>
              <a:rPr lang="en-US" sz="2400" dirty="0" err="1" smtClean="0">
                <a:solidFill>
                  <a:srgbClr val="FFC000"/>
                </a:solidFill>
                <a:latin typeface="Comic Sans MS" pitchFamily="66" charset="0"/>
              </a:rPr>
              <a:t>ropratni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akt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: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omic Sans MS" pitchFamily="66" charset="0"/>
              </a:rPr>
              <a:t>nagla</a:t>
            </a:r>
            <a:r>
              <a:rPr lang="sr-Latn-RS" sz="2400" dirty="0" smtClean="0">
                <a:solidFill>
                  <a:srgbClr val="FFC000"/>
                </a:solidFill>
                <a:latin typeface="Comic Sans MS" pitchFamily="66" charset="0"/>
              </a:rPr>
              <a:t>siti 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da 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se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radi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sumnji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antraks</a:t>
            </a:r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0" name="Picture 2" descr="C:\Users\Isidora\Desktop\indonesia-jpeg-1643985964-1643-6596-3518-1643986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1517"/>
            <a:ext cx="2819400" cy="1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84830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1. K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lasične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mikrobiološke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morfološk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kultureln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e,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tinktorijaln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e...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PCR</a:t>
            </a: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3. Serološke metode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4. Biološki ogled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855" y="0"/>
            <a:ext cx="7883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chemeClr val="bg1"/>
                </a:solidFill>
                <a:latin typeface="Comic Sans MS" pitchFamily="66" charset="0"/>
              </a:rPr>
              <a:t>Dijagnoza</a:t>
            </a:r>
          </a:p>
          <a:p>
            <a:endParaRPr lang="sr-Latn-RS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6771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chemeClr val="bg1"/>
                </a:solidFill>
                <a:latin typeface="Comic Sans MS" pitchFamily="66" charset="0"/>
              </a:rPr>
              <a:t>Askolijeva reakcija precipitacije</a:t>
            </a:r>
            <a:endParaRPr lang="en-US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" name="Picture 18" descr="Pulmonary Anthrax (Bacillus anthracis) - Stepwar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7" t="1789" r="1702" b="11494"/>
          <a:stretch/>
        </p:blipFill>
        <p:spPr bwMode="auto">
          <a:xfrm>
            <a:off x="6676390" y="3778827"/>
            <a:ext cx="1477010" cy="3002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93072" y="3132496"/>
            <a:ext cx="215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Comic Sans MS" pitchFamily="66" charset="0"/>
              </a:rPr>
              <a:t>Pozitivna reakcija - precipitat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3414" y="3455661"/>
            <a:ext cx="5562600" cy="308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36" y="3462588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0" y="3525982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59" y="3543300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5702877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9964" y="5716731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9719" y="53357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+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8136" y="531039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 -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41228" y="5702877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07242" y="5679725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43667" y="5349587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57740" y="5335732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35276" y="5744440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1995" y="531039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?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11093" y="5737513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6287" y="5335732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82477" y="5461516"/>
            <a:ext cx="10070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" y="0"/>
            <a:ext cx="49529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Isidora\Desktop\fileARIj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57" y="0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Isidora\Desktop\.amdaskldmas;l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45527"/>
            <a:ext cx="4652110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Isidora\Desktop\img2_anthr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10" y="4045527"/>
            <a:ext cx="4549947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sidora\Desktop\depositphotos_78115136-stock-photo-bacteria-clostridium-tetani-or-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228600"/>
            <a:ext cx="7620000" cy="990600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76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200" b="1" i="1" dirty="0" smtClean="0">
                <a:solidFill>
                  <a:srgbClr val="0070C0"/>
                </a:solidFill>
                <a:latin typeface="Garamond" pitchFamily="18" charset="0"/>
              </a:rPr>
              <a:t>Clostridium </a:t>
            </a:r>
            <a:r>
              <a:rPr lang="sr-Latn-RS" sz="7200" b="1" dirty="0" smtClean="0">
                <a:solidFill>
                  <a:srgbClr val="0070C0"/>
                </a:solidFill>
                <a:latin typeface="Garamond" pitchFamily="18" charset="0"/>
              </a:rPr>
              <a:t>spp.</a:t>
            </a:r>
            <a:endParaRPr lang="en-US" sz="7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828800"/>
            <a:ext cx="6858000" cy="609600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866781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Garamond" pitchFamily="18" charset="0"/>
              </a:rPr>
              <a:t>Striktno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anaerobne</a:t>
            </a:r>
            <a:r>
              <a:rPr lang="en-US" sz="2800" b="1" dirty="0">
                <a:latin typeface="Garamond" pitchFamily="18" charset="0"/>
              </a:rPr>
              <a:t>, </a:t>
            </a:r>
            <a:r>
              <a:rPr lang="en-US" sz="2800" b="1" dirty="0" err="1">
                <a:latin typeface="Garamond" pitchFamily="18" charset="0"/>
              </a:rPr>
              <a:t>sporogene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bakterije</a:t>
            </a:r>
            <a:endParaRPr lang="en-US" sz="2800" b="1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971800"/>
            <a:ext cx="8534400" cy="3657600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172691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Garamond" pitchFamily="18" charset="0"/>
              </a:rPr>
              <a:t>Podela</a:t>
            </a:r>
            <a:r>
              <a:rPr lang="en-US" sz="2400" b="1" u="sng" dirty="0" smtClean="0">
                <a:latin typeface="Garamond" pitchFamily="18" charset="0"/>
              </a:rPr>
              <a:t> </a:t>
            </a:r>
            <a:r>
              <a:rPr lang="en-US" sz="2400" b="1" u="sng" dirty="0" err="1" smtClean="0">
                <a:latin typeface="Garamond" pitchFamily="18" charset="0"/>
              </a:rPr>
              <a:t>patogenih</a:t>
            </a:r>
            <a:r>
              <a:rPr lang="en-US" sz="2400" b="1" u="sng" dirty="0" smtClean="0">
                <a:latin typeface="Garamond" pitchFamily="18" charset="0"/>
              </a:rPr>
              <a:t> </a:t>
            </a:r>
            <a:r>
              <a:rPr lang="en-US" sz="2400" b="1" i="1" u="sng" dirty="0">
                <a:latin typeface="Garamond" pitchFamily="18" charset="0"/>
              </a:rPr>
              <a:t>Clostridium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smtClean="0">
                <a:latin typeface="Garamond" pitchFamily="18" charset="0"/>
              </a:rPr>
              <a:t>spp. </a:t>
            </a:r>
            <a:r>
              <a:rPr lang="en-US" sz="2400" b="1" u="sng" dirty="0">
                <a:latin typeface="Garamond" pitchFamily="18" charset="0"/>
              </a:rPr>
              <a:t>(</a:t>
            </a:r>
            <a:r>
              <a:rPr lang="en-US" sz="2400" b="1" u="sng" dirty="0" smtClean="0">
                <a:latin typeface="Garamond" pitchFamily="18" charset="0"/>
              </a:rPr>
              <a:t>u </a:t>
            </a:r>
            <a:r>
              <a:rPr lang="en-US" sz="2400" b="1" u="sng" dirty="0" err="1">
                <a:latin typeface="Garamond" pitchFamily="18" charset="0"/>
              </a:rPr>
              <a:t>zavisnosti</a:t>
            </a:r>
            <a:r>
              <a:rPr lang="en-US" sz="2400" b="1" u="sng" dirty="0">
                <a:latin typeface="Garamond" pitchFamily="18" charset="0"/>
              </a:rPr>
              <a:t> od </a:t>
            </a:r>
            <a:r>
              <a:rPr lang="en-US" sz="2400" b="1" u="sng" dirty="0" err="1">
                <a:latin typeface="Garamond" pitchFamily="18" charset="0"/>
              </a:rPr>
              <a:t>vrste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toksina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koje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produkuju</a:t>
            </a:r>
            <a:r>
              <a:rPr lang="en-US" sz="2400" b="1" u="sng" dirty="0">
                <a:latin typeface="Garamond" pitchFamily="18" charset="0"/>
              </a:rPr>
              <a:t>, </a:t>
            </a:r>
            <a:r>
              <a:rPr lang="en-US" sz="2400" b="1" u="sng" dirty="0" err="1">
                <a:latin typeface="Garamond" pitchFamily="18" charset="0"/>
              </a:rPr>
              <a:t>invazivnosti</a:t>
            </a:r>
            <a:r>
              <a:rPr lang="en-US" sz="2400" b="1" u="sng" dirty="0">
                <a:latin typeface="Garamond" pitchFamily="18" charset="0"/>
              </a:rPr>
              <a:t> (</a:t>
            </a:r>
            <a:r>
              <a:rPr lang="en-US" sz="2400" b="1" u="sng" dirty="0" err="1">
                <a:latin typeface="Garamond" pitchFamily="18" charset="0"/>
              </a:rPr>
              <a:t>stepena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prodora</a:t>
            </a:r>
            <a:r>
              <a:rPr lang="en-US" sz="2400" b="1" u="sng" dirty="0">
                <a:latin typeface="Garamond" pitchFamily="18" charset="0"/>
              </a:rPr>
              <a:t> u </a:t>
            </a:r>
            <a:r>
              <a:rPr lang="en-US" sz="2400" b="1" u="sng" dirty="0" err="1">
                <a:latin typeface="Garamond" pitchFamily="18" charset="0"/>
              </a:rPr>
              <a:t>tkiva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domaćina</a:t>
            </a:r>
            <a:r>
              <a:rPr lang="en-US" sz="2400" b="1" u="sng" dirty="0">
                <a:latin typeface="Garamond" pitchFamily="18" charset="0"/>
              </a:rPr>
              <a:t>) i </a:t>
            </a:r>
            <a:r>
              <a:rPr lang="en-US" sz="2400" b="1" u="sng" dirty="0" err="1">
                <a:latin typeface="Garamond" pitchFamily="18" charset="0"/>
              </a:rPr>
              <a:t>načina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nastanka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 smtClean="0">
                <a:latin typeface="Garamond" pitchFamily="18" charset="0"/>
              </a:rPr>
              <a:t>infekcije</a:t>
            </a:r>
            <a:r>
              <a:rPr lang="en-US" sz="2400" b="1" u="sng" dirty="0" smtClean="0">
                <a:latin typeface="Garamond" pitchFamily="18" charset="0"/>
              </a:rPr>
              <a:t>:</a:t>
            </a:r>
          </a:p>
          <a:p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FF0066"/>
                </a:solidFill>
                <a:latin typeface="Garamond" pitchFamily="18" charset="0"/>
              </a:rPr>
              <a:t>Neurotoksi</a:t>
            </a:r>
            <a:r>
              <a:rPr lang="sr-Latn-RS" sz="2400" b="1" dirty="0" smtClean="0">
                <a:solidFill>
                  <a:srgbClr val="FF0066"/>
                </a:solidFill>
                <a:latin typeface="Garamond" pitchFamily="18" charset="0"/>
              </a:rPr>
              <a:t>čne</a:t>
            </a:r>
          </a:p>
          <a:p>
            <a:pPr marL="457200" indent="-457200">
              <a:buAutoNum type="arabicPeriod"/>
            </a:pPr>
            <a:r>
              <a:rPr lang="sr-Latn-RS" sz="2400" b="1" dirty="0" smtClean="0">
                <a:solidFill>
                  <a:srgbClr val="FF0066"/>
                </a:solidFill>
                <a:latin typeface="Garamond" pitchFamily="18" charset="0"/>
              </a:rPr>
              <a:t>Histotoksične</a:t>
            </a:r>
          </a:p>
          <a:p>
            <a:pPr marL="457200" indent="-457200">
              <a:buAutoNum type="arabicPeriod"/>
            </a:pPr>
            <a:r>
              <a:rPr lang="sr-Latn-RS" sz="2400" b="1" dirty="0" smtClean="0">
                <a:solidFill>
                  <a:srgbClr val="FF0066"/>
                </a:solidFill>
                <a:latin typeface="Garamond" pitchFamily="18" charset="0"/>
              </a:rPr>
              <a:t>Enteropatogene</a:t>
            </a:r>
          </a:p>
          <a:p>
            <a:r>
              <a:rPr lang="sr-Latn-RS" sz="2400" b="1" dirty="0" smtClean="0">
                <a:solidFill>
                  <a:srgbClr val="FF0066"/>
                </a:solidFill>
                <a:latin typeface="Garamond" pitchFamily="18" charset="0"/>
              </a:rPr>
              <a:t>4.   </a:t>
            </a:r>
            <a:r>
              <a:rPr lang="sr-Latn-RS" sz="2400" b="1" i="1" dirty="0" smtClean="0">
                <a:solidFill>
                  <a:srgbClr val="FF0066"/>
                </a:solidFill>
                <a:latin typeface="Garamond" pitchFamily="18" charset="0"/>
              </a:rPr>
              <a:t>C</a:t>
            </a:r>
            <a:r>
              <a:rPr lang="en-US" sz="2400" b="1" i="1" dirty="0" err="1" smtClean="0">
                <a:solidFill>
                  <a:srgbClr val="FF0066"/>
                </a:solidFill>
                <a:latin typeface="Garamond" pitchFamily="18" charset="0"/>
              </a:rPr>
              <a:t>lostridium</a:t>
            </a:r>
            <a:r>
              <a:rPr lang="en-US" sz="2400" b="1" dirty="0" smtClean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sr-Latn-RS" sz="2400" b="1" dirty="0" smtClean="0">
                <a:solidFill>
                  <a:srgbClr val="FF0066"/>
                </a:solidFill>
                <a:latin typeface="Garamond" pitchFamily="18" charset="0"/>
              </a:rPr>
              <a:t>vrste </a:t>
            </a:r>
            <a:r>
              <a:rPr lang="en-US" sz="2400" b="1" dirty="0" err="1" smtClean="0">
                <a:solidFill>
                  <a:srgbClr val="FF0066"/>
                </a:solidFill>
                <a:latin typeface="Garamond" pitchFamily="18" charset="0"/>
              </a:rPr>
              <a:t>čije</a:t>
            </a:r>
            <a:r>
              <a:rPr lang="en-US" sz="2400" b="1" dirty="0" smtClean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su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infekcije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indukovane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primenom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antibiotika</a:t>
            </a:r>
            <a:endParaRPr lang="en-US" sz="2400" dirty="0">
              <a:solidFill>
                <a:srgbClr val="FF0066"/>
              </a:solidFill>
              <a:latin typeface="Garamond" pitchFamily="18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Garamond" pitchFamily="18" charset="0"/>
            </a:endParaRPr>
          </a:p>
          <a:p>
            <a:endParaRPr lang="en-US" sz="20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7970" y="1524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8905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NEUROTOKSIČNE </a:t>
            </a:r>
            <a:r>
              <a:rPr lang="sr-Latn-RS" sz="3200" b="1" i="1" dirty="0" smtClean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70157"/>
            <a:ext cx="9099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Garamond" pitchFamily="18" charset="0"/>
              </a:rPr>
              <a:t>C. </a:t>
            </a:r>
            <a:r>
              <a:rPr lang="en-US" sz="3200" b="1" i="1" dirty="0" err="1">
                <a:latin typeface="Garamond" pitchFamily="18" charset="0"/>
              </a:rPr>
              <a:t>tetani</a:t>
            </a:r>
            <a:r>
              <a:rPr lang="en-US" sz="3200" i="1" dirty="0">
                <a:latin typeface="Garamond" pitchFamily="18" charset="0"/>
              </a:rPr>
              <a:t> </a:t>
            </a:r>
            <a:r>
              <a:rPr lang="en-US" sz="3200" dirty="0">
                <a:latin typeface="Garamond" pitchFamily="18" charset="0"/>
              </a:rPr>
              <a:t>- </a:t>
            </a:r>
            <a:r>
              <a:rPr lang="sr-Latn-RS" sz="3200" dirty="0" smtClean="0">
                <a:latin typeface="Garamond" pitchFamily="18" charset="0"/>
              </a:rPr>
              <a:t>TETANUS</a:t>
            </a:r>
            <a:r>
              <a:rPr lang="en-US" sz="3200" dirty="0" smtClean="0">
                <a:latin typeface="Garamond" pitchFamily="18" charset="0"/>
              </a:rPr>
              <a:t> </a:t>
            </a:r>
            <a:r>
              <a:rPr lang="sr-Latn-RS" sz="3200" dirty="0" smtClean="0">
                <a:latin typeface="Garamond" pitchFamily="18" charset="0"/>
              </a:rPr>
              <a:t>(</a:t>
            </a:r>
            <a:r>
              <a:rPr lang="en-US" sz="3200" dirty="0" err="1" smtClean="0">
                <a:latin typeface="Garamond" pitchFamily="18" charset="0"/>
              </a:rPr>
              <a:t>konji</a:t>
            </a:r>
            <a:r>
              <a:rPr lang="en-US" sz="3200" dirty="0">
                <a:latin typeface="Garamond" pitchFamily="18" charset="0"/>
              </a:rPr>
              <a:t>, </a:t>
            </a:r>
            <a:r>
              <a:rPr lang="en-US" sz="3200" dirty="0" err="1">
                <a:latin typeface="Garamond" pitchFamily="18" charset="0"/>
              </a:rPr>
              <a:t>preživari</a:t>
            </a:r>
            <a:r>
              <a:rPr lang="en-US" sz="3200" dirty="0">
                <a:latin typeface="Garamond" pitchFamily="18" charset="0"/>
              </a:rPr>
              <a:t>, </a:t>
            </a:r>
            <a:r>
              <a:rPr lang="en-US" sz="3200" dirty="0" err="1">
                <a:latin typeface="Garamond" pitchFamily="18" charset="0"/>
              </a:rPr>
              <a:t>ljudi</a:t>
            </a:r>
            <a:r>
              <a:rPr lang="en-US" sz="3200" dirty="0">
                <a:latin typeface="Garamond" pitchFamily="18" charset="0"/>
              </a:rPr>
              <a:t> i dr. </a:t>
            </a:r>
            <a:r>
              <a:rPr lang="sr-Latn-RS" sz="3200" dirty="0" err="1">
                <a:latin typeface="Garamond" pitchFamily="18" charset="0"/>
              </a:rPr>
              <a:t>s</a:t>
            </a:r>
            <a:r>
              <a:rPr lang="en-US" sz="3200" dirty="0" err="1" smtClean="0">
                <a:latin typeface="Garamond" pitchFamily="18" charset="0"/>
              </a:rPr>
              <a:t>isari</a:t>
            </a:r>
            <a:r>
              <a:rPr lang="sr-Latn-RS" sz="3200" dirty="0" smtClean="0">
                <a:latin typeface="Garamond" pitchFamily="18" charset="0"/>
              </a:rPr>
              <a:t>)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12" name="Picture 2" descr="http://www.vin.com/ImageDBPub/VP05000/IMG027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4" y="4525241"/>
            <a:ext cx="4249592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images.fineartamerica.com/images-medium-large/tetanus-lockjaw-victim-the-contracted-evere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727" y="2061057"/>
            <a:ext cx="4396957" cy="273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t1.gstatic.com/images?q=tbn:ANd9GcSzWhr19f0el1cGTIrKzw8L-rFdvFFTu5Tv03DW1CPaLymuA3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08" y="2106508"/>
            <a:ext cx="4905377" cy="24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4274" y="818281"/>
            <a:ext cx="952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  <a:latin typeface="Garamond" pitchFamily="18" charset="0"/>
              </a:rPr>
              <a:t>produkuju</a:t>
            </a:r>
            <a:r>
              <a:rPr lang="en-US" sz="28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jake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neurotoksine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nisu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Garamond" pitchFamily="18" charset="0"/>
              </a:rPr>
              <a:t>invazivne</a:t>
            </a:r>
            <a:endParaRPr lang="en-US" sz="2800" b="1" dirty="0">
              <a:solidFill>
                <a:srgbClr val="0070C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10241" name="Picture 1" descr="C:\Users\Isidora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66" y="4746313"/>
            <a:ext cx="1341134" cy="2022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Isidora\Desktop\G9nWsapT_4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96" y="4949007"/>
            <a:ext cx="1819999" cy="18199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sidora\Desktop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7" y="5506597"/>
            <a:ext cx="1897063" cy="12624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sidora\Desktop\Risus_sardonicus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4952"/>
            <a:ext cx="1215030" cy="1948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zoetis.com.au/images/e/448/1727,botu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53706"/>
            <a:ext cx="2895600" cy="364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4" name="Picture 2" descr="C:\Users\Isidora\Desktop\eyJidWNrZXQiOiJsYWJyb290cy1hc3NldHMiLCJrZXkiOiJfcHVibGljXC9fZmlsZXNcL3N5c3RlbVwvY2tcL3RyZW5kaW5nXC9IeXBvdG9uaWMtSW5mYW50XzE2OGZiZmY2NWQ5YmU2ZjZkZGRlYTgyYTQxODI0MmMyLmpwZyIsImVkaXRzIjp7InJlc2l6ZSI6eyJ3aWR0aCI6NzAw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979"/>
            <a:ext cx="42672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baby-pacifier-honey-botulism-w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7082"/>
            <a:ext cx="3603625" cy="20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sidora\Desktop\honey_928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5352437"/>
            <a:ext cx="2438400" cy="14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" y="776488"/>
            <a:ext cx="925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Garamond" pitchFamily="18" charset="0"/>
              </a:rPr>
              <a:t>C. </a:t>
            </a:r>
            <a:r>
              <a:rPr lang="en-US" sz="3200" b="1" i="1" dirty="0" err="1">
                <a:latin typeface="Garamond" pitchFamily="18" charset="0"/>
              </a:rPr>
              <a:t>botulinum</a:t>
            </a:r>
            <a:r>
              <a:rPr lang="en-US" sz="3200" dirty="0">
                <a:latin typeface="Garamond" pitchFamily="18" charset="0"/>
              </a:rPr>
              <a:t> </a:t>
            </a:r>
            <a:r>
              <a:rPr lang="en-US" sz="3200" dirty="0" smtClean="0">
                <a:latin typeface="Garamond" pitchFamily="18" charset="0"/>
              </a:rPr>
              <a:t>– </a:t>
            </a:r>
            <a:r>
              <a:rPr lang="sr-Latn-RS" sz="3200" dirty="0" smtClean="0">
                <a:latin typeface="Garamond" pitchFamily="18" charset="0"/>
              </a:rPr>
              <a:t>BOTULIZAM – ljudi i </a:t>
            </a:r>
            <a:r>
              <a:rPr lang="en-US" sz="3200" dirty="0" err="1" smtClean="0">
                <a:latin typeface="Garamond" pitchFamily="18" charset="0"/>
              </a:rPr>
              <a:t>veliki</a:t>
            </a:r>
            <a:r>
              <a:rPr lang="en-US" sz="3200" dirty="0" smtClean="0">
                <a:latin typeface="Garamond" pitchFamily="18" charset="0"/>
              </a:rPr>
              <a:t> </a:t>
            </a:r>
            <a:r>
              <a:rPr lang="en-US" sz="3200" dirty="0" err="1">
                <a:latin typeface="Garamond" pitchFamily="18" charset="0"/>
              </a:rPr>
              <a:t>broj</a:t>
            </a:r>
            <a:r>
              <a:rPr lang="en-US" sz="3200" dirty="0">
                <a:latin typeface="Garamond" pitchFamily="18" charset="0"/>
              </a:rPr>
              <a:t> </a:t>
            </a:r>
            <a:r>
              <a:rPr lang="sr-Latn-RS" sz="3200" dirty="0" smtClean="0">
                <a:latin typeface="Garamond" pitchFamily="18" charset="0"/>
              </a:rPr>
              <a:t>razl.  						</a:t>
            </a:r>
            <a:r>
              <a:rPr lang="en-US" sz="3200" dirty="0" err="1" smtClean="0">
                <a:latin typeface="Garamond" pitchFamily="18" charset="0"/>
              </a:rPr>
              <a:t>životinj</a:t>
            </a:r>
            <a:r>
              <a:rPr lang="sr-Latn-RS" sz="3200" dirty="0" smtClean="0">
                <a:latin typeface="Garamond" pitchFamily="18" charset="0"/>
              </a:rPr>
              <a:t>a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7970" y="1524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8905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NEUROTOKSIČNE </a:t>
            </a:r>
            <a:r>
              <a:rPr lang="sr-Latn-RS" sz="3200" b="1" i="1" dirty="0" smtClean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8197" name="Picture 5" descr="C:\Users\Isidora\Desktop\botoks-lic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04" y="5514671"/>
            <a:ext cx="2582710" cy="13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Isidora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2" y="1447800"/>
            <a:ext cx="11525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Isidora\Desktop\download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1" y="3581400"/>
            <a:ext cx="1856509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970" y="762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HISTOTOKSIČNE </a:t>
            </a:r>
            <a:r>
              <a:rPr lang="sr-Latn-RS" sz="3200" b="1" i="1" dirty="0" smtClean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7503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chauvoei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šuštavac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Garamond" pitchFamily="18" charset="0"/>
              </a:rPr>
              <a:t>eng.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blackleg);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ovce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septicum</a:t>
            </a:r>
            <a:r>
              <a:rPr lang="en-US" sz="2400" dirty="0">
                <a:latin typeface="Garamond" pitchFamily="18" charset="0"/>
              </a:rPr>
              <a:t>  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maligni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edem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svinje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r>
              <a:rPr lang="en-US" sz="2400" dirty="0">
                <a:latin typeface="Garamond" pitchFamily="18" charset="0"/>
              </a:rPr>
              <a:t>	      </a:t>
            </a:r>
            <a:r>
              <a:rPr lang="sr-Latn-RS" sz="2400" dirty="0" smtClean="0">
                <a:latin typeface="Garamond" pitchFamily="18" charset="0"/>
              </a:rPr>
              <a:t>    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abomazitis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tzv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bradsot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Garamond" pitchFamily="18" charset="0"/>
              </a:rPr>
              <a:t>eng.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braxy)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 smtClean="0">
                <a:latin typeface="Garamond" pitchFamily="18" charset="0"/>
              </a:rPr>
              <a:t>ovce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novyi</a:t>
            </a:r>
            <a:r>
              <a:rPr lang="en-US" sz="2400" b="1" i="1" dirty="0">
                <a:latin typeface="Garamond" pitchFamily="18" charset="0"/>
              </a:rPr>
              <a:t> 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bolest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velike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glave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ovnova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ovce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gasna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gangrena</a:t>
            </a:r>
            <a:r>
              <a:rPr lang="en-US" sz="2400" dirty="0">
                <a:latin typeface="Garamond" pitchFamily="18" charset="0"/>
              </a:rPr>
              <a:t>; </a:t>
            </a:r>
            <a:endParaRPr lang="sr-Latn-RS" sz="2400" dirty="0" smtClean="0">
              <a:latin typeface="Garamond" pitchFamily="18" charset="0"/>
            </a:endParaRPr>
          </a:p>
          <a:p>
            <a:r>
              <a:rPr lang="sr-Latn-RS" sz="2400" dirty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         </a:t>
            </a:r>
            <a:r>
              <a:rPr lang="en-US" sz="2400" dirty="0">
                <a:latin typeface="Garamond" pitchFamily="18" charset="0"/>
              </a:rPr>
              <a:t>	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    </a:t>
            </a:r>
            <a:r>
              <a:rPr lang="en-US" sz="2400" dirty="0" smtClean="0"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infektivni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nekro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tični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hepatitis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   </a:t>
            </a:r>
            <a:r>
              <a:rPr lang="en-US" sz="2400" b="1" i="1" dirty="0" err="1" smtClean="0">
                <a:latin typeface="Garamond" pitchFamily="18" charset="0"/>
              </a:rPr>
              <a:t>C.haemolyticum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bacilarna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hemoglobinurija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ovce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perfringens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tip A</a:t>
            </a:r>
            <a:r>
              <a:rPr lang="en-US" sz="2400" dirty="0">
                <a:latin typeface="Garamond" pitchFamily="18" charset="0"/>
              </a:rPr>
              <a:t> - </a:t>
            </a:r>
            <a:r>
              <a:rPr lang="en-US" sz="2400" dirty="0" err="1">
                <a:latin typeface="Garamond" pitchFamily="18" charset="0"/>
              </a:rPr>
              <a:t>nekrotični</a:t>
            </a:r>
            <a:r>
              <a:rPr lang="en-US" sz="2400" dirty="0">
                <a:latin typeface="Garamond" pitchFamily="18" charset="0"/>
              </a:rPr>
              <a:t> enteritis; </a:t>
            </a:r>
            <a:r>
              <a:rPr lang="en-US" sz="2400" dirty="0" err="1">
                <a:latin typeface="Garamond" pitchFamily="18" charset="0"/>
              </a:rPr>
              <a:t>živina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r>
              <a:rPr lang="en-US" sz="2400" dirty="0">
                <a:latin typeface="Garamond" pitchFamily="18" charset="0"/>
              </a:rPr>
              <a:t>		    </a:t>
            </a:r>
            <a:r>
              <a:rPr lang="sr-Latn-RS" sz="2400" dirty="0" smtClean="0">
                <a:latin typeface="Garamond" pitchFamily="18" charset="0"/>
              </a:rPr>
              <a:t>     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    </a:t>
            </a:r>
            <a:r>
              <a:rPr lang="en-US" sz="2400" dirty="0" smtClean="0">
                <a:latin typeface="Garamond" pitchFamily="18" charset="0"/>
              </a:rPr>
              <a:t>-</a:t>
            </a:r>
            <a:r>
              <a:rPr lang="en-US" sz="2400" dirty="0" err="1">
                <a:latin typeface="Garamond" pitchFamily="18" charset="0"/>
              </a:rPr>
              <a:t>nekrotični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enterokolitis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svinje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	                   </a:t>
            </a:r>
            <a:r>
              <a:rPr lang="sr-Latn-RS" sz="2400" dirty="0" smtClean="0">
                <a:latin typeface="Garamond" pitchFamily="18" charset="0"/>
              </a:rPr>
              <a:t>  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  </a:t>
            </a:r>
            <a:r>
              <a:rPr lang="en-US" sz="2400" dirty="0" smtClean="0">
                <a:latin typeface="Garamond" pitchFamily="18" charset="0"/>
              </a:rPr>
              <a:t>-</a:t>
            </a:r>
            <a:r>
              <a:rPr lang="en-US" sz="2400" dirty="0" err="1">
                <a:latin typeface="Garamond" pitchFamily="18" charset="0"/>
              </a:rPr>
              <a:t>infekcije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rana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većeg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broja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vrsta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životinja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sordellii</a:t>
            </a:r>
            <a:r>
              <a:rPr lang="en-US" sz="2400" dirty="0">
                <a:latin typeface="Garamond" pitchFamily="18" charset="0"/>
              </a:rPr>
              <a:t> - </a:t>
            </a:r>
            <a:r>
              <a:rPr lang="en-US" sz="2400" dirty="0" err="1">
                <a:latin typeface="Garamond" pitchFamily="18" charset="0"/>
              </a:rPr>
              <a:t>gasna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gangrena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goveda,ovce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 smtClean="0">
                <a:latin typeface="Garamond" pitchFamily="18" charset="0"/>
              </a:rPr>
              <a:t>konji</a:t>
            </a:r>
            <a:endParaRPr lang="en-US" sz="2400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i="1" dirty="0" smtClean="0">
                <a:latin typeface="Garamond" pitchFamily="18" charset="0"/>
              </a:rPr>
              <a:t>C</a:t>
            </a:r>
            <a:r>
              <a:rPr lang="sl-SI" sz="2400" b="1" i="1" dirty="0" smtClean="0">
                <a:latin typeface="Garamond" pitchFamily="18" charset="0"/>
              </a:rPr>
              <a:t>.piliforme</a:t>
            </a:r>
            <a:r>
              <a:rPr lang="sl-SI" sz="2400" dirty="0" smtClean="0">
                <a:solidFill>
                  <a:srgbClr val="FF5050"/>
                </a:solidFill>
              </a:rPr>
              <a:t> </a:t>
            </a:r>
            <a:r>
              <a:rPr lang="sl-SI" sz="2400" dirty="0">
                <a:latin typeface="Garamond" pitchFamily="18" charset="0"/>
              </a:rPr>
              <a:t>– Tyzzer-ova bolest – kunići, zamorci,</a:t>
            </a:r>
          </a:p>
          <a:p>
            <a:pPr>
              <a:spcBef>
                <a:spcPts val="0"/>
              </a:spcBef>
              <a:defRPr/>
            </a:pPr>
            <a:r>
              <a:rPr lang="sl-SI" sz="2400" dirty="0">
                <a:latin typeface="Garamond" pitchFamily="18" charset="0"/>
              </a:rPr>
              <a:t>   laboratorijske životinje, fatalna bolest ždrebadi</a:t>
            </a:r>
            <a:endParaRPr lang="en-US" sz="2400" dirty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175034"/>
            <a:ext cx="8610600" cy="44496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745" y="5867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</a:rPr>
              <a:t>ENDOGENE INFEKCIJE – </a:t>
            </a:r>
            <a:r>
              <a:rPr lang="en-US" sz="2400" dirty="0" err="1" smtClean="0">
                <a:solidFill>
                  <a:srgbClr val="FF0000"/>
                </a:solidFill>
                <a:latin typeface="Garamond" pitchFamily="18" charset="0"/>
              </a:rPr>
              <a:t>traume</a:t>
            </a: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</a:rPr>
              <a:t>…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</a:rPr>
              <a:t>EGZOGENE INFEKCIJE – </a:t>
            </a:r>
            <a:r>
              <a:rPr lang="en-US" sz="2400" dirty="0" err="1" smtClean="0">
                <a:solidFill>
                  <a:srgbClr val="00B050"/>
                </a:solidFill>
                <a:latin typeface="Garamond" pitchFamily="18" charset="0"/>
              </a:rPr>
              <a:t>infekcije</a:t>
            </a:r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Garamond" pitchFamily="18" charset="0"/>
              </a:rPr>
              <a:t>rana</a:t>
            </a:r>
            <a:r>
              <a:rPr lang="en-US" sz="2400" dirty="0" smtClean="0">
                <a:solidFill>
                  <a:srgbClr val="00B050"/>
                </a:solidFill>
                <a:latin typeface="Garamond" pitchFamily="18" charset="0"/>
              </a:rPr>
              <a:t>…</a:t>
            </a:r>
            <a:endParaRPr lang="en-US" sz="2400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" y="651814"/>
            <a:ext cx="824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invazivne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dovode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opsežnih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destrukcija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tkiva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ao.org/docrep/003/t0756e/T0756E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69267"/>
            <a:ext cx="2333047" cy="31887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 descr="http://t2.gstatic.com/images?q=tbn:ANd9GcTBK_htJx4ZCtwVgI1eFTFgA95vTRuVMYLv5FQ9pSbAbli7es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71493"/>
            <a:ext cx="3986757" cy="2895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http://www.vetnext.com/fotos/Imag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71493"/>
            <a:ext cx="4083626" cy="2895600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TBBLpW_8wt_uCRbSYAwX7QtUzKjdHe0Wpc-G8ozUY9mbdNvN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4040350"/>
            <a:ext cx="3986757" cy="2741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MALIGNI EDEM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8527" y="1524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Garamond" pitchFamily="18" charset="0"/>
              </a:rPr>
              <a:t>ŠUŠTAVAC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527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Garamond" pitchFamily="18" charset="0"/>
              </a:rPr>
              <a:t>GASNA GANGRENA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4699" y="466346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b="1" dirty="0" smtClean="0">
                <a:latin typeface="Garamond" pitchFamily="18" charset="0"/>
              </a:rPr>
              <a:t>BOLEST</a:t>
            </a:r>
          </a:p>
          <a:p>
            <a:pPr algn="just"/>
            <a:r>
              <a:rPr lang="sr-Latn-RS" b="1" dirty="0" smtClean="0">
                <a:latin typeface="Garamond" pitchFamily="18" charset="0"/>
              </a:rPr>
              <a:t>VELIKE</a:t>
            </a:r>
          </a:p>
          <a:p>
            <a:pPr algn="just"/>
            <a:r>
              <a:rPr lang="sr-Latn-RS" b="1" dirty="0" smtClean="0">
                <a:latin typeface="Garamond" pitchFamily="18" charset="0"/>
              </a:rPr>
              <a:t>GLAVE</a:t>
            </a:r>
          </a:p>
          <a:p>
            <a:pPr algn="just"/>
            <a:r>
              <a:rPr lang="sr-Latn-RS" b="1" dirty="0" smtClean="0">
                <a:latin typeface="Garamond" pitchFamily="18" charset="0"/>
              </a:rPr>
              <a:t>OVNOVA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3600" b="1" i="1" u="sng" dirty="0" err="1" smtClean="0">
                <a:solidFill>
                  <a:schemeClr val="bg1"/>
                </a:solidFill>
                <a:latin typeface="Comic Sans MS" pitchFamily="66" charset="0"/>
              </a:rPr>
              <a:t>anthracis</a:t>
            </a:r>
            <a:endParaRPr lang="en-US" sz="2400" b="1" u="sng" dirty="0"/>
          </a:p>
        </p:txBody>
      </p:sp>
      <p:pic>
        <p:nvPicPr>
          <p:cNvPr id="3074" name="Picture 2" descr="C:\Users\Isidora\Desktop\anthrax_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800600" cy="4200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4" y="175376"/>
            <a:ext cx="3134591" cy="28291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54-4-col_MAIN-PHOTO-AnthraxDeadCattleMN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762500" cy="3333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964" y="838200"/>
            <a:ext cx="564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Pre</a:t>
            </a:r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ž</a:t>
            </a:r>
            <a:r>
              <a:rPr lang="en-US" sz="2400" u="sng" dirty="0" err="1" smtClean="0">
                <a:solidFill>
                  <a:schemeClr val="bg1"/>
                </a:solidFill>
                <a:latin typeface="Comic Sans MS" pitchFamily="66" charset="0"/>
              </a:rPr>
              <a:t>ivari</a:t>
            </a:r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perakutna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akutna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septikemi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čna) forma: </a:t>
            </a:r>
            <a:r>
              <a:rPr lang="sr-Latn-RS" sz="2400" b="1" dirty="0" smtClean="0">
                <a:solidFill>
                  <a:srgbClr val="FF0000"/>
                </a:solidFill>
                <a:latin typeface="Comic Sans MS" pitchFamily="66" charset="0"/>
              </a:rPr>
              <a:t>prostrel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bedrenica</a:t>
            </a:r>
            <a:endParaRPr lang="sr-Latn-RS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76200"/>
            <a:ext cx="7391400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Garamond" pitchFamily="18" charset="0"/>
              </a:rPr>
              <a:t>ENTEROPATOGENE</a:t>
            </a:r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200" b="1" i="1" dirty="0" smtClean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 smtClean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Garamond" pitchFamily="18" charset="0"/>
              </a:rPr>
              <a:t>C. </a:t>
            </a:r>
            <a:r>
              <a:rPr lang="en-US" sz="2800" b="1" i="1" dirty="0" err="1">
                <a:latin typeface="Garamond" pitchFamily="18" charset="0"/>
              </a:rPr>
              <a:t>perfringens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A</a:t>
            </a:r>
            <a:r>
              <a:rPr lang="en-US" sz="2800" dirty="0">
                <a:latin typeface="Garamond" pitchFamily="18" charset="0"/>
              </a:rPr>
              <a:t>     -</a:t>
            </a:r>
            <a:r>
              <a:rPr lang="en-US" sz="2800" dirty="0" err="1">
                <a:latin typeface="Garamond" pitchFamily="18" charset="0"/>
              </a:rPr>
              <a:t>nekrotični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živina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r>
              <a:rPr lang="en-US" sz="2800" dirty="0">
                <a:latin typeface="Garamond" pitchFamily="18" charset="0"/>
              </a:rPr>
              <a:t>	</a:t>
            </a:r>
            <a:r>
              <a:rPr lang="en-US" sz="2800" dirty="0" smtClean="0">
                <a:latin typeface="Garamond" pitchFamily="18" charset="0"/>
              </a:rPr>
              <a:t>   -</a:t>
            </a:r>
            <a:r>
              <a:rPr lang="en-US" sz="2800" dirty="0" err="1">
                <a:latin typeface="Garamond" pitchFamily="18" charset="0"/>
              </a:rPr>
              <a:t>nekrotični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enterokolitis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svinje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	</a:t>
            </a:r>
            <a:r>
              <a:rPr lang="en-US" sz="2800" dirty="0" smtClean="0">
                <a:latin typeface="Garamond" pitchFamily="18" charset="0"/>
              </a:rPr>
              <a:t>   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psi</a:t>
            </a:r>
          </a:p>
          <a:p>
            <a:r>
              <a:rPr lang="en-US" sz="2800" b="1" dirty="0">
                <a:latin typeface="Garamond" pitchFamily="18" charset="0"/>
              </a:rPr>
              <a:t>tip B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dizenterija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jagnjadi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jagnjad</a:t>
            </a:r>
            <a:r>
              <a:rPr lang="en-US" sz="2800" dirty="0">
                <a:latin typeface="Garamond" pitchFamily="18" charset="0"/>
              </a:rPr>
              <a:t>- </a:t>
            </a:r>
            <a:r>
              <a:rPr lang="en-US" sz="2800" dirty="0" err="1">
                <a:latin typeface="Garamond" pitchFamily="18" charset="0"/>
              </a:rPr>
              <a:t>mlađa</a:t>
            </a:r>
            <a:r>
              <a:rPr lang="en-US" sz="2800" dirty="0">
                <a:latin typeface="Garamond" pitchFamily="18" charset="0"/>
              </a:rPr>
              <a:t> od 3 </a:t>
            </a:r>
            <a:r>
              <a:rPr lang="en-US" sz="2800" dirty="0" err="1">
                <a:latin typeface="Garamond" pitchFamily="18" charset="0"/>
              </a:rPr>
              <a:t>nedelje</a:t>
            </a:r>
            <a:r>
              <a:rPr lang="en-US" sz="2800" dirty="0">
                <a:latin typeface="Garamond" pitchFamily="18" charset="0"/>
              </a:rPr>
              <a:t>-</a:t>
            </a:r>
          </a:p>
          <a:p>
            <a:r>
              <a:rPr lang="en-US" sz="2800" dirty="0">
                <a:latin typeface="Garamond" pitchFamily="18" charset="0"/>
              </a:rPr>
              <a:t> 	</a:t>
            </a:r>
            <a:r>
              <a:rPr lang="en-US" sz="2800" dirty="0" smtClean="0">
                <a:latin typeface="Garamond" pitchFamily="18" charset="0"/>
              </a:rPr>
              <a:t>   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novorođena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telad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ždrebad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C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prasad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jagnjad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telad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ždrebad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	</a:t>
            </a:r>
            <a:r>
              <a:rPr lang="en-US" sz="2800" dirty="0" smtClean="0">
                <a:latin typeface="Garamond" pitchFamily="18" charset="0"/>
              </a:rPr>
              <a:t>   -“</a:t>
            </a:r>
            <a:r>
              <a:rPr lang="en-US" sz="2800" dirty="0">
                <a:latin typeface="Garamond" pitchFamily="18" charset="0"/>
              </a:rPr>
              <a:t>Struck”; </a:t>
            </a:r>
            <a:r>
              <a:rPr lang="en-US" sz="2800" dirty="0" err="1">
                <a:latin typeface="Garamond" pitchFamily="18" charset="0"/>
              </a:rPr>
              <a:t>ovce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D</a:t>
            </a:r>
            <a:r>
              <a:rPr lang="en-US" sz="2800" dirty="0">
                <a:latin typeface="Garamond" pitchFamily="18" charset="0"/>
              </a:rPr>
              <a:t>     -</a:t>
            </a:r>
            <a:r>
              <a:rPr lang="en-US" sz="2800" dirty="0" err="1">
                <a:latin typeface="Garamond" pitchFamily="18" charset="0"/>
              </a:rPr>
              <a:t>oštećenje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bubrega</a:t>
            </a:r>
            <a:r>
              <a:rPr lang="en-US" sz="2800" dirty="0">
                <a:latin typeface="Garamond" pitchFamily="18" charset="0"/>
              </a:rPr>
              <a:t> (</a:t>
            </a:r>
            <a:r>
              <a:rPr lang="en-US" sz="2800" i="1" dirty="0" err="1">
                <a:latin typeface="Garamond" pitchFamily="18" charset="0"/>
              </a:rPr>
              <a:t>eng.</a:t>
            </a:r>
            <a:r>
              <a:rPr lang="en-US" sz="2800" dirty="0">
                <a:latin typeface="Garamond" pitchFamily="18" charset="0"/>
              </a:rPr>
              <a:t> pulpy kidney disease); </a:t>
            </a:r>
            <a:r>
              <a:rPr lang="en-US" sz="2800" dirty="0" err="1">
                <a:latin typeface="Garamond" pitchFamily="18" charset="0"/>
              </a:rPr>
              <a:t>ovce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r>
              <a:rPr lang="en-US" sz="2800" b="1" dirty="0">
                <a:latin typeface="Garamond" pitchFamily="18" charset="0"/>
              </a:rPr>
              <a:t>tip E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telad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" y="1676400"/>
            <a:ext cx="9067800" cy="44012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9050" y="686728"/>
            <a:ext cx="918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oslobađanje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enterotoksina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u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crevima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koji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nakon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resorpcije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širenja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putem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krvotoka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dovode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generalizovanih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toksemija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59339"/>
            <a:ext cx="3962400" cy="272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76" y="854830"/>
            <a:ext cx="4261624" cy="2726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6021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Garamond" pitchFamily="18" charset="0"/>
              </a:rPr>
              <a:t>HEMORAGIČNI ENETERITIS PRASADI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602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Garamond" pitchFamily="18" charset="0"/>
              </a:rPr>
              <a:t>NEKROTIČNI ENTERITIS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4098" name="Picture 2" descr="C:\Users\Isidora\Desktop\r0_0_602_451_w1200_h678_fm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3607625"/>
            <a:ext cx="4338638" cy="32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11138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905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Garamond" pitchFamily="18" charset="0"/>
              </a:rPr>
              <a:t>Clostridium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spp.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čije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su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infekcije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indukovane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primenom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antibiotika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86697"/>
            <a:ext cx="52231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Garamond" pitchFamily="18" charset="0"/>
              </a:rPr>
              <a:t>C</a:t>
            </a:r>
            <a:r>
              <a:rPr lang="en-US" sz="2800" b="1" i="1" dirty="0">
                <a:latin typeface="Garamond" pitchFamily="18" charset="0"/>
              </a:rPr>
              <a:t>. </a:t>
            </a:r>
            <a:r>
              <a:rPr lang="en-US" sz="2800" b="1" i="1" dirty="0" err="1">
                <a:latin typeface="Garamond" pitchFamily="18" charset="0"/>
              </a:rPr>
              <a:t>difficile</a:t>
            </a:r>
            <a:r>
              <a:rPr lang="en-US" sz="2800" b="1" i="1" dirty="0">
                <a:latin typeface="Garamond" pitchFamily="18" charset="0"/>
              </a:rPr>
              <a:t>  </a:t>
            </a:r>
            <a:r>
              <a:rPr lang="en-US" sz="2800" dirty="0" smtClean="0">
                <a:latin typeface="Garamond" pitchFamily="18" charset="0"/>
              </a:rPr>
              <a:t>- </a:t>
            </a:r>
            <a:r>
              <a:rPr lang="en-US" sz="2800" dirty="0" err="1">
                <a:latin typeface="Garamond" pitchFamily="18" charset="0"/>
              </a:rPr>
              <a:t>antibioticima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indukovan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enterokolitis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ljudi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</a:rPr>
              <a:t>kunići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</a:rPr>
              <a:t>zamorci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-</a:t>
            </a:r>
            <a:r>
              <a:rPr lang="fr-FR" sz="2800" dirty="0">
                <a:latin typeface="Garamond" pitchFamily="18" charset="0"/>
              </a:rPr>
              <a:t>“</a:t>
            </a:r>
            <a:r>
              <a:rPr lang="fr-FR" sz="2800" dirty="0" err="1">
                <a:latin typeface="Garamond" pitchFamily="18" charset="0"/>
              </a:rPr>
              <a:t>spontani</a:t>
            </a:r>
            <a:r>
              <a:rPr lang="fr-FR" sz="2800" dirty="0">
                <a:latin typeface="Garamond" pitchFamily="18" charset="0"/>
              </a:rPr>
              <a:t>” </a:t>
            </a:r>
            <a:r>
              <a:rPr lang="fr-FR" sz="2800" dirty="0" err="1">
                <a:latin typeface="Garamond" pitchFamily="18" charset="0"/>
              </a:rPr>
              <a:t>prolivi</a:t>
            </a:r>
            <a:r>
              <a:rPr lang="fr-FR" sz="2800" dirty="0">
                <a:latin typeface="Garamond" pitchFamily="18" charset="0"/>
              </a:rPr>
              <a:t>; psi, </a:t>
            </a:r>
            <a:r>
              <a:rPr lang="fr-FR" sz="2800" dirty="0" err="1">
                <a:latin typeface="Garamond" pitchFamily="18" charset="0"/>
              </a:rPr>
              <a:t>ždrebad</a:t>
            </a:r>
            <a:r>
              <a:rPr lang="fr-FR" sz="2800" dirty="0">
                <a:latin typeface="Garamond" pitchFamily="18" charset="0"/>
              </a:rPr>
              <a:t>, </a:t>
            </a:r>
            <a:r>
              <a:rPr lang="fr-FR" sz="2800" dirty="0" err="1">
                <a:latin typeface="Garamond" pitchFamily="18" charset="0"/>
              </a:rPr>
              <a:t>svinje</a:t>
            </a:r>
            <a:r>
              <a:rPr lang="fr-FR" sz="2800" dirty="0">
                <a:latin typeface="Garamond" pitchFamily="18" charset="0"/>
              </a:rPr>
              <a:t>, </a:t>
            </a:r>
            <a:r>
              <a:rPr lang="fr-FR" sz="2800" dirty="0" err="1" smtClean="0">
                <a:latin typeface="Garamond" pitchFamily="18" charset="0"/>
              </a:rPr>
              <a:t>lab.životinje</a:t>
            </a:r>
            <a:endParaRPr lang="sr-Latn-RS" sz="2800" dirty="0" smtClean="0">
              <a:latin typeface="Garamond" pitchFamily="18" charset="0"/>
            </a:endParaRPr>
          </a:p>
          <a:p>
            <a:endParaRPr lang="fr-FR" sz="2800" dirty="0" smtClean="0">
              <a:latin typeface="Garamond" pitchFamily="18" charset="0"/>
            </a:endParaRPr>
          </a:p>
          <a:p>
            <a:r>
              <a:rPr lang="en-US" sz="2800" b="1" i="1" dirty="0">
                <a:latin typeface="Garamond" pitchFamily="18" charset="0"/>
              </a:rPr>
              <a:t>C. </a:t>
            </a:r>
            <a:r>
              <a:rPr lang="en-US" sz="2800" b="1" i="1" dirty="0" err="1" smtClean="0">
                <a:latin typeface="Garamond" pitchFamily="18" charset="0"/>
              </a:rPr>
              <a:t>spir</a:t>
            </a:r>
            <a:r>
              <a:rPr lang="sr-Latn-RS" sz="2800" b="1" i="1" dirty="0" smtClean="0">
                <a:latin typeface="Garamond" pitchFamily="18" charset="0"/>
              </a:rPr>
              <a:t>i</a:t>
            </a:r>
            <a:r>
              <a:rPr lang="en-US" sz="2800" b="1" i="1" dirty="0" err="1" smtClean="0">
                <a:latin typeface="Garamond" pitchFamily="18" charset="0"/>
              </a:rPr>
              <a:t>forme</a:t>
            </a:r>
            <a:r>
              <a:rPr lang="en-US" sz="2800" b="1" i="1" dirty="0" smtClean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sluzavi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 smtClean="0">
                <a:latin typeface="Garamond" pitchFamily="18" charset="0"/>
              </a:rPr>
              <a:t>kunići</a:t>
            </a:r>
            <a:r>
              <a:rPr lang="en-US" sz="2800" dirty="0" smtClean="0">
                <a:latin typeface="Garamond" pitchFamily="18" charset="0"/>
              </a:rPr>
              <a:t> </a:t>
            </a:r>
            <a:endParaRPr lang="sr-Latn-R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spontani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 smtClean="0">
                <a:latin typeface="Garamond" pitchFamily="18" charset="0"/>
              </a:rPr>
              <a:t>antibioticima</a:t>
            </a:r>
            <a:r>
              <a:rPr lang="sr-Latn-RS" sz="2800" dirty="0" smtClean="0">
                <a:latin typeface="Garamond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</a:rPr>
              <a:t>indukovani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prolivi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kunići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i </a:t>
            </a:r>
            <a:r>
              <a:rPr lang="en-US" sz="2800" dirty="0" err="1">
                <a:latin typeface="Garamond" pitchFamily="18" charset="0"/>
              </a:rPr>
              <a:t>zamorci</a:t>
            </a:r>
            <a:endParaRPr lang="en-US" sz="2800" dirty="0">
              <a:latin typeface="Garamond" pitchFamily="18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4338" name="Picture 2" descr="C:\Users\Isidora\Desktop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5" y="1378375"/>
            <a:ext cx="3582490" cy="5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182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Morfološke i tinktorijalne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78" y="678156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Gram pozitivni, sporogeni štapići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Spore: Bojenje po Wirtz-u/</a:t>
            </a:r>
            <a:r>
              <a:rPr lang="en-US" sz="2800" dirty="0">
                <a:latin typeface="Garamond" pitchFamily="18" charset="0"/>
              </a:rPr>
              <a:t>Schaeffer-Fulton-</a:t>
            </a:r>
            <a:r>
              <a:rPr lang="sr-Latn-RS" sz="2800" dirty="0" smtClean="0">
                <a:latin typeface="Garamond" pitchFamily="18" charset="0"/>
              </a:rPr>
              <a:t>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Imaju flagele (Osim </a:t>
            </a:r>
            <a:r>
              <a:rPr lang="sr-Latn-RS" sz="2800" i="1" dirty="0" smtClean="0">
                <a:latin typeface="Garamond" pitchFamily="18" charset="0"/>
              </a:rPr>
              <a:t>C. perfringens</a:t>
            </a:r>
            <a:r>
              <a:rPr lang="sr-Latn-RS" sz="2800" dirty="0" smtClean="0">
                <a:latin typeface="Garamond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Nemaju kapsulu (Osim </a:t>
            </a:r>
            <a:r>
              <a:rPr lang="sr-Latn-RS" sz="2800" i="1" dirty="0">
                <a:latin typeface="Garamond" pitchFamily="18" charset="0"/>
              </a:rPr>
              <a:t>C. </a:t>
            </a:r>
            <a:r>
              <a:rPr lang="sr-Latn-RS" sz="2800" i="1" dirty="0" smtClean="0">
                <a:latin typeface="Garamond" pitchFamily="18" charset="0"/>
              </a:rPr>
              <a:t>perfringens</a:t>
            </a:r>
            <a:r>
              <a:rPr lang="sr-Latn-RS" sz="2800" dirty="0">
                <a:latin typeface="Garamond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800" dirty="0">
              <a:latin typeface="Garamond" pitchFamily="18" charset="0"/>
            </a:endParaRPr>
          </a:p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909" y="5071782"/>
            <a:ext cx="59924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i="1" dirty="0" smtClean="0">
                <a:latin typeface="Garamond" pitchFamily="18" charset="0"/>
              </a:rPr>
              <a:t>C. </a:t>
            </a:r>
            <a:r>
              <a:rPr lang="sr-Latn-RS" sz="2800" i="1" dirty="0">
                <a:latin typeface="Garamond" pitchFamily="18" charset="0"/>
              </a:rPr>
              <a:t>t</a:t>
            </a:r>
            <a:r>
              <a:rPr lang="sr-Latn-RS" sz="2800" i="1" dirty="0" smtClean="0">
                <a:latin typeface="Garamond" pitchFamily="18" charset="0"/>
              </a:rPr>
              <a:t>etani </a:t>
            </a:r>
            <a:r>
              <a:rPr lang="sr-Latn-RS" sz="2800" dirty="0" smtClean="0">
                <a:latin typeface="Garamond" pitchFamily="18" charset="0"/>
              </a:rPr>
              <a:t>- </a:t>
            </a:r>
            <a:r>
              <a:rPr lang="fr-FR" sz="2800" dirty="0" err="1" smtClean="0">
                <a:latin typeface="Garamond" pitchFamily="18" charset="0"/>
              </a:rPr>
              <a:t>reket</a:t>
            </a:r>
            <a:r>
              <a:rPr lang="fr-FR" sz="2800" dirty="0" smtClean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za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tenis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ili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 smtClean="0">
                <a:latin typeface="Garamond" pitchFamily="18" charset="0"/>
              </a:rPr>
              <a:t>palic</a:t>
            </a:r>
            <a:r>
              <a:rPr lang="sr-Latn-RS" sz="2800" dirty="0" smtClean="0">
                <a:latin typeface="Garamond" pitchFamily="18" charset="0"/>
              </a:rPr>
              <a:t>a</a:t>
            </a:r>
            <a:r>
              <a:rPr lang="fr-FR" sz="2800" dirty="0" smtClean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za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 smtClean="0">
                <a:latin typeface="Garamond" pitchFamily="18" charset="0"/>
              </a:rPr>
              <a:t>bubanj</a:t>
            </a:r>
            <a:endParaRPr lang="sr-Latn-RS" sz="2800" dirty="0" smtClean="0">
              <a:latin typeface="Garamond" pitchFamily="18" charset="0"/>
            </a:endParaRPr>
          </a:p>
          <a:p>
            <a:r>
              <a:rPr lang="fr-FR" sz="2800" i="1" dirty="0" err="1" smtClean="0">
                <a:latin typeface="Garamond" pitchFamily="18" charset="0"/>
              </a:rPr>
              <a:t>C.chauvoei</a:t>
            </a:r>
            <a:r>
              <a:rPr lang="fr-FR" sz="2800" dirty="0" smtClean="0">
                <a:latin typeface="Garamond" pitchFamily="18" charset="0"/>
              </a:rPr>
              <a:t>  </a:t>
            </a:r>
            <a:r>
              <a:rPr lang="sr-Latn-RS" sz="2800" dirty="0" smtClean="0">
                <a:latin typeface="Garamond" pitchFamily="18" charset="0"/>
              </a:rPr>
              <a:t>- limun</a:t>
            </a:r>
          </a:p>
          <a:p>
            <a:r>
              <a:rPr lang="sr-Latn-RS" sz="2800" dirty="0" smtClean="0">
                <a:latin typeface="Garamond" pitchFamily="18" charset="0"/>
              </a:rPr>
              <a:t>...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15362" name="Picture 2" descr="C:\Users\Isidora\Desktop\sdfc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24326"/>
            <a:ext cx="1656338" cy="9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Isidora\Desktop\1000_F_92014440_pJImT7hYA2oqBS0UcWkBUDcggMwah3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9" y="4519238"/>
            <a:ext cx="1656339" cy="11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Isidora\Desktop\Gram-stain-of-the-blood-culture-showing-Gram-positive-rods-with-spores_Q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7" y="3033867"/>
            <a:ext cx="2399583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909" y="243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latin typeface="Garamond" pitchFamily="18" charset="0"/>
              </a:rPr>
              <a:t>Spore se ne boje po Gramu</a:t>
            </a:r>
            <a:endParaRPr lang="en-US" sz="2800" u="sng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39653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Kulturelne osobine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dirty="0" smtClean="0">
                <a:latin typeface="Garamond" pitchFamily="18" charset="0"/>
              </a:rPr>
              <a:t>Obogaćene hp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" y="1143000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SPECIJALNE PODLOGE ZA ANAEROBE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16386" name="Picture 2" descr="C:\Users\Isidora\Desktop\02226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3962400"/>
            <a:ext cx="34747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4636" y="4419600"/>
            <a:ext cx="5140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latin typeface="Garamond" pitchFamily="18" charset="0"/>
              </a:rPr>
              <a:t>Kultivacija</a:t>
            </a:r>
            <a:endParaRPr lang="en-US" sz="2000" u="sng" dirty="0" smtClean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Garamond" pitchFamily="18" charset="0"/>
              </a:rPr>
              <a:t>Anaerobni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lonac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sa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ventilima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po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Mekintošu</a:t>
            </a:r>
            <a:endParaRPr lang="en-US" sz="2000" b="1" dirty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Garamond" pitchFamily="18" charset="0"/>
              </a:rPr>
              <a:t>Anaerobni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lonac</a:t>
            </a:r>
            <a:r>
              <a:rPr lang="en-US" sz="2000" dirty="0">
                <a:latin typeface="Garamond" pitchFamily="18" charset="0"/>
              </a:rPr>
              <a:t> u </a:t>
            </a:r>
            <a:r>
              <a:rPr lang="en-US" sz="2000" dirty="0" err="1">
                <a:latin typeface="Garamond" pitchFamily="18" charset="0"/>
              </a:rPr>
              <a:t>koji</a:t>
            </a:r>
            <a:r>
              <a:rPr lang="en-US" sz="2000" dirty="0">
                <a:latin typeface="Garamond" pitchFamily="18" charset="0"/>
              </a:rPr>
              <a:t> se </a:t>
            </a:r>
            <a:r>
              <a:rPr lang="en-US" sz="2000" dirty="0" err="1">
                <a:latin typeface="Garamond" pitchFamily="18" charset="0"/>
              </a:rPr>
              <a:t>stavljaju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vrećice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za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obezbeđivanje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anaerobne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sredine</a:t>
            </a:r>
            <a:r>
              <a:rPr lang="en-US" sz="2000" dirty="0">
                <a:latin typeface="Garamond" pitchFamily="18" charset="0"/>
              </a:rPr>
              <a:t> – </a:t>
            </a:r>
            <a:r>
              <a:rPr lang="en-US" sz="2000" b="1" dirty="0">
                <a:latin typeface="Garamond" pitchFamily="18" charset="0"/>
              </a:rPr>
              <a:t>Gas Pak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Garamond" pitchFamily="18" charset="0"/>
              </a:rPr>
              <a:t>Anaerobne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komore</a:t>
            </a:r>
            <a:endParaRPr lang="en-US" sz="2000" dirty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Garamond" pitchFamily="18" charset="0"/>
              </a:rPr>
              <a:t>Bočice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sa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preredukovanom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anaerobnom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sterilnom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podlogom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98" y="1666220"/>
            <a:ext cx="8504238" cy="16103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b="1" u="sng" dirty="0" smtClean="0">
                <a:latin typeface="Garamond" pitchFamily="18" charset="0"/>
              </a:rPr>
              <a:t>Čvrste</a:t>
            </a:r>
            <a:r>
              <a:rPr lang="en-US" sz="2400" b="1" dirty="0" smtClean="0">
                <a:latin typeface="Garamond" pitchFamily="18" charset="0"/>
              </a:rPr>
              <a:t>: </a:t>
            </a:r>
            <a:r>
              <a:rPr lang="sr-Latn-RS" sz="2400" dirty="0" smtClean="0">
                <a:latin typeface="Garamond" pitchFamily="18" charset="0"/>
              </a:rPr>
              <a:t>Krvni agar</a:t>
            </a:r>
            <a:r>
              <a:rPr lang="en-US" sz="2400" dirty="0" smtClean="0">
                <a:latin typeface="Garamond" pitchFamily="18" charset="0"/>
              </a:rPr>
              <a:t>,</a:t>
            </a:r>
            <a:r>
              <a:rPr lang="sr-Latn-RS" sz="2400" dirty="0" smtClean="0">
                <a:latin typeface="Garamond" pitchFamily="18" charset="0"/>
              </a:rPr>
              <a:t> Eugon agar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Columbia agar</a:t>
            </a:r>
            <a:r>
              <a:rPr lang="en-US" sz="2400" dirty="0" smtClean="0">
                <a:latin typeface="Garamond" pitchFamily="18" charset="0"/>
              </a:rPr>
              <a:t>,</a:t>
            </a:r>
            <a:r>
              <a:rPr lang="sr-Latn-RS" sz="2400" dirty="0" smtClean="0">
                <a:latin typeface="Garamond" pitchFamily="18" charset="0"/>
              </a:rPr>
              <a:t> Triptikaza soja agar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BHI agar</a:t>
            </a:r>
            <a:endParaRPr lang="en-US" sz="24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sr-Latn-RS" sz="2400" b="1" u="sng" dirty="0" smtClean="0">
                <a:latin typeface="Garamond" pitchFamily="18" charset="0"/>
              </a:rPr>
              <a:t>Tečne</a:t>
            </a:r>
            <a:r>
              <a:rPr lang="en-US" sz="2400" b="1" dirty="0" smtClean="0">
                <a:latin typeface="Garamond" pitchFamily="18" charset="0"/>
              </a:rPr>
              <a:t>: </a:t>
            </a:r>
            <a:r>
              <a:rPr lang="sr-Latn-RS" sz="2400" dirty="0" smtClean="0">
                <a:latin typeface="Garamond" pitchFamily="18" charset="0"/>
              </a:rPr>
              <a:t>Kit-Tarozzi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VF bujon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Tioglikolatni </a:t>
            </a:r>
            <a:r>
              <a:rPr lang="sr-Latn-RS" sz="2400" dirty="0">
                <a:latin typeface="Garamond" pitchFamily="18" charset="0"/>
              </a:rPr>
              <a:t>bujon</a:t>
            </a:r>
          </a:p>
          <a:p>
            <a:pPr marL="0" indent="0">
              <a:buNone/>
            </a:pPr>
            <a:endParaRPr lang="en-US" sz="24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81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>
              <a:latin typeface="Garamond" pitchFamily="18" charset="0"/>
            </a:endParaRPr>
          </a:p>
          <a:p>
            <a:endParaRPr lang="sr-Latn-RS" b="1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507" y="2907268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Garamond" pitchFamily="18" charset="0"/>
              </a:rPr>
              <a:t>Inkubacija 5-6 dana</a:t>
            </a:r>
            <a:endParaRPr lang="en-US" sz="2400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2" y="3276600"/>
            <a:ext cx="180591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Fiziološke i biohemijske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331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Sve </a:t>
            </a:r>
            <a:r>
              <a:rPr lang="sr-Latn-RS" sz="2400" i="1" dirty="0" smtClean="0">
                <a:latin typeface="Garamond" pitchFamily="18" charset="0"/>
              </a:rPr>
              <a:t>Clostridium</a:t>
            </a:r>
            <a:r>
              <a:rPr lang="sr-Latn-RS" sz="2400" dirty="0" smtClean="0">
                <a:latin typeface="Garamond" pitchFamily="18" charset="0"/>
              </a:rPr>
              <a:t> vrste su striktni anaerobi (Osim </a:t>
            </a:r>
            <a:r>
              <a:rPr lang="sr-Latn-RS" sz="2400" i="1" dirty="0" smtClean="0">
                <a:latin typeface="Garamond" pitchFamily="18" charset="0"/>
              </a:rPr>
              <a:t>C. perfringens </a:t>
            </a:r>
            <a:r>
              <a:rPr lang="sr-Latn-RS" sz="2400" dirty="0" smtClean="0">
                <a:latin typeface="Garamond" pitchFamily="18" charset="0"/>
              </a:rPr>
              <a:t>koji je relativno aerotolerantan)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Pokretni (Osim </a:t>
            </a:r>
            <a:r>
              <a:rPr lang="sr-Latn-RS" sz="2400" i="1" dirty="0">
                <a:latin typeface="Garamond" pitchFamily="18" charset="0"/>
              </a:rPr>
              <a:t>C. p</a:t>
            </a:r>
            <a:r>
              <a:rPr lang="sr-Latn-RS" sz="2400" i="1" dirty="0" smtClean="0">
                <a:latin typeface="Garamond" pitchFamily="18" charset="0"/>
              </a:rPr>
              <a:t>erfringens) </a:t>
            </a:r>
            <a:endParaRPr lang="sr-Latn-RS" sz="2400" dirty="0" smtClean="0">
              <a:latin typeface="Garamond" pitchFamily="18" charset="0"/>
            </a:endParaRPr>
          </a:p>
          <a:p>
            <a:endParaRPr lang="en-US" sz="2400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928" y="189282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Materijal za pregled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783" y="2539156"/>
            <a:ext cx="9164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N</a:t>
            </a:r>
            <a:r>
              <a:rPr lang="sr-Latn-RS" sz="2400" b="1" dirty="0" smtClean="0">
                <a:solidFill>
                  <a:srgbClr val="C00000"/>
                </a:solidFill>
                <a:latin typeface="Garamond" pitchFamily="18" charset="0"/>
              </a:rPr>
              <a:t>eposredno </a:t>
            </a:r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posle uginuća </a:t>
            </a:r>
            <a:r>
              <a:rPr lang="sr-Latn-RS" sz="2400" b="1" dirty="0" smtClean="0">
                <a:solidFill>
                  <a:srgbClr val="C00000"/>
                </a:solidFill>
                <a:latin typeface="Garamond" pitchFamily="18" charset="0"/>
              </a:rPr>
              <a:t>životinje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(</a:t>
            </a:r>
            <a:r>
              <a:rPr lang="sr-Latn-RS" sz="2400" i="1" dirty="0" smtClean="0">
                <a:latin typeface="Garamond" pitchFamily="18" charset="0"/>
              </a:rPr>
              <a:t>Clostridium</a:t>
            </a:r>
            <a:r>
              <a:rPr lang="sr-Latn-RS" sz="2400" dirty="0" smtClean="0">
                <a:latin typeface="Garamond" pitchFamily="18" charset="0"/>
              </a:rPr>
              <a:t> </a:t>
            </a:r>
            <a:r>
              <a:rPr lang="sr-Latn-RS" sz="2400" dirty="0">
                <a:latin typeface="Garamond" pitchFamily="18" charset="0"/>
              </a:rPr>
              <a:t>spp. iz </a:t>
            </a:r>
            <a:r>
              <a:rPr lang="sr-Latn-RS" sz="2400" dirty="0" smtClean="0">
                <a:latin typeface="Garamond" pitchFamily="18" charset="0"/>
              </a:rPr>
              <a:t>creva </a:t>
            </a:r>
            <a:r>
              <a:rPr lang="sr-Latn-RS" sz="2400" dirty="0">
                <a:latin typeface="Garamond" pitchFamily="18" charset="0"/>
              </a:rPr>
              <a:t>invadiraju tkiva ubrzo posle smrti i </a:t>
            </a:r>
            <a:r>
              <a:rPr lang="en-US" sz="2400" dirty="0" err="1" smtClean="0">
                <a:latin typeface="Garamond" pitchFamily="18" charset="0"/>
              </a:rPr>
              <a:t>mogu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da </a:t>
            </a:r>
            <a:r>
              <a:rPr lang="sr-Latn-RS" sz="2400" dirty="0">
                <a:latin typeface="Garamond" pitchFamily="18" charset="0"/>
              </a:rPr>
              <a:t>se nađu u unutrašnjim organima i u slučajevima kada nisu izazvali </a:t>
            </a:r>
            <a:r>
              <a:rPr lang="sr-Latn-RS" sz="2400" dirty="0" smtClean="0">
                <a:latin typeface="Garamond" pitchFamily="18" charset="0"/>
              </a:rPr>
              <a:t>infekciju</a:t>
            </a:r>
            <a:r>
              <a:rPr lang="en-US" sz="2400" dirty="0" smtClean="0">
                <a:latin typeface="Garamond" pitchFamily="18" charset="0"/>
              </a:rPr>
              <a:t>)</a:t>
            </a:r>
            <a:endParaRPr lang="en-US" sz="2400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Garamond" pitchFamily="18" charset="0"/>
              </a:rPr>
              <a:t>D</a:t>
            </a:r>
            <a:r>
              <a:rPr lang="sr-Latn-RS" sz="2400" dirty="0" smtClean="0">
                <a:latin typeface="Garamond" pitchFamily="18" charset="0"/>
              </a:rPr>
              <a:t>elovi tkiva (veliki komadi) 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43600"/>
            <a:ext cx="450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Delovi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tkiva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u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posude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sa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transportnom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podlogom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za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anaerobe – Cary – Blair</a:t>
            </a:r>
          </a:p>
          <a:p>
            <a:endParaRPr lang="en-US" dirty="0"/>
          </a:p>
        </p:txBody>
      </p:sp>
      <p:pic>
        <p:nvPicPr>
          <p:cNvPr id="3074" name="Picture 2" descr="C:\Users\Isidora\Desktop\Cary-Blair-Transport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4163393"/>
            <a:ext cx="4582392" cy="24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0783" y="40386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Garamond" pitchFamily="18" charset="0"/>
              </a:rPr>
              <a:t>Kod suspektne enterotoksemije potrebno je dokazivanje </a:t>
            </a:r>
            <a:r>
              <a:rPr lang="sr-Latn-RS" sz="2000" b="1" dirty="0">
                <a:latin typeface="Garamond" pitchFamily="18" charset="0"/>
              </a:rPr>
              <a:t>toksina</a:t>
            </a:r>
            <a:r>
              <a:rPr lang="sr-Latn-RS" sz="2000" dirty="0">
                <a:latin typeface="Garamond" pitchFamily="18" charset="0"/>
              </a:rPr>
              <a:t> i šalju se na mikrobiološke analize </a:t>
            </a:r>
            <a:r>
              <a:rPr lang="sr-Latn-RS" sz="2000" b="1" dirty="0">
                <a:latin typeface="Garamond" pitchFamily="18" charset="0"/>
              </a:rPr>
              <a:t>podvezana creva</a:t>
            </a:r>
            <a:r>
              <a:rPr lang="sr-Latn-RS" sz="2000" dirty="0">
                <a:latin typeface="Garamond" pitchFamily="18" charset="0"/>
              </a:rPr>
              <a:t>, koja se moraju dostaviti do laboratorije u najkraćem mogućem vremenu </a:t>
            </a:r>
            <a:r>
              <a:rPr lang="sr-Latn-RS" sz="2000" b="1" dirty="0" smtClean="0">
                <a:latin typeface="Garamond" pitchFamily="18" charset="0"/>
              </a:rPr>
              <a:t>zbog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sr-Latn-RS" sz="2000" b="1" dirty="0">
                <a:latin typeface="Garamond" pitchFamily="18" charset="0"/>
              </a:rPr>
              <a:t>labilnosti toksina</a:t>
            </a:r>
            <a:endParaRPr lang="en-US" sz="2000" b="1" dirty="0">
              <a:latin typeface="Garamond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Dijagnoza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6331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Garamond" pitchFamily="18" charset="0"/>
              </a:rPr>
              <a:t>Klasi</a:t>
            </a:r>
            <a:r>
              <a:rPr lang="sr-Latn-RS" sz="2800" dirty="0" smtClean="0">
                <a:latin typeface="Garamond" pitchFamily="18" charset="0"/>
              </a:rPr>
              <a:t>čne mb metode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Biološki ogled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Molekularne metode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Komercijalni biohemijski kitovi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5" y="4292257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Garamond" pitchFamily="18" charset="0"/>
              </a:rPr>
              <a:t>Tetanusni antitoksin</a:t>
            </a:r>
          </a:p>
          <a:p>
            <a:r>
              <a:rPr lang="sr-Latn-RS" sz="3200" dirty="0" smtClean="0">
                <a:latin typeface="Garamond" pitchFamily="18" charset="0"/>
              </a:rPr>
              <a:t>Penicilini, ali</a:t>
            </a:r>
            <a:r>
              <a:rPr lang="en-US" sz="3200" dirty="0" smtClean="0">
                <a:latin typeface="Garamond" pitchFamily="18" charset="0"/>
              </a:rPr>
              <a:t>…</a:t>
            </a:r>
          </a:p>
          <a:p>
            <a:r>
              <a:rPr lang="en-US" sz="3200" dirty="0" smtClean="0">
                <a:latin typeface="Garamond" pitchFamily="18" charset="0"/>
              </a:rPr>
              <a:t>…</a:t>
            </a:r>
          </a:p>
          <a:p>
            <a:endParaRPr lang="en-US" sz="32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364592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70C0"/>
                </a:solidFill>
                <a:latin typeface="Garamond" pitchFamily="18" charset="0"/>
              </a:rPr>
              <a:t>Terapija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6" name="Picture 2" descr="https://microsite.biomerieux-usa.com/vitek2/images/vitek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95" y="51668"/>
            <a:ext cx="4064454" cy="2343835"/>
          </a:xfrm>
          <a:prstGeom prst="rect">
            <a:avLst/>
          </a:prstGeom>
          <a:noFill/>
        </p:spPr>
      </p:pic>
      <p:pic>
        <p:nvPicPr>
          <p:cNvPr id="8" name="Picture 6" descr="http://www.managedcaremag.com/sites/default/files/imported/1310/MC_1310_tomorrow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999" y="2448358"/>
            <a:ext cx="2933175" cy="2395137"/>
          </a:xfrm>
          <a:prstGeom prst="rect">
            <a:avLst/>
          </a:prstGeom>
          <a:noFill/>
        </p:spPr>
      </p:pic>
      <p:pic>
        <p:nvPicPr>
          <p:cNvPr id="7" name="Picture 4" descr="http://www.biomerieux-diagnostics.com/sites/clinic/files/styles/original/public/vitek-2-car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706886"/>
            <a:ext cx="1518749" cy="1285875"/>
          </a:xfrm>
          <a:prstGeom prst="rect">
            <a:avLst/>
          </a:prstGeom>
          <a:noFill/>
        </p:spPr>
      </p:pic>
      <p:pic>
        <p:nvPicPr>
          <p:cNvPr id="3074" name="Picture 2" descr="C:\Users\Isidora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19" y="5323308"/>
            <a:ext cx="1231361" cy="12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34345" y="5103674"/>
            <a:ext cx="390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microbiology_content</a:t>
            </a:r>
          </a:p>
          <a:p>
            <a:r>
              <a:rPr lang="sr-Latn-RS" dirty="0" smtClean="0"/>
              <a:t>medical.microbiology</a:t>
            </a:r>
          </a:p>
          <a:p>
            <a:r>
              <a:rPr lang="sr-Latn-RS" dirty="0"/>
              <a:t>m</a:t>
            </a:r>
            <a:r>
              <a:rPr lang="sr-Latn-RS" dirty="0" smtClean="0"/>
              <a:t>icro_clinica</a:t>
            </a:r>
          </a:p>
          <a:p>
            <a:r>
              <a:rPr lang="sr-Latn-RS" dirty="0"/>
              <a:t>b</a:t>
            </a:r>
            <a:r>
              <a:rPr lang="sr-Latn-RS" dirty="0" smtClean="0"/>
              <a:t>acteriagram</a:t>
            </a:r>
          </a:p>
          <a:p>
            <a:r>
              <a:rPr lang="sr-Latn-RS" dirty="0" smtClean="0"/>
              <a:t>clinical.bacteriology</a:t>
            </a:r>
          </a:p>
          <a:p>
            <a:r>
              <a:rPr lang="sr-Latn-R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808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Isidora\Desktop\image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2005445" cy="1651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78" y="3733800"/>
            <a:ext cx="3081922" cy="29873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07862"/>
            <a:ext cx="1752600" cy="11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00" y="216651"/>
            <a:ext cx="8864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Svinje: </a:t>
            </a:r>
            <a:r>
              <a:rPr lang="sr-Latn-RS" sz="2400" dirty="0" smtClean="0">
                <a:solidFill>
                  <a:srgbClr val="FF0000"/>
                </a:solidFill>
                <a:latin typeface="Comic Sans MS" pitchFamily="66" charset="0"/>
              </a:rPr>
              <a:t>gronica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-lokalni oblik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-otok faringealne regije</a:t>
            </a: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Konji: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subakutna forma sa otocima i kolikama</a:t>
            </a:r>
          </a:p>
          <a:p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Svinje i konji: manje osetljivi od preživara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Mesojedi: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retko – lokalni oblik: orofaringitis, crevna forma</a:t>
            </a:r>
          </a:p>
          <a:p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Ljudi: </a:t>
            </a:r>
            <a:r>
              <a:rPr lang="sr-Latn-RS" sz="2400" dirty="0" smtClean="0">
                <a:solidFill>
                  <a:srgbClr val="FF0000"/>
                </a:solidFill>
                <a:latin typeface="Comic Sans MS" pitchFamily="66" charset="0"/>
              </a:rPr>
              <a:t>crni prišt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3 forme</a:t>
            </a:r>
          </a:p>
          <a:p>
            <a:endParaRPr lang="sr-Latn-RS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Comic Sans MS" pitchFamily="66" charset="0"/>
              </a:rPr>
              <a:t>Ptice: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refraktarne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ali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4191000"/>
            <a:ext cx="1219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4648200"/>
            <a:ext cx="42672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147568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chemeClr val="bg1"/>
                </a:solidFill>
                <a:latin typeface="Comic Sans MS" pitchFamily="66" charset="0"/>
              </a:rPr>
              <a:t>Morfološke i tinktorijalne osobine</a:t>
            </a:r>
            <a:endParaRPr lang="en-US" sz="2400" u="sng" dirty="0"/>
          </a:p>
        </p:txBody>
      </p:sp>
      <p:pic>
        <p:nvPicPr>
          <p:cNvPr id="5122" name="Picture 2" descr="C:\Users\Isidora\Desktop\antraxImage.jpgcdd19a58-0f13-4d55-b655-fa9706133f23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3" y="1745397"/>
            <a:ext cx="2866502" cy="2636034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26" y="1846434"/>
            <a:ext cx="2884363" cy="26360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eglobaldispatch.com/wp-content/uploads/2013/11/PHIL_2105_lo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619" y="1745397"/>
            <a:ext cx="3051889" cy="2737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9328" y="762000"/>
            <a:ext cx="8264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7030A0"/>
                </a:solidFill>
                <a:latin typeface="Comic Sans MS" pitchFamily="66" charset="0"/>
              </a:rPr>
              <a:t>Gram +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štapići (pravilan oblik)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Preparat iz kulture: </a:t>
            </a:r>
            <a:r>
              <a:rPr lang="sr-Latn-RS" sz="2400" dirty="0" smtClean="0">
                <a:solidFill>
                  <a:srgbClr val="FF0000"/>
                </a:solidFill>
                <a:latin typeface="Comic Sans MS" pitchFamily="66" charset="0"/>
              </a:rPr>
              <a:t>bambusov štap</a:t>
            </a:r>
          </a:p>
          <a:p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Nemaju flagele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  <a:latin typeface="Comic Sans MS" pitchFamily="66" charset="0"/>
              </a:rPr>
              <a:t>IMAJU SPORE </a:t>
            </a:r>
            <a:endParaRPr lang="sr-Latn-R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  <a:latin typeface="Comic Sans MS" pitchFamily="66" charset="0"/>
              </a:rPr>
              <a:t>IMAJU KAPSULU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675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FF0000"/>
                </a:solidFill>
                <a:latin typeface="Comic Sans MS" pitchFamily="66" charset="0"/>
              </a:rPr>
              <a:t>Spore: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- bactridium tip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Ne boje se po Gramu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bojnje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po </a:t>
            </a:r>
            <a:r>
              <a:rPr lang="en-US" sz="2400" i="1" dirty="0" err="1" smtClean="0">
                <a:solidFill>
                  <a:schemeClr val="bg1"/>
                </a:solidFill>
                <a:latin typeface="Comic Sans MS" pitchFamily="66" charset="0"/>
              </a:rPr>
              <a:t>Wirtz</a:t>
            </a:r>
            <a:r>
              <a:rPr lang="sr-Cyrl-RS" sz="24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sr-Cyrl-RS" sz="2400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400" i="1" dirty="0" smtClean="0">
                <a:solidFill>
                  <a:schemeClr val="bg1"/>
                </a:solidFill>
                <a:latin typeface="Comic Sans MS" pitchFamily="66" charset="0"/>
              </a:rPr>
              <a:t>Schaeffer-Fulton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sr-Latn-RS" sz="24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Isidor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78" y="4482468"/>
            <a:ext cx="3391297" cy="22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66898" y="909568"/>
            <a:ext cx="838200" cy="1572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6189" y="152400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  <a:latin typeface="Comic Sans MS" pitchFamily="66" charset="0"/>
              </a:rPr>
              <a:t>Kapsula: </a:t>
            </a:r>
            <a:r>
              <a:rPr lang="sr-Latn-RS" sz="2800" b="1" dirty="0" smtClean="0">
                <a:solidFill>
                  <a:schemeClr val="bg1"/>
                </a:solidFill>
                <a:latin typeface="Comic Sans MS" pitchFamily="66" charset="0"/>
              </a:rPr>
              <a:t>po </a:t>
            </a:r>
            <a:r>
              <a:rPr lang="sr-Latn-RS" sz="2800" b="1" i="1" dirty="0" smtClean="0">
                <a:solidFill>
                  <a:schemeClr val="bg1"/>
                </a:solidFill>
                <a:latin typeface="Comic Sans MS" pitchFamily="66" charset="0"/>
              </a:rPr>
              <a:t>Giemsi ili Oltu</a:t>
            </a:r>
            <a:endParaRPr lang="sr-Cyrl-R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9" name="Picture 5" descr="C:\Users\Isidora\Desktop\anthrax-bacillus-anthrac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799"/>
            <a:ext cx="5777345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472" y="5562600"/>
            <a:ext cx="8872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Samo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svežeg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materijala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podloge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koja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indukuje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stvaranje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kapsule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05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90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chemeClr val="bg1"/>
                </a:solidFill>
                <a:latin typeface="Comic Sans MS" pitchFamily="66" charset="0"/>
              </a:rPr>
              <a:t>Faktori virulencije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2147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r-Latn-RS" sz="2800" b="1" dirty="0" smtClean="0">
                <a:solidFill>
                  <a:schemeClr val="bg1"/>
                </a:solidFill>
                <a:latin typeface="Comic Sans MS" pitchFamily="66" charset="0"/>
              </a:rPr>
              <a:t>Kapsula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polipeptidne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strukture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poli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D-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glutaminsk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kis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samo u organizmu inficirane životinje!</a:t>
            </a:r>
          </a:p>
          <a:p>
            <a:pPr marL="457200" indent="-457200">
              <a:buFont typeface="Arial" pitchFamily="34" charset="0"/>
              <a:buChar char="•"/>
            </a:pP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2. Egzotoksin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sidora\Desktop\34492_L_vvs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2" y="2590800"/>
            <a:ext cx="3419475" cy="41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F0"/>
                </a:solidFill>
                <a:latin typeface="Comic Sans MS" pitchFamily="66" charset="0"/>
              </a:rPr>
              <a:t>Šterneov soj</a:t>
            </a:r>
            <a:endParaRPr lang="en-US" sz="32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38811"/>
            <a:ext cx="78901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3200" b="1" u="sng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Bactridium tip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Izuzetno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otporne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bg1"/>
                </a:solidFill>
                <a:latin typeface="Comic Sans MS" pitchFamily="66" charset="0"/>
              </a:rPr>
              <a:t>Vegetativni </a:t>
            </a:r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oblici 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– organizam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Spore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prilikom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kontakta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vegetativnih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formi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bakterija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kiseonikom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en-GB" sz="2800" b="1" dirty="0" err="1" smtClean="0">
                <a:solidFill>
                  <a:schemeClr val="bg1"/>
                </a:solidFill>
                <a:latin typeface="Comic Sans MS" pitchFamily="66" charset="0"/>
              </a:rPr>
              <a:t>ntraksni</a:t>
            </a:r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Comic Sans MS" pitchFamily="66" charset="0"/>
              </a:rPr>
              <a:t>distrikt</a:t>
            </a:r>
            <a:endParaRPr lang="sr-Latn-R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3200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160" y="990600"/>
            <a:ext cx="16764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63142" y="990600"/>
            <a:ext cx="67056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731490"/>
            <a:ext cx="152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9900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  <a:endParaRPr lang="en-US" sz="19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18" y="2033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B050"/>
                </a:solidFill>
                <a:latin typeface="Comic Sans MS" pitchFamily="66" charset="0"/>
              </a:rPr>
              <a:t>SPORE</a:t>
            </a:r>
          </a:p>
          <a:p>
            <a:endParaRPr lang="en-US" dirty="0"/>
          </a:p>
        </p:txBody>
      </p:sp>
      <p:pic>
        <p:nvPicPr>
          <p:cNvPr id="5122" name="Picture 2" descr="C:\Users\Isidora\Desktop\fmicb-07-00018-g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70" y="3886200"/>
            <a:ext cx="520946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09" y="193395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Znaci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koji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ukazuju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da je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životinja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potencijalno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uginula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od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infekcije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sa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i="1" u="sng" dirty="0">
                <a:solidFill>
                  <a:srgbClr val="C00000"/>
                </a:solidFill>
                <a:latin typeface="Comic Sans MS" pitchFamily="66" charset="0"/>
              </a:rPr>
              <a:t>B. </a:t>
            </a:r>
            <a:r>
              <a:rPr lang="en-GB" sz="3200" b="1" i="1" u="sng" dirty="0" err="1" smtClean="0">
                <a:solidFill>
                  <a:srgbClr val="C00000"/>
                </a:solidFill>
                <a:latin typeface="Comic Sans MS" pitchFamily="66" charset="0"/>
              </a:rPr>
              <a:t>anthracis</a:t>
            </a:r>
            <a:r>
              <a:rPr lang="en-GB" sz="3200" b="1" u="sng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izostanak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i="1" dirty="0">
                <a:solidFill>
                  <a:schemeClr val="bg1"/>
                </a:solidFill>
                <a:latin typeface="Comic Sans MS" pitchFamily="66" charset="0"/>
              </a:rPr>
              <a:t>rigor mortis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-a, 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prisustvo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katranaste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krvi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koja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ne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zgrušava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r-Latn-R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3.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leš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koji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se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brzo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neprirodno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naduva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GB" sz="2800" dirty="0" err="1" smtClean="0">
                <a:solidFill>
                  <a:schemeClr val="bg1"/>
                </a:solidFill>
                <a:latin typeface="Comic Sans MS" pitchFamily="66" charset="0"/>
              </a:rPr>
              <a:t>uginule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životinje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potiču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antraksnih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distrikta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87132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GB" sz="2800" b="1" dirty="0" err="1" smtClean="0">
                <a:solidFill>
                  <a:srgbClr val="FFC000"/>
                </a:solidFill>
                <a:latin typeface="Comic Sans MS" pitchFamily="66" charset="0"/>
              </a:rPr>
              <a:t>otvaranje</a:t>
            </a:r>
            <a:r>
              <a:rPr lang="en-GB" sz="2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C000"/>
                </a:solidFill>
                <a:latin typeface="Comic Sans MS" pitchFamily="66" charset="0"/>
              </a:rPr>
              <a:t>leša</a:t>
            </a:r>
            <a:r>
              <a:rPr lang="en-GB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sr-Latn-RS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sr-Latn-RS" sz="2800" b="1" dirty="0" smtClean="0">
                <a:solidFill>
                  <a:srgbClr val="FFC000"/>
                </a:solidFill>
                <a:latin typeface="Comic Sans MS" pitchFamily="66" charset="0"/>
              </a:rPr>
              <a:t>- s</a:t>
            </a:r>
            <a:r>
              <a:rPr lang="en-GB" sz="2800" b="1" dirty="0" err="1" smtClean="0">
                <a:solidFill>
                  <a:srgbClr val="FFC000"/>
                </a:solidFill>
                <a:latin typeface="Comic Sans MS" pitchFamily="66" charset="0"/>
              </a:rPr>
              <a:t>tručn</a:t>
            </a:r>
            <a:r>
              <a:rPr lang="sr-Latn-RS" sz="2800" b="1" dirty="0" smtClean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en-GB" sz="2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FFC000"/>
                </a:solidFill>
                <a:latin typeface="Comic Sans MS" pitchFamily="66" charset="0"/>
              </a:rPr>
              <a:t>grešk</a:t>
            </a:r>
            <a:r>
              <a:rPr lang="sr-Latn-RS" sz="2800" b="1" dirty="0" smtClean="0">
                <a:solidFill>
                  <a:srgbClr val="FFC000"/>
                </a:solidFill>
                <a:latin typeface="Comic Sans MS" pitchFamily="66" charset="0"/>
              </a:rPr>
              <a:t>a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47800" y="4038600"/>
            <a:ext cx="6096000" cy="762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>
            <a:off x="76200" y="3276600"/>
            <a:ext cx="609600" cy="1133335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8156171" y="3193782"/>
            <a:ext cx="731520" cy="121615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0" name="Picture 2" descr="C:\Users\Isidora\Desktop\ordinacija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012532"/>
            <a:ext cx="4930776" cy="18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Isidora\Desktop\gbcebc0680d1979a1384b3475c2d4aea5801593bd1a4609a5972a546387e1ed7aed106f83949ef80953178bf3a1a0b53f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6" y="5012532"/>
            <a:ext cx="2460624" cy="1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veterinaryextension.colostate.edu/images/animals/AntraxBleed.jpg"/>
          <p:cNvPicPr/>
          <p:nvPr/>
        </p:nvPicPr>
        <p:blipFill rotWithShape="1">
          <a:blip r:embed="rId2" cstate="print"/>
          <a:srcRect l="3646" t="4636" r="13052" b="4110"/>
          <a:stretch/>
        </p:blipFill>
        <p:spPr bwMode="auto">
          <a:xfrm>
            <a:off x="242454" y="330387"/>
            <a:ext cx="3681584" cy="2999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Isidora\Desktop\Signs-of-anthrax-in-infected-animals-A-C-and-humans-D-G-Bhutan-2010-A-The-carc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79" y="290585"/>
            <a:ext cx="4836221" cy="30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sidora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49782"/>
            <a:ext cx="3695439" cy="31126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agri.huji.ac.il/~eladd/bacteriology&amp;mycology/images/anthrax%20spleen%20ed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20219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Isidora\Desktop\kjflkdjwka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599"/>
            <a:ext cx="917170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Isidora\Desktop\mfw.m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" y="4838700"/>
            <a:ext cx="9145839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986</Words>
  <Application>Microsoft Office PowerPoint</Application>
  <PresentationFormat>On-screen Show (4:3)</PresentationFormat>
  <Paragraphs>218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78</cp:revision>
  <dcterms:created xsi:type="dcterms:W3CDTF">2006-08-16T00:00:00Z</dcterms:created>
  <dcterms:modified xsi:type="dcterms:W3CDTF">2022-03-27T16:22:34Z</dcterms:modified>
</cp:coreProperties>
</file>