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4" r:id="rId4"/>
    <p:sldId id="268" r:id="rId5"/>
    <p:sldId id="269" r:id="rId6"/>
    <p:sldId id="270" r:id="rId7"/>
    <p:sldId id="257" r:id="rId8"/>
    <p:sldId id="258" r:id="rId9"/>
    <p:sldId id="259" r:id="rId10"/>
    <p:sldId id="265" r:id="rId11"/>
    <p:sldId id="260" r:id="rId12"/>
    <p:sldId id="261" r:id="rId13"/>
    <p:sldId id="262" r:id="rId14"/>
    <p:sldId id="263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21E9B-24B1-494A-B773-98B1F7FCE9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F49D-00F2-4B1E-A247-2397C440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F49D-00F2-4B1E-A247-2397C440C5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Mycobacterium-tubercul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57400" y="228600"/>
            <a:ext cx="5029200" cy="76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31656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Bookman Old Style" pitchFamily="18" charset="0"/>
              </a:rPr>
              <a:t>Mycobacterium </a:t>
            </a:r>
            <a:r>
              <a:rPr lang="en-US" sz="3600" b="1" dirty="0" smtClean="0">
                <a:latin typeface="Bookman Old Style" pitchFamily="18" charset="0"/>
              </a:rPr>
              <a:t>spp.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90600" y="4038600"/>
            <a:ext cx="7010400" cy="2507673"/>
          </a:xfrm>
          <a:prstGeom prst="roundRect">
            <a:avLst/>
          </a:prstGeom>
          <a:solidFill>
            <a:schemeClr val="bg1">
              <a:alpha val="68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4237949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Bookman Old Style" pitchFamily="18" charset="0"/>
              </a:rPr>
              <a:t>Intracelularne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bakterije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koji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prouzrokuju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hronične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granulomatozne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infekcije</a:t>
            </a:r>
            <a:r>
              <a:rPr lang="en-US" sz="24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en-US" sz="2400" u="sng" dirty="0" err="1">
                <a:latin typeface="Bookman Old Style" pitchFamily="18" charset="0"/>
              </a:rPr>
              <a:t>N</a:t>
            </a:r>
            <a:r>
              <a:rPr lang="en-US" sz="2400" u="sng" dirty="0" err="1" smtClean="0">
                <a:latin typeface="Bookman Old Style" pitchFamily="18" charset="0"/>
              </a:rPr>
              <a:t>ajvažnija</a:t>
            </a:r>
            <a:r>
              <a:rPr lang="en-US" sz="2400" u="sng" dirty="0" smtClean="0">
                <a:latin typeface="Bookman Old Style" pitchFamily="18" charset="0"/>
              </a:rPr>
              <a:t> </a:t>
            </a:r>
            <a:r>
              <a:rPr lang="en-US" sz="2400" u="sng" dirty="0" err="1" smtClean="0">
                <a:latin typeface="Bookman Old Style" pitchFamily="18" charset="0"/>
              </a:rPr>
              <a:t>oboljenja</a:t>
            </a:r>
            <a:r>
              <a:rPr lang="en-US" sz="2400" u="sng" dirty="0" smtClean="0">
                <a:latin typeface="Bookman Old Style" pitchFamily="18" charset="0"/>
              </a:rPr>
              <a:t>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>
                <a:latin typeface="Bookman Old Style" pitchFamily="18" charset="0"/>
              </a:rPr>
              <a:t>t</a:t>
            </a:r>
            <a:r>
              <a:rPr lang="en-US" sz="2400" b="1" dirty="0" err="1" smtClean="0">
                <a:latin typeface="Bookman Old Style" pitchFamily="18" charset="0"/>
              </a:rPr>
              <a:t>uberkuloza</a:t>
            </a:r>
            <a:endParaRPr lang="en-US" sz="2400" b="1" dirty="0">
              <a:latin typeface="Bookman Old Style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 smtClean="0">
                <a:latin typeface="Bookman Old Style" pitchFamily="18" charset="0"/>
              </a:rPr>
              <a:t>paratuberkuloza</a:t>
            </a:r>
            <a:endParaRPr lang="en-US" sz="2400" b="1" dirty="0">
              <a:latin typeface="Bookman Old Style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b="1" dirty="0" err="1" smtClean="0">
                <a:latin typeface="Bookman Old Style" pitchFamily="18" charset="0"/>
              </a:rPr>
              <a:t>lepra</a:t>
            </a:r>
            <a:r>
              <a:rPr lang="en-US" sz="2400" b="1" dirty="0" smtClean="0">
                <a:latin typeface="Bookman Old Style" pitchFamily="18" charset="0"/>
              </a:rPr>
              <a:t> </a:t>
            </a:r>
            <a:r>
              <a:rPr lang="en-US" sz="2400" b="1" dirty="0" err="1" smtClean="0">
                <a:latin typeface="Bookman Old Style" pitchFamily="18" charset="0"/>
              </a:rPr>
              <a:t>mačaka</a:t>
            </a:r>
            <a:endParaRPr lang="en-US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Bookman Old Style" pitchFamily="18" charset="0"/>
              </a:rPr>
              <a:t>Faktori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 err="1" smtClean="0">
                <a:latin typeface="Bookman Old Style" pitchFamily="18" charset="0"/>
              </a:rPr>
              <a:t>virulencije</a:t>
            </a:r>
            <a:endParaRPr lang="en-US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8" y="838200"/>
            <a:ext cx="881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Bookman Old Style" pitchFamily="18" charset="0"/>
              </a:rPr>
              <a:t>Intracelularni</a:t>
            </a:r>
            <a:r>
              <a:rPr lang="sr-Latn-RS" sz="2400" dirty="0" smtClean="0">
                <a:latin typeface="Bookman Old Style" pitchFamily="18" charset="0"/>
              </a:rPr>
              <a:t> 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Lipidi, voštane materije</a:t>
            </a:r>
            <a:endParaRPr lang="en-US" sz="2400" dirty="0" smtClean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CORD </a:t>
            </a:r>
            <a:r>
              <a:rPr lang="en-US" sz="2400" dirty="0" err="1" smtClean="0">
                <a:latin typeface="Bookman Old Style" pitchFamily="18" charset="0"/>
              </a:rPr>
              <a:t>faktor</a:t>
            </a:r>
            <a:endParaRPr lang="en-US" sz="2400" dirty="0" smtClean="0">
              <a:latin typeface="Bookman Old Style" pitchFamily="18" charset="0"/>
            </a:endParaRPr>
          </a:p>
          <a:p>
            <a:r>
              <a:rPr lang="pl-PL" sz="2400" dirty="0">
                <a:latin typeface="Bookman Old Style" pitchFamily="18" charset="0"/>
              </a:rPr>
              <a:t>mogu da prežive u </a:t>
            </a:r>
            <a:r>
              <a:rPr lang="pl-PL" sz="2400" dirty="0" smtClean="0">
                <a:latin typeface="Bookman Old Style" pitchFamily="18" charset="0"/>
              </a:rPr>
              <a:t>makrofagima</a:t>
            </a:r>
            <a:endParaRPr lang="en-US" sz="2400" dirty="0" smtClean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" y="4249003"/>
            <a:ext cx="93518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 smtClean="0">
                <a:latin typeface="Bookman Old Style" pitchFamily="18" charset="0"/>
              </a:rPr>
              <a:t>SPECIJALNE SELEKTIVNE HP </a:t>
            </a:r>
            <a:r>
              <a:rPr lang="sr-Latn-RS" sz="2000" dirty="0" smtClean="0">
                <a:latin typeface="Bookman Old Style" pitchFamily="18" charset="0"/>
              </a:rPr>
              <a:t>(</a:t>
            </a:r>
            <a:r>
              <a:rPr lang="en-US" sz="2000" b="1" dirty="0" smtClean="0">
                <a:latin typeface="Bookman Old Style" pitchFamily="18" charset="0"/>
              </a:rPr>
              <a:t>Lowenstein-Jensen</a:t>
            </a:r>
            <a:r>
              <a:rPr lang="sr-Latn-RS" sz="2000" dirty="0" smtClean="0">
                <a:latin typeface="Bookman Old Style" pitchFamily="18" charset="0"/>
              </a:rPr>
              <a:t>, Middlebrook)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latin typeface="Bookman Old Style" pitchFamily="18" charset="0"/>
              </a:rPr>
              <a:t>Patogene mikobakterije - </a:t>
            </a:r>
            <a:r>
              <a:rPr lang="pl-PL" sz="2000" b="1" dirty="0" smtClean="0">
                <a:latin typeface="Bookman Old Style" pitchFamily="18" charset="0"/>
              </a:rPr>
              <a:t>DUGO GENERACIJSKO VREME – 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</a:rPr>
              <a:t>duže od 12 časova</a:t>
            </a:r>
            <a:r>
              <a:rPr lang="pl-PL" sz="2000" b="1" dirty="0" smtClean="0">
                <a:latin typeface="Bookman Old Style" pitchFamily="18" charset="0"/>
              </a:rPr>
              <a:t> </a:t>
            </a:r>
            <a:r>
              <a:rPr lang="pl-PL" sz="2000" b="1" dirty="0">
                <a:latin typeface="Bookman Old Style" pitchFamily="18" charset="0"/>
              </a:rPr>
              <a:t> </a:t>
            </a:r>
            <a:r>
              <a:rPr lang="pl-PL" sz="2000" b="1" dirty="0" smtClean="0">
                <a:latin typeface="Bookman Old Style" pitchFamily="18" charset="0"/>
              </a:rPr>
              <a:t>       Sporo razmnožavanje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latin typeface="Bookman Old Style" pitchFamily="18" charset="0"/>
              </a:rPr>
              <a:t>Inkubacija traje </a:t>
            </a:r>
            <a:r>
              <a:rPr lang="sr-Latn-RS" sz="2000" dirty="0" smtClean="0">
                <a:latin typeface="Bookman Old Style" pitchFamily="18" charset="0"/>
              </a:rPr>
              <a:t>najmanje </a:t>
            </a:r>
            <a:r>
              <a:rPr lang="sr-Latn-RS" sz="2000" dirty="0">
                <a:latin typeface="Bookman Old Style" pitchFamily="18" charset="0"/>
              </a:rPr>
              <a:t>8 nedelja na temperaturi od 37°C ili 2-6 nedelja na temperaturi od 43°C, u aerobnim uslovima</a:t>
            </a:r>
            <a:endParaRPr lang="pl-PL" sz="2000" dirty="0" smtClean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08" y="3136612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Kulturelne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2180" y="509794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14108" y="507797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411" y="255017"/>
            <a:ext cx="861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 smtClean="0">
                <a:latin typeface="Bookman Old Style" pitchFamily="18" charset="0"/>
              </a:rPr>
              <a:t>U podlozi sa glicerolom (Lowenstein-Jensen) formiraju </a:t>
            </a:r>
            <a:r>
              <a:rPr lang="sr-Latn-RS" sz="2000" dirty="0">
                <a:latin typeface="Bookman Old Style" pitchFamily="18" charset="0"/>
              </a:rPr>
              <a:t>različite tipove kolonija i odlikuju se sa dva različita tipa rasta: </a:t>
            </a:r>
            <a:endParaRPr lang="sr-Latn-RS" sz="2000" dirty="0" smtClean="0">
              <a:latin typeface="Bookman Old Style" pitchFamily="18" charset="0"/>
            </a:endParaRPr>
          </a:p>
          <a:p>
            <a:pPr marL="342900" indent="-342900" algn="ctr">
              <a:buAutoNum type="arabicPeriod"/>
            </a:pPr>
            <a:r>
              <a:rPr lang="sr-Latn-RS" sz="2000" b="1" u="sng" dirty="0" smtClean="0">
                <a:latin typeface="Bookman Old Style" pitchFamily="18" charset="0"/>
              </a:rPr>
              <a:t>EUGONIČAN</a:t>
            </a:r>
            <a:r>
              <a:rPr lang="sr-Latn-RS" sz="2000" u="sng" dirty="0" smtClean="0">
                <a:latin typeface="Bookman Old Style" pitchFamily="18" charset="0"/>
              </a:rPr>
              <a:t> (bujan) rast</a:t>
            </a:r>
          </a:p>
          <a:p>
            <a:pPr algn="ctr"/>
            <a:r>
              <a:rPr lang="sr-Latn-RS" sz="2000" dirty="0" smtClean="0">
                <a:latin typeface="Bookman Old Style" pitchFamily="18" charset="0"/>
              </a:rPr>
              <a:t>     - </a:t>
            </a:r>
            <a:r>
              <a:rPr lang="sr-Latn-RS" sz="2000" i="1" dirty="0">
                <a:latin typeface="Bookman Old Style" pitchFamily="18" charset="0"/>
              </a:rPr>
              <a:t>M. tuberculosis </a:t>
            </a:r>
            <a:r>
              <a:rPr lang="sr-Latn-RS" sz="2000" dirty="0">
                <a:latin typeface="Bookman Old Style" pitchFamily="18" charset="0"/>
              </a:rPr>
              <a:t>(grube, tvrde i hrapave kolnije)</a:t>
            </a:r>
            <a:endParaRPr lang="en-US" sz="2000" dirty="0">
              <a:latin typeface="Bookman Old Style" pitchFamily="18" charset="0"/>
            </a:endParaRPr>
          </a:p>
          <a:p>
            <a:pPr algn="ctr"/>
            <a:r>
              <a:rPr lang="sr-Latn-RS" sz="2000" dirty="0" smtClean="0">
                <a:latin typeface="Bookman Old Style" pitchFamily="18" charset="0"/>
              </a:rPr>
              <a:t>     - </a:t>
            </a:r>
            <a:r>
              <a:rPr lang="sr-Latn-RS" sz="2000" i="1" dirty="0">
                <a:latin typeface="Bookman Old Style" pitchFamily="18" charset="0"/>
              </a:rPr>
              <a:t>M. avium</a:t>
            </a:r>
            <a:r>
              <a:rPr lang="sr-Latn-RS" sz="2000" dirty="0">
                <a:latin typeface="Bookman Old Style" pitchFamily="18" charset="0"/>
              </a:rPr>
              <a:t> (beličaste, lepljive i trošne kolonije</a:t>
            </a:r>
            <a:r>
              <a:rPr lang="sr-Latn-RS" sz="2000" dirty="0" smtClean="0">
                <a:latin typeface="Bookman Old Style" pitchFamily="18" charset="0"/>
              </a:rPr>
              <a:t>)</a:t>
            </a:r>
          </a:p>
          <a:p>
            <a:pPr algn="ctr"/>
            <a:r>
              <a:rPr lang="sr-Latn-RS" sz="2000" b="1" dirty="0" smtClean="0">
                <a:latin typeface="Bookman Old Style" pitchFamily="18" charset="0"/>
              </a:rPr>
              <a:t>2. DISGONIČAN</a:t>
            </a:r>
            <a:r>
              <a:rPr lang="sr-Latn-RS" sz="2000" dirty="0" smtClean="0">
                <a:latin typeface="Bookman Old Style" pitchFamily="18" charset="0"/>
              </a:rPr>
              <a:t> </a:t>
            </a:r>
            <a:r>
              <a:rPr lang="sr-Latn-RS" sz="2000" dirty="0">
                <a:latin typeface="Bookman Old Style" pitchFamily="18" charset="0"/>
              </a:rPr>
              <a:t>(</a:t>
            </a:r>
            <a:r>
              <a:rPr lang="sr-Latn-RS" sz="2000" dirty="0" smtClean="0">
                <a:latin typeface="Bookman Old Style" pitchFamily="18" charset="0"/>
              </a:rPr>
              <a:t>oskudan) rast</a:t>
            </a:r>
          </a:p>
          <a:p>
            <a:pPr algn="ctr"/>
            <a:r>
              <a:rPr lang="sr-Latn-RS" sz="2000" dirty="0" smtClean="0">
                <a:latin typeface="Bookman Old Style" pitchFamily="18" charset="0"/>
              </a:rPr>
              <a:t>      - </a:t>
            </a:r>
            <a:r>
              <a:rPr lang="sr-Latn-RS" sz="2000" i="1" dirty="0" smtClean="0">
                <a:latin typeface="Bookman Old Style" pitchFamily="18" charset="0"/>
              </a:rPr>
              <a:t>M. bovis </a:t>
            </a:r>
            <a:r>
              <a:rPr lang="sr-Latn-RS" sz="2000" dirty="0" smtClean="0">
                <a:latin typeface="Bookman Old Style" pitchFamily="18" charset="0"/>
              </a:rPr>
              <a:t>(sitne, vlažne i trošne kolonije)</a:t>
            </a:r>
            <a:endParaRPr lang="en-US" sz="2000" dirty="0" smtClean="0">
              <a:latin typeface="Bookman Old Style" pitchFamily="18" charset="0"/>
            </a:endParaRPr>
          </a:p>
          <a:p>
            <a:endParaRPr lang="en-US" dirty="0">
              <a:latin typeface="Bookman Old Style" pitchFamily="18" charset="0"/>
            </a:endParaRPr>
          </a:p>
          <a:p>
            <a:r>
              <a:rPr lang="sr-Latn-RS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2" descr="https://pbs.twimg.com/media/CAxRyHLUkAEkI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67" y="2686217"/>
            <a:ext cx="4001056" cy="37904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lh6.ggpht.com/_NNjxeW9ewEc/TJjjQp4_QsI/AAAAAAAACm4/fZiB6HXOWPs/tmp7D2_thumb1_thumb1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44221" r="36000"/>
          <a:stretch>
            <a:fillRect/>
          </a:stretch>
        </p:blipFill>
        <p:spPr bwMode="auto">
          <a:xfrm>
            <a:off x="134880" y="2813806"/>
            <a:ext cx="4586677" cy="35352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uaz.edu.mx/histo/pathology/ed/ch_9b/c9b_mtb_m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5410200" cy="33813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s://upload.wikimedia.org/wikipedia/commons/0/0a/TB_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124200" cy="3124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3.gstatic.com/images?q=tbn:ANd9GcQgG0fzY1aDu5OgLoA4jdm10oBUlZ5gIFTH5BaqWz5Gv3DOwqKx9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75455"/>
            <a:ext cx="4458999" cy="274399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82" y="93518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Bookman Old Style" pitchFamily="18" charset="0"/>
              </a:rPr>
              <a:t>Eugoničan rast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82" y="3978843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latin typeface="Bookman Old Style" pitchFamily="18" charset="0"/>
              </a:rPr>
              <a:t>Disgoničan rast</a:t>
            </a:r>
            <a:endParaRPr lang="en-US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82" y="9811"/>
            <a:ext cx="83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Fiziološke i biohemijske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43315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Bookman Old Style" pitchFamily="18" charset="0"/>
              </a:rPr>
              <a:t>Aerobi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Bookman Old Style" pitchFamily="18" charset="0"/>
              </a:rPr>
              <a:t>Nepokretni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 smtClean="0">
                <a:latin typeface="Bookman Old Style" pitchFamily="18" charset="0"/>
              </a:rPr>
              <a:t>...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1026" name="Picture 2" descr="C:\Users\Isidora\Desktop\Medical-Glov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48200"/>
            <a:ext cx="3733800" cy="21009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322" y="2218322"/>
            <a:ext cx="5486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Materijal za pregled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Aspirati</a:t>
            </a:r>
            <a:r>
              <a:rPr lang="en-US" sz="2800" dirty="0">
                <a:latin typeface="Bookman Old Style" pitchFamily="18" charset="0"/>
              </a:rPr>
              <a:t>, </a:t>
            </a:r>
            <a:r>
              <a:rPr lang="en-US" sz="2800" dirty="0" err="1">
                <a:latin typeface="Bookman Old Style" pitchFamily="18" charset="0"/>
              </a:rPr>
              <a:t>bioptati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Limfni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čvorovi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Promenjeni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organi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Traheobronhijalna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lavaža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Mleko</a:t>
            </a:r>
            <a:endParaRPr lang="en-US" sz="28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err="1">
                <a:latin typeface="Bookman Old Style" pitchFamily="18" charset="0"/>
              </a:rPr>
              <a:t>Johneova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bolest</a:t>
            </a:r>
            <a:r>
              <a:rPr lang="en-US" sz="2800" dirty="0">
                <a:latin typeface="Bookman Old Style" pitchFamily="18" charset="0"/>
              </a:rPr>
              <a:t> – </a:t>
            </a:r>
            <a:r>
              <a:rPr lang="en-US" sz="2800" dirty="0" err="1">
                <a:latin typeface="Bookman Old Style" pitchFamily="18" charset="0"/>
              </a:rPr>
              <a:t>skarifikat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creva</a:t>
            </a:r>
            <a:r>
              <a:rPr lang="sr-Latn-RS" sz="2800" dirty="0" smtClean="0">
                <a:latin typeface="Bookman Old Style" pitchFamily="18" charset="0"/>
              </a:rPr>
              <a:t> (rektuma)</a:t>
            </a:r>
            <a:endParaRPr lang="en-US" sz="2800" dirty="0">
              <a:latin typeface="Bookman Old Style" pitchFamily="18" charset="0"/>
            </a:endParaRPr>
          </a:p>
          <a:p>
            <a:endParaRPr lang="en-US" sz="3200" b="1" u="sng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http://doktermeta.blog.inharmonyclinic.com/wp-content/uploads/sites/7/2013/06/Mantoux-test-300x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71" y="4723835"/>
            <a:ext cx="2107132" cy="20579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3729" y="3228538"/>
            <a:ext cx="194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err="1" smtClean="0">
                <a:latin typeface="Bookman Old Style" pitchFamily="18" charset="0"/>
              </a:rPr>
              <a:t>Goveda</a:t>
            </a:r>
            <a:endParaRPr lang="sr-Latn-RS" sz="2400" b="1" dirty="0" smtClean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Bookman Old Style" pitchFamily="18" charset="0"/>
              </a:rPr>
              <a:t>S</a:t>
            </a:r>
            <a:r>
              <a:rPr lang="en-US" sz="2400" dirty="0" err="1" smtClean="0">
                <a:latin typeface="Bookman Old Style" pitchFamily="18" charset="0"/>
              </a:rPr>
              <a:t>vinje</a:t>
            </a:r>
            <a:endParaRPr lang="sr-Latn-RS" sz="2400" dirty="0" smtClean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Bookman Old Style" pitchFamily="18" charset="0"/>
              </a:rPr>
              <a:t>Ž</a:t>
            </a:r>
            <a:r>
              <a:rPr lang="en-US" sz="2400" dirty="0" err="1" smtClean="0">
                <a:latin typeface="Bookman Old Style" pitchFamily="18" charset="0"/>
              </a:rPr>
              <a:t>ivina</a:t>
            </a:r>
            <a:endParaRPr lang="sr-Latn-RS" sz="2400" dirty="0" smtClean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Bookman Old Style" pitchFamily="18" charset="0"/>
              </a:rPr>
              <a:t>...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8" name="Picture 2" descr="C:\Users\Isidora\Desktop\laminar_flow_hoods_vertical_with-frame-700-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68" y="267258"/>
            <a:ext cx="3129697" cy="2953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816" y="152400"/>
            <a:ext cx="83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Dijagnoza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949" y="810934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Patohistologija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Tinktorijalne osobine – AAR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Kulturelne osobine - selektivne HP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Biohemija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Biološki </a:t>
            </a:r>
            <a:r>
              <a:rPr lang="sr-Latn-RS" sz="2000" dirty="0">
                <a:latin typeface="Bookman Old Style" pitchFamily="18" charset="0"/>
              </a:rPr>
              <a:t>ogled </a:t>
            </a:r>
            <a:r>
              <a:rPr lang="sr-Latn-RS" sz="2000" dirty="0" smtClean="0">
                <a:latin typeface="Bookman Old Style" pitchFamily="18" charset="0"/>
              </a:rPr>
              <a:t>– retko-rizično!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Bookman Old Style" pitchFamily="18" charset="0"/>
              </a:rPr>
              <a:t>Molekularne metode</a:t>
            </a:r>
            <a:endParaRPr lang="sr-Latn-RS" sz="2000" dirty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3200" b="1" u="sng" dirty="0" smtClean="0">
                <a:latin typeface="Bookman Old Style" pitchFamily="18" charset="0"/>
              </a:rPr>
              <a:t>Tuberkulinizacija</a:t>
            </a:r>
            <a:r>
              <a:rPr lang="sr-Latn-RS" sz="4000" dirty="0" smtClean="0">
                <a:latin typeface="Bookman Old Style" pitchFamily="18" charset="0"/>
              </a:rPr>
              <a:t> 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435927"/>
            <a:ext cx="6557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latin typeface="Bookman Old Style" pitchFamily="18" charset="0"/>
              </a:rPr>
              <a:t>Alergijska kožna proba -</a:t>
            </a:r>
            <a:r>
              <a:rPr lang="en-US" sz="2400" dirty="0">
                <a:latin typeface="Bookman Old Style" pitchFamily="18" charset="0"/>
              </a:rPr>
              <a:t>Dg. </a:t>
            </a:r>
            <a:r>
              <a:rPr lang="en-US" sz="2400" dirty="0" err="1">
                <a:latin typeface="Bookman Old Style" pitchFamily="18" charset="0"/>
              </a:rPr>
              <a:t>metoda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kod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životinja</a:t>
            </a:r>
            <a:r>
              <a:rPr lang="en-US" sz="2400" dirty="0">
                <a:latin typeface="Bookman Old Style" pitchFamily="18" charset="0"/>
              </a:rPr>
              <a:t> i </a:t>
            </a:r>
            <a:r>
              <a:rPr lang="en-US" sz="2400" dirty="0" err="1">
                <a:latin typeface="Bookman Old Style" pitchFamily="18" charset="0"/>
              </a:rPr>
              <a:t>ljudi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kojom</a:t>
            </a:r>
            <a:r>
              <a:rPr lang="en-US" sz="2400" dirty="0">
                <a:latin typeface="Bookman Old Style" pitchFamily="18" charset="0"/>
              </a:rPr>
              <a:t> se </a:t>
            </a:r>
            <a:r>
              <a:rPr lang="en-US" sz="2400" dirty="0" err="1">
                <a:latin typeface="Bookman Old Style" pitchFamily="18" charset="0"/>
              </a:rPr>
              <a:t>otkriva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ćelijski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imunološki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odgovor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na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antigene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i="1" dirty="0">
                <a:latin typeface="Bookman Old Style" pitchFamily="18" charset="0"/>
              </a:rPr>
              <a:t>Mycobacterium </a:t>
            </a:r>
            <a:r>
              <a:rPr lang="en-US" sz="2400" dirty="0" err="1">
                <a:latin typeface="Bookman Old Style" pitchFamily="18" charset="0"/>
              </a:rPr>
              <a:t>vrsta</a:t>
            </a:r>
            <a:endParaRPr lang="en-US" sz="2400" dirty="0"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Alergen: PPD – (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Purified Protein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Derivate</a:t>
            </a:r>
            <a:r>
              <a:rPr lang="sr-Latn-RS" sz="2400" b="1" dirty="0" smtClean="0">
                <a:solidFill>
                  <a:srgbClr val="C00000"/>
                </a:solidFill>
                <a:latin typeface="Bookman Old Style" pitchFamily="18" charset="0"/>
              </a:rPr>
              <a:t>) - tuberkulin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sr-Latn-RS" sz="2400" dirty="0" smtClean="0">
                <a:solidFill>
                  <a:srgbClr val="0070C0"/>
                </a:solidFill>
                <a:latin typeface="Bookman Old Style" pitchFamily="18" charset="0"/>
              </a:rPr>
              <a:t>Zasniva se na </a:t>
            </a:r>
            <a:r>
              <a:rPr lang="en-US" sz="2400" dirty="0" err="1" smtClean="0">
                <a:solidFill>
                  <a:srgbClr val="0070C0"/>
                </a:solidFill>
                <a:latin typeface="Bookman Old Style" pitchFamily="18" charset="0"/>
              </a:rPr>
              <a:t>hipersenzitivnosti</a:t>
            </a:r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kasnog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tipa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</a:rPr>
              <a:t>u</a:t>
            </a:r>
            <a:r>
              <a:rPr lang="sr-Latn-RS" sz="240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Bookman Old Style" pitchFamily="18" charset="0"/>
              </a:rPr>
              <a:t>kojoj</a:t>
            </a:r>
            <a:r>
              <a:rPr lang="en-US" sz="240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su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efektori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imunskog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odgovora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Bookman Old Style" pitchFamily="18" charset="0"/>
              </a:rPr>
              <a:t>senzibilisane</a:t>
            </a:r>
            <a:r>
              <a:rPr lang="en-US" sz="2400" dirty="0">
                <a:solidFill>
                  <a:srgbClr val="0070C0"/>
                </a:solidFill>
                <a:latin typeface="Bookman Old Style" pitchFamily="18" charset="0"/>
              </a:rPr>
              <a:t> T </a:t>
            </a:r>
            <a:r>
              <a:rPr lang="en-US" sz="2400" dirty="0" err="1" smtClean="0">
                <a:solidFill>
                  <a:srgbClr val="0070C0"/>
                </a:solidFill>
                <a:latin typeface="Bookman Old Style" pitchFamily="18" charset="0"/>
              </a:rPr>
              <a:t>ćelije</a:t>
            </a:r>
            <a:endParaRPr lang="en-US" sz="24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1131" y="260842"/>
            <a:ext cx="512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400" dirty="0" smtClean="0">
                <a:latin typeface="Bookman Old Style" pitchFamily="18" charset="0"/>
              </a:rPr>
              <a:t>Šišanje</a:t>
            </a:r>
          </a:p>
          <a:p>
            <a:pPr marL="342900" indent="-342900">
              <a:buAutoNum type="arabicPeriod"/>
            </a:pPr>
            <a:r>
              <a:rPr lang="sr-Latn-RS" sz="2400" dirty="0" smtClean="0">
                <a:latin typeface="Bookman Old Style" pitchFamily="18" charset="0"/>
              </a:rPr>
              <a:t>Merenje debljine kože kutimetrom</a:t>
            </a:r>
          </a:p>
          <a:p>
            <a:pPr marL="342900" indent="-342900">
              <a:buAutoNum type="arabicPeriod"/>
            </a:pPr>
            <a:r>
              <a:rPr lang="sr-Latn-RS" sz="2400" dirty="0" smtClean="0">
                <a:latin typeface="Bookman Old Style" pitchFamily="18" charset="0"/>
              </a:rPr>
              <a:t>Inokulacija tuberkulina intradermalno</a:t>
            </a:r>
          </a:p>
        </p:txBody>
      </p:sp>
      <p:pic>
        <p:nvPicPr>
          <p:cNvPr id="4" name="Picture 6" descr="http://ahvla.defra.gov.uk/external-operations-admin/library/images/workareas/tuberculosis/Other_Species/Pig_Injection_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55" y="457200"/>
            <a:ext cx="3963044" cy="3124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Isidora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72" y="3408218"/>
            <a:ext cx="3119438" cy="31194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idora\Desktop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006218"/>
            <a:ext cx="5122863" cy="40135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81200" y="2916382"/>
            <a:ext cx="74136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31818" y="3996416"/>
            <a:ext cx="74136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6639" y="5950803"/>
            <a:ext cx="512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Bookman Old Style" pitchFamily="18" charset="0"/>
              </a:rPr>
              <a:t>4. Čeka se 48-72h</a:t>
            </a:r>
          </a:p>
          <a:p>
            <a:r>
              <a:rPr lang="sr-Latn-RS" sz="2400" dirty="0" smtClean="0">
                <a:latin typeface="Bookman Old Style" pitchFamily="18" charset="0"/>
              </a:rPr>
              <a:t>5. Očitavanje rezultata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7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76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Bookman Old Style" pitchFamily="18" charset="0"/>
              </a:rPr>
              <a:t>Pozitivna reakcija je rezultat </a:t>
            </a:r>
            <a:r>
              <a:rPr lang="pl-PL" sz="2400" dirty="0">
                <a:latin typeface="Bookman Old Style" pitchFamily="18" charset="0"/>
              </a:rPr>
              <a:t>lokalne </a:t>
            </a:r>
            <a:r>
              <a:rPr lang="pl-PL" sz="2400" dirty="0" smtClean="0">
                <a:latin typeface="Bookman Old Style" pitchFamily="18" charset="0"/>
              </a:rPr>
              <a:t>alergijske reakcije </a:t>
            </a:r>
            <a:r>
              <a:rPr lang="pl-PL" sz="2400" dirty="0">
                <a:latin typeface="Bookman Old Style" pitchFamily="18" charset="0"/>
              </a:rPr>
              <a:t>celularnog tipa i nakupljanja</a:t>
            </a:r>
          </a:p>
          <a:p>
            <a:pPr algn="ctr"/>
            <a:r>
              <a:rPr lang="en-US" sz="2400" dirty="0" err="1" smtClean="0">
                <a:latin typeface="Bookman Old Style" pitchFamily="18" charset="0"/>
              </a:rPr>
              <a:t>makrofaga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i </a:t>
            </a:r>
            <a:r>
              <a:rPr lang="en-US" sz="2400" dirty="0" err="1">
                <a:latin typeface="Bookman Old Style" pitchFamily="18" charset="0"/>
              </a:rPr>
              <a:t>senzibilisanih</a:t>
            </a:r>
            <a:r>
              <a:rPr lang="en-US" sz="2400" dirty="0">
                <a:latin typeface="Bookman Old Style" pitchFamily="18" charset="0"/>
              </a:rPr>
              <a:t> T </a:t>
            </a:r>
            <a:r>
              <a:rPr lang="en-US" sz="2400" dirty="0" err="1">
                <a:latin typeface="Bookman Old Style" pitchFamily="18" charset="0"/>
              </a:rPr>
              <a:t>ćelija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7170" name="Picture 2" descr="C:\Users\Isidora\Desktop\pane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" y="1600200"/>
            <a:ext cx="878372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841" y="4191000"/>
            <a:ext cx="8996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Bookman Old Style" pitchFamily="18" charset="0"/>
              </a:rPr>
              <a:t>    Negativno               Sumnjivo                 Pozitivno</a:t>
            </a:r>
          </a:p>
          <a:p>
            <a:r>
              <a:rPr lang="sr-Latn-RS" sz="2400" dirty="0">
                <a:latin typeface="Bookman Old Style" pitchFamily="18" charset="0"/>
              </a:rPr>
              <a:t> </a:t>
            </a:r>
            <a:r>
              <a:rPr lang="sr-Latn-RS" sz="2400" dirty="0" smtClean="0">
                <a:latin typeface="Bookman Old Style" pitchFamily="18" charset="0"/>
              </a:rPr>
              <a:t>              					</a:t>
            </a:r>
            <a:r>
              <a:rPr lang="sr-Latn-RS" sz="1600" dirty="0" smtClean="0">
                <a:solidFill>
                  <a:srgbClr val="FF0000"/>
                </a:solidFill>
                <a:latin typeface="Bookman Old Style" pitchFamily="18" charset="0"/>
              </a:rPr>
              <a:t>zadebljanje, otok, bol, crvenilo</a:t>
            </a:r>
            <a:endParaRPr lang="en-US" sz="1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953000"/>
            <a:ext cx="83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Terapija</a:t>
            </a:r>
            <a:r>
              <a:rPr lang="en-US" sz="3200" b="1" u="sng" dirty="0" smtClean="0">
                <a:latin typeface="Bookman Old Style" pitchFamily="18" charset="0"/>
              </a:rPr>
              <a:t>: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72" y="554801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Bookman Old Style" pitchFamily="18" charset="0"/>
              </a:rPr>
              <a:t>Ljudi: AB-tuberkulostatici</a:t>
            </a:r>
          </a:p>
          <a:p>
            <a:r>
              <a:rPr lang="sr-Latn-RS" sz="2400" b="1" dirty="0" smtClean="0">
                <a:latin typeface="Bookman Old Style" pitchFamily="18" charset="0"/>
              </a:rPr>
              <a:t>Životinje: </a:t>
            </a:r>
            <a:r>
              <a:rPr lang="sr-Latn-RS" sz="2400" dirty="0" smtClean="0">
                <a:latin typeface="Bookman Old Style" pitchFamily="18" charset="0"/>
              </a:rPr>
              <a:t>Opasna zoonoza: nema terapije!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neškodljivo uklanjanje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Tuberkuloza - zoonoza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86691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latin typeface="Bookman Old Style" pitchFamily="18" charset="0"/>
              </a:rPr>
              <a:t>M. </a:t>
            </a:r>
            <a:r>
              <a:rPr lang="sr-Latn-RS" sz="2800" b="1" i="1" dirty="0">
                <a:latin typeface="Bookman Old Style" pitchFamily="18" charset="0"/>
              </a:rPr>
              <a:t>t</a:t>
            </a:r>
            <a:r>
              <a:rPr lang="pt-BR" sz="2800" b="1" i="1" dirty="0" smtClean="0">
                <a:latin typeface="Bookman Old Style" pitchFamily="18" charset="0"/>
              </a:rPr>
              <a:t>uberculosis</a:t>
            </a:r>
            <a:r>
              <a:rPr lang="sr-Latn-RS" sz="2800" b="1" i="1" dirty="0" smtClean="0">
                <a:latin typeface="Bookman Old Style" pitchFamily="18" charset="0"/>
              </a:rPr>
              <a:t>: </a:t>
            </a:r>
            <a:r>
              <a:rPr lang="sr-Latn-RS" sz="2400" dirty="0" smtClean="0">
                <a:solidFill>
                  <a:srgbClr val="C00000"/>
                </a:solidFill>
                <a:latin typeface="Bookman Old Style" pitchFamily="18" charset="0"/>
              </a:rPr>
              <a:t>ljudi</a:t>
            </a:r>
            <a:r>
              <a:rPr lang="sr-Latn-RS" sz="2400" dirty="0" smtClean="0">
                <a:latin typeface="Bookman Old Style" pitchFamily="18" charset="0"/>
              </a:rPr>
              <a:t> (glodari, psi, majmuni, svinje,              			   papagaji..)</a:t>
            </a:r>
          </a:p>
          <a:p>
            <a:r>
              <a:rPr lang="pt-BR" sz="2800" b="1" i="1" dirty="0" smtClean="0">
                <a:latin typeface="Bookman Old Style" pitchFamily="18" charset="0"/>
              </a:rPr>
              <a:t>M</a:t>
            </a:r>
            <a:r>
              <a:rPr lang="pt-BR" sz="2800" b="1" i="1" dirty="0">
                <a:latin typeface="Bookman Old Style" pitchFamily="18" charset="0"/>
              </a:rPr>
              <a:t>. </a:t>
            </a:r>
            <a:r>
              <a:rPr lang="sr-Latn-RS" sz="2800" b="1" i="1" dirty="0">
                <a:latin typeface="Bookman Old Style" pitchFamily="18" charset="0"/>
              </a:rPr>
              <a:t>b</a:t>
            </a:r>
            <a:r>
              <a:rPr lang="pt-BR" sz="2800" b="1" i="1" dirty="0" smtClean="0">
                <a:latin typeface="Bookman Old Style" pitchFamily="18" charset="0"/>
              </a:rPr>
              <a:t>ovis</a:t>
            </a:r>
            <a:r>
              <a:rPr lang="sr-Latn-RS" sz="2800" i="1" dirty="0" smtClean="0">
                <a:latin typeface="Bookman Old Style" pitchFamily="18" charset="0"/>
              </a:rPr>
              <a:t>: </a:t>
            </a:r>
            <a:r>
              <a:rPr lang="sr-Latn-RS" sz="2400" dirty="0" smtClean="0">
                <a:solidFill>
                  <a:srgbClr val="C00000"/>
                </a:solidFill>
                <a:latin typeface="Bookman Old Style" pitchFamily="18" charset="0"/>
              </a:rPr>
              <a:t>goveda</a:t>
            </a:r>
            <a:r>
              <a:rPr lang="sr-Latn-RS" sz="2400" dirty="0" smtClean="0">
                <a:latin typeface="Bookman Old Style" pitchFamily="18" charset="0"/>
              </a:rPr>
              <a:t> (ljudi, ovce, svinje, glodari...)</a:t>
            </a:r>
          </a:p>
          <a:p>
            <a:r>
              <a:rPr lang="pt-BR" sz="2800" b="1" i="1" dirty="0" smtClean="0">
                <a:latin typeface="Bookman Old Style" pitchFamily="18" charset="0"/>
              </a:rPr>
              <a:t>M</a:t>
            </a:r>
            <a:r>
              <a:rPr lang="pt-BR" sz="2800" b="1" i="1" dirty="0">
                <a:latin typeface="Bookman Old Style" pitchFamily="18" charset="0"/>
              </a:rPr>
              <a:t>. </a:t>
            </a:r>
            <a:r>
              <a:rPr lang="sr-Latn-RS" sz="2800" b="1" i="1" dirty="0">
                <a:latin typeface="Bookman Old Style" pitchFamily="18" charset="0"/>
              </a:rPr>
              <a:t>a</a:t>
            </a:r>
            <a:r>
              <a:rPr lang="pt-BR" sz="2800" b="1" i="1" dirty="0" smtClean="0">
                <a:latin typeface="Bookman Old Style" pitchFamily="18" charset="0"/>
              </a:rPr>
              <a:t>vium</a:t>
            </a:r>
            <a:r>
              <a:rPr lang="sr-Latn-RS" sz="2800" b="1" i="1" dirty="0" smtClean="0">
                <a:latin typeface="Bookman Old Style" pitchFamily="18" charset="0"/>
              </a:rPr>
              <a:t>: </a:t>
            </a:r>
            <a:r>
              <a:rPr lang="sr-Latn-RS" sz="2400" dirty="0" smtClean="0">
                <a:solidFill>
                  <a:srgbClr val="C00000"/>
                </a:solidFill>
                <a:latin typeface="Bookman Old Style" pitchFamily="18" charset="0"/>
              </a:rPr>
              <a:t>živina i druge ptice </a:t>
            </a:r>
            <a:r>
              <a:rPr lang="sr-Latn-RS" sz="2400" dirty="0" smtClean="0">
                <a:latin typeface="Bookman Old Style" pitchFamily="18" charset="0"/>
              </a:rPr>
              <a:t>(ljudi, svinje...)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2050" name="Picture 2" descr="C:\Users\Isidora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9" y="2641017"/>
            <a:ext cx="5733956" cy="3841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hutterstock-1773723959-3198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23754"/>
            <a:ext cx="4021728" cy="22590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sidora\Desktop\app-sig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776843" y="762000"/>
            <a:ext cx="533399" cy="990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" y="1257299"/>
            <a:ext cx="609600" cy="632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899" y="2286000"/>
            <a:ext cx="162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Bookman Old Style" pitchFamily="18" charset="0"/>
              </a:rPr>
              <a:t>Primarni afekt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38742" y="1011449"/>
            <a:ext cx="609600" cy="632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-1980000">
            <a:off x="567" y="2909472"/>
            <a:ext cx="381000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224" y="3124200"/>
            <a:ext cx="381000" cy="4571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0"/>
            <a:ext cx="2133600" cy="12572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5461" y="0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P</a:t>
            </a:r>
            <a:r>
              <a:rPr lang="sr-Latn-RS" b="1" dirty="0" smtClean="0">
                <a:latin typeface="Bookman Old Style" pitchFamily="18" charset="0"/>
              </a:rPr>
              <a:t>rimarni kompleks: primarni </a:t>
            </a:r>
            <a:r>
              <a:rPr lang="sr-Latn-RS" b="1" dirty="0">
                <a:latin typeface="Bookman Old Style" pitchFamily="18" charset="0"/>
              </a:rPr>
              <a:t>afekt </a:t>
            </a:r>
            <a:r>
              <a:rPr lang="sr-Latn-RS" b="1" dirty="0" smtClean="0">
                <a:latin typeface="Bookman Old Style" pitchFamily="18" charset="0"/>
              </a:rPr>
              <a:t>+ promene </a:t>
            </a:r>
            <a:r>
              <a:rPr lang="sr-Latn-RS" b="1" dirty="0">
                <a:latin typeface="Bookman Old Style" pitchFamily="18" charset="0"/>
              </a:rPr>
              <a:t>u </a:t>
            </a:r>
            <a:r>
              <a:rPr lang="sr-Latn-RS" b="1" dirty="0" smtClean="0">
                <a:latin typeface="Bookman Old Style" pitchFamily="18" charset="0"/>
              </a:rPr>
              <a:t>LČ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0891" y="951131"/>
            <a:ext cx="874570" cy="8014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64824" y="2139410"/>
            <a:ext cx="304800" cy="2931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1" y="2516226"/>
            <a:ext cx="304800" cy="2931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1655528"/>
            <a:ext cx="304800" cy="2931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206" y="3657600"/>
            <a:ext cx="8820350" cy="9144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4373" y="3760857"/>
            <a:ext cx="848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Dobro imunološko stanje: </a:t>
            </a:r>
            <a:r>
              <a:rPr lang="sr-Latn-RS" sz="2000" b="1" dirty="0" smtClean="0">
                <a:solidFill>
                  <a:srgbClr val="FF0000"/>
                </a:solidFill>
                <a:latin typeface="Bookman Old Style" pitchFamily="18" charset="0"/>
              </a:rPr>
              <a:t>inkapsulacija </a:t>
            </a:r>
            <a:r>
              <a:rPr lang="sr-Latn-RS" sz="2000" b="1" dirty="0">
                <a:solidFill>
                  <a:srgbClr val="FF0000"/>
                </a:solidFill>
                <a:latin typeface="Bookman Old Style" pitchFamily="18" charset="0"/>
              </a:rPr>
              <a:t>ili </a:t>
            </a:r>
            <a:r>
              <a:rPr lang="sr-Latn-RS" sz="2000" b="1" dirty="0" smtClean="0">
                <a:solidFill>
                  <a:srgbClr val="FF0000"/>
                </a:solidFill>
                <a:latin typeface="Bookman Old Style" pitchFamily="18" charset="0"/>
              </a:rPr>
              <a:t>osifikacija </a:t>
            </a:r>
            <a:r>
              <a:rPr lang="sr-Latn-RS" sz="2000" b="1" dirty="0">
                <a:solidFill>
                  <a:srgbClr val="FF0000"/>
                </a:solidFill>
                <a:latin typeface="Bookman Old Style" pitchFamily="18" charset="0"/>
              </a:rPr>
              <a:t>primarnog </a:t>
            </a:r>
            <a:r>
              <a:rPr lang="sr-Latn-RS" sz="2000" b="1" dirty="0" smtClean="0">
                <a:solidFill>
                  <a:srgbClr val="FF0000"/>
                </a:solidFill>
                <a:latin typeface="Bookman Old Style" pitchFamily="18" charset="0"/>
              </a:rPr>
              <a:t>kompleksa</a:t>
            </a:r>
            <a:endParaRPr lang="en-US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768" y="4800600"/>
            <a:ext cx="8820350" cy="132343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028" y="4800600"/>
            <a:ext cx="825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00B050"/>
                </a:solidFill>
                <a:latin typeface="Bookman Old Style" pitchFamily="18" charset="0"/>
              </a:rPr>
              <a:t>2. </a:t>
            </a:r>
            <a:r>
              <a:rPr lang="sr-Latn-RS" sz="2000" b="1" u="sng" dirty="0" smtClean="0">
                <a:solidFill>
                  <a:srgbClr val="00B050"/>
                </a:solidFill>
                <a:latin typeface="Bookman Old Style" pitchFamily="18" charset="0"/>
              </a:rPr>
              <a:t>Slab imunitet: </a:t>
            </a:r>
            <a:r>
              <a:rPr lang="sr-Latn-RS" sz="2000" b="1" dirty="0" smtClean="0">
                <a:solidFill>
                  <a:srgbClr val="00B050"/>
                </a:solidFill>
                <a:latin typeface="Bookman Old Style" pitchFamily="18" charset="0"/>
              </a:rPr>
              <a:t>širenje </a:t>
            </a:r>
            <a:r>
              <a:rPr lang="sr-Latn-RS" sz="2000" b="1" dirty="0">
                <a:solidFill>
                  <a:srgbClr val="00B050"/>
                </a:solidFill>
                <a:latin typeface="Bookman Old Style" pitchFamily="18" charset="0"/>
              </a:rPr>
              <a:t>procesa u okolno tkivo ili udaljena mesta u </a:t>
            </a:r>
            <a:r>
              <a:rPr lang="sr-Latn-RS" sz="2000" b="1" dirty="0" smtClean="0">
                <a:solidFill>
                  <a:srgbClr val="00B050"/>
                </a:solidFill>
                <a:latin typeface="Bookman Old Style" pitchFamily="18" charset="0"/>
              </a:rPr>
              <a:t>organizmu - </a:t>
            </a:r>
            <a:r>
              <a:rPr lang="sr-Latn-RS" sz="2000" b="1" dirty="0" smtClean="0">
                <a:solidFill>
                  <a:srgbClr val="002060"/>
                </a:solidFill>
                <a:latin typeface="Bookman Old Style" pitchFamily="18" charset="0"/>
              </a:rPr>
              <a:t>rana </a:t>
            </a:r>
            <a:r>
              <a:rPr lang="sr-Latn-RS" sz="2000" b="1" dirty="0">
                <a:solidFill>
                  <a:srgbClr val="002060"/>
                </a:solidFill>
                <a:latin typeface="Bookman Old Style" pitchFamily="18" charset="0"/>
              </a:rPr>
              <a:t>generalizacija procesa </a:t>
            </a:r>
            <a:r>
              <a:rPr lang="sr-Latn-RS" sz="2000" b="1" dirty="0" smtClean="0">
                <a:solidFill>
                  <a:srgbClr val="00B050"/>
                </a:solidFill>
                <a:latin typeface="Bookman Old Style" pitchFamily="18" charset="0"/>
              </a:rPr>
              <a:t>- dolazi </a:t>
            </a:r>
            <a:r>
              <a:rPr lang="sr-Latn-RS" sz="2000" b="1" dirty="0">
                <a:solidFill>
                  <a:srgbClr val="00B050"/>
                </a:solidFill>
                <a:latin typeface="Bookman Old Style" pitchFamily="18" charset="0"/>
              </a:rPr>
              <a:t>do nastanka tuberkuloznih granuloma u različitim tkivima i </a:t>
            </a:r>
            <a:r>
              <a:rPr lang="sr-Latn-RS" sz="2000" b="1" dirty="0" smtClean="0">
                <a:solidFill>
                  <a:srgbClr val="00B050"/>
                </a:solidFill>
                <a:latin typeface="Bookman Old Style" pitchFamily="18" charset="0"/>
              </a:rPr>
              <a:t>organima - </a:t>
            </a:r>
            <a:r>
              <a:rPr lang="sr-Latn-RS" sz="2000" b="1" dirty="0" smtClean="0">
                <a:solidFill>
                  <a:srgbClr val="002060"/>
                </a:solidFill>
                <a:latin typeface="Bookman Old Style" pitchFamily="18" charset="0"/>
              </a:rPr>
              <a:t>endogena reinfekcija</a:t>
            </a:r>
            <a:endParaRPr lang="en-US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768" y="6248400"/>
            <a:ext cx="8820350" cy="4572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9028" y="6273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Bookman Old Style" pitchFamily="18" charset="0"/>
              </a:rPr>
              <a:t>Pluća, GIT, ali...</a:t>
            </a:r>
            <a:endParaRPr lang="en-US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6 -0.0507 0.03923 -0.09885 0.06354 -0.14352 C 0.07135 -0.15764 0.07691 -0.16945 0.08628 -0.18195 C 0.08958 -0.18635 0.09097 -0.19468 0.09236 -0.2 C 0.09288 -0.20209 0.09392 -0.20602 0.09392 -0.20602 " pathEditMode="relative" ptsTypes="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66 -0.0507 0.03923 -0.09885 0.06354 -0.14352 C 0.07135 -0.15764 0.07691 -0.16945 0.08628 -0.18195 C 0.08958 -0.18635 0.09097 -0.19468 0.09236 -0.2 C 0.09288 -0.20209 0.09392 -0.20602 0.09392 -0.20602 " pathEditMode="relative" ptsTypes="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3 -0.20574 L 0.19584 -0.23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64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2 -0.20574 L 0.19097 -0.247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0" grpId="0" animBg="1"/>
      <p:bldP spid="11" grpId="0" animBg="1"/>
      <p:bldP spid="11" grpId="1" animBg="1"/>
      <p:bldP spid="5" grpId="0" animBg="1"/>
      <p:bldP spid="5" grpId="1" animBg="1"/>
      <p:bldP spid="8" grpId="0" animBg="1"/>
      <p:bldP spid="7" grpId="0"/>
      <p:bldP spid="13" grpId="0" animBg="1"/>
      <p:bldP spid="14" grpId="0" animBg="1"/>
      <p:bldP spid="19" grpId="0" animBg="1"/>
      <p:bldP spid="21" grpId="0" animBg="1"/>
      <p:bldP spid="15" grpId="0" animBg="1"/>
      <p:bldP spid="12" grpId="0"/>
      <p:bldP spid="22" grpId="0" animBg="1"/>
      <p:bldP spid="9" grpId="0"/>
      <p:bldP spid="23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8949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Bookman Old Style" pitchFamily="18" charset="0"/>
              </a:rPr>
              <a:t>Hronično granulomatozno oboljenje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3074" name="Picture 2" descr="C:\Users\Isidora\Desktop\TOX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2" y="189499"/>
            <a:ext cx="3342384" cy="2509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1-s2.0-S0021997521000141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1776"/>
            <a:ext cx="3310228" cy="24904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118-300x2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752599"/>
            <a:ext cx="3523791" cy="28660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ao.org/docrep/003/t0756e/T0756E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" y="914400"/>
            <a:ext cx="4725083" cy="323668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s://www.cdfa.ca.gov/ahfss/Animal_Health/images/gross_les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72" y="3813798"/>
            <a:ext cx="3213057" cy="221291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691" y="88483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man Old Style" pitchFamily="18" charset="0"/>
              </a:rPr>
              <a:t>M</a:t>
            </a:r>
            <a:r>
              <a:rPr lang="sr-Latn-RS" sz="2800" b="1" i="1" dirty="0" smtClean="0">
                <a:latin typeface="Bookman Old Style" pitchFamily="18" charset="0"/>
              </a:rPr>
              <a:t>.</a:t>
            </a:r>
            <a:r>
              <a:rPr lang="en-US" sz="2800" b="1" i="1" dirty="0" smtClean="0">
                <a:latin typeface="Bookman Old Style" pitchFamily="18" charset="0"/>
              </a:rPr>
              <a:t> </a:t>
            </a:r>
            <a:r>
              <a:rPr lang="en-US" sz="2800" b="1" i="1" dirty="0" err="1">
                <a:latin typeface="Bookman Old Style" pitchFamily="18" charset="0"/>
              </a:rPr>
              <a:t>avium</a:t>
            </a:r>
            <a:r>
              <a:rPr lang="en-US" sz="2800" b="1" i="1" dirty="0">
                <a:latin typeface="Bookman Old Style" pitchFamily="18" charset="0"/>
              </a:rPr>
              <a:t> </a:t>
            </a:r>
            <a:r>
              <a:rPr lang="en-US" sz="2800" b="1" dirty="0">
                <a:latin typeface="Bookman Old Style" pitchFamily="18" charset="0"/>
              </a:rPr>
              <a:t>subsp. </a:t>
            </a:r>
            <a:r>
              <a:rPr lang="en-US" sz="2800" b="1" i="1" dirty="0" err="1">
                <a:latin typeface="Bookman Old Style" pitchFamily="18" charset="0"/>
              </a:rPr>
              <a:t>paratuberculosis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1" y="13854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Johne-ova bolest - paratuberkuloza  </a:t>
            </a:r>
            <a:endParaRPr lang="en-US" sz="3200" b="1" u="sng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5" y="1600200"/>
            <a:ext cx="886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Bookman Old Style" pitchFamily="18" charset="0"/>
              </a:rPr>
              <a:t>hronično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en-US" sz="2400" dirty="0" err="1">
                <a:latin typeface="Bookman Old Style" pitchFamily="18" charset="0"/>
              </a:rPr>
              <a:t>neizlečivo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zarazno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sr-Latn-RS" sz="2400" dirty="0" smtClean="0">
                <a:latin typeface="Bookman Old Style" pitchFamily="18" charset="0"/>
              </a:rPr>
              <a:t>progresivno </a:t>
            </a:r>
            <a:r>
              <a:rPr lang="en-US" sz="2400" dirty="0" err="1" smtClean="0">
                <a:latin typeface="Bookman Old Style" pitchFamily="18" charset="0"/>
              </a:rPr>
              <a:t>oboljenje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domaćih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i</a:t>
            </a:r>
            <a:r>
              <a:rPr lang="sr-Latn-R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divljih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preživara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koje</a:t>
            </a:r>
            <a:r>
              <a:rPr lang="en-US" sz="2400" dirty="0">
                <a:latin typeface="Bookman Old Style" pitchFamily="18" charset="0"/>
              </a:rPr>
              <a:t> se </a:t>
            </a:r>
            <a:r>
              <a:rPr lang="en-US" sz="2400" dirty="0" err="1">
                <a:latin typeface="Bookman Old Style" pitchFamily="18" charset="0"/>
              </a:rPr>
              <a:t>manifestuje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granulomatoznim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enteritisom</a:t>
            </a:r>
            <a:endParaRPr lang="sr-Latn-RS" sz="2400" dirty="0" smtClean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latin typeface="Bookman Old Style" pitchFamily="18" charset="0"/>
              </a:rPr>
              <a:t>Infiltracija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submukoze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creva</a:t>
            </a:r>
            <a:r>
              <a:rPr lang="en-US" sz="2400" dirty="0">
                <a:latin typeface="Bookman Old Style" pitchFamily="18" charset="0"/>
              </a:rPr>
              <a:t> MF i Ly – </a:t>
            </a:r>
            <a:r>
              <a:rPr lang="en-US" sz="2400" dirty="0" err="1">
                <a:latin typeface="Bookman Old Style" pitchFamily="18" charset="0"/>
              </a:rPr>
              <a:t>smanjuje</a:t>
            </a:r>
            <a:r>
              <a:rPr lang="en-US" sz="2400" dirty="0">
                <a:latin typeface="Bookman Old Style" pitchFamily="18" charset="0"/>
              </a:rPr>
              <a:t> se </a:t>
            </a:r>
            <a:r>
              <a:rPr lang="en-US" sz="2400" dirty="0" err="1">
                <a:latin typeface="Bookman Old Style" pitchFamily="18" charset="0"/>
              </a:rPr>
              <a:t>apsorptivna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površina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creva</a:t>
            </a:r>
            <a:endParaRPr lang="en-US" sz="2400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4099" name="Picture 3" descr="C:\Users\Isidora\Desktop\Johnes-disease-affected-animal-caused-by-Mycobacterium-avium-subsp-paratubercul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1"/>
            <a:ext cx="914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2332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man Old Style" pitchFamily="18" charset="0"/>
              </a:rPr>
              <a:t>M</a:t>
            </a:r>
            <a:r>
              <a:rPr lang="sr-Latn-RS" sz="2800" b="1" i="1" dirty="0" smtClean="0">
                <a:latin typeface="Bookman Old Style" pitchFamily="18" charset="0"/>
              </a:rPr>
              <a:t>. </a:t>
            </a:r>
            <a:r>
              <a:rPr lang="sr-Latn-RS" sz="2800" b="1" i="1" dirty="0">
                <a:latin typeface="Bookman Old Style" pitchFamily="18" charset="0"/>
              </a:rPr>
              <a:t>l</a:t>
            </a:r>
            <a:r>
              <a:rPr lang="en-US" sz="2800" b="1" i="1" dirty="0" err="1" smtClean="0">
                <a:latin typeface="Bookman Old Style" pitchFamily="18" charset="0"/>
              </a:rPr>
              <a:t>epr</a:t>
            </a:r>
            <a:r>
              <a:rPr lang="sr-Latn-RS" sz="2800" b="1" i="1" dirty="0" smtClean="0">
                <a:latin typeface="Bookman Old Style" pitchFamily="18" charset="0"/>
              </a:rPr>
              <a:t>a</a:t>
            </a:r>
            <a:r>
              <a:rPr lang="en-US" sz="2800" b="1" i="1" dirty="0" err="1" smtClean="0">
                <a:latin typeface="Bookman Old Style" pitchFamily="18" charset="0"/>
              </a:rPr>
              <a:t>emurium</a:t>
            </a:r>
            <a:endParaRPr lang="sr-Latn-RS" sz="2800" b="1" i="1" dirty="0" smtClean="0">
              <a:latin typeface="Bookman Old Style" pitchFamily="18" charset="0"/>
            </a:endParaRPr>
          </a:p>
          <a:p>
            <a:endParaRPr lang="sr-Latn-RS" sz="2800" b="1" i="1" dirty="0">
              <a:latin typeface="Bookman Old Styl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nije zoonoza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1" y="13854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Lepra mačaka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5123" name="Picture 3" descr="C:\Users\Isidora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47" y="197068"/>
            <a:ext cx="3695700" cy="24282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sidora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05" y="152400"/>
            <a:ext cx="3253495" cy="24590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2871934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Atipične mikobakterije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5124" name="Picture 4" descr="C:\Users\Isidora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6279"/>
            <a:ext cx="2372570" cy="31675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domyownpestcontrol.com/images/content/mou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606438"/>
            <a:ext cx="1219200" cy="107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1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Bookman Old Style" pitchFamily="18" charset="0"/>
              </a:rPr>
              <a:t>Morfolo</a:t>
            </a:r>
            <a:r>
              <a:rPr lang="sr-Latn-RS" sz="3200" b="1" u="sng" dirty="0" smtClean="0">
                <a:latin typeface="Bookman Old Style" pitchFamily="18" charset="0"/>
              </a:rPr>
              <a:t>ške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2050" name="Picture 2" descr="C:\Users\Isidora\Desktop\1061px-Mycobacterium_tuberculo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73" y="315188"/>
            <a:ext cx="2438400" cy="23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09" y="891707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Štapićaste</a:t>
            </a:r>
            <a:endParaRPr lang="sr-Latn-RS" sz="2400" dirty="0">
              <a:latin typeface="Bookman Old Style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Asporogene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Nemaju flagele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 smtClean="0">
                <a:latin typeface="Bookman Old Style" pitchFamily="18" charset="0"/>
              </a:rPr>
              <a:t>Nemaju kapsulu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41" y="3244334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peptidoglikan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127" y="270182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Bookman Old Style" pitchFamily="18" charset="0"/>
              </a:rPr>
              <a:t>l</a:t>
            </a:r>
            <a:r>
              <a:rPr lang="sr-Latn-RS" dirty="0" smtClean="0">
                <a:latin typeface="Bookman Old Style" pitchFamily="18" charset="0"/>
              </a:rPr>
              <a:t>ipidni dvosloj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891" y="305748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proteini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242147"/>
            <a:ext cx="298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arabinogalaktan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3834" y="4174083"/>
            <a:ext cx="220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m</a:t>
            </a:r>
            <a:r>
              <a:rPr lang="sr-Latn-RS" b="1" dirty="0" smtClean="0">
                <a:latin typeface="Bookman Old Style" pitchFamily="18" charset="0"/>
              </a:rPr>
              <a:t>ikolična kiselina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2127" y="2985114"/>
            <a:ext cx="1821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Bookman Old Style" pitchFamily="18" charset="0"/>
              </a:rPr>
              <a:t>d</a:t>
            </a:r>
            <a:r>
              <a:rPr lang="sr-Latn-RS" b="1" dirty="0" smtClean="0">
                <a:latin typeface="Bookman Old Style" pitchFamily="18" charset="0"/>
              </a:rPr>
              <a:t>odatni sloj lipida i voštanih jedinjenja</a:t>
            </a:r>
            <a:endParaRPr lang="en-US" b="1" dirty="0">
              <a:latin typeface="Bookman Old Style" pitchFamily="18" charset="0"/>
            </a:endParaRPr>
          </a:p>
        </p:txBody>
      </p:sp>
      <p:pic>
        <p:nvPicPr>
          <p:cNvPr id="2054" name="Picture 6" descr="C:\Users\Isidora\Desktop\The-differences-among-the-cell-walls-of-Gram-negative-and-Gram-positive-bacteria-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" y="3961581"/>
            <a:ext cx="7252559" cy="28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838200" y="3657600"/>
            <a:ext cx="22860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80954" y="3119643"/>
            <a:ext cx="15240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81200" y="3429000"/>
            <a:ext cx="509154" cy="2891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10200" y="3613666"/>
            <a:ext cx="152400" cy="1767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88736" y="4497250"/>
            <a:ext cx="1790294" cy="3772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867400" y="3429000"/>
            <a:ext cx="14478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6472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Tinktorijalne osobine</a:t>
            </a:r>
          </a:p>
          <a:p>
            <a:r>
              <a:rPr lang="sr-Latn-RS" sz="2800" dirty="0" smtClean="0">
                <a:latin typeface="Bookman Old Style" pitchFamily="18" charset="0"/>
              </a:rPr>
              <a:t>-</a:t>
            </a:r>
            <a:r>
              <a:rPr lang="sr-Latn-RS" sz="2800" dirty="0" smtClean="0">
                <a:solidFill>
                  <a:srgbClr val="FF0000"/>
                </a:solidFill>
                <a:latin typeface="Bookman Old Style" pitchFamily="18" charset="0"/>
              </a:rPr>
              <a:t>Bojenje po Ziehl-Neelsen-u </a:t>
            </a:r>
            <a:r>
              <a:rPr lang="sr-Latn-RS" sz="2800" dirty="0" smtClean="0">
                <a:latin typeface="Bookman Old Style" pitchFamily="18" charset="0"/>
              </a:rPr>
              <a:t>(</a:t>
            </a:r>
            <a:r>
              <a:rPr lang="en-US" sz="2000" dirty="0" err="1" smtClean="0">
                <a:latin typeface="Bookman Old Style" pitchFamily="18" charset="0"/>
              </a:rPr>
              <a:t>diferencijalno</a:t>
            </a:r>
            <a:r>
              <a:rPr lang="sr-Latn-RS" sz="2000" dirty="0" smtClean="0">
                <a:latin typeface="Bookman Old Style" pitchFamily="18" charset="0"/>
              </a:rPr>
              <a:t>,</a:t>
            </a: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slo</a:t>
            </a:r>
            <a:r>
              <a:rPr lang="sr-Latn-RS" sz="2000" dirty="0" smtClean="0">
                <a:latin typeface="Bookman Old Style" pitchFamily="18" charset="0"/>
              </a:rPr>
              <a:t>ženo)</a:t>
            </a: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3" y="1950313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dirty="0" smtClean="0">
              <a:latin typeface="Bookman Old Style" pitchFamily="18" charset="0"/>
            </a:endParaRPr>
          </a:p>
          <a:p>
            <a:r>
              <a:rPr lang="sr-Latn-RS" sz="2400" dirty="0" smtClean="0">
                <a:latin typeface="Bookman Old Style" pitchFamily="18" charset="0"/>
              </a:rPr>
              <a:t>Karbol – fuksin</a:t>
            </a:r>
          </a:p>
          <a:p>
            <a:r>
              <a:rPr lang="sr-Latn-RS" dirty="0" smtClean="0">
                <a:latin typeface="Bookman Old Style" pitchFamily="18" charset="0"/>
              </a:rPr>
              <a:t>(zagrevanje 5-10min)</a:t>
            </a:r>
          </a:p>
          <a:p>
            <a:endParaRPr lang="sr-Latn-RS" sz="2400" dirty="0" smtClean="0">
              <a:latin typeface="Bookman Old Style" pitchFamily="18" charset="0"/>
            </a:endParaRPr>
          </a:p>
          <a:p>
            <a:endParaRPr lang="sr-Latn-RS" sz="2400" dirty="0" smtClean="0">
              <a:latin typeface="Bookman Old Style" pitchFamily="18" charset="0"/>
            </a:endParaRPr>
          </a:p>
          <a:p>
            <a:endParaRPr lang="sr-Latn-RS" sz="2400" dirty="0" smtClean="0">
              <a:latin typeface="Bookman Old Style" pitchFamily="18" charset="0"/>
            </a:endParaRPr>
          </a:p>
          <a:p>
            <a:endParaRPr lang="sr-Latn-RS" sz="2400" dirty="0" smtClean="0">
              <a:latin typeface="Bookman Old Style" pitchFamily="18" charset="0"/>
            </a:endParaRPr>
          </a:p>
          <a:p>
            <a:endParaRPr lang="sr-Latn-RS" sz="2400" dirty="0" smtClean="0">
              <a:latin typeface="Bookman Old Style" pitchFamily="18" charset="0"/>
            </a:endParaRPr>
          </a:p>
          <a:p>
            <a:endParaRPr lang="sr-Latn-RS" sz="2400" dirty="0" smtClean="0">
              <a:latin typeface="Bookman Old Style" pitchFamily="18" charset="0"/>
            </a:endParaRPr>
          </a:p>
          <a:p>
            <a:endParaRPr lang="sr-Latn-RS" sz="2400" dirty="0" smtClean="0">
              <a:latin typeface="Bookman Old Style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26773" y="2331456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4146359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19846" y="3206453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78036" y="2331456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3206453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919846" y="4134698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95800" y="5057347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71800" y="5058624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75018" y="5989444"/>
            <a:ext cx="838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6019800"/>
            <a:ext cx="8382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69673" y="2521956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0936" y="2508101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97136" y="3396953"/>
            <a:ext cx="1524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3259282" y="3396953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4776354" y="4287098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3252355" y="4325198"/>
            <a:ext cx="173182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3304309" y="5227904"/>
            <a:ext cx="173182" cy="381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4838700" y="5249124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3304309" y="6236639"/>
            <a:ext cx="173182" cy="381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4769426" y="6179944"/>
            <a:ext cx="17318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952500" y="2115695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4800" y="1447800"/>
            <a:ext cx="76200" cy="5370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42509" y="1642171"/>
            <a:ext cx="483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Bookman Old Style" pitchFamily="18" charset="0"/>
              </a:rPr>
              <a:t>ACIDOALKOHOREZISTENTNI</a:t>
            </a:r>
            <a:r>
              <a:rPr lang="en-US" b="1" dirty="0" smtClean="0">
                <a:latin typeface="Bookman Old Style" pitchFamily="18" charset="0"/>
              </a:rPr>
              <a:t>E</a:t>
            </a:r>
            <a:r>
              <a:rPr lang="en-US" b="1" dirty="0">
                <a:latin typeface="Bookman Old Style" pitchFamily="18" charset="0"/>
              </a:rPr>
              <a:t> </a:t>
            </a:r>
            <a:r>
              <a:rPr lang="en-US" b="1" dirty="0" smtClean="0">
                <a:latin typeface="Bookman Old Style" pitchFamily="18" charset="0"/>
              </a:rPr>
              <a:t>BAKT.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45473" y="4317809"/>
            <a:ext cx="990600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136073" y="4273261"/>
            <a:ext cx="1295400" cy="6234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91545" y="1595576"/>
            <a:ext cx="1108364" cy="4762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42509" y="1617287"/>
            <a:ext cx="949036" cy="4191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881255" y="2765189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Bookman Old Style" pitchFamily="18" charset="0"/>
              </a:rPr>
              <a:t>jer imaju puno lipida, voštanih materija i mikolične kiseline...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45" name="Cloud 44"/>
          <p:cNvSpPr/>
          <p:nvPr/>
        </p:nvSpPr>
        <p:spPr>
          <a:xfrm>
            <a:off x="5486400" y="2369975"/>
            <a:ext cx="2660073" cy="213099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/>
          <p:cNvSpPr/>
          <p:nvPr/>
        </p:nvSpPr>
        <p:spPr>
          <a:xfrm>
            <a:off x="6096000" y="4398818"/>
            <a:ext cx="3047999" cy="238298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97782" y="4713146"/>
            <a:ext cx="2362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Bookman Old Style" pitchFamily="18" charset="0"/>
              </a:rPr>
              <a:t>preparati se  prave direktno iz kliničkog materijala, a </a:t>
            </a:r>
            <a:r>
              <a:rPr lang="sr-Latn-RS" dirty="0">
                <a:latin typeface="Bookman Old Style" pitchFamily="18" charset="0"/>
              </a:rPr>
              <a:t>organska materija prima plavu boju 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73" y="6236639"/>
            <a:ext cx="1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Voda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73" y="5220977"/>
            <a:ext cx="312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Metilensko </a:t>
            </a:r>
            <a:r>
              <a:rPr lang="sr-Latn-RS" sz="2400" dirty="0" smtClean="0">
                <a:latin typeface="Bookman Old Style" pitchFamily="18" charset="0"/>
              </a:rPr>
              <a:t>plavo</a:t>
            </a:r>
          </a:p>
          <a:p>
            <a:r>
              <a:rPr lang="sr-Latn-RS" dirty="0" smtClean="0">
                <a:latin typeface="Bookman Old Style" pitchFamily="18" charset="0"/>
              </a:rPr>
              <a:t>30 sek.</a:t>
            </a:r>
            <a:endParaRPr lang="sr-Latn-RS" dirty="0">
              <a:latin typeface="Bookman Old Style" pitchFamily="18" charset="0"/>
            </a:endParaRP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5473" y="4318683"/>
            <a:ext cx="3027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Kiseli alkohol</a:t>
            </a:r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45473" y="3316288"/>
            <a:ext cx="1960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Bookman Old Style" pitchFamily="18" charset="0"/>
              </a:rPr>
              <a:t>Voda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11051"/>
            <a:ext cx="192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DRUGE BAKTERIJE</a:t>
            </a:r>
            <a:endParaRPr lang="en-US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Isidora\Desktop\prsktikum slike\praktikum slike koje sam skidala\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3" y="649430"/>
            <a:ext cx="4026535" cy="299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Isidora\Desktop\Fig-4-Tissue-section-stain-acid-fast-bacilli-stained-red-rods-by-Ziehl-Neelsen-st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5" y="2514600"/>
            <a:ext cx="4026535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 smtClean="0">
                <a:latin typeface="Bookman Old Style" pitchFamily="18" charset="0"/>
              </a:rPr>
              <a:t>Tinktorijalne osobine</a:t>
            </a:r>
            <a:endParaRPr lang="en-US" sz="3200" b="1" u="sng" dirty="0">
              <a:latin typeface="Bookman Old Style" pitchFamily="18" charset="0"/>
            </a:endParaRPr>
          </a:p>
        </p:txBody>
      </p:sp>
      <p:pic>
        <p:nvPicPr>
          <p:cNvPr id="3074" name="Picture 2" descr="C:\Users\Isidora\Desktop\mycobacterium_tuberculosis_coll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4" y="649430"/>
            <a:ext cx="4495800" cy="29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834" y="5380672"/>
            <a:ext cx="91232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dirty="0" smtClean="0">
                <a:latin typeface="Bookman Old Style" pitchFamily="18" charset="0"/>
              </a:rPr>
              <a:t>Za bojenje AAR bakterija koristi se bojenje po Ziehl-Neelsen-u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dirty="0" smtClean="0">
                <a:latin typeface="Bookman Old Style" pitchFamily="18" charset="0"/>
              </a:rPr>
              <a:t>AAR bakterije: </a:t>
            </a:r>
            <a:r>
              <a:rPr lang="sr-Latn-RS" i="1" dirty="0" smtClean="0">
                <a:latin typeface="Bookman Old Style" pitchFamily="18" charset="0"/>
              </a:rPr>
              <a:t>Mycobacterium</a:t>
            </a:r>
            <a:r>
              <a:rPr lang="sr-Latn-RS" dirty="0" smtClean="0">
                <a:latin typeface="Bookman Old Style" pitchFamily="18" charset="0"/>
              </a:rPr>
              <a:t> spp., </a:t>
            </a:r>
            <a:r>
              <a:rPr lang="sr-Latn-RS" i="1" dirty="0" smtClean="0">
                <a:latin typeface="Bookman Old Style" pitchFamily="18" charset="0"/>
              </a:rPr>
              <a:t>Brucella</a:t>
            </a:r>
            <a:r>
              <a:rPr lang="sr-Latn-RS" dirty="0" smtClean="0">
                <a:latin typeface="Bookman Old Style" pitchFamily="18" charset="0"/>
              </a:rPr>
              <a:t> spp.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dirty="0" smtClean="0">
                <a:latin typeface="Bookman Old Style" pitchFamily="18" charset="0"/>
              </a:rPr>
              <a:t>Rezultat: </a:t>
            </a:r>
            <a:r>
              <a:rPr lang="sr-Latn-RS" dirty="0" smtClean="0">
                <a:solidFill>
                  <a:srgbClr val="FF0000"/>
                </a:solidFill>
                <a:latin typeface="Bookman Old Style" pitchFamily="18" charset="0"/>
              </a:rPr>
              <a:t>crveno</a:t>
            </a:r>
            <a:r>
              <a:rPr lang="sr-Latn-RS" dirty="0" smtClean="0">
                <a:latin typeface="Bookman Old Style" pitchFamily="18" charset="0"/>
              </a:rPr>
              <a:t> (roze) obojene bakterije na </a:t>
            </a:r>
            <a:r>
              <a:rPr lang="sr-Latn-RS" dirty="0" smtClean="0">
                <a:solidFill>
                  <a:srgbClr val="0070C0"/>
                </a:solidFill>
                <a:latin typeface="Bookman Old Style" pitchFamily="18" charset="0"/>
              </a:rPr>
              <a:t>plavoj</a:t>
            </a:r>
            <a:r>
              <a:rPr lang="sr-Latn-RS" dirty="0" smtClean="0">
                <a:latin typeface="Bookman Old Style" pitchFamily="18" charset="0"/>
              </a:rPr>
              <a:t> pozadini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RS" dirty="0" smtClean="0">
                <a:latin typeface="Bookman Old Style" pitchFamily="18" charset="0"/>
              </a:rPr>
              <a:t>Po građi ćel. zida spadaju u Gr + ali se NE BOJE PO GRAMU jer teško primaju anilinske boje zbog specifične građe ćel. zida (lipidi, voštane materi)</a:t>
            </a:r>
            <a:endParaRPr lang="en-U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581</Words>
  <Application>Microsoft Office PowerPoint</Application>
  <PresentationFormat>On-screen Show (4:3)</PresentationFormat>
  <Paragraphs>121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53</cp:revision>
  <dcterms:created xsi:type="dcterms:W3CDTF">2006-08-16T00:00:00Z</dcterms:created>
  <dcterms:modified xsi:type="dcterms:W3CDTF">2022-03-16T13:29:01Z</dcterms:modified>
</cp:coreProperties>
</file>